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445" r:id="rId3"/>
    <p:sldId id="429" r:id="rId4"/>
    <p:sldId id="430" r:id="rId5"/>
    <p:sldId id="448" r:id="rId6"/>
    <p:sldId id="452" r:id="rId7"/>
    <p:sldId id="449" r:id="rId8"/>
    <p:sldId id="450" r:id="rId9"/>
    <p:sldId id="446" r:id="rId10"/>
    <p:sldId id="447" r:id="rId11"/>
    <p:sldId id="346" r:id="rId12"/>
    <p:sldId id="433" r:id="rId13"/>
    <p:sldId id="451" r:id="rId14"/>
  </p:sldIdLst>
  <p:sldSz cx="10160000" cy="5715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31ECC6D-0B13-4606-9E45-D2F90905A233}">
          <p14:sldIdLst>
            <p14:sldId id="256"/>
            <p14:sldId id="445"/>
            <p14:sldId id="429"/>
            <p14:sldId id="430"/>
            <p14:sldId id="448"/>
            <p14:sldId id="452"/>
            <p14:sldId id="449"/>
            <p14:sldId id="450"/>
            <p14:sldId id="446"/>
            <p14:sldId id="447"/>
            <p14:sldId id="346"/>
            <p14:sldId id="433"/>
            <p14:sldId id="4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929"/>
    <a:srgbClr val="FF9797"/>
    <a:srgbClr val="052E65"/>
    <a:srgbClr val="517D21"/>
    <a:srgbClr val="0B87D6"/>
    <a:srgbClr val="5BB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86375" autoAdjust="0"/>
  </p:normalViewPr>
  <p:slideViewPr>
    <p:cSldViewPr>
      <p:cViewPr varScale="1">
        <p:scale>
          <a:sx n="119" d="100"/>
          <a:sy n="119" d="100"/>
        </p:scale>
        <p:origin x="960" y="96"/>
      </p:cViewPr>
      <p:guideLst>
        <p:guide orient="horz" pos="1800"/>
        <p:guide pos="320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3AD89747-6268-415D-A43F-F988497674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F512B8E-74FF-4E1C-9080-7685B621C4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2A309-E6C9-49AD-9D9C-3D4C14041B46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E60174D-CBA9-4D27-ADCA-1C2331B81C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155157B-9FD4-4FD8-87DE-4E4F687638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3F08D-0419-452B-A1FB-B362B69C4F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4896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180DBCB0-6FF0-4130-B57D-DE263C4DEB1C}" type="datetimeFigureOut">
              <a:rPr lang="zh-CN" altLang="en-US" smtClean="0"/>
              <a:pPr/>
              <a:t>2021/11/19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63622BD-B18B-4F1D-8806-94D26F5771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0661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975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645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672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5617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0840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14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204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8207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3358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4644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0659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660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1647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1775356"/>
            <a:ext cx="86360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38500"/>
            <a:ext cx="7112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6000" y="228866"/>
            <a:ext cx="22860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228866"/>
            <a:ext cx="6688667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2570" y="3672418"/>
            <a:ext cx="86360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2570" y="2422261"/>
            <a:ext cx="86360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8000" y="1333500"/>
            <a:ext cx="4487333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64667" y="1333500"/>
            <a:ext cx="4487333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279262"/>
            <a:ext cx="448909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1812396"/>
            <a:ext cx="448909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1141" y="1279262"/>
            <a:ext cx="4490861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1141" y="1812396"/>
            <a:ext cx="4490861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8C063EF-0CD1-489C-8181-325154DF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2AC8745-9ADF-44B2-9BA0-2B228690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34AA5B-9D0D-4EAA-A873-9C2EF3D9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ABB6C3F6-31B4-48A8-87D5-83BCCD47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D7EB24F5-D0F9-49C3-AB8D-C414A585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47AFB329-98EB-4F71-86D6-CF0495DA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2" y="227543"/>
            <a:ext cx="3342570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2278" y="227542"/>
            <a:ext cx="5679722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2" y="1195918"/>
            <a:ext cx="3342570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1431" y="4000500"/>
            <a:ext cx="60960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1431" y="510646"/>
            <a:ext cx="60960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1431" y="4472782"/>
            <a:ext cx="60960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8000" y="228865"/>
            <a:ext cx="9144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333500"/>
            <a:ext cx="91440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8000" y="5296960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71334" y="5296960"/>
            <a:ext cx="321733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81333" y="5296960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95624" y="738540"/>
            <a:ext cx="67687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嵌入式</a:t>
            </a:r>
            <a:r>
              <a:rPr lang="en-US" altLang="zh-TW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/>
            </a:r>
            <a:br>
              <a:rPr lang="en-US" altLang="zh-TW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</a:br>
            <a:r>
              <a:rPr lang="zh-TW" altLang="en-US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智慧影像分析</a:t>
            </a:r>
            <a:r>
              <a:rPr lang="en-US" altLang="zh-TW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/>
            </a:r>
            <a:br>
              <a:rPr lang="en-US" altLang="zh-TW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</a:br>
            <a:r>
              <a:rPr lang="zh-TW" altLang="en-US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與實境界面</a:t>
            </a:r>
            <a:endParaRPr lang="en-US" altLang="zh-CN" sz="3200" b="1" dirty="0">
              <a:solidFill>
                <a:srgbClr val="052E65"/>
              </a:solidFill>
              <a:latin typeface="Adobe Gothic Std B" pitchFamily="34" charset="-128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45874" y="3836064"/>
            <a:ext cx="2268252" cy="10348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52E65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58604" y="3961382"/>
            <a:ext cx="2042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徐紹崴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110598010</a:t>
            </a:r>
          </a:p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劉文揚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110598096</a:t>
            </a:r>
          </a:p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謝狄烽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110598087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9B649A-74AE-42AA-B506-A4B459C7279F}"/>
              </a:ext>
            </a:extLst>
          </p:cNvPr>
          <p:cNvSpPr/>
          <p:nvPr/>
        </p:nvSpPr>
        <p:spPr>
          <a:xfrm>
            <a:off x="2919760" y="2534334"/>
            <a:ext cx="43204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Team 11</a:t>
            </a:r>
          </a:p>
          <a:p>
            <a:pPr algn="ctr"/>
            <a:r>
              <a:rPr lang="en-US" altLang="zh-TW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Project 4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72646CE-6108-4B94-BB66-B6DB7B02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pic>
        <p:nvPicPr>
          <p:cNvPr id="1026" name="Picture 2" descr="Amazon.com: Waveshare JetBot AI Kit Accessories Add-ons for Jetson Nano to  Build JetBot （Doesn&amp;#39;t Support 2GB Nano : Toys &amp;amp; Games">
            <a:extLst>
              <a:ext uri="{FF2B5EF4-FFF2-40B4-BE49-F238E27FC236}">
                <a16:creationId xmlns:a16="http://schemas.microsoft.com/office/drawing/2014/main" id="{C520F238-234F-446C-836B-51DB5DD1C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566" y="1769425"/>
            <a:ext cx="1834202" cy="31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1895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組員分工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2F2FCD6-6108-4690-AD9C-BA0C7A472838}"/>
              </a:ext>
            </a:extLst>
          </p:cNvPr>
          <p:cNvSpPr txBox="1"/>
          <p:nvPr/>
        </p:nvSpPr>
        <p:spPr>
          <a:xfrm>
            <a:off x="759520" y="1849388"/>
            <a:ext cx="26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b="1" dirty="0">
                <a:latin typeface="Arial" panose="020B0604020202020204" pitchFamily="34" charset="0"/>
                <a:ea typeface="Yu Gothic UI" panose="020B0500000000000000" pitchFamily="34" charset="-128"/>
              </a:rPr>
              <a:t>徐紹崴 </a:t>
            </a:r>
            <a:r>
              <a:rPr lang="en-US" altLang="zh-TW" b="1" dirty="0">
                <a:latin typeface="Arial" panose="020B0604020202020204" pitchFamily="34" charset="0"/>
                <a:ea typeface="Yu Gothic UI" panose="020B0500000000000000" pitchFamily="34" charset="-128"/>
              </a:rPr>
              <a:t>110598010</a:t>
            </a:r>
            <a:r>
              <a:rPr lang="zh-TW" altLang="en-US" b="1" dirty="0">
                <a:latin typeface="Arial" panose="020B0604020202020204" pitchFamily="34" charset="0"/>
                <a:ea typeface="Yu Gothic UI" panose="020B0500000000000000" pitchFamily="34" charset="-128"/>
              </a:rPr>
              <a:t> </a:t>
            </a:r>
            <a:endParaRPr lang="en-US" altLang="zh-TW" b="1" dirty="0">
              <a:latin typeface="Arial" panose="020B0604020202020204" pitchFamily="34" charset="0"/>
              <a:ea typeface="Yu Gothic UI" panose="020B0500000000000000" pitchFamily="34" charset="-128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A0F5C31-CE8B-4264-BD5F-980F2CE3E3D0}"/>
              </a:ext>
            </a:extLst>
          </p:cNvPr>
          <p:cNvSpPr/>
          <p:nvPr/>
        </p:nvSpPr>
        <p:spPr>
          <a:xfrm>
            <a:off x="1167661" y="2466321"/>
            <a:ext cx="1791586" cy="132728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zh-TW" altLang="en-US" sz="2000" dirty="0">
                <a:ea typeface="微軟正黑體" panose="020B0604030504040204" pitchFamily="34" charset="-120"/>
              </a:rPr>
              <a:t>構想流程與實作</a:t>
            </a:r>
            <a:endParaRPr lang="en-US" altLang="zh-TW" sz="2000" dirty="0"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C79751E-DF62-43B7-AAB9-52A06DDBFF01}"/>
              </a:ext>
            </a:extLst>
          </p:cNvPr>
          <p:cNvSpPr txBox="1"/>
          <p:nvPr/>
        </p:nvSpPr>
        <p:spPr>
          <a:xfrm>
            <a:off x="3367388" y="1849388"/>
            <a:ext cx="26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b="1" dirty="0">
                <a:latin typeface="Arial" panose="020B0604020202020204" pitchFamily="34" charset="0"/>
                <a:ea typeface="Yu Gothic UI" panose="020B0500000000000000" pitchFamily="34" charset="-128"/>
              </a:rPr>
              <a:t>劉文揚 </a:t>
            </a:r>
            <a:r>
              <a:rPr lang="en-US" altLang="zh-TW" b="1" dirty="0">
                <a:latin typeface="Arial" panose="020B0604020202020204" pitchFamily="34" charset="0"/>
                <a:ea typeface="Yu Gothic UI" panose="020B0500000000000000" pitchFamily="34" charset="-128"/>
              </a:rPr>
              <a:t>110598096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21A0903-2002-480F-9AD1-C694EE657B3B}"/>
              </a:ext>
            </a:extLst>
          </p:cNvPr>
          <p:cNvSpPr/>
          <p:nvPr/>
        </p:nvSpPr>
        <p:spPr>
          <a:xfrm>
            <a:off x="3775529" y="2466321"/>
            <a:ext cx="1791586" cy="13272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zh-TW" altLang="en-US" sz="2000" dirty="0">
                <a:ea typeface="微軟正黑體" panose="020B0604030504040204" pitchFamily="34" charset="-120"/>
              </a:rPr>
              <a:t>構想流程與實</a:t>
            </a:r>
            <a:r>
              <a:rPr lang="zh-TW" altLang="en-US" sz="2000" dirty="0" smtClean="0">
                <a:ea typeface="微軟正黑體" panose="020B0604030504040204" pitchFamily="34" charset="-120"/>
              </a:rPr>
              <a:t>作</a:t>
            </a:r>
            <a:endParaRPr lang="en-US" altLang="zh-TW" sz="2000" dirty="0"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1C6AD81-249D-4F7E-9790-9F436AE2CCE1}"/>
              </a:ext>
            </a:extLst>
          </p:cNvPr>
          <p:cNvSpPr txBox="1"/>
          <p:nvPr/>
        </p:nvSpPr>
        <p:spPr>
          <a:xfrm>
            <a:off x="6088112" y="1849388"/>
            <a:ext cx="26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b="1" dirty="0">
                <a:latin typeface="Arial" panose="020B0604020202020204" pitchFamily="34" charset="0"/>
                <a:ea typeface="Yu Gothic UI" panose="020B0500000000000000" pitchFamily="34" charset="-128"/>
              </a:rPr>
              <a:t>謝狄峰 </a:t>
            </a:r>
            <a:r>
              <a:rPr lang="en-US" altLang="zh-TW" b="1" dirty="0">
                <a:latin typeface="Arial" panose="020B0604020202020204" pitchFamily="34" charset="0"/>
                <a:ea typeface="Yu Gothic UI" panose="020B0500000000000000" pitchFamily="34" charset="-128"/>
              </a:rPr>
              <a:t>110598087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30B5764F-8455-4142-948A-720B9DAFB984}"/>
              </a:ext>
            </a:extLst>
          </p:cNvPr>
          <p:cNvSpPr/>
          <p:nvPr/>
        </p:nvSpPr>
        <p:spPr>
          <a:xfrm>
            <a:off x="6496253" y="2466321"/>
            <a:ext cx="1791586" cy="132728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zh-TW" altLang="en-US" sz="2000" dirty="0">
                <a:ea typeface="微軟正黑體" panose="020B0604030504040204" pitchFamily="34" charset="-120"/>
              </a:rPr>
              <a:t>構想流程與實作</a:t>
            </a:r>
            <a:endParaRPr lang="en-US" altLang="zh-TW" sz="20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08493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/>
      <p:bldP spid="10" grpId="0" animBg="1"/>
      <p:bldP spid="12" grpId="0"/>
      <p:bldP spid="13" grpId="0" animBg="1"/>
      <p:bldP spid="14" grpId="0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/>
          <p:nvPr/>
        </p:nvSpPr>
        <p:spPr>
          <a:xfrm>
            <a:off x="0" y="1129309"/>
            <a:ext cx="10160000" cy="2942175"/>
          </a:xfrm>
          <a:custGeom>
            <a:avLst/>
            <a:gdLst>
              <a:gd name="connsiteX0" fmla="*/ 0 w 12192000"/>
              <a:gd name="connsiteY0" fmla="*/ 0 h 2716400"/>
              <a:gd name="connsiteX1" fmla="*/ 12192000 w 12192000"/>
              <a:gd name="connsiteY1" fmla="*/ 0 h 2716400"/>
              <a:gd name="connsiteX2" fmla="*/ 12192000 w 12192000"/>
              <a:gd name="connsiteY2" fmla="*/ 2716400 h 2716400"/>
              <a:gd name="connsiteX3" fmla="*/ 0 w 12192000"/>
              <a:gd name="connsiteY3" fmla="*/ 2716400 h 2716400"/>
              <a:gd name="connsiteX4" fmla="*/ 0 w 12192000"/>
              <a:gd name="connsiteY4" fmla="*/ 0 h 27164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0 w 12192000"/>
              <a:gd name="connsiteY3" fmla="*/ 3249800 h 3249800"/>
              <a:gd name="connsiteX4" fmla="*/ 0 w 12192000"/>
              <a:gd name="connsiteY4" fmla="*/ 0 h 32498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19050 w 12192000"/>
              <a:gd name="connsiteY3" fmla="*/ 1687700 h 3249800"/>
              <a:gd name="connsiteX4" fmla="*/ 0 w 12192000"/>
              <a:gd name="connsiteY4" fmla="*/ 0 h 3249800"/>
              <a:gd name="connsiteX0" fmla="*/ 0 w 12230100"/>
              <a:gd name="connsiteY0" fmla="*/ 0 h 4583300"/>
              <a:gd name="connsiteX1" fmla="*/ 12192000 w 12230100"/>
              <a:gd name="connsiteY1" fmla="*/ 5334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30100"/>
              <a:gd name="connsiteY0" fmla="*/ 0 h 4583300"/>
              <a:gd name="connsiteX1" fmla="*/ 12211050 w 12230100"/>
              <a:gd name="connsiteY1" fmla="*/ 20193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3935600"/>
              <a:gd name="connsiteX1" fmla="*/ 12211050 w 12249150"/>
              <a:gd name="connsiteY1" fmla="*/ 18859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49150 w 12249150"/>
              <a:gd name="connsiteY1" fmla="*/ 14287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68200"/>
              <a:gd name="connsiteY0" fmla="*/ 0 h 3935600"/>
              <a:gd name="connsiteX1" fmla="*/ 12268200 w 12268200"/>
              <a:gd name="connsiteY1" fmla="*/ 1104900 h 3935600"/>
              <a:gd name="connsiteX2" fmla="*/ 12249150 w 12268200"/>
              <a:gd name="connsiteY2" fmla="*/ 3935600 h 3935600"/>
              <a:gd name="connsiteX3" fmla="*/ 19050 w 12268200"/>
              <a:gd name="connsiteY3" fmla="*/ 1554350 h 3935600"/>
              <a:gd name="connsiteX4" fmla="*/ 0 w 1226820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44450 w 12249150"/>
              <a:gd name="connsiteY3" fmla="*/ 1554350 h 3935600"/>
              <a:gd name="connsiteX4" fmla="*/ 0 w 12249150"/>
              <a:gd name="connsiteY4" fmla="*/ 0 h 39356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12700 w 12217400"/>
              <a:gd name="connsiteY3" fmla="*/ 1541650 h 3922900"/>
              <a:gd name="connsiteX4" fmla="*/ 0 w 12217400"/>
              <a:gd name="connsiteY4" fmla="*/ 0 h 39229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6350 w 12217400"/>
              <a:gd name="connsiteY3" fmla="*/ 1541650 h 3922900"/>
              <a:gd name="connsiteX4" fmla="*/ 0 w 12217400"/>
              <a:gd name="connsiteY4" fmla="*/ 0 h 39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400" h="3922900">
                <a:moveTo>
                  <a:pt x="0" y="0"/>
                </a:moveTo>
                <a:lnTo>
                  <a:pt x="12205970" y="1076960"/>
                </a:lnTo>
                <a:lnTo>
                  <a:pt x="12217400" y="3922900"/>
                </a:lnTo>
                <a:lnTo>
                  <a:pt x="6350" y="1541650"/>
                </a:lnTo>
                <a:cubicBezTo>
                  <a:pt x="4233" y="1027767"/>
                  <a:pt x="2117" y="51388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16"/>
          <p:cNvSpPr/>
          <p:nvPr/>
        </p:nvSpPr>
        <p:spPr>
          <a:xfrm>
            <a:off x="0" y="1259679"/>
            <a:ext cx="10160000" cy="1978844"/>
          </a:xfrm>
          <a:custGeom>
            <a:avLst/>
            <a:gdLst>
              <a:gd name="connsiteX0" fmla="*/ 0 w 12192305"/>
              <a:gd name="connsiteY0" fmla="*/ 0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0 w 12192305"/>
              <a:gd name="connsiteY4" fmla="*/ 0 h 1487838"/>
              <a:gd name="connsiteX0" fmla="*/ 15499 w 12192305"/>
              <a:gd name="connsiteY0" fmla="*/ 43395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15499 w 12192305"/>
              <a:gd name="connsiteY4" fmla="*/ 433952 h 1487838"/>
              <a:gd name="connsiteX0" fmla="*/ 7879 w 12192305"/>
              <a:gd name="connsiteY0" fmla="*/ 42633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7879 w 12192305"/>
              <a:gd name="connsiteY4" fmla="*/ 426332 h 1487838"/>
              <a:gd name="connsiteX0" fmla="*/ 361 w 12200027"/>
              <a:gd name="connsiteY0" fmla="*/ 42633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26332 h 1487838"/>
              <a:gd name="connsiteX0" fmla="*/ 361 w 12200027"/>
              <a:gd name="connsiteY0" fmla="*/ 43395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33952 h 1487838"/>
              <a:gd name="connsiteX0" fmla="*/ 790 w 12192836"/>
              <a:gd name="connsiteY0" fmla="*/ 426332 h 1487838"/>
              <a:gd name="connsiteX1" fmla="*/ 12192836 w 12192836"/>
              <a:gd name="connsiteY1" fmla="*/ 0 h 1487838"/>
              <a:gd name="connsiteX2" fmla="*/ 12192836 w 12192836"/>
              <a:gd name="connsiteY2" fmla="*/ 1487838 h 1487838"/>
              <a:gd name="connsiteX3" fmla="*/ 531 w 12192836"/>
              <a:gd name="connsiteY3" fmla="*/ 1487838 h 1487838"/>
              <a:gd name="connsiteX4" fmla="*/ 790 w 12192836"/>
              <a:gd name="connsiteY4" fmla="*/ 426332 h 148783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192836 w 12200456"/>
              <a:gd name="connsiteY2" fmla="*/ 282895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31257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44592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116 w 12199782"/>
              <a:gd name="connsiteY0" fmla="*/ 17674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767452 h 2619408"/>
              <a:gd name="connsiteX0" fmla="*/ 116 w 12199782"/>
              <a:gd name="connsiteY0" fmla="*/ 16150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615052 h 261940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445928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792770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55" h="2638458">
                <a:moveTo>
                  <a:pt x="789" y="1615052"/>
                </a:moveTo>
                <a:lnTo>
                  <a:pt x="12200455" y="0"/>
                </a:lnTo>
                <a:lnTo>
                  <a:pt x="12200455" y="1792770"/>
                </a:lnTo>
                <a:lnTo>
                  <a:pt x="530" y="2638458"/>
                </a:lnTo>
                <a:cubicBezTo>
                  <a:pt x="3156" y="2284623"/>
                  <a:pt x="-1837" y="1968887"/>
                  <a:pt x="789" y="1615052"/>
                </a:cubicBez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13"/>
          <p:cNvSpPr/>
          <p:nvPr/>
        </p:nvSpPr>
        <p:spPr>
          <a:xfrm>
            <a:off x="0" y="1631106"/>
            <a:ext cx="10160000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71488" y="2044264"/>
            <a:ext cx="9217024" cy="67236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zh-TW" altLang="en-US" sz="36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+mn-ea"/>
              </a:rPr>
              <a:t>成果展示</a:t>
            </a:r>
            <a:endParaRPr lang="zh-CN" altLang="en-US" sz="3600" b="1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15235" y="3774798"/>
            <a:ext cx="1457578" cy="1458966"/>
            <a:chOff x="307235" y="3561056"/>
            <a:chExt cx="1457578" cy="1458966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561056"/>
              <a:ext cx="1457578" cy="14589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500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</a:t>
              </a:r>
              <a:r>
                <a:rPr lang="en-US" altLang="zh-TW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3</a:t>
              </a: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  </a:t>
              </a:r>
              <a:endParaRPr lang="zh-CN" altLang="en-US" sz="2800" dirty="0">
                <a:solidFill>
                  <a:schemeClr val="bg1"/>
                </a:solidFill>
                <a:latin typeface="Adobe Gothic Std B" pitchFamily="34" charset="-128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038FC7-8EBB-4952-93E3-6F33A337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7473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66247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右彎影像展示</a:t>
            </a:r>
            <a:endParaRPr lang="zh-TW" altLang="en-US" sz="2400" b="1" kern="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2C033-7816-4B76-9E3F-46927B91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96" y="2425452"/>
            <a:ext cx="1512168" cy="151216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664" y="2425452"/>
            <a:ext cx="1512168" cy="151216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703" y="2425452"/>
            <a:ext cx="1512168" cy="151216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112" y="1417340"/>
            <a:ext cx="1521062" cy="152106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006" y="3361597"/>
            <a:ext cx="1512168" cy="151216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376" y="1417340"/>
            <a:ext cx="1521062" cy="1521062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645275" y="393762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source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521957" y="3933015"/>
            <a:ext cx="579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gray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193811" y="3939593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blur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446948" y="2935264"/>
            <a:ext cx="80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binary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8868674" y="2935264"/>
            <a:ext cx="97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closing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567957" y="4873765"/>
            <a:ext cx="73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canny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9" idx="3"/>
          </p:cNvCxnSpPr>
          <p:nvPr/>
        </p:nvCxnSpPr>
        <p:spPr>
          <a:xfrm flipV="1">
            <a:off x="5241871" y="2425452"/>
            <a:ext cx="846241" cy="75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9" idx="3"/>
            <a:endCxn id="11" idx="1"/>
          </p:cNvCxnSpPr>
          <p:nvPr/>
        </p:nvCxnSpPr>
        <p:spPr>
          <a:xfrm>
            <a:off x="5241871" y="3181536"/>
            <a:ext cx="855135" cy="93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10" idx="3"/>
            <a:endCxn id="12" idx="1"/>
          </p:cNvCxnSpPr>
          <p:nvPr/>
        </p:nvCxnSpPr>
        <p:spPr>
          <a:xfrm>
            <a:off x="7609174" y="2177871"/>
            <a:ext cx="855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2372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66247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左彎影像展示</a:t>
            </a:r>
            <a:endParaRPr lang="zh-TW" altLang="en-US" sz="2400" b="1" kern="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2C033-7816-4B76-9E3F-46927B91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38" y="2276708"/>
            <a:ext cx="1512168" cy="151216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106" y="2276708"/>
            <a:ext cx="1512168" cy="151216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145" y="2276708"/>
            <a:ext cx="1512168" cy="151216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554" y="1268596"/>
            <a:ext cx="1521062" cy="152106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448" y="3212853"/>
            <a:ext cx="1512168" cy="1512168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1353717" y="3788876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source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230399" y="3784271"/>
            <a:ext cx="579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gray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902253" y="379084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blur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771811" y="2774944"/>
            <a:ext cx="1764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b</a:t>
            </a:r>
            <a:r>
              <a:rPr lang="en-US" altLang="zh-TW" dirty="0" err="1" smtClean="0"/>
              <a:t>inary+closing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762538" y="4720416"/>
            <a:ext cx="163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gradient+canny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9" idx="3"/>
          </p:cNvCxnSpPr>
          <p:nvPr/>
        </p:nvCxnSpPr>
        <p:spPr>
          <a:xfrm flipV="1">
            <a:off x="5950313" y="2276708"/>
            <a:ext cx="846241" cy="75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9" idx="3"/>
            <a:endCxn id="11" idx="1"/>
          </p:cNvCxnSpPr>
          <p:nvPr/>
        </p:nvCxnSpPr>
        <p:spPr>
          <a:xfrm>
            <a:off x="5950313" y="3032792"/>
            <a:ext cx="855135" cy="93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8769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91"/>
          <p:cNvSpPr>
            <a:spLocks noChangeArrowheads="1"/>
          </p:cNvSpPr>
          <p:nvPr/>
        </p:nvSpPr>
        <p:spPr bwMode="auto">
          <a:xfrm flipV="1">
            <a:off x="7899400" y="1920825"/>
            <a:ext cx="2260600" cy="1833563"/>
          </a:xfrm>
          <a:custGeom>
            <a:avLst/>
            <a:gdLst/>
            <a:ahLst/>
            <a:cxnLst/>
            <a:rect l="l" t="t" r="r" b="b"/>
            <a:pathLst>
              <a:path w="1752600" h="1295400">
                <a:moveTo>
                  <a:pt x="0" y="1295400"/>
                </a:moveTo>
                <a:lnTo>
                  <a:pt x="1752600" y="1295400"/>
                </a:lnTo>
                <a:lnTo>
                  <a:pt x="1752600" y="0"/>
                </a:lnTo>
                <a:lnTo>
                  <a:pt x="714154" y="0"/>
                </a:lnTo>
                <a:close/>
              </a:path>
            </a:pathLst>
          </a:custGeom>
          <a:solidFill>
            <a:srgbClr val="052E6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AutoShape 292"/>
          <p:cNvSpPr>
            <a:spLocks noChangeArrowheads="1"/>
          </p:cNvSpPr>
          <p:nvPr/>
        </p:nvSpPr>
        <p:spPr bwMode="auto">
          <a:xfrm flipV="1">
            <a:off x="12080" y="1903453"/>
            <a:ext cx="4665655" cy="1851492"/>
          </a:xfrm>
          <a:custGeom>
            <a:avLst/>
            <a:gdLst>
              <a:gd name="connsiteX0" fmla="*/ 1231314 w 4191000"/>
              <a:gd name="connsiteY0" fmla="*/ 1289066 h 1295400"/>
              <a:gd name="connsiteX1" fmla="*/ 3476846 w 4191000"/>
              <a:gd name="connsiteY1" fmla="*/ 1295400 h 1295400"/>
              <a:gd name="connsiteX2" fmla="*/ 4191000 w 4191000"/>
              <a:gd name="connsiteY2" fmla="*/ 0 h 1295400"/>
              <a:gd name="connsiteX3" fmla="*/ 0 w 4191000"/>
              <a:gd name="connsiteY3" fmla="*/ 0 h 1295400"/>
              <a:gd name="connsiteX4" fmla="*/ 1231314 w 4191000"/>
              <a:gd name="connsiteY4" fmla="*/ 1289066 h 1295400"/>
              <a:gd name="connsiteX0" fmla="*/ 7995 w 2967681"/>
              <a:gd name="connsiteY0" fmla="*/ 1301733 h 1308067"/>
              <a:gd name="connsiteX1" fmla="*/ 2253527 w 2967681"/>
              <a:gd name="connsiteY1" fmla="*/ 1308067 h 1308067"/>
              <a:gd name="connsiteX2" fmla="*/ 2967681 w 2967681"/>
              <a:gd name="connsiteY2" fmla="*/ 12667 h 1308067"/>
              <a:gd name="connsiteX3" fmla="*/ 0 w 2967681"/>
              <a:gd name="connsiteY3" fmla="*/ 0 h 1308067"/>
              <a:gd name="connsiteX4" fmla="*/ 7995 w 2967681"/>
              <a:gd name="connsiteY4" fmla="*/ 1301733 h 130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7681" h="1308067">
                <a:moveTo>
                  <a:pt x="7995" y="1301733"/>
                </a:moveTo>
                <a:lnTo>
                  <a:pt x="2253527" y="1308067"/>
                </a:lnTo>
                <a:lnTo>
                  <a:pt x="2967681" y="12667"/>
                </a:lnTo>
                <a:lnTo>
                  <a:pt x="0" y="0"/>
                </a:lnTo>
                <a:cubicBezTo>
                  <a:pt x="0" y="431800"/>
                  <a:pt x="7995" y="869933"/>
                  <a:pt x="7995" y="1301733"/>
                </a:cubicBezTo>
                <a:close/>
              </a:path>
            </a:pathLst>
          </a:custGeom>
          <a:solidFill>
            <a:srgbClr val="052E6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WordArt 20"/>
          <p:cNvSpPr>
            <a:spLocks noChangeArrowheads="1" noChangeShapeType="1" noTextEdit="1"/>
          </p:cNvSpPr>
          <p:nvPr/>
        </p:nvSpPr>
        <p:spPr bwMode="auto">
          <a:xfrm>
            <a:off x="4838824" y="1865388"/>
            <a:ext cx="2286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2800" b="1" kern="10" dirty="0">
                <a:solidFill>
                  <a:srgbClr val="052E65"/>
                </a:solidFill>
                <a:latin typeface="Arial"/>
                <a:ea typeface="微软雅黑" panose="020B0503020204020204" pitchFamily="34" charset="-122"/>
                <a:cs typeface="Arial"/>
              </a:rPr>
              <a:t>1</a:t>
            </a:r>
            <a:endParaRPr lang="zh-CN" altLang="en-US" sz="2800" b="1" kern="10" dirty="0">
              <a:solidFill>
                <a:srgbClr val="052E65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5296024" y="1863157"/>
            <a:ext cx="2971800" cy="56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TW" altLang="en-US" sz="2800" b="1" dirty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問題討論</a:t>
            </a:r>
            <a:endParaRPr lang="zh-CN" altLang="en-US" sz="2800" b="1" dirty="0">
              <a:solidFill>
                <a:srgbClr val="052E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WordArt 20"/>
          <p:cNvSpPr>
            <a:spLocks noChangeArrowheads="1" noChangeShapeType="1" noTextEdit="1"/>
          </p:cNvSpPr>
          <p:nvPr/>
        </p:nvSpPr>
        <p:spPr bwMode="auto">
          <a:xfrm>
            <a:off x="5155892" y="2561143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2800" b="1" kern="10" dirty="0">
                <a:solidFill>
                  <a:srgbClr val="052E65"/>
                </a:solidFill>
                <a:latin typeface="Arial"/>
                <a:ea typeface="微软雅黑" panose="020B0503020204020204" pitchFamily="34" charset="-122"/>
                <a:cs typeface="Arial"/>
              </a:rPr>
              <a:t>2</a:t>
            </a:r>
            <a:endParaRPr lang="zh-CN" altLang="en-US" sz="2800" b="1" kern="10" dirty="0">
              <a:solidFill>
                <a:srgbClr val="052E65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5613091" y="2521183"/>
            <a:ext cx="4832015" cy="56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TW" altLang="en-US" sz="2800" b="1" dirty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分工</a:t>
            </a:r>
            <a:endParaRPr lang="zh-CN" altLang="en-US" sz="2800" b="1" dirty="0">
              <a:solidFill>
                <a:srgbClr val="052E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WordArt 20"/>
          <p:cNvSpPr>
            <a:spLocks noChangeArrowheads="1" noChangeShapeType="1" noTextEdit="1"/>
          </p:cNvSpPr>
          <p:nvPr/>
        </p:nvSpPr>
        <p:spPr bwMode="auto">
          <a:xfrm>
            <a:off x="5432692" y="3233411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TW" sz="2800" b="1" kern="10" dirty="0">
                <a:solidFill>
                  <a:srgbClr val="052E65"/>
                </a:solidFill>
                <a:latin typeface="Arial"/>
                <a:ea typeface="微软雅黑" panose="020B0503020204020204" pitchFamily="34" charset="-122"/>
                <a:cs typeface="Arial"/>
              </a:rPr>
              <a:t>3</a:t>
            </a:r>
            <a:endParaRPr lang="zh-CN" altLang="en-US" sz="2800" b="1" kern="10" dirty="0">
              <a:solidFill>
                <a:srgbClr val="052E65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3" name="Rectangle 22">
            <a:extLst>
              <a:ext uri="{FF2B5EF4-FFF2-40B4-BE49-F238E27FC236}">
                <a16:creationId xmlns:a16="http://schemas.microsoft.com/office/drawing/2014/main" id="{229FDB04-AAD0-4A34-BF18-E8D4C8DB4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5484" y="3179209"/>
            <a:ext cx="4320338" cy="56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TW" altLang="en-US" sz="2800" b="1" dirty="0" smtClean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成果</a:t>
            </a:r>
            <a:endParaRPr lang="zh-CN" altLang="en-US" sz="2800" b="1" dirty="0">
              <a:solidFill>
                <a:srgbClr val="052E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1A557892-C3F3-47B3-B50F-975CECFB2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48" y="2326689"/>
            <a:ext cx="4738484" cy="100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zh-CN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endParaRPr lang="zh-CN" altLang="en-US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22A737-A588-4F94-9794-411AABCE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1471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/>
      <p:bldP spid="7" grpId="0"/>
      <p:bldP spid="8" grpId="0"/>
      <p:bldP spid="9" grpId="0"/>
      <p:bldP spid="20" grpId="0"/>
      <p:bldP spid="13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/>
          <p:nvPr/>
        </p:nvSpPr>
        <p:spPr>
          <a:xfrm>
            <a:off x="0" y="1129309"/>
            <a:ext cx="10160000" cy="2942175"/>
          </a:xfrm>
          <a:custGeom>
            <a:avLst/>
            <a:gdLst>
              <a:gd name="connsiteX0" fmla="*/ 0 w 12192000"/>
              <a:gd name="connsiteY0" fmla="*/ 0 h 2716400"/>
              <a:gd name="connsiteX1" fmla="*/ 12192000 w 12192000"/>
              <a:gd name="connsiteY1" fmla="*/ 0 h 2716400"/>
              <a:gd name="connsiteX2" fmla="*/ 12192000 w 12192000"/>
              <a:gd name="connsiteY2" fmla="*/ 2716400 h 2716400"/>
              <a:gd name="connsiteX3" fmla="*/ 0 w 12192000"/>
              <a:gd name="connsiteY3" fmla="*/ 2716400 h 2716400"/>
              <a:gd name="connsiteX4" fmla="*/ 0 w 12192000"/>
              <a:gd name="connsiteY4" fmla="*/ 0 h 27164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0 w 12192000"/>
              <a:gd name="connsiteY3" fmla="*/ 3249800 h 3249800"/>
              <a:gd name="connsiteX4" fmla="*/ 0 w 12192000"/>
              <a:gd name="connsiteY4" fmla="*/ 0 h 32498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19050 w 12192000"/>
              <a:gd name="connsiteY3" fmla="*/ 1687700 h 3249800"/>
              <a:gd name="connsiteX4" fmla="*/ 0 w 12192000"/>
              <a:gd name="connsiteY4" fmla="*/ 0 h 3249800"/>
              <a:gd name="connsiteX0" fmla="*/ 0 w 12230100"/>
              <a:gd name="connsiteY0" fmla="*/ 0 h 4583300"/>
              <a:gd name="connsiteX1" fmla="*/ 12192000 w 12230100"/>
              <a:gd name="connsiteY1" fmla="*/ 5334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30100"/>
              <a:gd name="connsiteY0" fmla="*/ 0 h 4583300"/>
              <a:gd name="connsiteX1" fmla="*/ 12211050 w 12230100"/>
              <a:gd name="connsiteY1" fmla="*/ 20193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3935600"/>
              <a:gd name="connsiteX1" fmla="*/ 12211050 w 12249150"/>
              <a:gd name="connsiteY1" fmla="*/ 18859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49150 w 12249150"/>
              <a:gd name="connsiteY1" fmla="*/ 14287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68200"/>
              <a:gd name="connsiteY0" fmla="*/ 0 h 3935600"/>
              <a:gd name="connsiteX1" fmla="*/ 12268200 w 12268200"/>
              <a:gd name="connsiteY1" fmla="*/ 1104900 h 3935600"/>
              <a:gd name="connsiteX2" fmla="*/ 12249150 w 12268200"/>
              <a:gd name="connsiteY2" fmla="*/ 3935600 h 3935600"/>
              <a:gd name="connsiteX3" fmla="*/ 19050 w 12268200"/>
              <a:gd name="connsiteY3" fmla="*/ 1554350 h 3935600"/>
              <a:gd name="connsiteX4" fmla="*/ 0 w 1226820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44450 w 12249150"/>
              <a:gd name="connsiteY3" fmla="*/ 1554350 h 3935600"/>
              <a:gd name="connsiteX4" fmla="*/ 0 w 12249150"/>
              <a:gd name="connsiteY4" fmla="*/ 0 h 39356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12700 w 12217400"/>
              <a:gd name="connsiteY3" fmla="*/ 1541650 h 3922900"/>
              <a:gd name="connsiteX4" fmla="*/ 0 w 12217400"/>
              <a:gd name="connsiteY4" fmla="*/ 0 h 39229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6350 w 12217400"/>
              <a:gd name="connsiteY3" fmla="*/ 1541650 h 3922900"/>
              <a:gd name="connsiteX4" fmla="*/ 0 w 12217400"/>
              <a:gd name="connsiteY4" fmla="*/ 0 h 39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400" h="3922900">
                <a:moveTo>
                  <a:pt x="0" y="0"/>
                </a:moveTo>
                <a:lnTo>
                  <a:pt x="12205970" y="1076960"/>
                </a:lnTo>
                <a:lnTo>
                  <a:pt x="12217400" y="3922900"/>
                </a:lnTo>
                <a:lnTo>
                  <a:pt x="6350" y="1541650"/>
                </a:lnTo>
                <a:cubicBezTo>
                  <a:pt x="4233" y="1027767"/>
                  <a:pt x="2117" y="51388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16"/>
          <p:cNvSpPr/>
          <p:nvPr/>
        </p:nvSpPr>
        <p:spPr>
          <a:xfrm>
            <a:off x="0" y="1259679"/>
            <a:ext cx="10160000" cy="1978844"/>
          </a:xfrm>
          <a:custGeom>
            <a:avLst/>
            <a:gdLst>
              <a:gd name="connsiteX0" fmla="*/ 0 w 12192305"/>
              <a:gd name="connsiteY0" fmla="*/ 0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0 w 12192305"/>
              <a:gd name="connsiteY4" fmla="*/ 0 h 1487838"/>
              <a:gd name="connsiteX0" fmla="*/ 15499 w 12192305"/>
              <a:gd name="connsiteY0" fmla="*/ 43395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15499 w 12192305"/>
              <a:gd name="connsiteY4" fmla="*/ 433952 h 1487838"/>
              <a:gd name="connsiteX0" fmla="*/ 7879 w 12192305"/>
              <a:gd name="connsiteY0" fmla="*/ 42633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7879 w 12192305"/>
              <a:gd name="connsiteY4" fmla="*/ 426332 h 1487838"/>
              <a:gd name="connsiteX0" fmla="*/ 361 w 12200027"/>
              <a:gd name="connsiteY0" fmla="*/ 42633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26332 h 1487838"/>
              <a:gd name="connsiteX0" fmla="*/ 361 w 12200027"/>
              <a:gd name="connsiteY0" fmla="*/ 43395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33952 h 1487838"/>
              <a:gd name="connsiteX0" fmla="*/ 790 w 12192836"/>
              <a:gd name="connsiteY0" fmla="*/ 426332 h 1487838"/>
              <a:gd name="connsiteX1" fmla="*/ 12192836 w 12192836"/>
              <a:gd name="connsiteY1" fmla="*/ 0 h 1487838"/>
              <a:gd name="connsiteX2" fmla="*/ 12192836 w 12192836"/>
              <a:gd name="connsiteY2" fmla="*/ 1487838 h 1487838"/>
              <a:gd name="connsiteX3" fmla="*/ 531 w 12192836"/>
              <a:gd name="connsiteY3" fmla="*/ 1487838 h 1487838"/>
              <a:gd name="connsiteX4" fmla="*/ 790 w 12192836"/>
              <a:gd name="connsiteY4" fmla="*/ 426332 h 148783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192836 w 12200456"/>
              <a:gd name="connsiteY2" fmla="*/ 282895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31257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44592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116 w 12199782"/>
              <a:gd name="connsiteY0" fmla="*/ 17674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767452 h 2619408"/>
              <a:gd name="connsiteX0" fmla="*/ 116 w 12199782"/>
              <a:gd name="connsiteY0" fmla="*/ 16150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615052 h 261940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445928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792770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55" h="2638458">
                <a:moveTo>
                  <a:pt x="789" y="1615052"/>
                </a:moveTo>
                <a:lnTo>
                  <a:pt x="12200455" y="0"/>
                </a:lnTo>
                <a:lnTo>
                  <a:pt x="12200455" y="1792770"/>
                </a:lnTo>
                <a:lnTo>
                  <a:pt x="530" y="2638458"/>
                </a:lnTo>
                <a:cubicBezTo>
                  <a:pt x="3156" y="2284623"/>
                  <a:pt x="-1837" y="1968887"/>
                  <a:pt x="789" y="1615052"/>
                </a:cubicBez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13"/>
          <p:cNvSpPr/>
          <p:nvPr/>
        </p:nvSpPr>
        <p:spPr>
          <a:xfrm>
            <a:off x="0" y="1631106"/>
            <a:ext cx="10160000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71488" y="1955947"/>
            <a:ext cx="9217024" cy="73943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zh-TW" altLang="en-US" sz="40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+mn-ea"/>
              </a:rPr>
              <a:t>問題討論</a:t>
            </a:r>
            <a:endParaRPr lang="zh-CN" altLang="en-US" sz="4000" b="1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15235" y="3774798"/>
            <a:ext cx="1457578" cy="1458966"/>
            <a:chOff x="307235" y="3561056"/>
            <a:chExt cx="1457578" cy="1458966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561056"/>
              <a:ext cx="1457578" cy="14589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500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</a:t>
              </a:r>
              <a:r>
                <a:rPr lang="en-US" altLang="zh-TW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1</a:t>
              </a: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  </a:t>
              </a:r>
              <a:endParaRPr lang="zh-CN" altLang="en-US" sz="2800" dirty="0">
                <a:solidFill>
                  <a:schemeClr val="bg1"/>
                </a:solidFill>
                <a:latin typeface="Adobe Gothic Std B" pitchFamily="34" charset="-128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C73F27-49EF-407D-8D9E-B34E04CA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96077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專案情境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56049A-DC6A-43CB-A60C-9F894C6AAA9E}"/>
              </a:ext>
            </a:extLst>
          </p:cNvPr>
          <p:cNvSpPr txBox="1"/>
          <p:nvPr/>
        </p:nvSpPr>
        <p:spPr>
          <a:xfrm>
            <a:off x="1263576" y="2257335"/>
            <a:ext cx="61926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kern="15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前次專案中拍攝之影像以上課所提供的方法進行前處理，萃取出完整的車道線。</a:t>
            </a:r>
            <a:endParaRPr lang="en-US" altLang="zh-TW" sz="2400" kern="150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8484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圖片的問題</a:t>
            </a:r>
            <a:endParaRPr lang="zh-TW" altLang="en-US" sz="2400" b="1" kern="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76" y="1633364"/>
            <a:ext cx="1512168" cy="151216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892" y="1634826"/>
            <a:ext cx="1512168" cy="151216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208" y="1633364"/>
            <a:ext cx="1570723" cy="157072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263576" y="336155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車道不平滑、有鋸齒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107892" y="336155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車道線不完整，有裂縫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844196" y="336155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巧拼接縫處突起，過於明顯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1263576" y="4070907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使用形態學</a:t>
            </a:r>
            <a:endParaRPr lang="en-US" altLang="zh-TW" dirty="0" smtClean="0"/>
          </a:p>
          <a:p>
            <a:r>
              <a:rPr lang="zh-TW" altLang="en-US" dirty="0" smtClean="0"/>
              <a:t>膨脹不平滑處增加特徵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107892" y="4070907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Closing</a:t>
            </a:r>
          </a:p>
          <a:p>
            <a:r>
              <a:rPr lang="zh-TW" altLang="en-US" dirty="0" smtClean="0"/>
              <a:t>連接斷裂處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952208" y="4070907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透過</a:t>
            </a:r>
            <a:r>
              <a:rPr lang="zh-TW" altLang="en-US" dirty="0"/>
              <a:t>高斯</a:t>
            </a:r>
            <a:r>
              <a:rPr lang="zh-TW" altLang="en-US" dirty="0" smtClean="0"/>
              <a:t>模糊，去除接縫處紋路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37678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定義問題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56049A-DC6A-43CB-A60C-9F894C6AAA9E}"/>
              </a:ext>
            </a:extLst>
          </p:cNvPr>
          <p:cNvSpPr txBox="1"/>
          <p:nvPr/>
        </p:nvSpPr>
        <p:spPr>
          <a:xfrm>
            <a:off x="1263576" y="1888004"/>
            <a:ext cx="590465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zh-TW" altLang="en-US" sz="2400" dirty="0" smtClean="0"/>
              <a:t>如何</a:t>
            </a:r>
            <a:r>
              <a:rPr lang="zh-TW" altLang="en-US" sz="2400" dirty="0" smtClean="0"/>
              <a:t>令流程能夠泛用</a:t>
            </a:r>
            <a:endParaRPr lang="en-US" altLang="zh-TW" sz="2400" dirty="0" smtClean="0"/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zh-TW" altLang="en-US" sz="2400" dirty="0"/>
              <a:t>怎麼快速驗證流程</a:t>
            </a:r>
            <a:r>
              <a:rPr lang="zh-TW" altLang="en-US" sz="2400" dirty="0" smtClean="0"/>
              <a:t>的可行性</a:t>
            </a:r>
            <a:endParaRPr lang="en-US" altLang="zh-TW" sz="2400" dirty="0" smtClean="0"/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en-US" altLang="zh-TW" sz="2400" dirty="0" smtClean="0"/>
              <a:t>Morphology</a:t>
            </a:r>
            <a:r>
              <a:rPr lang="zh-TW" altLang="en-US" sz="2400" dirty="0" smtClean="0"/>
              <a:t>不太熟悉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8842182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方案構思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56049A-DC6A-43CB-A60C-9F894C6AAA9E}"/>
              </a:ext>
            </a:extLst>
          </p:cNvPr>
          <p:cNvSpPr txBox="1"/>
          <p:nvPr/>
        </p:nvSpPr>
        <p:spPr>
          <a:xfrm>
            <a:off x="1263576" y="1888004"/>
            <a:ext cx="684076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zh-TW" altLang="en-US" sz="2400" dirty="0" smtClean="0"/>
              <a:t>使用</a:t>
            </a:r>
            <a:r>
              <a:rPr lang="zh-TW" altLang="en-US" sz="2400" dirty="0" smtClean="0"/>
              <a:t>多組設定套用到不同的路況做</a:t>
            </a:r>
            <a:r>
              <a:rPr lang="zh-TW" altLang="en-US" sz="2400" dirty="0" smtClean="0"/>
              <a:t>處理</a:t>
            </a:r>
            <a:endParaRPr lang="en-US" altLang="zh-TW" sz="24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zh-TW" altLang="en-US" sz="2400" dirty="0" smtClean="0"/>
              <a:t>找到一款能做出預覽效果的</a:t>
            </a:r>
            <a:r>
              <a:rPr lang="zh-TW" altLang="en-US" sz="2400" dirty="0" smtClean="0"/>
              <a:t>軟體</a:t>
            </a:r>
            <a:endParaRPr lang="en-US" altLang="zh-TW" sz="3200" dirty="0" smtClean="0"/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zh-TW" altLang="en-US" sz="2400" dirty="0" smtClean="0"/>
              <a:t>去了解</a:t>
            </a:r>
            <a:r>
              <a:rPr lang="en-US" altLang="zh-TW" sz="2400" b="1" dirty="0"/>
              <a:t>Dilation</a:t>
            </a:r>
            <a:r>
              <a:rPr lang="zh-TW" altLang="en-US" sz="2400" b="1" dirty="0"/>
              <a:t>、</a:t>
            </a:r>
            <a:r>
              <a:rPr lang="en-US" altLang="zh-TW" sz="2400" b="1" dirty="0"/>
              <a:t>Erosion</a:t>
            </a:r>
            <a:r>
              <a:rPr lang="zh-TW" altLang="en-US" sz="2400" b="1" dirty="0"/>
              <a:t> 、 </a:t>
            </a:r>
            <a:r>
              <a:rPr lang="en-US" altLang="zh-TW" sz="2400" b="1" dirty="0"/>
              <a:t>Closing</a:t>
            </a:r>
            <a:r>
              <a:rPr lang="zh-TW" altLang="en-US" sz="2400" b="1" dirty="0"/>
              <a:t> 、 </a:t>
            </a:r>
            <a:r>
              <a:rPr lang="en-US" altLang="zh-TW" sz="2400" b="1" dirty="0" smtClean="0"/>
              <a:t>Opening</a:t>
            </a:r>
            <a:r>
              <a:rPr lang="zh-TW" altLang="en-US" sz="2400" b="1" dirty="0" smtClean="0"/>
              <a:t>的原理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5405175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解決方法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56049A-DC6A-43CB-A60C-9F894C6AAA9E}"/>
              </a:ext>
            </a:extLst>
          </p:cNvPr>
          <p:cNvSpPr txBox="1"/>
          <p:nvPr/>
        </p:nvSpPr>
        <p:spPr>
          <a:xfrm>
            <a:off x="1132180" y="1201316"/>
            <a:ext cx="5904656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zh-TW" altLang="en-US" sz="2400" dirty="0"/>
              <a:t>先</a:t>
            </a:r>
            <a:r>
              <a:rPr lang="zh-TW" altLang="en-US" sz="2400" dirty="0" smtClean="0"/>
              <a:t>將必須的</a:t>
            </a:r>
            <a:r>
              <a:rPr lang="en-US" altLang="zh-TW" sz="2400" dirty="0" smtClean="0"/>
              <a:t>binary</a:t>
            </a:r>
            <a:r>
              <a:rPr lang="zh-TW" altLang="en-US" sz="2400" dirty="0" smtClean="0"/>
              <a:t>和灰階列入流程，再逐步加入其他方法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如</a:t>
            </a:r>
            <a:r>
              <a:rPr lang="en-US" altLang="zh-TW" sz="2400" dirty="0" smtClean="0"/>
              <a:t>:Close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Canny</a:t>
            </a:r>
            <a:r>
              <a:rPr lang="zh-TW" altLang="en-US" sz="2400" dirty="0" smtClean="0"/>
              <a:t>等方法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看其效果</a:t>
            </a:r>
            <a:r>
              <a:rPr lang="zh-TW" altLang="en-US" sz="2400" dirty="0"/>
              <a:t>如何，使用多種不同的影像套用一樣的流程看結果如何，取一個最通用的流程來</a:t>
            </a:r>
            <a:r>
              <a:rPr lang="zh-TW" altLang="en-US" sz="2400" dirty="0" smtClean="0"/>
              <a:t>使用</a:t>
            </a:r>
            <a:endParaRPr lang="en-US" altLang="zh-TW" sz="2400" dirty="0" smtClean="0"/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zh-TW" altLang="en-US" sz="2400" dirty="0" smtClean="0"/>
              <a:t>使用</a:t>
            </a:r>
            <a:r>
              <a:rPr lang="en-US" altLang="zh-TW" sz="2400" dirty="0" smtClean="0"/>
              <a:t>Open </a:t>
            </a:r>
            <a:r>
              <a:rPr lang="en-US" altLang="zh-TW" sz="2400" dirty="0" err="1" smtClean="0"/>
              <a:t>eVision</a:t>
            </a:r>
            <a:r>
              <a:rPr lang="zh-TW" altLang="en-US" sz="2400" dirty="0" smtClean="0"/>
              <a:t>做快速預覽</a:t>
            </a:r>
            <a:endParaRPr lang="en-US" altLang="zh-TW" sz="2400" dirty="0" smtClean="0"/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zh-TW" altLang="en-US" sz="2400" b="1" dirty="0" smtClean="0"/>
              <a:t>實際</a:t>
            </a:r>
            <a:r>
              <a:rPr lang="zh-TW" altLang="en-US" sz="2400" b="1" dirty="0" smtClean="0"/>
              <a:t>使用同一張圖片分別進行</a:t>
            </a:r>
            <a:r>
              <a:rPr lang="en-US" altLang="zh-TW" sz="2400" b="1" dirty="0" smtClean="0"/>
              <a:t>Dilation</a:t>
            </a:r>
            <a:r>
              <a:rPr lang="zh-TW" altLang="en-US" sz="2400" b="1" dirty="0"/>
              <a:t>、</a:t>
            </a:r>
            <a:r>
              <a:rPr lang="en-US" altLang="zh-TW" sz="2400" b="1" dirty="0"/>
              <a:t>Erosion</a:t>
            </a:r>
            <a:r>
              <a:rPr lang="zh-TW" altLang="en-US" sz="2400" b="1" dirty="0"/>
              <a:t> 、 </a:t>
            </a:r>
            <a:r>
              <a:rPr lang="en-US" altLang="zh-TW" sz="2400" b="1" dirty="0"/>
              <a:t>Closing</a:t>
            </a:r>
            <a:r>
              <a:rPr lang="zh-TW" altLang="en-US" sz="2400" b="1" dirty="0"/>
              <a:t> 、 </a:t>
            </a:r>
            <a:r>
              <a:rPr lang="en-US" altLang="zh-TW" sz="2400" b="1" dirty="0" smtClean="0"/>
              <a:t>Opening</a:t>
            </a:r>
            <a:r>
              <a:rPr lang="zh-TW" altLang="en-US" sz="2400" b="1" dirty="0" smtClean="0"/>
              <a:t>運算來觀察之間的差異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3803468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/>
          <p:nvPr/>
        </p:nvSpPr>
        <p:spPr>
          <a:xfrm>
            <a:off x="0" y="1129309"/>
            <a:ext cx="10160000" cy="2942175"/>
          </a:xfrm>
          <a:custGeom>
            <a:avLst/>
            <a:gdLst>
              <a:gd name="connsiteX0" fmla="*/ 0 w 12192000"/>
              <a:gd name="connsiteY0" fmla="*/ 0 h 2716400"/>
              <a:gd name="connsiteX1" fmla="*/ 12192000 w 12192000"/>
              <a:gd name="connsiteY1" fmla="*/ 0 h 2716400"/>
              <a:gd name="connsiteX2" fmla="*/ 12192000 w 12192000"/>
              <a:gd name="connsiteY2" fmla="*/ 2716400 h 2716400"/>
              <a:gd name="connsiteX3" fmla="*/ 0 w 12192000"/>
              <a:gd name="connsiteY3" fmla="*/ 2716400 h 2716400"/>
              <a:gd name="connsiteX4" fmla="*/ 0 w 12192000"/>
              <a:gd name="connsiteY4" fmla="*/ 0 h 27164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0 w 12192000"/>
              <a:gd name="connsiteY3" fmla="*/ 3249800 h 3249800"/>
              <a:gd name="connsiteX4" fmla="*/ 0 w 12192000"/>
              <a:gd name="connsiteY4" fmla="*/ 0 h 32498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19050 w 12192000"/>
              <a:gd name="connsiteY3" fmla="*/ 1687700 h 3249800"/>
              <a:gd name="connsiteX4" fmla="*/ 0 w 12192000"/>
              <a:gd name="connsiteY4" fmla="*/ 0 h 3249800"/>
              <a:gd name="connsiteX0" fmla="*/ 0 w 12230100"/>
              <a:gd name="connsiteY0" fmla="*/ 0 h 4583300"/>
              <a:gd name="connsiteX1" fmla="*/ 12192000 w 12230100"/>
              <a:gd name="connsiteY1" fmla="*/ 5334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30100"/>
              <a:gd name="connsiteY0" fmla="*/ 0 h 4583300"/>
              <a:gd name="connsiteX1" fmla="*/ 12211050 w 12230100"/>
              <a:gd name="connsiteY1" fmla="*/ 20193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3935600"/>
              <a:gd name="connsiteX1" fmla="*/ 12211050 w 12249150"/>
              <a:gd name="connsiteY1" fmla="*/ 18859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49150 w 12249150"/>
              <a:gd name="connsiteY1" fmla="*/ 14287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68200"/>
              <a:gd name="connsiteY0" fmla="*/ 0 h 3935600"/>
              <a:gd name="connsiteX1" fmla="*/ 12268200 w 12268200"/>
              <a:gd name="connsiteY1" fmla="*/ 1104900 h 3935600"/>
              <a:gd name="connsiteX2" fmla="*/ 12249150 w 12268200"/>
              <a:gd name="connsiteY2" fmla="*/ 3935600 h 3935600"/>
              <a:gd name="connsiteX3" fmla="*/ 19050 w 12268200"/>
              <a:gd name="connsiteY3" fmla="*/ 1554350 h 3935600"/>
              <a:gd name="connsiteX4" fmla="*/ 0 w 1226820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44450 w 12249150"/>
              <a:gd name="connsiteY3" fmla="*/ 1554350 h 3935600"/>
              <a:gd name="connsiteX4" fmla="*/ 0 w 12249150"/>
              <a:gd name="connsiteY4" fmla="*/ 0 h 39356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12700 w 12217400"/>
              <a:gd name="connsiteY3" fmla="*/ 1541650 h 3922900"/>
              <a:gd name="connsiteX4" fmla="*/ 0 w 12217400"/>
              <a:gd name="connsiteY4" fmla="*/ 0 h 39229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6350 w 12217400"/>
              <a:gd name="connsiteY3" fmla="*/ 1541650 h 3922900"/>
              <a:gd name="connsiteX4" fmla="*/ 0 w 12217400"/>
              <a:gd name="connsiteY4" fmla="*/ 0 h 39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400" h="3922900">
                <a:moveTo>
                  <a:pt x="0" y="0"/>
                </a:moveTo>
                <a:lnTo>
                  <a:pt x="12205970" y="1076960"/>
                </a:lnTo>
                <a:lnTo>
                  <a:pt x="12217400" y="3922900"/>
                </a:lnTo>
                <a:lnTo>
                  <a:pt x="6350" y="1541650"/>
                </a:lnTo>
                <a:cubicBezTo>
                  <a:pt x="4233" y="1027767"/>
                  <a:pt x="2117" y="51388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16"/>
          <p:cNvSpPr/>
          <p:nvPr/>
        </p:nvSpPr>
        <p:spPr>
          <a:xfrm>
            <a:off x="0" y="1259679"/>
            <a:ext cx="10160000" cy="1978844"/>
          </a:xfrm>
          <a:custGeom>
            <a:avLst/>
            <a:gdLst>
              <a:gd name="connsiteX0" fmla="*/ 0 w 12192305"/>
              <a:gd name="connsiteY0" fmla="*/ 0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0 w 12192305"/>
              <a:gd name="connsiteY4" fmla="*/ 0 h 1487838"/>
              <a:gd name="connsiteX0" fmla="*/ 15499 w 12192305"/>
              <a:gd name="connsiteY0" fmla="*/ 43395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15499 w 12192305"/>
              <a:gd name="connsiteY4" fmla="*/ 433952 h 1487838"/>
              <a:gd name="connsiteX0" fmla="*/ 7879 w 12192305"/>
              <a:gd name="connsiteY0" fmla="*/ 42633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7879 w 12192305"/>
              <a:gd name="connsiteY4" fmla="*/ 426332 h 1487838"/>
              <a:gd name="connsiteX0" fmla="*/ 361 w 12200027"/>
              <a:gd name="connsiteY0" fmla="*/ 42633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26332 h 1487838"/>
              <a:gd name="connsiteX0" fmla="*/ 361 w 12200027"/>
              <a:gd name="connsiteY0" fmla="*/ 43395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33952 h 1487838"/>
              <a:gd name="connsiteX0" fmla="*/ 790 w 12192836"/>
              <a:gd name="connsiteY0" fmla="*/ 426332 h 1487838"/>
              <a:gd name="connsiteX1" fmla="*/ 12192836 w 12192836"/>
              <a:gd name="connsiteY1" fmla="*/ 0 h 1487838"/>
              <a:gd name="connsiteX2" fmla="*/ 12192836 w 12192836"/>
              <a:gd name="connsiteY2" fmla="*/ 1487838 h 1487838"/>
              <a:gd name="connsiteX3" fmla="*/ 531 w 12192836"/>
              <a:gd name="connsiteY3" fmla="*/ 1487838 h 1487838"/>
              <a:gd name="connsiteX4" fmla="*/ 790 w 12192836"/>
              <a:gd name="connsiteY4" fmla="*/ 426332 h 148783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192836 w 12200456"/>
              <a:gd name="connsiteY2" fmla="*/ 282895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31257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44592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116 w 12199782"/>
              <a:gd name="connsiteY0" fmla="*/ 17674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767452 h 2619408"/>
              <a:gd name="connsiteX0" fmla="*/ 116 w 12199782"/>
              <a:gd name="connsiteY0" fmla="*/ 16150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615052 h 261940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445928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792770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55" h="2638458">
                <a:moveTo>
                  <a:pt x="789" y="1615052"/>
                </a:moveTo>
                <a:lnTo>
                  <a:pt x="12200455" y="0"/>
                </a:lnTo>
                <a:lnTo>
                  <a:pt x="12200455" y="1792770"/>
                </a:lnTo>
                <a:lnTo>
                  <a:pt x="530" y="2638458"/>
                </a:lnTo>
                <a:cubicBezTo>
                  <a:pt x="3156" y="2284623"/>
                  <a:pt x="-1837" y="1968887"/>
                  <a:pt x="789" y="1615052"/>
                </a:cubicBez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13"/>
          <p:cNvSpPr/>
          <p:nvPr/>
        </p:nvSpPr>
        <p:spPr>
          <a:xfrm>
            <a:off x="0" y="1631106"/>
            <a:ext cx="10160000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71488" y="1955947"/>
            <a:ext cx="9217024" cy="73943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zh-TW" altLang="en-US" sz="40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+mn-ea"/>
              </a:rPr>
              <a:t>分工</a:t>
            </a:r>
            <a:endParaRPr lang="zh-CN" altLang="en-US" sz="4000" b="1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15235" y="3774798"/>
            <a:ext cx="1457578" cy="1458966"/>
            <a:chOff x="307235" y="3561056"/>
            <a:chExt cx="1457578" cy="1458966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561056"/>
              <a:ext cx="1457578" cy="14589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500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</a:t>
              </a:r>
              <a:r>
                <a:rPr lang="en-US" altLang="zh-TW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2</a:t>
              </a: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  </a:t>
              </a:r>
              <a:endParaRPr lang="zh-CN" altLang="en-US" sz="2800" dirty="0">
                <a:solidFill>
                  <a:schemeClr val="bg1"/>
                </a:solidFill>
                <a:latin typeface="Adobe Gothic Std B" pitchFamily="34" charset="-128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C73F27-49EF-407D-8D9E-B34E04CA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761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4833</TotalTime>
  <Words>296</Words>
  <Application>Microsoft Office PowerPoint</Application>
  <PresentationFormat>自訂</PresentationFormat>
  <Paragraphs>75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5" baseType="lpstr">
      <vt:lpstr>Adobe Gothic Std B</vt:lpstr>
      <vt:lpstr>Mangal</vt:lpstr>
      <vt:lpstr>微软雅黑</vt:lpstr>
      <vt:lpstr>宋体</vt:lpstr>
      <vt:lpstr>Yu Gothic UI</vt:lpstr>
      <vt:lpstr>微軟正黑體</vt:lpstr>
      <vt:lpstr>新細明體</vt:lpstr>
      <vt:lpstr>Arial</vt:lpstr>
      <vt:lpstr>Calibri</vt:lpstr>
      <vt:lpstr>Times New Roman</vt:lpstr>
      <vt:lpstr>Wingdings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islab</cp:lastModifiedBy>
  <cp:revision>1746</cp:revision>
  <dcterms:created xsi:type="dcterms:W3CDTF">2014-12-21T11:18:20Z</dcterms:created>
  <dcterms:modified xsi:type="dcterms:W3CDTF">2021-11-19T07:27:09Z</dcterms:modified>
</cp:coreProperties>
</file>