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5" r:id="rId3"/>
    <p:sldId id="429" r:id="rId4"/>
    <p:sldId id="430" r:id="rId5"/>
    <p:sldId id="452" r:id="rId6"/>
    <p:sldId id="449" r:id="rId7"/>
    <p:sldId id="450" r:id="rId8"/>
    <p:sldId id="453" r:id="rId9"/>
    <p:sldId id="455" r:id="rId10"/>
    <p:sldId id="454" r:id="rId11"/>
    <p:sldId id="456" r:id="rId12"/>
    <p:sldId id="446" r:id="rId13"/>
    <p:sldId id="447" r:id="rId14"/>
    <p:sldId id="346" r:id="rId15"/>
    <p:sldId id="451" r:id="rId16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52"/>
            <p14:sldId id="449"/>
            <p14:sldId id="450"/>
            <p14:sldId id="453"/>
            <p14:sldId id="455"/>
            <p14:sldId id="454"/>
            <p14:sldId id="456"/>
            <p14:sldId id="446"/>
            <p14:sldId id="447"/>
            <p14:sldId id="346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75" autoAdjust="0"/>
  </p:normalViewPr>
  <p:slideViewPr>
    <p:cSldViewPr>
      <p:cViewPr varScale="1">
        <p:scale>
          <a:sx n="118" d="100"/>
          <a:sy n="118" d="100"/>
        </p:scale>
        <p:origin x="990" y="96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2021/11/28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29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86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66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83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40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hBIrjVv7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be.com/shorts/-k-pWuCJXM0?feature=share" TargetMode="External"/><Relationship Id="rId4" Type="http://schemas.openxmlformats.org/officeDocument/2006/relationships/hyperlink" Target="https://youtube.com/shorts/7HuMmX4wJ3g?feature=sh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馬達控制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32180" y="1180991"/>
            <a:ext cx="36597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繼續剛才左轉的例子，</a:t>
            </a:r>
            <a:endParaRPr lang="en-US" altLang="zh-TW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在計算出</a:t>
            </a:r>
            <a:r>
              <a:rPr lang="en-US" altLang="zh-TW" dirty="0"/>
              <a:t>-24</a:t>
            </a:r>
            <a:r>
              <a:rPr lang="zh-TW" altLang="en-US" dirty="0"/>
              <a:t>後，我們會將其除以</a:t>
            </a:r>
            <a:r>
              <a:rPr lang="en-US" altLang="zh-TW" dirty="0"/>
              <a:t>112</a:t>
            </a:r>
            <a:r>
              <a:rPr lang="zh-TW" altLang="en-US" dirty="0"/>
              <a:t>，來將其</a:t>
            </a:r>
            <a:r>
              <a:rPr lang="zh-TW" altLang="en-US" b="1" dirty="0">
                <a:solidFill>
                  <a:schemeClr val="accent2"/>
                </a:solidFill>
              </a:rPr>
              <a:t>正規化到 </a:t>
            </a:r>
            <a:r>
              <a:rPr lang="en-US" altLang="zh-TW" b="1" dirty="0">
                <a:solidFill>
                  <a:schemeClr val="accent2"/>
                </a:solidFill>
              </a:rPr>
              <a:t>-1 ~ 1</a:t>
            </a:r>
            <a:r>
              <a:rPr lang="zh-TW" altLang="en-US" dirty="0"/>
              <a:t>之間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A02819-B76F-4DDB-AA95-7A6163AEB5EA}"/>
              </a:ext>
            </a:extLst>
          </p:cNvPr>
          <p:cNvSpPr txBox="1"/>
          <p:nvPr/>
        </p:nvSpPr>
        <p:spPr>
          <a:xfrm>
            <a:off x="1132180" y="2496299"/>
            <a:ext cx="38884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/>
              <a:t>而我們也不希望其調整過於敏感，</a:t>
            </a:r>
            <a:br>
              <a:rPr lang="en-US" altLang="zh-TW" dirty="0"/>
            </a:br>
            <a:r>
              <a:rPr lang="zh-TW" altLang="en-US" dirty="0"/>
              <a:t>因此設定了閥值，若沒有超過則保持直線，在轉彎上我們採用了</a:t>
            </a:r>
            <a:r>
              <a:rPr lang="en-US" altLang="zh-TW" dirty="0"/>
              <a:t>3</a:t>
            </a:r>
            <a:r>
              <a:rPr lang="zh-TW" altLang="en-US" dirty="0"/>
              <a:t>種策略，以左轉為例：</a:t>
            </a:r>
            <a:endParaRPr lang="en-US" altLang="zh-TW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zh-TW" altLang="en-US" b="1" dirty="0"/>
              <a:t>右邊</a:t>
            </a:r>
            <a:r>
              <a:rPr lang="zh-TW" altLang="en-US" dirty="0"/>
              <a:t>馬達</a:t>
            </a:r>
            <a:r>
              <a:rPr lang="zh-TW" altLang="en-US" b="1" dirty="0">
                <a:solidFill>
                  <a:schemeClr val="accent2"/>
                </a:solidFill>
              </a:rPr>
              <a:t>加速</a:t>
            </a:r>
            <a:endParaRPr lang="en-US" altLang="zh-TW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zh-TW" altLang="en-US" b="1" dirty="0"/>
              <a:t>左邊</a:t>
            </a:r>
            <a:r>
              <a:rPr lang="zh-TW" altLang="en-US" dirty="0"/>
              <a:t>馬達</a:t>
            </a:r>
            <a:r>
              <a:rPr lang="zh-TW" altLang="en-US" b="1" dirty="0">
                <a:solidFill>
                  <a:srgbClr val="C00000"/>
                </a:solidFill>
              </a:rPr>
              <a:t>設為</a:t>
            </a:r>
            <a:r>
              <a:rPr lang="en-US" altLang="zh-TW" b="1" dirty="0">
                <a:solidFill>
                  <a:srgbClr val="C00000"/>
                </a:solidFill>
              </a:rPr>
              <a:t>0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zh-TW" altLang="en-US" b="1" dirty="0"/>
              <a:t>左邊</a:t>
            </a:r>
            <a:r>
              <a:rPr lang="zh-TW" altLang="en-US" dirty="0"/>
              <a:t>馬達</a:t>
            </a:r>
            <a:r>
              <a:rPr lang="zh-TW" altLang="en-US" b="1" u="sng" dirty="0">
                <a:solidFill>
                  <a:schemeClr val="accent2"/>
                </a:solidFill>
              </a:rPr>
              <a:t>反向</a:t>
            </a:r>
            <a:r>
              <a:rPr lang="zh-TW" altLang="en-US" b="1" dirty="0">
                <a:solidFill>
                  <a:schemeClr val="accent2"/>
                </a:solidFill>
              </a:rPr>
              <a:t>加速</a:t>
            </a:r>
            <a:endParaRPr lang="en-US" altLang="zh-TW" b="1" dirty="0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/>
              <a:t>最後採用效果最好的</a:t>
            </a:r>
            <a:r>
              <a:rPr lang="zh-TW" altLang="en-US" b="1" dirty="0">
                <a:solidFill>
                  <a:schemeClr val="accent2"/>
                </a:solidFill>
              </a:rPr>
              <a:t>反向加速</a:t>
            </a:r>
          </a:p>
        </p:txBody>
      </p:sp>
    </p:spTree>
    <p:extLst>
      <p:ext uri="{BB962C8B-B14F-4D97-AF65-F5344CB8AC3E}">
        <p14:creationId xmlns:p14="http://schemas.microsoft.com/office/powerpoint/2010/main" val="303427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F3A31B-3AE0-415C-9873-242643BE4DF2}"/>
              </a:ext>
            </a:extLst>
          </p:cNvPr>
          <p:cNvSpPr txBox="1"/>
          <p:nvPr/>
        </p:nvSpPr>
        <p:spPr>
          <a:xfrm>
            <a:off x="1132180" y="1449422"/>
            <a:ext cx="388843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/>
              <a:t>同時因為馬達還是有速差的問題，</a:t>
            </a:r>
            <a:br>
              <a:rPr lang="en-US" altLang="zh-TW" dirty="0"/>
            </a:br>
            <a:r>
              <a:rPr lang="zh-TW" altLang="en-US" dirty="0"/>
              <a:t>我們保留了</a:t>
            </a:r>
            <a:r>
              <a:rPr lang="en-US" altLang="zh-TW" dirty="0"/>
              <a:t>Slider</a:t>
            </a:r>
            <a:r>
              <a:rPr lang="zh-TW" altLang="en-US" dirty="0"/>
              <a:t>，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來調整</a:t>
            </a:r>
            <a:r>
              <a:rPr lang="en-US" altLang="zh-TW" dirty="0"/>
              <a:t>Bias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b="1" dirty="0">
                <a:solidFill>
                  <a:schemeClr val="accent2"/>
                </a:solidFill>
              </a:rPr>
              <a:t>平行兩邊馬達的速差</a:t>
            </a:r>
            <a:endParaRPr lang="en-US" altLang="zh-TW" b="1" dirty="0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/>
              <a:t>以及</a:t>
            </a:r>
            <a:r>
              <a:rPr lang="en-US" altLang="zh-TW" dirty="0"/>
              <a:t>Speed gain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來</a:t>
            </a:r>
            <a:r>
              <a:rPr lang="zh-TW" altLang="en-US" b="1" dirty="0">
                <a:solidFill>
                  <a:schemeClr val="accent2"/>
                </a:solidFill>
              </a:rPr>
              <a:t>快速調整馬達輸出</a:t>
            </a:r>
            <a:endParaRPr lang="en-US" altLang="zh-TW" b="1" dirty="0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br>
              <a:rPr lang="en-US" altLang="zh-TW" dirty="0"/>
            </a:br>
            <a:r>
              <a:rPr lang="zh-TW" altLang="en-US" dirty="0"/>
              <a:t>同時增加精度到小數點第三位，</a:t>
            </a:r>
            <a:br>
              <a:rPr lang="en-US" altLang="zh-TW" dirty="0"/>
            </a:br>
            <a:r>
              <a:rPr lang="zh-TW" altLang="en-US" dirty="0"/>
              <a:t>來做到更</a:t>
            </a:r>
            <a:r>
              <a:rPr lang="zh-TW" altLang="en-US" b="1" dirty="0">
                <a:solidFill>
                  <a:schemeClr val="accent2"/>
                </a:solidFill>
              </a:rPr>
              <a:t>精細的微調。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馬達控制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算法實現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算法實現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馬達調整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影片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C4A0E7-F3EC-440A-B141-10EADC4E84F8}"/>
              </a:ext>
            </a:extLst>
          </p:cNvPr>
          <p:cNvSpPr txBox="1"/>
          <p:nvPr/>
        </p:nvSpPr>
        <p:spPr>
          <a:xfrm>
            <a:off x="1191568" y="1345332"/>
            <a:ext cx="388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Demo 1</a:t>
            </a:r>
            <a:endParaRPr lang="en-US" altLang="zh-TW" dirty="0"/>
          </a:p>
          <a:p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4"/>
              </a:rPr>
              <a:t>Demo 2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Demo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876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345332"/>
            <a:ext cx="619268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zh-TW" sz="2400" dirty="0"/>
              <a:t>結合</a:t>
            </a:r>
            <a:r>
              <a:rPr lang="en-US" altLang="zh-TW" sz="2400" dirty="0"/>
              <a:t>OpenCV</a:t>
            </a:r>
            <a:r>
              <a:rPr lang="zh-TW" altLang="zh-TW" sz="2400" dirty="0"/>
              <a:t>前處理方法，</a:t>
            </a:r>
            <a:br>
              <a:rPr lang="en-US" altLang="zh-TW" sz="2400" dirty="0"/>
            </a:br>
            <a:r>
              <a:rPr lang="zh-TW" altLang="zh-TW" sz="2400" dirty="0"/>
              <a:t>加入邊緣檢測以及</a:t>
            </a:r>
            <a:r>
              <a:rPr lang="en-US" altLang="zh-TW" sz="2400" dirty="0"/>
              <a:t>Hough</a:t>
            </a:r>
            <a:r>
              <a:rPr lang="zh-TW" altLang="zh-TW" sz="2400" dirty="0"/>
              <a:t>直線偵測，</a:t>
            </a:r>
            <a:br>
              <a:rPr lang="en-US" altLang="zh-TW" sz="2400" dirty="0"/>
            </a:br>
            <a:r>
              <a:rPr lang="zh-TW" altLang="zh-TW" sz="2400" dirty="0"/>
              <a:t>透過偵測偏移進行</a:t>
            </a:r>
            <a:r>
              <a:rPr lang="en-US" altLang="zh-TW" sz="2400" dirty="0" err="1"/>
              <a:t>Jetbot</a:t>
            </a:r>
            <a:r>
              <a:rPr lang="zh-TW" altLang="zh-TW" sz="2400" dirty="0"/>
              <a:t>馬達控制，</a:t>
            </a:r>
            <a:br>
              <a:rPr lang="en-US" altLang="zh-TW" sz="2400" dirty="0"/>
            </a:br>
            <a:r>
              <a:rPr lang="zh-TW" altLang="zh-TW" sz="2400" dirty="0"/>
              <a:t>完成沿著直線行走專案</a:t>
            </a:r>
            <a:endParaRPr lang="en-US" altLang="zh-TW" sz="2400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zh-TW" altLang="zh-TW" sz="2400" dirty="0"/>
              <a:t>行走時</a:t>
            </a:r>
            <a:r>
              <a:rPr lang="en-US" altLang="zh-TW" sz="2400" dirty="0" err="1"/>
              <a:t>Jetbot</a:t>
            </a:r>
            <a:r>
              <a:rPr lang="zh-TW" altLang="zh-TW" sz="2400" dirty="0"/>
              <a:t>須</a:t>
            </a:r>
            <a:r>
              <a:rPr lang="zh-TW" altLang="zh-TW" sz="2400" b="1" dirty="0">
                <a:solidFill>
                  <a:schemeClr val="accent2"/>
                </a:solidFill>
              </a:rPr>
              <a:t>保持在車道間</a:t>
            </a:r>
            <a:r>
              <a:rPr lang="zh-TW" altLang="zh-TW" sz="2400" dirty="0"/>
              <a:t>，</a:t>
            </a:r>
            <a:br>
              <a:rPr lang="en-US" altLang="zh-TW" sz="2400" dirty="0"/>
            </a:br>
            <a:r>
              <a:rPr lang="en-US" altLang="zh-TW" sz="2400" dirty="0" err="1"/>
              <a:t>Jetbot</a:t>
            </a:r>
            <a:r>
              <a:rPr lang="zh-TW" altLang="zh-TW" sz="2400" b="1" dirty="0">
                <a:solidFill>
                  <a:srgbClr val="FF0000"/>
                </a:solidFill>
              </a:rPr>
              <a:t>不得超出車道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如何降低不同環境、雜訊造成的影響</a:t>
            </a:r>
            <a:endParaRPr lang="en-US" altLang="zh-TW" sz="24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如何計算出車子當下該前進的方向</a:t>
            </a:r>
            <a:endParaRPr lang="en-US" altLang="zh-TW" sz="24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如何運用計算出的參考數值，</a:t>
            </a:r>
            <a:br>
              <a:rPr lang="en-US" altLang="zh-TW" sz="2400" dirty="0"/>
            </a:br>
            <a:r>
              <a:rPr lang="zh-TW" altLang="en-US" sz="2400" dirty="0"/>
              <a:t>正確控制</a:t>
            </a:r>
            <a:r>
              <a:rPr lang="en-US" altLang="zh-TW" sz="2400" dirty="0" err="1"/>
              <a:t>Jetbot</a:t>
            </a:r>
            <a:r>
              <a:rPr lang="zh-TW" altLang="en-US" sz="2400" dirty="0"/>
              <a:t>馬達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4218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364783"/>
            <a:ext cx="68407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將各種狀況都先進行前處理，</a:t>
            </a:r>
            <a:br>
              <a:rPr lang="en-US" altLang="zh-TW" sz="2400" dirty="0"/>
            </a:br>
            <a:r>
              <a:rPr lang="zh-TW" altLang="en-US" sz="2400" dirty="0"/>
              <a:t>觀察是否有</a:t>
            </a:r>
            <a:r>
              <a:rPr lang="zh-TW" altLang="en-US" sz="2400" b="1" dirty="0">
                <a:solidFill>
                  <a:srgbClr val="C00000"/>
                </a:solidFill>
              </a:rPr>
              <a:t>過多的雜訊</a:t>
            </a:r>
            <a:r>
              <a:rPr lang="zh-TW" altLang="en-US" sz="2400" dirty="0"/>
              <a:t>，</a:t>
            </a:r>
            <a:br>
              <a:rPr lang="en-US" altLang="zh-TW" sz="2400" dirty="0"/>
            </a:br>
            <a:r>
              <a:rPr lang="zh-TW" altLang="en-US" sz="2400" dirty="0"/>
              <a:t>或</a:t>
            </a:r>
            <a:r>
              <a:rPr lang="zh-TW" altLang="en-US" sz="2400" b="1" dirty="0">
                <a:solidFill>
                  <a:srgbClr val="C00000"/>
                </a:solidFill>
              </a:rPr>
              <a:t>遺失過多特徵</a:t>
            </a:r>
            <a:r>
              <a:rPr lang="en-US" altLang="zh-TW" sz="2400" dirty="0"/>
              <a:t>(</a:t>
            </a:r>
            <a:r>
              <a:rPr lang="zh-TW" altLang="en-US" sz="2400" dirty="0"/>
              <a:t>車道線</a:t>
            </a:r>
            <a:r>
              <a:rPr lang="en-US" altLang="zh-TW" sz="2400" dirty="0"/>
              <a:t>)</a:t>
            </a:r>
            <a:r>
              <a:rPr lang="zh-TW" altLang="en-US" sz="2400" dirty="0"/>
              <a:t>；</a:t>
            </a:r>
            <a:br>
              <a:rPr lang="en-US" altLang="zh-TW" sz="2400" dirty="0"/>
            </a:br>
            <a:r>
              <a:rPr lang="zh-TW" altLang="en-US" sz="2400" dirty="0"/>
              <a:t>至找</a:t>
            </a:r>
            <a:r>
              <a:rPr lang="zh-TW" altLang="en-US" sz="2400" u="sng" dirty="0"/>
              <a:t>某個有價值的區段</a:t>
            </a:r>
            <a:r>
              <a:rPr lang="zh-TW" altLang="en-US" sz="2400" dirty="0"/>
              <a:t>，作為算法的輸入</a:t>
            </a:r>
            <a:endParaRPr lang="en-US" altLang="zh-TW" sz="2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以圖像</a:t>
            </a:r>
            <a:r>
              <a:rPr lang="en-US" altLang="zh-TW" sz="2400" dirty="0"/>
              <a:t>x</a:t>
            </a:r>
            <a:r>
              <a:rPr lang="zh-TW" altLang="en-US" sz="2400" dirty="0"/>
              <a:t>軸中線為參考，向左右找到賽道</a:t>
            </a:r>
            <a:br>
              <a:rPr lang="en-US" altLang="zh-TW" sz="2400" dirty="0"/>
            </a:br>
            <a:r>
              <a:rPr lang="zh-TW" altLang="en-US" sz="2400" dirty="0"/>
              <a:t>算出賽道目前中線</a:t>
            </a:r>
            <a:r>
              <a:rPr lang="en-US" altLang="zh-TW" sz="2400" dirty="0"/>
              <a:t>(</a:t>
            </a:r>
            <a:r>
              <a:rPr lang="zh-TW" altLang="en-US" sz="2400" dirty="0"/>
              <a:t>點</a:t>
            </a:r>
            <a:r>
              <a:rPr lang="en-US" altLang="zh-TW" sz="2400" dirty="0"/>
              <a:t>)</a:t>
            </a:r>
            <a:r>
              <a:rPr lang="zh-TW" altLang="en-US" sz="2400" dirty="0"/>
              <a:t>；與</a:t>
            </a:r>
            <a:r>
              <a:rPr lang="en-US" altLang="zh-TW" sz="2400" dirty="0"/>
              <a:t>x</a:t>
            </a:r>
            <a:r>
              <a:rPr lang="zh-TW" altLang="en-US" sz="2400" dirty="0"/>
              <a:t>軸中點相減，</a:t>
            </a:r>
            <a:br>
              <a:rPr lang="en-US" altLang="zh-TW" sz="2400" dirty="0"/>
            </a:br>
            <a:r>
              <a:rPr lang="zh-TW" altLang="en-US" sz="2400" dirty="0"/>
              <a:t>以正負作為該向左右之判斷</a:t>
            </a:r>
            <a:endParaRPr lang="en-US" altLang="zh-TW" sz="2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/>
              <a:t>簡化控制，設定一個閥值，不超過為直走，</a:t>
            </a:r>
            <a:br>
              <a:rPr lang="en-US" altLang="zh-TW" sz="2400" dirty="0"/>
            </a:br>
            <a:r>
              <a:rPr lang="zh-TW" altLang="en-US" sz="2400" dirty="0"/>
              <a:t>超過則以正負，判斷應向左右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降低環境、雜訊之影響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32180" y="1991609"/>
            <a:ext cx="35877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2"/>
                </a:solidFill>
              </a:rPr>
              <a:t>整保留區間中的賽道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避免</a:t>
            </a:r>
            <a:r>
              <a:rPr lang="zh-TW" altLang="en-US" sz="2400" dirty="0">
                <a:solidFill>
                  <a:srgbClr val="C00000"/>
                </a:solidFill>
              </a:rPr>
              <a:t>賽道中有雜訊</a:t>
            </a:r>
            <a:r>
              <a:rPr lang="zh-TW" altLang="en-US" sz="2400" dirty="0"/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FB16A0-5913-4688-8A2D-9EFA5FDF5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0"/>
          <a:stretch/>
        </p:blipFill>
        <p:spPr>
          <a:xfrm>
            <a:off x="5024825" y="1489347"/>
            <a:ext cx="3587780" cy="33764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650337-1347-40B8-A308-67563A4744BF}"/>
              </a:ext>
            </a:extLst>
          </p:cNvPr>
          <p:cNvSpPr txBox="1"/>
          <p:nvPr/>
        </p:nvSpPr>
        <p:spPr>
          <a:xfrm>
            <a:off x="8525627" y="2392353"/>
            <a:ext cx="13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y=75(</a:t>
            </a:r>
            <a:r>
              <a:rPr lang="zh-TW" altLang="en-US" dirty="0"/>
              <a:t>上界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D60C935-1929-4F38-B919-EBFB21B83D4C}"/>
              </a:ext>
            </a:extLst>
          </p:cNvPr>
          <p:cNvCxnSpPr/>
          <p:nvPr/>
        </p:nvCxnSpPr>
        <p:spPr>
          <a:xfrm>
            <a:off x="5440042" y="2569468"/>
            <a:ext cx="302433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512B31E-C419-4749-8F6E-B8C7E2DDFE94}"/>
              </a:ext>
            </a:extLst>
          </p:cNvPr>
          <p:cNvCxnSpPr/>
          <p:nvPr/>
        </p:nvCxnSpPr>
        <p:spPr>
          <a:xfrm>
            <a:off x="5440042" y="3937620"/>
            <a:ext cx="302433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E9158F-A1F9-43B5-A2EC-182D9AA57959}"/>
              </a:ext>
            </a:extLst>
          </p:cNvPr>
          <p:cNvSpPr txBox="1"/>
          <p:nvPr/>
        </p:nvSpPr>
        <p:spPr>
          <a:xfrm>
            <a:off x="8454486" y="3752954"/>
            <a:ext cx="1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y=175 (</a:t>
            </a:r>
            <a:r>
              <a:rPr lang="zh-TW" altLang="en-US" dirty="0"/>
              <a:t>下界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EE5DED-0AE6-4061-82A3-C21810F4EA53}"/>
              </a:ext>
            </a:extLst>
          </p:cNvPr>
          <p:cNvSpPr txBox="1"/>
          <p:nvPr/>
        </p:nvSpPr>
        <p:spPr>
          <a:xfrm>
            <a:off x="1132180" y="3706787"/>
            <a:ext cx="35877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y</a:t>
            </a:r>
            <a:r>
              <a:rPr lang="zh-TW" altLang="en-US" sz="2400" b="1" dirty="0">
                <a:solidFill>
                  <a:schemeClr val="accent2"/>
                </a:solidFill>
              </a:rPr>
              <a:t>軸設定上下邊界</a:t>
            </a:r>
            <a:r>
              <a:rPr lang="zh-TW" altLang="en-US" sz="2400" dirty="0"/>
              <a:t>，</a:t>
            </a:r>
            <a:br>
              <a:rPr lang="en-US" altLang="zh-TW" sz="2400" dirty="0"/>
            </a:br>
            <a:r>
              <a:rPr lang="zh-TW" altLang="en-US" sz="2400" dirty="0"/>
              <a:t>只留中間有價值的段落，</a:t>
            </a:r>
            <a:endParaRPr lang="en-US" altLang="zh-TW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B75E0F-4B18-4358-96D6-54B0F1A50CC5}"/>
              </a:ext>
            </a:extLst>
          </p:cNvPr>
          <p:cNvSpPr txBox="1"/>
          <p:nvPr/>
        </p:nvSpPr>
        <p:spPr>
          <a:xfrm>
            <a:off x="1067348" y="3185655"/>
            <a:ext cx="5081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b="1" dirty="0"/>
              <a:t>保留關鍵資訊方式</a:t>
            </a:r>
            <a:endParaRPr lang="en-US" altLang="zh-TW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9E8C46-03FB-43DC-BCF6-2CF76BE7AC06}"/>
              </a:ext>
            </a:extLst>
          </p:cNvPr>
          <p:cNvSpPr txBox="1"/>
          <p:nvPr/>
        </p:nvSpPr>
        <p:spPr>
          <a:xfrm>
            <a:off x="1132180" y="1489347"/>
            <a:ext cx="358778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b="1" dirty="0"/>
              <a:t>前處理目標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380346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567910D9-8160-49AE-B96A-562CCC9309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" b="50000"/>
          <a:stretch/>
        </p:blipFill>
        <p:spPr>
          <a:xfrm>
            <a:off x="5490611" y="1827322"/>
            <a:ext cx="3159519" cy="2703651"/>
          </a:xfrm>
          <a:prstGeom prst="rect">
            <a:avLst/>
          </a:prstGeom>
        </p:spPr>
      </p:pic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計算前進方向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95288" y="1153391"/>
            <a:ext cx="36597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以車子正前方的 </a:t>
            </a:r>
            <a:r>
              <a:rPr lang="en-US" altLang="zh-TW" dirty="0"/>
              <a:t>x = 112</a:t>
            </a:r>
            <a:r>
              <a:rPr lang="zh-TW" altLang="en-US" dirty="0"/>
              <a:t> 做為參考，</a:t>
            </a:r>
            <a:endParaRPr lang="en-US" altLang="zh-TW" dirty="0"/>
          </a:p>
          <a:p>
            <a:r>
              <a:rPr lang="zh-TW" altLang="en-US" dirty="0"/>
              <a:t>在設定的區間中，向左右找到賽道，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若無則設為邊界值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y=75</a:t>
            </a:r>
            <a:r>
              <a:rPr lang="zh-TW" altLang="en-US" dirty="0"/>
              <a:t>這點為例，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x=112</a:t>
            </a:r>
            <a:r>
              <a:rPr lang="zh-TW" altLang="en-US" dirty="0"/>
              <a:t>中線，向左右找到賽道，</a:t>
            </a:r>
            <a:endParaRPr lang="en-US" altLang="zh-TW" dirty="0"/>
          </a:p>
          <a:p>
            <a:r>
              <a:rPr lang="zh-TW" altLang="en-US" dirty="0"/>
              <a:t>向右成功找到賽道 </a:t>
            </a:r>
            <a:r>
              <a:rPr lang="en-US" altLang="zh-TW" dirty="0"/>
              <a:t>(x=158)</a:t>
            </a:r>
          </a:p>
          <a:p>
            <a:r>
              <a:rPr lang="zh-TW" altLang="en-US" dirty="0"/>
              <a:t>向左沒有找到賽道 </a:t>
            </a:r>
            <a:r>
              <a:rPr lang="en-US" altLang="zh-TW" dirty="0"/>
              <a:t>(x=0)</a:t>
            </a:r>
          </a:p>
          <a:p>
            <a:r>
              <a:rPr lang="zh-TW" altLang="en-US" dirty="0"/>
              <a:t>則</a:t>
            </a:r>
            <a:r>
              <a:rPr lang="en-US" altLang="zh-TW" dirty="0"/>
              <a:t>y = 75</a:t>
            </a:r>
            <a:r>
              <a:rPr lang="zh-TW" altLang="en-US" dirty="0"/>
              <a:t>該點的賽道中點就是：</a:t>
            </a:r>
            <a:endParaRPr lang="en-US" altLang="zh-TW" dirty="0"/>
          </a:p>
          <a:p>
            <a:r>
              <a:rPr lang="en-US" altLang="zh-TW" dirty="0"/>
              <a:t>(158+0)/ 2 = 79</a:t>
            </a:r>
          </a:p>
          <a:p>
            <a:endParaRPr lang="en-US" altLang="zh-TW" dirty="0"/>
          </a:p>
          <a:p>
            <a:r>
              <a:rPr lang="zh-TW" altLang="en-US" dirty="0"/>
              <a:t>到下邊界</a:t>
            </a:r>
            <a:r>
              <a:rPr lang="en-US" altLang="zh-TW" dirty="0"/>
              <a:t>(y=175)</a:t>
            </a:r>
            <a:r>
              <a:rPr lang="zh-TW" altLang="en-US" dirty="0"/>
              <a:t>，都依此類推，</a:t>
            </a:r>
            <a:br>
              <a:rPr lang="en-US" altLang="zh-TW" dirty="0"/>
            </a:br>
            <a:r>
              <a:rPr lang="zh-TW" altLang="en-US" dirty="0"/>
              <a:t>最後會將</a:t>
            </a:r>
            <a:r>
              <a:rPr lang="zh-TW" altLang="en-US" b="1" dirty="0">
                <a:solidFill>
                  <a:schemeClr val="accent2"/>
                </a:solidFill>
              </a:rPr>
              <a:t>所有點平均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作為賽道的</a:t>
            </a:r>
            <a:r>
              <a:rPr lang="zh-TW" altLang="en-US" b="1" dirty="0">
                <a:solidFill>
                  <a:schemeClr val="accent2"/>
                </a:solidFill>
              </a:rPr>
              <a:t>參考中點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F29CAB-B5A1-460B-8934-3B3A0A914158}"/>
              </a:ext>
            </a:extLst>
          </p:cNvPr>
          <p:cNvSpPr txBox="1"/>
          <p:nvPr/>
        </p:nvSpPr>
        <p:spPr>
          <a:xfrm>
            <a:off x="5447412" y="4638502"/>
            <a:ext cx="35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X=112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/>
              <a:t>(</a:t>
            </a:r>
            <a:r>
              <a:rPr lang="zh-TW" altLang="en-US" dirty="0"/>
              <a:t>車子正前方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A05374A-E81B-485A-88B5-73150A00F24A}"/>
              </a:ext>
            </a:extLst>
          </p:cNvPr>
          <p:cNvCxnSpPr>
            <a:cxnSpLocks/>
          </p:cNvCxnSpPr>
          <p:nvPr/>
        </p:nvCxnSpPr>
        <p:spPr>
          <a:xfrm>
            <a:off x="7176408" y="1848158"/>
            <a:ext cx="0" cy="2497373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F96B2F5-58D5-4890-B4A9-467BD4088EAA}"/>
              </a:ext>
            </a:extLst>
          </p:cNvPr>
          <p:cNvCxnSpPr>
            <a:cxnSpLocks/>
          </p:cNvCxnSpPr>
          <p:nvPr/>
        </p:nvCxnSpPr>
        <p:spPr>
          <a:xfrm>
            <a:off x="7168232" y="2700154"/>
            <a:ext cx="49588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381F22-38B7-4AC5-A01F-8A53E5E8FB99}"/>
              </a:ext>
            </a:extLst>
          </p:cNvPr>
          <p:cNvCxnSpPr>
            <a:cxnSpLocks/>
          </p:cNvCxnSpPr>
          <p:nvPr/>
        </p:nvCxnSpPr>
        <p:spPr>
          <a:xfrm flipH="1">
            <a:off x="5935920" y="2700154"/>
            <a:ext cx="12323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40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 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計算前進方向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32180" y="1630904"/>
            <a:ext cx="3659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算出賽道目前中點們後，以：</a:t>
            </a:r>
            <a:br>
              <a:rPr lang="en-US" altLang="zh-TW" dirty="0"/>
            </a:br>
            <a:r>
              <a:rPr lang="zh-TW" altLang="en-US" b="1" dirty="0">
                <a:solidFill>
                  <a:schemeClr val="accent2"/>
                </a:solidFill>
              </a:rPr>
              <a:t>賽道目前中線 </a:t>
            </a:r>
            <a:r>
              <a:rPr lang="en-US" altLang="zh-TW" b="1" dirty="0">
                <a:solidFill>
                  <a:schemeClr val="accent2"/>
                </a:solidFill>
              </a:rPr>
              <a:t>-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x</a:t>
            </a:r>
            <a:r>
              <a:rPr lang="zh-TW" altLang="en-US" b="1" dirty="0">
                <a:solidFill>
                  <a:schemeClr val="accent2"/>
                </a:solidFill>
              </a:rPr>
              <a:t>軸中點</a:t>
            </a:r>
            <a:br>
              <a:rPr lang="en-US" altLang="zh-TW" b="1" dirty="0">
                <a:solidFill>
                  <a:schemeClr val="accent2"/>
                </a:solidFill>
              </a:rPr>
            </a:br>
            <a:r>
              <a:rPr lang="zh-TW" altLang="en-US" dirty="0"/>
              <a:t>作為馬達控制參考數值，</a:t>
            </a:r>
            <a:br>
              <a:rPr lang="en-US" altLang="zh-TW" dirty="0"/>
            </a:br>
            <a:r>
              <a:rPr lang="en-US" altLang="zh-TW" dirty="0"/>
              <a:t>&gt;0</a:t>
            </a:r>
            <a:r>
              <a:rPr lang="zh-TW" altLang="en-US" dirty="0"/>
              <a:t>為向右</a:t>
            </a:r>
            <a:r>
              <a:rPr lang="en-US" altLang="zh-TW" dirty="0"/>
              <a:t>&lt;0</a:t>
            </a:r>
            <a:r>
              <a:rPr lang="zh-TW" altLang="en-US" dirty="0"/>
              <a:t>則為向左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A02819-B76F-4DDB-AA95-7A6163AEB5EA}"/>
              </a:ext>
            </a:extLst>
          </p:cNvPr>
          <p:cNvSpPr txBox="1"/>
          <p:nvPr/>
        </p:nvSpPr>
        <p:spPr>
          <a:xfrm>
            <a:off x="1137300" y="2969997"/>
            <a:ext cx="388843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/>
              <a:t>以右圖向左修正為例：</a:t>
            </a:r>
            <a:endParaRPr lang="en-US" altLang="zh-TW" dirty="0"/>
          </a:p>
          <a:p>
            <a:r>
              <a:rPr lang="zh-TW" altLang="en-US" dirty="0"/>
              <a:t>平均後的賽道參考中點為 </a:t>
            </a:r>
            <a:r>
              <a:rPr lang="en-US" altLang="zh-TW" dirty="0">
                <a:solidFill>
                  <a:schemeClr val="accent4"/>
                </a:solidFill>
              </a:rPr>
              <a:t>88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車子前方的中點固定為</a:t>
            </a:r>
            <a:r>
              <a:rPr lang="en-US" altLang="zh-TW" dirty="0">
                <a:solidFill>
                  <a:srgbClr val="C00000"/>
                </a:solidFill>
              </a:rPr>
              <a:t>112</a:t>
            </a:r>
            <a:r>
              <a:rPr lang="zh-TW" altLang="en-US" dirty="0"/>
              <a:t>；</a:t>
            </a:r>
            <a:endParaRPr lang="en-US" altLang="zh-TW" dirty="0"/>
          </a:p>
          <a:p>
            <a:r>
              <a:rPr lang="zh-TW" altLang="en-US" dirty="0"/>
              <a:t>馬達參考數值為 </a:t>
            </a:r>
            <a:r>
              <a:rPr lang="en-US" altLang="zh-TW" dirty="0">
                <a:solidFill>
                  <a:schemeClr val="accent4"/>
                </a:solidFill>
              </a:rPr>
              <a:t>88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112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-24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-24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，也就是應向左轉。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F29CAB-B5A1-460B-8934-3B3A0A914158}"/>
              </a:ext>
            </a:extLst>
          </p:cNvPr>
          <p:cNvSpPr txBox="1"/>
          <p:nvPr/>
        </p:nvSpPr>
        <p:spPr>
          <a:xfrm>
            <a:off x="5447412" y="4638502"/>
            <a:ext cx="35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X=112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/>
              <a:t>(</a:t>
            </a:r>
            <a:r>
              <a:rPr lang="zh-TW" altLang="en-US" dirty="0"/>
              <a:t>車子正前方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F04710F-30A9-4AB7-9708-843D521358AD}"/>
              </a:ext>
            </a:extLst>
          </p:cNvPr>
          <p:cNvGrpSpPr/>
          <p:nvPr/>
        </p:nvGrpSpPr>
        <p:grpSpPr>
          <a:xfrm>
            <a:off x="5470560" y="1630904"/>
            <a:ext cx="3180955" cy="3025565"/>
            <a:chOff x="5470560" y="1056070"/>
            <a:chExt cx="3180955" cy="302556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82E5D14-69D9-4FBF-A39A-EB19671E9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10"/>
            <a:stretch/>
          </p:blipFill>
          <p:spPr>
            <a:xfrm>
              <a:off x="5470560" y="1056070"/>
              <a:ext cx="3180955" cy="3025565"/>
            </a:xfrm>
            <a:prstGeom prst="rect">
              <a:avLst/>
            </a:prstGeom>
          </p:spPr>
        </p:pic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A05374A-E81B-485A-88B5-73150A00F24A}"/>
                </a:ext>
              </a:extLst>
            </p:cNvPr>
            <p:cNvCxnSpPr>
              <a:cxnSpLocks/>
            </p:cNvCxnSpPr>
            <p:nvPr/>
          </p:nvCxnSpPr>
          <p:spPr>
            <a:xfrm>
              <a:off x="7176408" y="1273324"/>
              <a:ext cx="0" cy="2497373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0041D5F-1216-4843-8D0D-0C5458C13AB0}"/>
                </a:ext>
              </a:extLst>
            </p:cNvPr>
            <p:cNvCxnSpPr>
              <a:cxnSpLocks/>
            </p:cNvCxnSpPr>
            <p:nvPr/>
          </p:nvCxnSpPr>
          <p:spPr>
            <a:xfrm>
              <a:off x="6981127" y="1273324"/>
              <a:ext cx="0" cy="249737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8DE61C0-0EA8-4C41-82DD-AB500A961835}"/>
              </a:ext>
            </a:extLst>
          </p:cNvPr>
          <p:cNvSpPr txBox="1"/>
          <p:nvPr/>
        </p:nvSpPr>
        <p:spPr>
          <a:xfrm>
            <a:off x="5213575" y="1180991"/>
            <a:ext cx="35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修正參考點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solidFill>
                  <a:schemeClr val="accent4"/>
                </a:solidFill>
              </a:rPr>
              <a:t>avg_x=88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587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735</Words>
  <Application>Microsoft Office PowerPoint</Application>
  <PresentationFormat>自訂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Adobe Gothic Std B</vt:lpstr>
      <vt:lpstr>微软雅黑</vt:lpstr>
      <vt:lpstr>Yu Gothic UI</vt:lpstr>
      <vt:lpstr>微軟正黑體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紹崴 徐</cp:lastModifiedBy>
  <cp:revision>1873</cp:revision>
  <dcterms:created xsi:type="dcterms:W3CDTF">2014-12-21T11:18:20Z</dcterms:created>
  <dcterms:modified xsi:type="dcterms:W3CDTF">2021-11-28T08:39:03Z</dcterms:modified>
</cp:coreProperties>
</file>