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45" r:id="rId3"/>
    <p:sldId id="429" r:id="rId4"/>
    <p:sldId id="430" r:id="rId5"/>
    <p:sldId id="452" r:id="rId6"/>
    <p:sldId id="449" r:id="rId7"/>
    <p:sldId id="454" r:id="rId8"/>
    <p:sldId id="457" r:id="rId9"/>
    <p:sldId id="458" r:id="rId10"/>
    <p:sldId id="456" r:id="rId11"/>
    <p:sldId id="446" r:id="rId12"/>
    <p:sldId id="447" r:id="rId13"/>
    <p:sldId id="346" r:id="rId14"/>
  </p:sldIdLst>
  <p:sldSz cx="1016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31ECC6D-0B13-4606-9E45-D2F90905A233}">
          <p14:sldIdLst>
            <p14:sldId id="256"/>
            <p14:sldId id="445"/>
            <p14:sldId id="429"/>
            <p14:sldId id="430"/>
            <p14:sldId id="452"/>
            <p14:sldId id="449"/>
            <p14:sldId id="454"/>
            <p14:sldId id="457"/>
            <p14:sldId id="458"/>
            <p14:sldId id="456"/>
            <p14:sldId id="446"/>
            <p14:sldId id="447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29"/>
    <a:srgbClr val="FF9797"/>
    <a:srgbClr val="052E65"/>
    <a:srgbClr val="517D21"/>
    <a:srgbClr val="0B87D6"/>
    <a:srgbClr val="5BB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86330" autoAdjust="0"/>
  </p:normalViewPr>
  <p:slideViewPr>
    <p:cSldViewPr>
      <p:cViewPr varScale="1">
        <p:scale>
          <a:sx n="90" d="100"/>
          <a:sy n="90" d="100"/>
        </p:scale>
        <p:origin x="917" y="62"/>
      </p:cViewPr>
      <p:guideLst>
        <p:guide orient="horz" pos="1800"/>
        <p:guide pos="320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AD89747-6268-415D-A43F-F988497674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512B8E-74FF-4E1C-9080-7685B621C4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2A309-E6C9-49AD-9D9C-3D4C14041B46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60174D-CBA9-4D27-ADCA-1C2331B81C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55157B-9FD4-4FD8-87DE-4E4F687638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3F08D-0419-452B-A1FB-B362B69C4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4896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180DBCB0-6FF0-4130-B57D-DE263C4DEB1C}" type="datetimeFigureOut">
              <a:rPr lang="zh-CN" altLang="en-US" smtClean="0"/>
              <a:pPr/>
              <a:t>2021/12/7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63622BD-B18B-4F1D-8806-94D26F577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066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97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7867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647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45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67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1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0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820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64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65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0290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9802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775356"/>
            <a:ext cx="86360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228866"/>
            <a:ext cx="22860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228866"/>
            <a:ext cx="6688667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570" y="3672418"/>
            <a:ext cx="8636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64667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279262"/>
            <a:ext cx="448909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1141" y="1279262"/>
            <a:ext cx="4490861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1141" y="1812396"/>
            <a:ext cx="4490861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C063EF-0CD1-489C-8181-325154DF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AC8745-9ADF-44B2-9BA0-2B228690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34AA5B-9D0D-4EAA-A873-9C2EF3D9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ABB6C3F6-31B4-48A8-87D5-83BCCD47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D7EB24F5-D0F9-49C3-AB8D-C414A585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7AFB329-98EB-4F71-86D6-CF0495D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2" y="227543"/>
            <a:ext cx="3342570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2278" y="227542"/>
            <a:ext cx="567972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2" y="1195918"/>
            <a:ext cx="3342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0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5624" y="738540"/>
            <a:ext cx="67687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嵌入式</a:t>
            </a:r>
            <a: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/>
            </a:r>
            <a:b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</a:br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智慧影像分析</a:t>
            </a:r>
            <a: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/>
            </a:r>
            <a:b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</a:br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與實境界面</a:t>
            </a:r>
            <a:endParaRPr lang="en-US" altLang="zh-CN" sz="3200" b="1" dirty="0">
              <a:solidFill>
                <a:srgbClr val="052E65"/>
              </a:solidFill>
              <a:latin typeface="Adobe Gothic Std B" pitchFamily="34" charset="-128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45874" y="3836064"/>
            <a:ext cx="2268252" cy="10348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52E65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8604" y="3961382"/>
            <a:ext cx="204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徐紹崴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110598010</a:t>
            </a: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劉文揚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110598096</a:t>
            </a: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謝狄烽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110598087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9B649A-74AE-42AA-B506-A4B459C7279F}"/>
              </a:ext>
            </a:extLst>
          </p:cNvPr>
          <p:cNvSpPr/>
          <p:nvPr/>
        </p:nvSpPr>
        <p:spPr>
          <a:xfrm>
            <a:off x="2919760" y="2534334"/>
            <a:ext cx="43204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Team 11</a:t>
            </a:r>
          </a:p>
          <a:p>
            <a:pPr algn="ctr"/>
            <a: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Project </a:t>
            </a:r>
            <a:r>
              <a:rPr lang="en-US" altLang="zh-TW" sz="3200" b="1" dirty="0" smtClean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6</a:t>
            </a:r>
            <a:endParaRPr lang="en-US" altLang="zh-TW" sz="3200" b="1" dirty="0">
              <a:solidFill>
                <a:srgbClr val="052E65"/>
              </a:solidFill>
              <a:latin typeface="Adobe Gothic Std B" pitchFamily="34" charset="-128"/>
              <a:ea typeface="微软雅黑" pitchFamily="34" charset="-122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72646CE-6108-4B94-BB66-B6DB7B02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pic>
        <p:nvPicPr>
          <p:cNvPr id="1026" name="Picture 2" descr="Amazon.com: Waveshare JetBot AI Kit Accessories Add-ons for Jetson Nano to  Build JetBot （Doesn&amp;#39;t Support 2GB Nano : Toys &amp;amp; Games">
            <a:extLst>
              <a:ext uri="{FF2B5EF4-FFF2-40B4-BE49-F238E27FC236}">
                <a16:creationId xmlns:a16="http://schemas.microsoft.com/office/drawing/2014/main" id="{C520F238-234F-446C-836B-51DB5DD1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66" y="1769425"/>
            <a:ext cx="1834202" cy="31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189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F3A31B-3AE0-415C-9873-242643BE4DF2}"/>
              </a:ext>
            </a:extLst>
          </p:cNvPr>
          <p:cNvSpPr txBox="1"/>
          <p:nvPr/>
        </p:nvSpPr>
        <p:spPr>
          <a:xfrm>
            <a:off x="1132180" y="1449422"/>
            <a:ext cx="437986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dirty="0" smtClean="0"/>
              <a:t>在預設的</a:t>
            </a:r>
            <a:r>
              <a:rPr lang="en-US" altLang="zh-TW" dirty="0" smtClean="0"/>
              <a:t>Camera</a:t>
            </a:r>
            <a:r>
              <a:rPr lang="zh-TW" altLang="en-US" dirty="0" smtClean="0"/>
              <a:t>下，其</a:t>
            </a:r>
            <a:r>
              <a:rPr lang="en-US" altLang="zh-TW" dirty="0" smtClean="0"/>
              <a:t>fps</a:t>
            </a:r>
            <a:r>
              <a:rPr lang="zh-TW" altLang="en-US" dirty="0" smtClean="0"/>
              <a:t>高達</a:t>
            </a:r>
            <a:r>
              <a:rPr lang="en-US" altLang="zh-TW" dirty="0" smtClean="0"/>
              <a:t>30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>
              <a:spcAft>
                <a:spcPts val="600"/>
              </a:spcAft>
            </a:pPr>
            <a:r>
              <a:rPr lang="zh-TW" altLang="en-US" dirty="0" smtClean="0"/>
              <a:t>造成緩衝佇列過有過多的相片在排隊，</a:t>
            </a:r>
            <a:endParaRPr lang="en-US" altLang="zh-TW" dirty="0" smtClean="0"/>
          </a:p>
          <a:p>
            <a:pPr>
              <a:spcAft>
                <a:spcPts val="600"/>
              </a:spcAft>
            </a:pPr>
            <a:r>
              <a:rPr lang="zh-TW" altLang="en-US" dirty="0" smtClean="0"/>
              <a:t>而其決策，就會與當下的狀況不同，</a:t>
            </a:r>
            <a:endParaRPr lang="en-US" altLang="zh-TW" dirty="0" smtClean="0"/>
          </a:p>
          <a:p>
            <a:pPr>
              <a:spcAft>
                <a:spcPts val="600"/>
              </a:spcAft>
            </a:pPr>
            <a:endParaRPr lang="en-US" altLang="zh-TW" dirty="0" smtClean="0"/>
          </a:p>
          <a:p>
            <a:pPr>
              <a:spcAft>
                <a:spcPts val="600"/>
              </a:spcAft>
            </a:pPr>
            <a:r>
              <a:rPr lang="zh-TW" altLang="en-US" dirty="0" smtClean="0"/>
              <a:t>因此我們降低</a:t>
            </a:r>
            <a:r>
              <a:rPr lang="en-US" altLang="zh-TW" dirty="0" smtClean="0"/>
              <a:t>Camera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fps</a:t>
            </a:r>
            <a:r>
              <a:rPr lang="zh-TW" altLang="en-US" dirty="0" smtClean="0"/>
              <a:t>，至</a:t>
            </a:r>
            <a:r>
              <a:rPr lang="en-US" altLang="zh-TW" dirty="0" smtClean="0"/>
              <a:t>10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5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>
              <a:spcAft>
                <a:spcPts val="600"/>
              </a:spcAft>
            </a:pPr>
            <a:r>
              <a:rPr lang="zh-TW" altLang="en-US" dirty="0" smtClean="0"/>
              <a:t>資料量下降後，決策速度已經有明顯的提升，較不容易因為延遲，而造成決策跟不上實際環境的狀況。</a:t>
            </a:r>
            <a:endParaRPr lang="en-US" altLang="zh-TW" dirty="0"/>
          </a:p>
        </p:txBody>
      </p:sp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解決方法 </a:t>
            </a:r>
            <a:r>
              <a:rPr lang="en-US" altLang="zh-TW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TW" altLang="en-US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相機造成的控制延遲</a:t>
            </a:r>
            <a:endParaRPr lang="zh-TW" altLang="en-US" sz="24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47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1955947"/>
            <a:ext cx="9217024" cy="7394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40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分工</a:t>
            </a:r>
            <a:endParaRPr lang="zh-CN" altLang="en-US" sz="40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73F27-49EF-407D-8D9E-B34E04CA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76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組員分工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F2FCD6-6108-4690-AD9C-BA0C7A472838}"/>
              </a:ext>
            </a:extLst>
          </p:cNvPr>
          <p:cNvSpPr txBox="1"/>
          <p:nvPr/>
        </p:nvSpPr>
        <p:spPr>
          <a:xfrm>
            <a:off x="759520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徐紹崴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110598010</a:t>
            </a: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 </a:t>
            </a:r>
            <a:endParaRPr lang="en-US" altLang="zh-TW" b="1" dirty="0">
              <a:latin typeface="Arial" panose="020B0604020202020204" pitchFamily="34" charset="0"/>
              <a:ea typeface="Yu Gothic UI" panose="020B0500000000000000" pitchFamily="34" charset="-128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A0F5C31-CE8B-4264-BD5F-980F2CE3E3D0}"/>
              </a:ext>
            </a:extLst>
          </p:cNvPr>
          <p:cNvSpPr/>
          <p:nvPr/>
        </p:nvSpPr>
        <p:spPr>
          <a:xfrm>
            <a:off x="1167661" y="2466321"/>
            <a:ext cx="1791586" cy="13272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算法設計</a:t>
            </a:r>
            <a:r>
              <a:rPr lang="en-US" altLang="zh-TW" sz="2000" dirty="0">
                <a:ea typeface="微軟正黑體" panose="020B0604030504040204" pitchFamily="34" charset="-120"/>
              </a:rPr>
              <a:t/>
            </a:r>
            <a:br>
              <a:rPr lang="en-US" altLang="zh-TW" sz="2000" dirty="0">
                <a:ea typeface="微軟正黑體" panose="020B0604030504040204" pitchFamily="34" charset="-120"/>
              </a:rPr>
            </a:br>
            <a:r>
              <a:rPr lang="zh-TW" altLang="en-US" sz="2000" dirty="0">
                <a:ea typeface="微軟正黑體" panose="020B0604030504040204" pitchFamily="34" charset="-120"/>
              </a:rPr>
              <a:t>算法實現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79751E-DF62-43B7-AAB9-52A06DDBFF01}"/>
              </a:ext>
            </a:extLst>
          </p:cNvPr>
          <p:cNvSpPr txBox="1"/>
          <p:nvPr/>
        </p:nvSpPr>
        <p:spPr>
          <a:xfrm>
            <a:off x="3367388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劉文揚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110598096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21A0903-2002-480F-9AD1-C694EE657B3B}"/>
              </a:ext>
            </a:extLst>
          </p:cNvPr>
          <p:cNvSpPr/>
          <p:nvPr/>
        </p:nvSpPr>
        <p:spPr>
          <a:xfrm>
            <a:off x="3775529" y="2466321"/>
            <a:ext cx="1791586" cy="13272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 smtClean="0">
                <a:ea typeface="微軟正黑體" panose="020B0604030504040204" pitchFamily="34" charset="-120"/>
              </a:rPr>
              <a:t>標記 </a:t>
            </a:r>
            <a:r>
              <a:rPr lang="en-US" altLang="zh-TW" sz="2000" dirty="0" smtClean="0">
                <a:ea typeface="微軟正黑體" panose="020B0604030504040204" pitchFamily="34" charset="-120"/>
              </a:rPr>
              <a:t>&amp;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 訓練</a:t>
            </a: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zh-TW" altLang="en-US" sz="2000" dirty="0" smtClean="0">
                <a:ea typeface="微軟正黑體" panose="020B0604030504040204" pitchFamily="34" charset="-120"/>
              </a:rPr>
              <a:t>算法設計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C6AD81-249D-4F7E-9790-9F436AE2CCE1}"/>
              </a:ext>
            </a:extLst>
          </p:cNvPr>
          <p:cNvSpPr txBox="1"/>
          <p:nvPr/>
        </p:nvSpPr>
        <p:spPr>
          <a:xfrm>
            <a:off x="6088112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謝狄峰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110598087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0B5764F-8455-4142-948A-720B9DAFB984}"/>
              </a:ext>
            </a:extLst>
          </p:cNvPr>
          <p:cNvSpPr/>
          <p:nvPr/>
        </p:nvSpPr>
        <p:spPr>
          <a:xfrm>
            <a:off x="6496253" y="2466321"/>
            <a:ext cx="1791586" cy="132728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 smtClean="0">
                <a:ea typeface="微軟正黑體" panose="020B0604030504040204" pitchFamily="34" charset="-120"/>
              </a:rPr>
              <a:t>算法設計</a:t>
            </a:r>
            <a:endParaRPr lang="en-US" altLang="zh-TW" sz="2000" dirty="0" smtClean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0849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/>
      <p:bldP spid="10" grpId="0" animBg="1"/>
      <p:bldP spid="12" grpId="0"/>
      <p:bldP spid="13" grpId="0" animBg="1"/>
      <p:bldP spid="14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2044264"/>
            <a:ext cx="9217024" cy="67236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36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成果展示</a:t>
            </a:r>
            <a:endParaRPr lang="zh-CN" altLang="en-US" sz="36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3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038FC7-8EBB-4952-93E3-6F33A337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747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1"/>
          <p:cNvSpPr>
            <a:spLocks noChangeArrowheads="1"/>
          </p:cNvSpPr>
          <p:nvPr/>
        </p:nvSpPr>
        <p:spPr bwMode="auto">
          <a:xfrm flipV="1">
            <a:off x="7899400" y="1920825"/>
            <a:ext cx="2260600" cy="1833563"/>
          </a:xfrm>
          <a:custGeom>
            <a:avLst/>
            <a:gdLst/>
            <a:ahLst/>
            <a:cxnLst/>
            <a:rect l="l" t="t" r="r" b="b"/>
            <a:pathLst>
              <a:path w="1752600" h="1295400">
                <a:moveTo>
                  <a:pt x="0" y="1295400"/>
                </a:moveTo>
                <a:lnTo>
                  <a:pt x="1752600" y="1295400"/>
                </a:lnTo>
                <a:lnTo>
                  <a:pt x="1752600" y="0"/>
                </a:lnTo>
                <a:lnTo>
                  <a:pt x="714154" y="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AutoShape 292"/>
          <p:cNvSpPr>
            <a:spLocks noChangeArrowheads="1"/>
          </p:cNvSpPr>
          <p:nvPr/>
        </p:nvSpPr>
        <p:spPr bwMode="auto">
          <a:xfrm flipV="1">
            <a:off x="12080" y="1903453"/>
            <a:ext cx="4665655" cy="1851492"/>
          </a:xfrm>
          <a:custGeom>
            <a:avLst/>
            <a:gdLst>
              <a:gd name="connsiteX0" fmla="*/ 1231314 w 4191000"/>
              <a:gd name="connsiteY0" fmla="*/ 1289066 h 1295400"/>
              <a:gd name="connsiteX1" fmla="*/ 3476846 w 4191000"/>
              <a:gd name="connsiteY1" fmla="*/ 1295400 h 1295400"/>
              <a:gd name="connsiteX2" fmla="*/ 4191000 w 4191000"/>
              <a:gd name="connsiteY2" fmla="*/ 0 h 1295400"/>
              <a:gd name="connsiteX3" fmla="*/ 0 w 4191000"/>
              <a:gd name="connsiteY3" fmla="*/ 0 h 1295400"/>
              <a:gd name="connsiteX4" fmla="*/ 1231314 w 4191000"/>
              <a:gd name="connsiteY4" fmla="*/ 1289066 h 1295400"/>
              <a:gd name="connsiteX0" fmla="*/ 7995 w 2967681"/>
              <a:gd name="connsiteY0" fmla="*/ 1301733 h 1308067"/>
              <a:gd name="connsiteX1" fmla="*/ 2253527 w 2967681"/>
              <a:gd name="connsiteY1" fmla="*/ 1308067 h 1308067"/>
              <a:gd name="connsiteX2" fmla="*/ 2967681 w 2967681"/>
              <a:gd name="connsiteY2" fmla="*/ 12667 h 1308067"/>
              <a:gd name="connsiteX3" fmla="*/ 0 w 2967681"/>
              <a:gd name="connsiteY3" fmla="*/ 0 h 1308067"/>
              <a:gd name="connsiteX4" fmla="*/ 7995 w 2967681"/>
              <a:gd name="connsiteY4" fmla="*/ 1301733 h 130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681" h="1308067">
                <a:moveTo>
                  <a:pt x="7995" y="1301733"/>
                </a:moveTo>
                <a:lnTo>
                  <a:pt x="2253527" y="1308067"/>
                </a:lnTo>
                <a:lnTo>
                  <a:pt x="2967681" y="12667"/>
                </a:lnTo>
                <a:lnTo>
                  <a:pt x="0" y="0"/>
                </a:lnTo>
                <a:cubicBezTo>
                  <a:pt x="0" y="431800"/>
                  <a:pt x="7995" y="869933"/>
                  <a:pt x="7995" y="1301733"/>
                </a:cubicBez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WordArt 20"/>
          <p:cNvSpPr>
            <a:spLocks noChangeArrowheads="1" noChangeShapeType="1" noTextEdit="1"/>
          </p:cNvSpPr>
          <p:nvPr/>
        </p:nvSpPr>
        <p:spPr bwMode="auto">
          <a:xfrm>
            <a:off x="4838824" y="1865388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1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296024" y="1863157"/>
            <a:ext cx="2971800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問題討論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WordArt 20"/>
          <p:cNvSpPr>
            <a:spLocks noChangeArrowheads="1" noChangeShapeType="1" noTextEdit="1"/>
          </p:cNvSpPr>
          <p:nvPr/>
        </p:nvSpPr>
        <p:spPr bwMode="auto">
          <a:xfrm>
            <a:off x="5155892" y="2561143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2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5613091" y="2521183"/>
            <a:ext cx="4832015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分工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WordArt 20"/>
          <p:cNvSpPr>
            <a:spLocks noChangeArrowheads="1" noChangeShapeType="1" noTextEdit="1"/>
          </p:cNvSpPr>
          <p:nvPr/>
        </p:nvSpPr>
        <p:spPr bwMode="auto">
          <a:xfrm>
            <a:off x="5432692" y="3233411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TW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3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229FDB04-AAD0-4A34-BF18-E8D4C8DB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484" y="3179209"/>
            <a:ext cx="4320338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成果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1A557892-C3F3-47B3-B50F-975CECFB2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8" y="2326689"/>
            <a:ext cx="4738484" cy="100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22A737-A588-4F94-9794-411AABCE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147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7" grpId="0"/>
      <p:bldP spid="8" grpId="0"/>
      <p:bldP spid="9" grpId="0"/>
      <p:bldP spid="20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1955947"/>
            <a:ext cx="9217024" cy="7394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40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問題討論</a:t>
            </a:r>
            <a:endParaRPr lang="zh-CN" altLang="en-US" sz="40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1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73F27-49EF-407D-8D9E-B34E04CA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607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專案情境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631522"/>
            <a:ext cx="26642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400"/>
            </a:pPr>
            <a:r>
              <a:rPr lang="zh-TW" altLang="en-US" sz="2000" dirty="0" smtClean="0"/>
              <a:t>修改</a:t>
            </a:r>
            <a:r>
              <a:rPr lang="zh-TW" altLang="en-US" sz="2000" dirty="0"/>
              <a:t>道路避障</a:t>
            </a:r>
            <a:r>
              <a:rPr lang="zh-TW" altLang="en-US" sz="2000" dirty="0" smtClean="0"/>
              <a:t>程式</a:t>
            </a:r>
            <a:endParaRPr lang="en-US" altLang="zh-TW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400"/>
            </a:pPr>
            <a:r>
              <a:rPr lang="zh-TW" altLang="en-US" sz="2000" dirty="0" smtClean="0"/>
              <a:t>定義：</a:t>
            </a:r>
            <a:endParaRPr lang="en-US" altLang="zh-TW" sz="2000" dirty="0" smtClean="0"/>
          </a:p>
          <a:p>
            <a:pPr marL="342900" indent="-34290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Free space</a:t>
            </a:r>
          </a:p>
          <a:p>
            <a:pPr marL="342900" indent="-34290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紅色</a:t>
            </a:r>
            <a:r>
              <a:rPr lang="zh-TW" altLang="en-US" sz="2000" dirty="0"/>
              <a:t>角</a:t>
            </a:r>
            <a:r>
              <a:rPr lang="zh-TW" altLang="en-US" sz="2000" dirty="0" smtClean="0"/>
              <a:t>椎</a:t>
            </a:r>
            <a:endParaRPr lang="en-US" altLang="zh-TW" sz="2000" dirty="0" smtClean="0"/>
          </a:p>
          <a:p>
            <a:pPr marL="342900" indent="-34290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綠色角錐</a:t>
            </a:r>
            <a:endParaRPr lang="en-US" altLang="zh-TW" sz="2000" dirty="0" smtClean="0"/>
          </a:p>
          <a:p>
            <a:pPr marL="342900" indent="-34290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自訂障礙物</a:t>
            </a:r>
            <a:endParaRPr lang="en-US" altLang="zh-TW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400"/>
            </a:pPr>
            <a:r>
              <a:rPr lang="zh-TW" altLang="en-US" sz="2000" dirty="0"/>
              <a:t>等</a:t>
            </a:r>
            <a:r>
              <a:rPr lang="en-US" altLang="zh-TW" sz="2000" dirty="0"/>
              <a:t>4</a:t>
            </a:r>
            <a:r>
              <a:rPr lang="zh-TW" altLang="en-US" sz="2000" dirty="0"/>
              <a:t>種</a:t>
            </a:r>
            <a:r>
              <a:rPr lang="en-US" altLang="zh-TW" sz="2000" dirty="0" smtClean="0"/>
              <a:t>label</a:t>
            </a:r>
          </a:p>
        </p:txBody>
      </p:sp>
      <p:sp>
        <p:nvSpPr>
          <p:cNvPr id="6" name="矩形 5"/>
          <p:cNvSpPr/>
          <p:nvPr/>
        </p:nvSpPr>
        <p:spPr>
          <a:xfrm>
            <a:off x="5803197" y="2137420"/>
            <a:ext cx="29562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400"/>
            </a:pPr>
            <a:r>
              <a:rPr lang="zh-TW" altLang="en-US" sz="2000" dirty="0"/>
              <a:t>過障礙物避障與辨識模型使</a:t>
            </a:r>
            <a:r>
              <a:rPr lang="en-US" altLang="zh-TW" sz="2000" dirty="0" err="1"/>
              <a:t>Jetbot</a:t>
            </a:r>
            <a:r>
              <a:rPr lang="zh-TW" altLang="en-US" sz="2000" dirty="0"/>
              <a:t>行駛於紅綠角椎所建成的道路內，並於自訂障礙物前停下。</a:t>
            </a:r>
            <a:endParaRPr lang="en-US" altLang="zh-TW" sz="2000" b="1" dirty="0">
              <a:solidFill>
                <a:srgbClr val="FF0000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4719960" y="1432631"/>
            <a:ext cx="0" cy="2952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848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定義問題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888004"/>
            <a:ext cx="64087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dirty="0" smtClean="0"/>
              <a:t>如何根據模型輸出，決定策略</a:t>
            </a:r>
            <a:endParaRPr lang="en-US" altLang="zh-TW" sz="2400" dirty="0" smtClean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dirty="0" smtClean="0"/>
              <a:t>如何避免策略頻繁切換</a:t>
            </a:r>
            <a:endParaRPr lang="en-US" altLang="zh-TW" sz="2400" dirty="0" smtClean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dirty="0" smtClean="0"/>
              <a:t>如何減少相機與輸入，造成的控制延遲</a:t>
            </a:r>
            <a:endParaRPr lang="en-US" altLang="zh-TW" sz="2400" dirty="0" smtClean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884218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方案構思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364783"/>
            <a:ext cx="684076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dirty="0" smtClean="0"/>
              <a:t>由最後一層的分類結果，做為策略之參考，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依照策略做出</a:t>
            </a:r>
            <a:r>
              <a:rPr lang="zh-TW" altLang="en-US" sz="2400" dirty="0"/>
              <a:t>對應</a:t>
            </a:r>
            <a:r>
              <a:rPr lang="zh-TW" altLang="en-US" sz="2400" dirty="0" smtClean="0"/>
              <a:t>的行為</a:t>
            </a:r>
            <a:endParaRPr lang="en-US" altLang="zh-TW" sz="2400" dirty="0" smtClean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dirty="0" smtClean="0"/>
              <a:t>在設定之切換閥值外，額外設計一個狀態變換表，來記錄當前策略，嘗試轉換到其他狀態的次數，超過設定質才轉換</a:t>
            </a:r>
            <a:endParaRPr lang="en-US" altLang="zh-TW" sz="24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dirty="0" smtClean="0"/>
              <a:t>調整相機</a:t>
            </a:r>
            <a:r>
              <a:rPr lang="en-US" altLang="zh-TW" sz="2400" dirty="0" smtClean="0"/>
              <a:t>FPS</a:t>
            </a:r>
            <a:r>
              <a:rPr lang="zh-TW" altLang="en-US" sz="2400" dirty="0" smtClean="0"/>
              <a:t>，嘗試不同</a:t>
            </a:r>
            <a:r>
              <a:rPr lang="en-US" altLang="zh-TW" sz="2400" dirty="0" smtClean="0"/>
              <a:t>FPS</a:t>
            </a:r>
            <a:r>
              <a:rPr lang="zh-TW" altLang="en-US" sz="2400" dirty="0" smtClean="0"/>
              <a:t>下的效果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540517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解決方法 </a:t>
            </a:r>
            <a:r>
              <a:rPr lang="en-US" altLang="zh-TW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TW" altLang="en-US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模型輸出 ，決定策略</a:t>
            </a:r>
            <a:endParaRPr lang="zh-TW" altLang="en-US" sz="24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132180" y="1180991"/>
            <a:ext cx="3659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dirty="0" smtClean="0"/>
              <a:t>由於</a:t>
            </a:r>
            <a:r>
              <a:rPr lang="en-US" altLang="zh-TW" dirty="0" err="1" smtClean="0"/>
              <a:t>AlexNet</a:t>
            </a:r>
            <a:r>
              <a:rPr lang="zh-TW" altLang="en-US" dirty="0" smtClean="0"/>
              <a:t>最後一層使用</a:t>
            </a:r>
            <a:r>
              <a:rPr lang="en-US" altLang="zh-TW" dirty="0" err="1" smtClean="0"/>
              <a:t>SoftMax</a:t>
            </a:r>
            <a:r>
              <a:rPr lang="zh-TW" altLang="en-US" dirty="0" smtClean="0"/>
              <a:t>分類，且我們在標記上分為</a:t>
            </a:r>
            <a:r>
              <a:rPr lang="en-US" altLang="zh-TW" dirty="0" smtClean="0"/>
              <a:t>4</a:t>
            </a:r>
            <a:r>
              <a:rPr lang="zh-TW" altLang="en-US" dirty="0" smtClean="0"/>
              <a:t>類，最後得出的結果，會是總和為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的預測種類。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80" y="2598401"/>
            <a:ext cx="3240359" cy="22192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701" y="2719305"/>
            <a:ext cx="4469520" cy="208526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4786701" y="1180991"/>
            <a:ext cx="3659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dirty="0" smtClean="0"/>
              <a:t>在策略上，我們以閥值作為基本的門檻，來判斷當前之策略，若當沒有任一結果超過閥值時，則使用上次之策略。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34274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解決方法 </a:t>
            </a:r>
            <a:r>
              <a:rPr lang="en-US" altLang="zh-TW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避免</a:t>
            </a:r>
            <a:r>
              <a:rPr lang="zh-TW" altLang="en-US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策略 過於</a:t>
            </a: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頻繁</a:t>
            </a:r>
            <a:r>
              <a:rPr lang="zh-TW" altLang="en-US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切換</a:t>
            </a:r>
            <a:endParaRPr lang="en-US" altLang="zh-TW" sz="24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737938" y="1561356"/>
            <a:ext cx="38038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dirty="0" smtClean="0"/>
              <a:t>當閥值過</a:t>
            </a:r>
            <a:r>
              <a:rPr lang="zh-TW" altLang="en-US" b="1" dirty="0" smtClean="0">
                <a:solidFill>
                  <a:srgbClr val="FF0000"/>
                </a:solidFill>
              </a:rPr>
              <a:t>高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dirty="0" smtClean="0"/>
              <a:t>很容易因為無法超過閥值，造成</a:t>
            </a:r>
            <a:r>
              <a:rPr lang="zh-TW" altLang="en-US" b="1" dirty="0" smtClean="0">
                <a:solidFill>
                  <a:srgbClr val="FF0000"/>
                </a:solidFill>
              </a:rPr>
              <a:t>策略不會改變</a:t>
            </a:r>
            <a:r>
              <a:rPr lang="zh-TW" altLang="en-US" dirty="0" smtClean="0"/>
              <a:t>；</a:t>
            </a:r>
            <a:endParaRPr lang="en-US" altLang="zh-TW" dirty="0" smtClean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737938" y="2857500"/>
            <a:ext cx="38038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dirty="0" smtClean="0"/>
              <a:t>當閥值過</a:t>
            </a:r>
            <a:r>
              <a:rPr lang="zh-TW" altLang="en-US" b="1" dirty="0">
                <a:solidFill>
                  <a:srgbClr val="FF0000"/>
                </a:solidFill>
              </a:rPr>
              <a:t>低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dirty="0" smtClean="0"/>
              <a:t>則很策略很容易頻繁的切換，造成</a:t>
            </a:r>
            <a:r>
              <a:rPr lang="en-US" altLang="zh-TW" dirty="0" err="1" smtClean="0"/>
              <a:t>Jetbot</a:t>
            </a:r>
            <a:r>
              <a:rPr lang="zh-TW" altLang="en-US" b="1" dirty="0" smtClean="0">
                <a:solidFill>
                  <a:srgbClr val="FF0000"/>
                </a:solidFill>
              </a:rPr>
              <a:t>不穩定的移動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506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解決方法 </a:t>
            </a:r>
            <a:r>
              <a:rPr lang="en-US" altLang="zh-TW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避免</a:t>
            </a:r>
            <a:r>
              <a:rPr lang="zh-TW" altLang="en-US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策略 過於頻繁</a:t>
            </a: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切換</a:t>
            </a:r>
            <a:endParaRPr lang="en-US" altLang="zh-TW" sz="24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737938" y="1164196"/>
            <a:ext cx="3803804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dirty="0" smtClean="0"/>
              <a:t>因此在策略切換上，我們紀錄了除了當前策略外，也記錄了切換至其他狀態的次數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dirty="0" smtClean="0"/>
              <a:t>當任一其他策略</a:t>
            </a:r>
            <a:r>
              <a:rPr lang="zh-TW" altLang="en-US" b="1" u="sng" dirty="0" smtClean="0"/>
              <a:t>超過指定次數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才正式進行策略轉換；並清空轉換策略表。</a:t>
            </a:r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90768"/>
              </p:ext>
            </p:extLst>
          </p:nvPr>
        </p:nvGraphicFramePr>
        <p:xfrm>
          <a:off x="1763834" y="3293182"/>
          <a:ext cx="4409625" cy="2003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25">
                  <a:extLst>
                    <a:ext uri="{9D8B030D-6E8A-4147-A177-3AD203B41FA5}">
                      <a16:colId xmlns:a16="http://schemas.microsoft.com/office/drawing/2014/main" val="1530252399"/>
                    </a:ext>
                  </a:extLst>
                </a:gridCol>
                <a:gridCol w="881925">
                  <a:extLst>
                    <a:ext uri="{9D8B030D-6E8A-4147-A177-3AD203B41FA5}">
                      <a16:colId xmlns:a16="http://schemas.microsoft.com/office/drawing/2014/main" val="281013532"/>
                    </a:ext>
                  </a:extLst>
                </a:gridCol>
                <a:gridCol w="881925">
                  <a:extLst>
                    <a:ext uri="{9D8B030D-6E8A-4147-A177-3AD203B41FA5}">
                      <a16:colId xmlns:a16="http://schemas.microsoft.com/office/drawing/2014/main" val="2119113564"/>
                    </a:ext>
                  </a:extLst>
                </a:gridCol>
                <a:gridCol w="881925">
                  <a:extLst>
                    <a:ext uri="{9D8B030D-6E8A-4147-A177-3AD203B41FA5}">
                      <a16:colId xmlns:a16="http://schemas.microsoft.com/office/drawing/2014/main" val="3892658199"/>
                    </a:ext>
                  </a:extLst>
                </a:gridCol>
                <a:gridCol w="881925">
                  <a:extLst>
                    <a:ext uri="{9D8B030D-6E8A-4147-A177-3AD203B41FA5}">
                      <a16:colId xmlns:a16="http://schemas.microsoft.com/office/drawing/2014/main" val="844798656"/>
                    </a:ext>
                  </a:extLst>
                </a:gridCol>
              </a:tblGrid>
              <a:tr h="333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Left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Strategy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815717"/>
                  </a:ext>
                </a:extLst>
              </a:tr>
              <a:tr h="333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606656"/>
                  </a:ext>
                </a:extLst>
              </a:tr>
              <a:tr h="333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240270"/>
                  </a:ext>
                </a:extLst>
              </a:tr>
              <a:tr h="333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179714"/>
                  </a:ext>
                </a:extLst>
              </a:tr>
              <a:tr h="333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519909"/>
                  </a:ext>
                </a:extLst>
              </a:tr>
              <a:tr h="333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</a:rPr>
                        <a:t>Right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82347" marR="82347" marT="41174" marB="41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57064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6448152" y="4585692"/>
            <a:ext cx="3312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dirty="0"/>
              <a:t>當往</a:t>
            </a:r>
            <a:r>
              <a:rPr lang="zh-TW" altLang="en-US" dirty="0" smtClean="0"/>
              <a:t>右的決策，到達兩次；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才正式轉換策略到往右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54302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5218</TotalTime>
  <Words>444</Words>
  <Application>Microsoft Office PowerPoint</Application>
  <PresentationFormat>自訂</PresentationFormat>
  <Paragraphs>106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Adobe Gothic Std B</vt:lpstr>
      <vt:lpstr>微软雅黑</vt:lpstr>
      <vt:lpstr>宋体</vt:lpstr>
      <vt:lpstr>Yu Gothic UI</vt:lpstr>
      <vt:lpstr>微軟正黑體</vt:lpstr>
      <vt:lpstr>新細明體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allen</cp:lastModifiedBy>
  <cp:revision>1966</cp:revision>
  <dcterms:created xsi:type="dcterms:W3CDTF">2014-12-21T11:18:20Z</dcterms:created>
  <dcterms:modified xsi:type="dcterms:W3CDTF">2021-12-07T04:24:00Z</dcterms:modified>
</cp:coreProperties>
</file>