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45" r:id="rId3"/>
    <p:sldId id="429" r:id="rId4"/>
    <p:sldId id="430" r:id="rId5"/>
    <p:sldId id="452" r:id="rId6"/>
    <p:sldId id="457" r:id="rId7"/>
    <p:sldId id="458" r:id="rId8"/>
    <p:sldId id="459" r:id="rId9"/>
    <p:sldId id="460" r:id="rId10"/>
    <p:sldId id="446" r:id="rId11"/>
    <p:sldId id="447" r:id="rId12"/>
    <p:sldId id="346" r:id="rId13"/>
    <p:sldId id="451" r:id="rId14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1ECC6D-0B13-4606-9E45-D2F90905A233}">
          <p14:sldIdLst>
            <p14:sldId id="256"/>
            <p14:sldId id="445"/>
            <p14:sldId id="429"/>
            <p14:sldId id="430"/>
            <p14:sldId id="452"/>
            <p14:sldId id="457"/>
            <p14:sldId id="458"/>
            <p14:sldId id="459"/>
            <p14:sldId id="460"/>
            <p14:sldId id="446"/>
            <p14:sldId id="447"/>
            <p14:sldId id="346"/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FF9797"/>
    <a:srgbClr val="052E65"/>
    <a:srgbClr val="517D21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375" autoAdjust="0"/>
  </p:normalViewPr>
  <p:slideViewPr>
    <p:cSldViewPr>
      <p:cViewPr>
        <p:scale>
          <a:sx n="125" d="100"/>
          <a:sy n="125" d="100"/>
        </p:scale>
        <p:origin x="762" y="18"/>
      </p:cViewPr>
      <p:guideLst>
        <p:guide orient="horz" pos="1800"/>
        <p:guide pos="320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AD89747-6268-415D-A43F-F988497674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F512B8E-74FF-4E1C-9080-7685B621C4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A309-E6C9-49AD-9D9C-3D4C14041B46}" type="datetimeFigureOut">
              <a:rPr lang="zh-TW" altLang="en-US" smtClean="0"/>
              <a:t>2022/1/16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60174D-CBA9-4D27-ADCA-1C2331B81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55157B-9FD4-4FD8-87DE-4E4F687638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3F08D-0419-452B-A1FB-B362B69C4F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48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0DBCB0-6FF0-4130-B57D-DE263C4DEB1C}" type="datetimeFigureOut">
              <a:rPr lang="zh-CN" altLang="en-US" smtClean="0"/>
              <a:pPr/>
              <a:t>2022/1/16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63622BD-B18B-4F1D-8806-94D26F5771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975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647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64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72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4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1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0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8207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4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361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521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164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28866"/>
            <a:ext cx="22860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28866"/>
            <a:ext cx="6688667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2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1" y="1279262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1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C063EF-0CD1-489C-8181-325154DF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AC8745-9ADF-44B2-9BA0-2B22869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4AA5B-9D0D-4EAA-A873-9C2EF3D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ABB6C3F6-31B4-48A8-87D5-83BCCD47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7EB24F5-D0F9-49C3-AB8D-C414A58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7AFB329-98EB-4F71-86D6-CF0495D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2" y="227543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2" y="1195918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xRaDO8xTQQ&amp;ab_channel=%E5%93%9E%E5%93%9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96024" y="624862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嵌入式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智慧影像分析</a:t>
            </a:r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/>
            </a:r>
            <a:b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</a:br>
            <a:r>
              <a:rPr lang="zh-TW" altLang="en-US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與實境界面</a:t>
            </a:r>
            <a:endParaRPr lang="en-US" altLang="zh-CN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546274" y="3993608"/>
            <a:ext cx="2268252" cy="10348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52E65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59004" y="4118926"/>
            <a:ext cx="20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徐紹崴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110598010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劉文揚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110598096</a:t>
            </a:r>
          </a:p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謝狄烽 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110598087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9B649A-74AE-42AA-B506-A4B459C7279F}"/>
              </a:ext>
            </a:extLst>
          </p:cNvPr>
          <p:cNvSpPr/>
          <p:nvPr/>
        </p:nvSpPr>
        <p:spPr>
          <a:xfrm>
            <a:off x="6520160" y="2463387"/>
            <a:ext cx="432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Team 11</a:t>
            </a:r>
          </a:p>
          <a:p>
            <a:pPr algn="ctr"/>
            <a:r>
              <a:rPr lang="en-US" altLang="zh-TW" sz="3200" b="1" dirty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Project </a:t>
            </a:r>
            <a:r>
              <a:rPr lang="en-US" altLang="zh-TW" sz="3200" b="1" dirty="0" smtClean="0">
                <a:solidFill>
                  <a:srgbClr val="052E65"/>
                </a:solidFill>
                <a:latin typeface="Adobe Gothic Std B" pitchFamily="34" charset="-128"/>
                <a:ea typeface="微软雅黑" pitchFamily="34" charset="-122"/>
              </a:rPr>
              <a:t>8</a:t>
            </a:r>
            <a:endParaRPr lang="en-US" altLang="zh-TW" sz="3200" b="1" dirty="0">
              <a:solidFill>
                <a:srgbClr val="052E65"/>
              </a:solidFill>
              <a:latin typeface="Adobe Gothic Std B" pitchFamily="34" charset="-128"/>
              <a:ea typeface="微软雅黑" pitchFamily="34" charset="-122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2646CE-6108-4B94-BB66-B6DB7B0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813" y="-1"/>
            <a:ext cx="7659004" cy="572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89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分工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7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組員分工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F2FCD6-6108-4690-AD9C-BA0C7A472838}"/>
              </a:ext>
            </a:extLst>
          </p:cNvPr>
          <p:cNvSpPr txBox="1"/>
          <p:nvPr/>
        </p:nvSpPr>
        <p:spPr>
          <a:xfrm>
            <a:off x="759520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徐紹崴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110598010</a:t>
            </a: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 </a:t>
            </a:r>
            <a:endParaRPr lang="en-US" altLang="zh-TW" b="1" dirty="0">
              <a:latin typeface="Arial" panose="020B0604020202020204" pitchFamily="34" charset="0"/>
              <a:ea typeface="Yu Gothic UI" panose="020B0500000000000000" pitchFamily="34" charset="-128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0F5C31-CE8B-4264-BD5F-980F2CE3E3D0}"/>
              </a:ext>
            </a:extLst>
          </p:cNvPr>
          <p:cNvSpPr/>
          <p:nvPr/>
        </p:nvSpPr>
        <p:spPr>
          <a:xfrm>
            <a:off x="1167661" y="2466321"/>
            <a:ext cx="1791586" cy="13272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評估獎勵與懲罰時機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9751E-DF62-43B7-AAB9-52A06DDBFF01}"/>
              </a:ext>
            </a:extLst>
          </p:cNvPr>
          <p:cNvSpPr txBox="1"/>
          <p:nvPr/>
        </p:nvSpPr>
        <p:spPr>
          <a:xfrm>
            <a:off x="3367388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劉文揚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110598096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21A0903-2002-480F-9AD1-C694EE657B3B}"/>
              </a:ext>
            </a:extLst>
          </p:cNvPr>
          <p:cNvSpPr/>
          <p:nvPr/>
        </p:nvSpPr>
        <p:spPr>
          <a:xfrm>
            <a:off x="3715474" y="2466321"/>
            <a:ext cx="2024551" cy="13272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修正</a:t>
            </a:r>
            <a:r>
              <a:rPr lang="en-US" altLang="zh-TW" sz="2000" dirty="0" err="1" smtClean="0">
                <a:ea typeface="微軟正黑體" panose="020B0604030504040204" pitchFamily="34" charset="-120"/>
              </a:rPr>
              <a:t>Jetbot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位置</a:t>
            </a:r>
            <a:endParaRPr lang="en-US" altLang="zh-TW" sz="2000" dirty="0" smtClean="0">
              <a:ea typeface="微軟正黑體" panose="020B0604030504040204" pitchFamily="34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000" dirty="0" smtClean="0">
                <a:ea typeface="微軟正黑體" panose="020B0604030504040204" pitchFamily="34" charset="-120"/>
              </a:rPr>
              <a:t>VAE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ea typeface="微軟正黑體" panose="020B0604030504040204" pitchFamily="34" charset="-120"/>
              </a:rPr>
              <a:t>Model</a:t>
            </a:r>
            <a:r>
              <a:rPr lang="zh-TW" altLang="en-US" sz="2000" dirty="0" smtClean="0">
                <a:ea typeface="微軟正黑體" panose="020B0604030504040204" pitchFamily="34" charset="-120"/>
              </a:rPr>
              <a:t>訓練</a:t>
            </a:r>
            <a:endParaRPr lang="en-US" altLang="zh-TW" sz="2000" dirty="0"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C6AD81-249D-4F7E-9790-9F436AE2CCE1}"/>
              </a:ext>
            </a:extLst>
          </p:cNvPr>
          <p:cNvSpPr txBox="1"/>
          <p:nvPr/>
        </p:nvSpPr>
        <p:spPr>
          <a:xfrm>
            <a:off x="6088112" y="1849388"/>
            <a:ext cx="26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b="1" dirty="0">
                <a:latin typeface="Arial" panose="020B0604020202020204" pitchFamily="34" charset="0"/>
                <a:ea typeface="Yu Gothic UI" panose="020B0500000000000000" pitchFamily="34" charset="-128"/>
              </a:rPr>
              <a:t>謝狄峰 </a:t>
            </a:r>
            <a:r>
              <a:rPr lang="en-US" altLang="zh-TW" b="1" dirty="0">
                <a:latin typeface="Arial" panose="020B0604020202020204" pitchFamily="34" charset="0"/>
                <a:ea typeface="Yu Gothic UI" panose="020B0500000000000000" pitchFamily="34" charset="-128"/>
              </a:rPr>
              <a:t>110598087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0B5764F-8455-4142-948A-720B9DAFB984}"/>
              </a:ext>
            </a:extLst>
          </p:cNvPr>
          <p:cNvSpPr/>
          <p:nvPr/>
        </p:nvSpPr>
        <p:spPr>
          <a:xfrm>
            <a:off x="6526655" y="2466321"/>
            <a:ext cx="1791586" cy="13272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zh-TW" altLang="en-US" sz="2000" dirty="0" smtClean="0">
                <a:ea typeface="微軟正黑體" panose="020B0604030504040204" pitchFamily="34" charset="-120"/>
              </a:rPr>
              <a:t>資料蒐集</a:t>
            </a:r>
            <a:endParaRPr lang="en-US" altLang="zh-TW" sz="2000" dirty="0" smtClean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849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/>
      <p:bldP spid="10" grpId="0" animBg="1"/>
      <p:bldP spid="12" grpId="0"/>
      <p:bldP spid="13" grpId="0" animBg="1"/>
      <p:bldP spid="14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2044264"/>
            <a:ext cx="9217024" cy="67236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36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成果展示</a:t>
            </a:r>
            <a:endParaRPr lang="zh-CN" altLang="en-US" sz="36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3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038FC7-8EBB-4952-93E3-6F33A337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74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6624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2C033-7816-4B76-9E3F-46927B91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91568" y="1142716"/>
            <a:ext cx="2242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3"/>
              </a:rPr>
              <a:t>DQN </a:t>
            </a:r>
            <a:r>
              <a:rPr lang="en-US" altLang="zh-TW" dirty="0" err="1">
                <a:hlinkClick r:id="rId3"/>
              </a:rPr>
              <a:t>Jetbot</a:t>
            </a:r>
            <a:r>
              <a:rPr lang="en-US" altLang="zh-TW" dirty="0">
                <a:hlinkClick r:id="rId3"/>
              </a:rPr>
              <a:t> - YouTube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76" y="1815033"/>
            <a:ext cx="5797273" cy="32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76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91"/>
          <p:cNvSpPr>
            <a:spLocks noChangeArrowheads="1"/>
          </p:cNvSpPr>
          <p:nvPr/>
        </p:nvSpPr>
        <p:spPr bwMode="auto">
          <a:xfrm flipV="1">
            <a:off x="7899400" y="1920825"/>
            <a:ext cx="2260600" cy="1833563"/>
          </a:xfrm>
          <a:custGeom>
            <a:avLst/>
            <a:gdLst/>
            <a:ahLst/>
            <a:cxnLst/>
            <a:rect l="l" t="t" r="r" b="b"/>
            <a:pathLst>
              <a:path w="1752600" h="1295400">
                <a:moveTo>
                  <a:pt x="0" y="1295400"/>
                </a:moveTo>
                <a:lnTo>
                  <a:pt x="1752600" y="1295400"/>
                </a:lnTo>
                <a:lnTo>
                  <a:pt x="1752600" y="0"/>
                </a:lnTo>
                <a:lnTo>
                  <a:pt x="714154" y="0"/>
                </a:ln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AutoShape 292"/>
          <p:cNvSpPr>
            <a:spLocks noChangeArrowheads="1"/>
          </p:cNvSpPr>
          <p:nvPr/>
        </p:nvSpPr>
        <p:spPr bwMode="auto">
          <a:xfrm flipV="1">
            <a:off x="12080" y="1903453"/>
            <a:ext cx="4665655" cy="1851492"/>
          </a:xfrm>
          <a:custGeom>
            <a:avLst/>
            <a:gdLst>
              <a:gd name="connsiteX0" fmla="*/ 1231314 w 4191000"/>
              <a:gd name="connsiteY0" fmla="*/ 1289066 h 1295400"/>
              <a:gd name="connsiteX1" fmla="*/ 3476846 w 4191000"/>
              <a:gd name="connsiteY1" fmla="*/ 1295400 h 1295400"/>
              <a:gd name="connsiteX2" fmla="*/ 4191000 w 4191000"/>
              <a:gd name="connsiteY2" fmla="*/ 0 h 1295400"/>
              <a:gd name="connsiteX3" fmla="*/ 0 w 4191000"/>
              <a:gd name="connsiteY3" fmla="*/ 0 h 1295400"/>
              <a:gd name="connsiteX4" fmla="*/ 1231314 w 4191000"/>
              <a:gd name="connsiteY4" fmla="*/ 1289066 h 1295400"/>
              <a:gd name="connsiteX0" fmla="*/ 7995 w 2967681"/>
              <a:gd name="connsiteY0" fmla="*/ 1301733 h 1308067"/>
              <a:gd name="connsiteX1" fmla="*/ 2253527 w 2967681"/>
              <a:gd name="connsiteY1" fmla="*/ 1308067 h 1308067"/>
              <a:gd name="connsiteX2" fmla="*/ 2967681 w 2967681"/>
              <a:gd name="connsiteY2" fmla="*/ 12667 h 1308067"/>
              <a:gd name="connsiteX3" fmla="*/ 0 w 2967681"/>
              <a:gd name="connsiteY3" fmla="*/ 0 h 1308067"/>
              <a:gd name="connsiteX4" fmla="*/ 7995 w 2967681"/>
              <a:gd name="connsiteY4" fmla="*/ 1301733 h 130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681" h="1308067">
                <a:moveTo>
                  <a:pt x="7995" y="1301733"/>
                </a:moveTo>
                <a:lnTo>
                  <a:pt x="2253527" y="1308067"/>
                </a:lnTo>
                <a:lnTo>
                  <a:pt x="2967681" y="12667"/>
                </a:lnTo>
                <a:lnTo>
                  <a:pt x="0" y="0"/>
                </a:lnTo>
                <a:cubicBezTo>
                  <a:pt x="0" y="431800"/>
                  <a:pt x="7995" y="869933"/>
                  <a:pt x="7995" y="1301733"/>
                </a:cubicBezTo>
                <a:close/>
              </a:path>
            </a:pathLst>
          </a:custGeom>
          <a:solidFill>
            <a:srgbClr val="052E65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WordArt 20"/>
          <p:cNvSpPr>
            <a:spLocks noChangeArrowheads="1" noChangeShapeType="1" noTextEdit="1"/>
          </p:cNvSpPr>
          <p:nvPr/>
        </p:nvSpPr>
        <p:spPr bwMode="auto">
          <a:xfrm>
            <a:off x="4838824" y="186538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1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296024" y="1863157"/>
            <a:ext cx="2971800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問題討論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WordArt 20"/>
          <p:cNvSpPr>
            <a:spLocks noChangeArrowheads="1" noChangeShapeType="1" noTextEdit="1"/>
          </p:cNvSpPr>
          <p:nvPr/>
        </p:nvSpPr>
        <p:spPr bwMode="auto">
          <a:xfrm>
            <a:off x="5155892" y="2561143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2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613091" y="2521183"/>
            <a:ext cx="4832015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分工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WordArt 20"/>
          <p:cNvSpPr>
            <a:spLocks noChangeArrowheads="1" noChangeShapeType="1" noTextEdit="1"/>
          </p:cNvSpPr>
          <p:nvPr/>
        </p:nvSpPr>
        <p:spPr bwMode="auto">
          <a:xfrm>
            <a:off x="5432692" y="3233411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3175">
                <a:solidFill>
                  <a:srgbClr val="0875F8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TW" sz="2800" b="1" kern="10" dirty="0">
                <a:solidFill>
                  <a:srgbClr val="052E65"/>
                </a:solidFill>
                <a:latin typeface="Arial"/>
                <a:ea typeface="微软雅黑" panose="020B0503020204020204" pitchFamily="34" charset="-122"/>
                <a:cs typeface="Arial"/>
              </a:rPr>
              <a:t>3</a:t>
            </a:r>
            <a:endParaRPr lang="zh-CN" altLang="en-US" sz="2800" b="1" kern="10" dirty="0">
              <a:solidFill>
                <a:srgbClr val="052E65"/>
              </a:solidFill>
              <a:latin typeface="Arial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29FDB04-AAD0-4A34-BF18-E8D4C8DB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484" y="3179209"/>
            <a:ext cx="4320338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TW" altLang="en-US" sz="2800" b="1" dirty="0">
                <a:solidFill>
                  <a:srgbClr val="052E65"/>
                </a:solidFill>
                <a:latin typeface="微软雅黑" pitchFamily="34" charset="-122"/>
                <a:ea typeface="微软雅黑" pitchFamily="34" charset="-122"/>
              </a:rPr>
              <a:t>成果</a:t>
            </a:r>
            <a:endParaRPr lang="zh-CN" altLang="en-US" sz="2800" b="1" dirty="0">
              <a:solidFill>
                <a:srgbClr val="052E6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1A557892-C3F3-47B3-B50F-975CECFB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8" y="2326689"/>
            <a:ext cx="4738484" cy="100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22A737-A588-4F94-9794-411AABCE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147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  <p:bldP spid="8" grpId="0"/>
      <p:bldP spid="9" grpId="0"/>
      <p:bldP spid="20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0" y="1129309"/>
            <a:ext cx="1016000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0" y="1259679"/>
            <a:ext cx="10160000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0" y="1631106"/>
            <a:ext cx="10160000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471488" y="1955947"/>
            <a:ext cx="9217024" cy="7394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zh-TW" altLang="en-US" sz="40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+mn-ea"/>
              </a:rPr>
              <a:t>問題討論</a:t>
            </a:r>
            <a:endParaRPr lang="zh-CN" altLang="en-US" sz="40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15235" y="3774798"/>
            <a:ext cx="1457578" cy="1458966"/>
            <a:chOff x="307235" y="3561056"/>
            <a:chExt cx="1457578" cy="1458966"/>
          </a:xfrm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561056"/>
              <a:ext cx="1457578" cy="145896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</a:t>
              </a:r>
              <a:r>
                <a:rPr lang="en-US" altLang="zh-TW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1</a:t>
              </a: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  </a:t>
              </a:r>
              <a:endParaRPr lang="zh-CN" altLang="en-US" sz="2800" dirty="0">
                <a:solidFill>
                  <a:schemeClr val="bg1"/>
                </a:solidFill>
                <a:latin typeface="Adobe Gothic Std B" pitchFamily="34" charset="-128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73F27-49EF-407D-8D9E-B34E04CA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07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專案情境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3128" y="1273324"/>
            <a:ext cx="7794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多數</a:t>
            </a:r>
            <a:r>
              <a:rPr lang="zh-TW" altLang="en-US" sz="2400" dirty="0"/>
              <a:t>自駕模型車如</a:t>
            </a:r>
            <a:r>
              <a:rPr lang="en-US" altLang="zh-TW" sz="2400" dirty="0" err="1"/>
              <a:t>Jetbot</a:t>
            </a:r>
            <a:r>
              <a:rPr lang="zh-TW" altLang="en-US" sz="2400" dirty="0"/>
              <a:t>或是</a:t>
            </a:r>
            <a:r>
              <a:rPr lang="en-US" altLang="zh-TW" sz="2400" dirty="0" err="1"/>
              <a:t>JetRacer</a:t>
            </a:r>
            <a:r>
              <a:rPr lang="zh-TW" altLang="en-US" sz="2400" dirty="0"/>
              <a:t>進行</a:t>
            </a:r>
            <a:r>
              <a:rPr lang="en-US" altLang="zh-TW" sz="2400" dirty="0"/>
              <a:t>road </a:t>
            </a:r>
            <a:r>
              <a:rPr lang="en-US" altLang="zh-TW" sz="2400" dirty="0" smtClean="0"/>
              <a:t>following</a:t>
            </a:r>
          </a:p>
          <a:p>
            <a:r>
              <a:rPr lang="zh-TW" altLang="en-US" sz="2400" dirty="0" smtClean="0"/>
              <a:t>都</a:t>
            </a:r>
            <a:r>
              <a:rPr lang="zh-TW" altLang="en-US" sz="2400" dirty="0"/>
              <a:t>是使用</a:t>
            </a:r>
            <a:r>
              <a:rPr lang="en-US" altLang="zh-TW" sz="2400" dirty="0"/>
              <a:t>supervised-learning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r>
              <a:rPr lang="zh-TW" altLang="en-US" sz="2400" dirty="0" smtClean="0"/>
              <a:t>但是</a:t>
            </a:r>
            <a:r>
              <a:rPr lang="zh-TW" altLang="en-US" sz="2400" dirty="0"/>
              <a:t>此方式需要大量資料並且耗費大量人力資源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deep reinforcement learning (DRL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可以</a:t>
            </a:r>
            <a:r>
              <a:rPr lang="zh-TW" altLang="en-US" sz="2400" dirty="0"/>
              <a:t>在行進間與環境資料進行比對調整行為</a:t>
            </a:r>
            <a:r>
              <a:rPr lang="zh-TW" altLang="en-US" sz="2400" dirty="0" smtClean="0"/>
              <a:t>，</a:t>
            </a:r>
            <a:endParaRPr lang="en-US" altLang="zh-TW" sz="2400" dirty="0"/>
          </a:p>
          <a:p>
            <a:r>
              <a:rPr lang="zh-TW" altLang="en-US" sz="2400" dirty="0" smtClean="0"/>
              <a:t>不</a:t>
            </a:r>
            <a:r>
              <a:rPr lang="zh-TW" altLang="en-US" sz="2400" dirty="0"/>
              <a:t>需要使用人工標記的數據</a:t>
            </a:r>
            <a:r>
              <a:rPr lang="zh-TW" altLang="en-US" sz="2400" dirty="0" smtClean="0"/>
              <a:t>。</a:t>
            </a:r>
            <a:endParaRPr lang="en-US" altLang="zh-TW" sz="2400" dirty="0"/>
          </a:p>
          <a:p>
            <a:endParaRPr lang="zh-TW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使用</a:t>
            </a:r>
            <a:r>
              <a:rPr lang="en-US" altLang="zh-TW" sz="2400" dirty="0"/>
              <a:t>SAC</a:t>
            </a:r>
            <a:r>
              <a:rPr lang="zh-TW" altLang="en-US" sz="2400" dirty="0"/>
              <a:t>跟</a:t>
            </a:r>
            <a:r>
              <a:rPr lang="en-US" altLang="zh-TW" sz="2400" dirty="0"/>
              <a:t>VAE</a:t>
            </a:r>
            <a:r>
              <a:rPr lang="zh-TW" altLang="en-US" sz="2400" dirty="0"/>
              <a:t>可以使</a:t>
            </a:r>
            <a:r>
              <a:rPr lang="en-US" altLang="zh-TW" sz="2400" dirty="0" err="1"/>
              <a:t>Jetbot</a:t>
            </a:r>
            <a:r>
              <a:rPr lang="zh-TW" altLang="en-US" sz="2400" dirty="0"/>
              <a:t>在短時間內快速學習</a:t>
            </a:r>
            <a:r>
              <a:rPr lang="zh-TW" altLang="en-US" sz="2400" dirty="0" smtClean="0"/>
              <a:t>，</a:t>
            </a:r>
            <a:endParaRPr lang="en-US" altLang="zh-TW" sz="2400" dirty="0" smtClean="0"/>
          </a:p>
          <a:p>
            <a:r>
              <a:rPr lang="zh-TW" altLang="en-US" sz="2400" dirty="0" smtClean="0"/>
              <a:t>完成</a:t>
            </a:r>
            <a:r>
              <a:rPr lang="en-US" altLang="zh-TW" sz="2400" dirty="0"/>
              <a:t>road following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684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定義問題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888004"/>
            <a:ext cx="640871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400" dirty="0" smtClean="0"/>
              <a:t>DQN</a:t>
            </a:r>
            <a:r>
              <a:rPr lang="zh-TW" altLang="en-US" sz="2400" dirty="0" smtClean="0"/>
              <a:t>訓練中的</a:t>
            </a:r>
            <a:r>
              <a:rPr lang="en-US" altLang="zh-TW" sz="2400" dirty="0" smtClean="0"/>
              <a:t>Model</a:t>
            </a:r>
            <a:r>
              <a:rPr lang="zh-TW" altLang="en-US" sz="2400" dirty="0" smtClean="0"/>
              <a:t>不能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load</a:t>
            </a:r>
            <a:r>
              <a:rPr lang="zh-TW" altLang="en-US" sz="2400" dirty="0" smtClean="0"/>
              <a:t>導致無法進行遷移式訓練</a:t>
            </a: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如何避免</a:t>
            </a:r>
            <a:r>
              <a:rPr lang="en-US" altLang="zh-TW" sz="2400" dirty="0" err="1" smtClean="0"/>
              <a:t>Jetbot</a:t>
            </a:r>
            <a:r>
              <a:rPr lang="zh-TW" altLang="en-US" sz="2400" dirty="0" smtClean="0"/>
              <a:t>訓練</a:t>
            </a:r>
            <a:r>
              <a:rPr lang="en-US" altLang="zh-TW" sz="2400" dirty="0" smtClean="0"/>
              <a:t>Overfitting</a:t>
            </a: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400" dirty="0" err="1" smtClean="0"/>
              <a:t>Jetbot</a:t>
            </a:r>
            <a:r>
              <a:rPr lang="zh-TW" altLang="en-US" sz="2400" dirty="0" smtClean="0"/>
              <a:t>會只認某些特徵決策動作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884218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方案構思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263576" y="1345332"/>
            <a:ext cx="68407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透過</a:t>
            </a:r>
            <a:r>
              <a:rPr lang="en-US" altLang="zh-TW" sz="2400" dirty="0" smtClean="0"/>
              <a:t>Exception message </a:t>
            </a:r>
            <a:r>
              <a:rPr lang="zh-TW" altLang="en-US" sz="2400" dirty="0" smtClean="0"/>
              <a:t>逐步追蹤問題所在 </a:t>
            </a:r>
            <a:endParaRPr lang="en-US" altLang="zh-TW" sz="2400" dirty="0" smtClean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在各種環境下進行訓練</a:t>
            </a:r>
            <a:r>
              <a:rPr lang="en-US" altLang="zh-TW" sz="2400" dirty="0" smtClean="0"/>
              <a:t>(e.g.</a:t>
            </a:r>
            <a:r>
              <a:rPr lang="zh-TW" altLang="en-US" sz="2400" dirty="0" smtClean="0"/>
              <a:t>光源、背景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400" dirty="0" smtClean="0"/>
              <a:t>改變初始的放置方位，使得</a:t>
            </a:r>
            <a:r>
              <a:rPr lang="en-US" altLang="zh-TW" sz="2400" dirty="0" err="1" smtClean="0"/>
              <a:t>Jetbot</a:t>
            </a:r>
            <a:r>
              <a:rPr lang="zh-TW" altLang="en-US" sz="2400" dirty="0" smtClean="0"/>
              <a:t>能夠認得其他特徵</a:t>
            </a:r>
            <a:endParaRPr lang="en-US" altLang="zh-TW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12" y="3468228"/>
            <a:ext cx="2841196" cy="212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59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87849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-DQN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訓練中的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b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load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導致無法進行遷移式訓練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91568" y="1313836"/>
            <a:ext cx="7272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/>
              <a:t>修改</a:t>
            </a:r>
            <a:r>
              <a:rPr lang="en-US" altLang="zh-TW" sz="2400" dirty="0"/>
              <a:t>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/local/lib/python3.6/</a:t>
            </a:r>
            <a:r>
              <a:rPr lang="en-US" altLang="zh-TW" sz="2400" dirty="0" err="1" smtClean="0"/>
              <a:t>dist</a:t>
            </a:r>
            <a:r>
              <a:rPr lang="en-US" altLang="zh-TW" sz="2400" dirty="0" smtClean="0"/>
              <a:t>-packages/</a:t>
            </a:r>
            <a:r>
              <a:rPr lang="en-US" altLang="zh-TW" sz="2400" dirty="0" err="1" smtClean="0"/>
              <a:t>learning_racer</a:t>
            </a:r>
            <a:r>
              <a:rPr lang="en-US" altLang="zh-TW" sz="2400" dirty="0" smtClean="0"/>
              <a:t>/sac</a:t>
            </a:r>
            <a:r>
              <a:rPr lang="zh-TW" altLang="en-US" sz="2400" dirty="0" smtClean="0"/>
              <a:t>底下的</a:t>
            </a:r>
            <a:r>
              <a:rPr lang="en-US" altLang="zh-TW" sz="2400" dirty="0" smtClean="0"/>
              <a:t>custom_sac.py</a:t>
            </a:r>
            <a:r>
              <a:rPr lang="zh-TW" altLang="en-US" sz="2400" dirty="0" smtClean="0"/>
              <a:t>文件</a:t>
            </a:r>
            <a:endParaRPr lang="en-US" altLang="zh-TW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28" y="2215905"/>
            <a:ext cx="3825063" cy="300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0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81236"/>
            <a:ext cx="7776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  <a:r>
              <a:rPr lang="en-US" altLang="zh-TW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如何避免</a:t>
            </a:r>
            <a:r>
              <a:rPr lang="en-US" altLang="zh-TW" sz="2400" b="1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Jetbot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訓練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Overfitting</a:t>
            </a: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943128" y="1273324"/>
            <a:ext cx="6840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/>
              <a:t>在各個地點拍攝，使鏡頭能夠拍到各種不同光源下的畫面，增加學習的多樣性，如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電梯前、走廊、室內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20" y="2820490"/>
            <a:ext cx="2376560" cy="17816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01" y="2779115"/>
            <a:ext cx="2376560" cy="178161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28" y="2771284"/>
            <a:ext cx="2376560" cy="17816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6" y="2779473"/>
            <a:ext cx="2376560" cy="178161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90" y="2779473"/>
            <a:ext cx="2376560" cy="17816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94" y="2779473"/>
            <a:ext cx="2376560" cy="178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79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191568" y="424232"/>
            <a:ext cx="68722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2400" b="1" kern="0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解決方法</a:t>
            </a:r>
            <a:r>
              <a:rPr lang="en-US" altLang="zh-TW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TW" sz="2400" b="1" kern="0" dirty="0" err="1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Jetbot</a:t>
            </a:r>
            <a:r>
              <a:rPr lang="zh-TW" altLang="en-US" sz="24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會只認某些特徵決策動作</a:t>
            </a:r>
          </a:p>
          <a:p>
            <a:pPr>
              <a:defRPr/>
            </a:pPr>
            <a:endParaRPr lang="zh-TW" altLang="en-US" sz="24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9520" y="391476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3128" y="59129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64097-644D-446B-B2F8-E9C3E5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56049A-DC6A-43CB-A60C-9F894C6AAA9E}"/>
              </a:ext>
            </a:extLst>
          </p:cNvPr>
          <p:cNvSpPr txBox="1"/>
          <p:nvPr/>
        </p:nvSpPr>
        <p:spPr>
          <a:xfrm>
            <a:off x="1191568" y="1345332"/>
            <a:ext cx="6840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 smtClean="0"/>
              <a:t>每次</a:t>
            </a:r>
            <a:r>
              <a:rPr lang="zh-TW" altLang="en-US" sz="2400" dirty="0"/>
              <a:t>訓練</a:t>
            </a:r>
            <a:r>
              <a:rPr lang="zh-TW" altLang="en-US" sz="2400" dirty="0" smtClean="0"/>
              <a:t>時皆以不同的起始方向開始，若成功學習完成某個區段，則更改起始點。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0" y="2375751"/>
            <a:ext cx="1890640" cy="14173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6171" y="3737595"/>
            <a:ext cx="1417340" cy="189063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81082" y="3737595"/>
            <a:ext cx="1417340" cy="1890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65993" y="3737595"/>
            <a:ext cx="1417340" cy="189063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00826" y="2139102"/>
            <a:ext cx="1417340" cy="18906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68569" y="2139102"/>
            <a:ext cx="1417340" cy="189063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34697" y="2139102"/>
            <a:ext cx="1417340" cy="18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2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283</Words>
  <Application>Microsoft Office PowerPoint</Application>
  <PresentationFormat>自訂</PresentationFormat>
  <Paragraphs>67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Adobe Gothic Std B</vt:lpstr>
      <vt:lpstr>微软雅黑</vt:lpstr>
      <vt:lpstr>宋体</vt:lpstr>
      <vt:lpstr>Yu Gothic UI</vt:lpstr>
      <vt:lpstr>微軟正黑體</vt:lpstr>
      <vt:lpstr>新細明體</vt:lpstr>
      <vt:lpstr>Arial</vt:lpstr>
      <vt:lpstr>Calibri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allen</cp:lastModifiedBy>
  <cp:revision>1926</cp:revision>
  <dcterms:created xsi:type="dcterms:W3CDTF">2014-12-21T11:18:20Z</dcterms:created>
  <dcterms:modified xsi:type="dcterms:W3CDTF">2022-01-16T07:40:55Z</dcterms:modified>
</cp:coreProperties>
</file>