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88" r:id="rId3"/>
    <p:sldId id="257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61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5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41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9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A384-C349-4901-89C1-3E8743989BF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8DF5F7-DBCE-4435-B5F3-A7B3CB3F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8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9B65C-A393-4A5F-87D4-8B796CEF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79" y="153888"/>
            <a:ext cx="1471367" cy="1471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C8FD6-4B0F-4420-848A-BEA3DB0689D8}"/>
              </a:ext>
            </a:extLst>
          </p:cNvPr>
          <p:cNvSpPr txBox="1"/>
          <p:nvPr/>
        </p:nvSpPr>
        <p:spPr>
          <a:xfrm>
            <a:off x="543417" y="1471366"/>
            <a:ext cx="2607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Università degli Studi di Milano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B5BFF-5792-495C-AE15-1FC2641D9AD1}"/>
              </a:ext>
            </a:extLst>
          </p:cNvPr>
          <p:cNvSpPr txBox="1"/>
          <p:nvPr/>
        </p:nvSpPr>
        <p:spPr>
          <a:xfrm>
            <a:off x="3108586" y="3044279"/>
            <a:ext cx="59748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Segoe Print" panose="02000600000000000000" pitchFamily="2" charset="0"/>
                <a:ea typeface="Segoe UI Black" panose="020B0A02040204020203" pitchFamily="34" charset="0"/>
              </a:rPr>
              <a:t>Statistical Learning</a:t>
            </a:r>
            <a:endParaRPr lang="en-US" sz="4400" dirty="0">
              <a:latin typeface="Segoe Print" panose="02000600000000000000" pitchFamily="2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7A63E-6711-40AD-8AF6-68BC352461DE}"/>
              </a:ext>
            </a:extLst>
          </p:cNvPr>
          <p:cNvSpPr txBox="1"/>
          <p:nvPr/>
        </p:nvSpPr>
        <p:spPr>
          <a:xfrm>
            <a:off x="3974034" y="3813720"/>
            <a:ext cx="424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  <a:ea typeface="Cambria" panose="02040503050406030204" pitchFamily="18" charset="0"/>
              </a:rPr>
              <a:t>Danial Forouzanfar - 12988A</a:t>
            </a:r>
          </a:p>
        </p:txBody>
      </p:sp>
    </p:spTree>
    <p:extLst>
      <p:ext uri="{BB962C8B-B14F-4D97-AF65-F5344CB8AC3E}">
        <p14:creationId xmlns:p14="http://schemas.microsoft.com/office/powerpoint/2010/main" val="362456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5534A-6B21-4DDC-84A0-50E313E0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46340"/>
              </p:ext>
            </p:extLst>
          </p:nvPr>
        </p:nvGraphicFramePr>
        <p:xfrm>
          <a:off x="768808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557123252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330066015"/>
                    </a:ext>
                  </a:extLst>
                </a:gridCol>
                <a:gridCol w="4098564">
                  <a:extLst>
                    <a:ext uri="{9D8B030D-6E8A-4147-A177-3AD203B41FA5}">
                      <a16:colId xmlns:a16="http://schemas.microsoft.com/office/drawing/2014/main" val="185452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0.7510638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7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0.9572650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0.8817110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962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9615AB-1418-498C-8AC6-5C9267F1B47F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latin typeface="Segoe Print" panose="02000600000000000000" pitchFamily="2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82556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BA59B-FAEB-49F7-A4EB-CF62413E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17856"/>
              </p:ext>
            </p:extLst>
          </p:nvPr>
        </p:nvGraphicFramePr>
        <p:xfrm>
          <a:off x="731102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557123252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330066015"/>
                    </a:ext>
                  </a:extLst>
                </a:gridCol>
                <a:gridCol w="4098564">
                  <a:extLst>
                    <a:ext uri="{9D8B030D-6E8A-4147-A177-3AD203B41FA5}">
                      <a16:colId xmlns:a16="http://schemas.microsoft.com/office/drawing/2014/main" val="185452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0.7595745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7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0.9743590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0.7668161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0.8582183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96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A13EA1-1B3D-43FB-BA92-CBCB2AE33CC2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latin typeface="Segoe Print" panose="02000600000000000000" pitchFamily="2" charset="0"/>
              </a:rPr>
              <a:t>XG Boosting</a:t>
            </a:r>
          </a:p>
        </p:txBody>
      </p:sp>
    </p:spTree>
    <p:extLst>
      <p:ext uri="{BB962C8B-B14F-4D97-AF65-F5344CB8AC3E}">
        <p14:creationId xmlns:p14="http://schemas.microsoft.com/office/powerpoint/2010/main" val="290667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1A863-7A38-40A2-81B4-BAD08E8CD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7" y="820143"/>
            <a:ext cx="6732534" cy="52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07B98-8DEC-48D2-A461-2F8ED7320B8A}"/>
              </a:ext>
            </a:extLst>
          </p:cNvPr>
          <p:cNvSpPr txBox="1"/>
          <p:nvPr/>
        </p:nvSpPr>
        <p:spPr>
          <a:xfrm>
            <a:off x="2249079" y="2828835"/>
            <a:ext cx="3846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97B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Unsupervised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PCA</a:t>
            </a:r>
            <a:endParaRPr lang="en-US" sz="3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5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A9E6D-FD76-4507-AD30-129AC5C2F42C}"/>
              </a:ext>
            </a:extLst>
          </p:cNvPr>
          <p:cNvSpPr txBox="1"/>
          <p:nvPr/>
        </p:nvSpPr>
        <p:spPr>
          <a:xfrm>
            <a:off x="299301" y="182979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5F6368"/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Fraud Detection</a:t>
            </a:r>
            <a:endParaRPr lang="en-US" sz="3200" dirty="0"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882C3-4689-4B81-97E9-4476D41D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41" y="1478066"/>
            <a:ext cx="2067213" cy="1714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D6D08-4239-4932-8D1E-8B277A8C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1" y="3588985"/>
            <a:ext cx="2429214" cy="1733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6D92DE-82D6-4B6A-B994-FC2EF3A9F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057" y="1478066"/>
            <a:ext cx="2734057" cy="1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5368F3-091E-437D-BA7F-EE820AE10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89" y="3588985"/>
            <a:ext cx="2686425" cy="1867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CC2364-CB51-4A08-92DC-E605E58B0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783" y="3588985"/>
            <a:ext cx="2724530" cy="1819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7E0584-7AF6-415C-9441-36A65F948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730" y="1478066"/>
            <a:ext cx="276263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4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331E6-D002-4999-9C9F-5B73786F9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4" y="747085"/>
            <a:ext cx="6921070" cy="53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0B8F7A-C1B6-400C-884B-805036FAE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27004"/>
              </p:ext>
            </p:extLst>
          </p:nvPr>
        </p:nvGraphicFramePr>
        <p:xfrm>
          <a:off x="731101" y="2428240"/>
          <a:ext cx="812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24394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8597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PCA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5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Standardize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7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Threshold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700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AAE599-2384-447C-B03A-F08D4A7E9D31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5F6368"/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PCA</a:t>
            </a:r>
            <a:endParaRPr lang="en-US" sz="4000" dirty="0"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6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67795A-0AA2-4068-9E75-E0F8EA77FDC2}"/>
              </a:ext>
            </a:extLst>
          </p:cNvPr>
          <p:cNvSpPr txBox="1"/>
          <p:nvPr/>
        </p:nvSpPr>
        <p:spPr>
          <a:xfrm>
            <a:off x="4091626" y="1424401"/>
            <a:ext cx="1689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Eigen Values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5E6810-06FA-4CB1-AFD5-C00594B0C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11589"/>
              </p:ext>
            </p:extLst>
          </p:nvPr>
        </p:nvGraphicFramePr>
        <p:xfrm>
          <a:off x="1652812" y="1989657"/>
          <a:ext cx="65673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9610132"/>
                    </a:ext>
                  </a:extLst>
                </a:gridCol>
                <a:gridCol w="2017686">
                  <a:extLst>
                    <a:ext uri="{9D8B030D-6E8A-4147-A177-3AD203B41FA5}">
                      <a16:colId xmlns:a16="http://schemas.microsoft.com/office/drawing/2014/main" val="1947249363"/>
                    </a:ext>
                  </a:extLst>
                </a:gridCol>
                <a:gridCol w="1840364">
                  <a:extLst>
                    <a:ext uri="{9D8B030D-6E8A-4147-A177-3AD203B41FA5}">
                      <a16:colId xmlns:a16="http://schemas.microsoft.com/office/drawing/2014/main" val="163664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2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Old-Balance-Customer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New-Balance-Customer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5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Old-Balance-Recipient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7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New-Balance-Recipient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594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326201-6B98-44F1-BE2F-952475CA2A6B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5F6368"/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PCA</a:t>
            </a:r>
            <a:endParaRPr lang="en-US" sz="4000" dirty="0"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7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00AE7-0108-462E-90A2-B76F1AE6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4" y="904159"/>
            <a:ext cx="6515718" cy="504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4EADA-1DA2-4EC8-9768-97317A89E9A6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5F6368"/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PCA</a:t>
            </a:r>
            <a:endParaRPr lang="en-US" sz="4000" dirty="0"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7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C0ED07-C22C-4E11-90AE-AB151ADC923D}"/>
              </a:ext>
            </a:extLst>
          </p:cNvPr>
          <p:cNvSpPr txBox="1"/>
          <p:nvPr/>
        </p:nvSpPr>
        <p:spPr>
          <a:xfrm>
            <a:off x="1573492" y="2274838"/>
            <a:ext cx="61038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97B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Supervised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Decision Tree,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Random Forest,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eXtreme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Gradient Boosting</a:t>
            </a:r>
            <a:endParaRPr lang="en-US" sz="3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0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21274E-3609-455C-BC1D-32BD68E62C6B}"/>
              </a:ext>
            </a:extLst>
          </p:cNvPr>
          <p:cNvSpPr txBox="1"/>
          <p:nvPr/>
        </p:nvSpPr>
        <p:spPr>
          <a:xfrm>
            <a:off x="299301" y="182979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5F6368"/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Data on smoking habits</a:t>
            </a:r>
            <a:endParaRPr lang="en-US" sz="3200" dirty="0"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96EEC-42CD-4544-BD52-4F16F155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1" y="1641379"/>
            <a:ext cx="1676634" cy="180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FCE66-1FC5-46E7-BD47-6E6310BA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38" y="1641379"/>
            <a:ext cx="1981477" cy="17433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B7D92-2F1C-44F1-AAAE-18AB4493C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04" y="1641379"/>
            <a:ext cx="2191056" cy="16671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269B3A-076C-4B5B-AF41-ABAADC976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61" y="1641379"/>
            <a:ext cx="2753109" cy="17623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4B0AA3-FF0B-4AA8-8065-5995BE37C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331" y="3923033"/>
            <a:ext cx="1895740" cy="19338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4EBF59-5DB7-4DF8-860C-FCCDC2568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321" y="3923033"/>
            <a:ext cx="1886213" cy="1971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1B4B7-A43C-401B-BF2C-3941A0C1A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2208" y="3923033"/>
            <a:ext cx="3467584" cy="21434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E95F2C-A727-4612-A5D1-7C3121962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5042" y="3923033"/>
            <a:ext cx="1428949" cy="9907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73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4DC6FB-D941-43DA-AC7C-2A597D99EFE8}"/>
              </a:ext>
            </a:extLst>
          </p:cNvPr>
          <p:cNvSpPr/>
          <p:nvPr/>
        </p:nvSpPr>
        <p:spPr>
          <a:xfrm>
            <a:off x="3781719" y="509048"/>
            <a:ext cx="4628561" cy="97096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208E2D-5466-409F-A4E8-728F97246256}"/>
              </a:ext>
            </a:extLst>
          </p:cNvPr>
          <p:cNvCxnSpPr>
            <a:stCxn id="2" idx="2"/>
          </p:cNvCxnSpPr>
          <p:nvPr/>
        </p:nvCxnSpPr>
        <p:spPr>
          <a:xfrm>
            <a:off x="6096000" y="1480009"/>
            <a:ext cx="0" cy="98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B3C47-3681-47E6-B389-02548882DBAF}"/>
              </a:ext>
            </a:extLst>
          </p:cNvPr>
          <p:cNvSpPr/>
          <p:nvPr/>
        </p:nvSpPr>
        <p:spPr>
          <a:xfrm>
            <a:off x="3781718" y="2469823"/>
            <a:ext cx="4628561" cy="11689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CF4E1D-082A-4F9F-8EDF-5FAC0C452CD3}"/>
              </a:ext>
            </a:extLst>
          </p:cNvPr>
          <p:cNvSpPr/>
          <p:nvPr/>
        </p:nvSpPr>
        <p:spPr>
          <a:xfrm>
            <a:off x="8616098" y="4892513"/>
            <a:ext cx="3352802" cy="71643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7D6EA5-8405-4435-9A4F-A440E9654E11}"/>
              </a:ext>
            </a:extLst>
          </p:cNvPr>
          <p:cNvSpPr/>
          <p:nvPr/>
        </p:nvSpPr>
        <p:spPr>
          <a:xfrm>
            <a:off x="4419599" y="4892513"/>
            <a:ext cx="3352802" cy="71643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6EE5BC-D519-486D-84C6-DAA8EC7C89EA}"/>
              </a:ext>
            </a:extLst>
          </p:cNvPr>
          <p:cNvSpPr/>
          <p:nvPr/>
        </p:nvSpPr>
        <p:spPr>
          <a:xfrm>
            <a:off x="223100" y="4892513"/>
            <a:ext cx="3352802" cy="71643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Decision Tree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A0496E-F9D3-4E43-93F6-7E12DB6FB2B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899501" y="3638746"/>
            <a:ext cx="4196498" cy="125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8388F-4C1C-47D2-B436-BDCF6E8E3D9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5999" y="3638746"/>
            <a:ext cx="1" cy="125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FEBEC-B57C-44E6-9E67-5B00C8A097E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3638746"/>
            <a:ext cx="4196500" cy="125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8C2A9-0640-412D-AD3F-C83D6CAD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2" y="190685"/>
            <a:ext cx="3922776" cy="3076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C0FAD-299A-4C1F-BA59-E8C6ADFA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51" y="221116"/>
            <a:ext cx="3922776" cy="3015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4E027-E26F-46E5-85A7-11FF53E7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251" y="3589255"/>
            <a:ext cx="3922776" cy="2984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1852A-F5D8-4AC2-9F70-E36BA8F2F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52" y="3589255"/>
            <a:ext cx="3922776" cy="3077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43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F7DE3-227F-42B8-80D7-F5F028C0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92" y="438488"/>
            <a:ext cx="3922776" cy="2990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03CDF-1609-4991-89D6-C477C273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7" y="438488"/>
            <a:ext cx="3974848" cy="2990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E57532-194E-487A-BB3A-D8097617B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944" y="3597121"/>
            <a:ext cx="3922776" cy="3029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85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FB63D3-FA80-47A3-A035-A725D3396346}"/>
              </a:ext>
            </a:extLst>
          </p:cNvPr>
          <p:cNvSpPr txBox="1"/>
          <p:nvPr/>
        </p:nvSpPr>
        <p:spPr>
          <a:xfrm>
            <a:off x="4161962" y="1495983"/>
            <a:ext cx="2679192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Decision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DA0A4-F1EF-4EF5-B1E7-5458AE162FDC}"/>
              </a:ext>
            </a:extLst>
          </p:cNvPr>
          <p:cNvSpPr txBox="1"/>
          <p:nvPr/>
        </p:nvSpPr>
        <p:spPr>
          <a:xfrm>
            <a:off x="1392375" y="2161027"/>
            <a:ext cx="189792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tidymodels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9638C-1C43-4251-B045-56442D438526}"/>
              </a:ext>
            </a:extLst>
          </p:cNvPr>
          <p:cNvSpPr txBox="1"/>
          <p:nvPr/>
        </p:nvSpPr>
        <p:spPr>
          <a:xfrm>
            <a:off x="4859080" y="4855648"/>
            <a:ext cx="128047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4F2E0-9563-4D5B-9D2A-141F4BA7F866}"/>
              </a:ext>
            </a:extLst>
          </p:cNvPr>
          <p:cNvSpPr txBox="1"/>
          <p:nvPr/>
        </p:nvSpPr>
        <p:spPr>
          <a:xfrm>
            <a:off x="5053505" y="5439208"/>
            <a:ext cx="891621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rattle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1619C-4C1A-40BF-86EE-463E55D0F9F0}"/>
              </a:ext>
            </a:extLst>
          </p:cNvPr>
          <p:cNvSpPr txBox="1"/>
          <p:nvPr/>
        </p:nvSpPr>
        <p:spPr>
          <a:xfrm>
            <a:off x="4626554" y="2161027"/>
            <a:ext cx="174552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err="1"/>
              <a:t>visNetwork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BA8A6-1BE5-4FE8-AB70-9C6333396F52}"/>
              </a:ext>
            </a:extLst>
          </p:cNvPr>
          <p:cNvSpPr txBox="1"/>
          <p:nvPr/>
        </p:nvSpPr>
        <p:spPr>
          <a:xfrm>
            <a:off x="7611709" y="2161027"/>
            <a:ext cx="205896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randomForest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29B09-C660-4304-8B09-2E6E64AB80E5}"/>
              </a:ext>
            </a:extLst>
          </p:cNvPr>
          <p:cNvSpPr txBox="1"/>
          <p:nvPr/>
        </p:nvSpPr>
        <p:spPr>
          <a:xfrm>
            <a:off x="5068828" y="2764516"/>
            <a:ext cx="86097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rpart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00D81-7287-4787-9956-C74F5E885315}"/>
              </a:ext>
            </a:extLst>
          </p:cNvPr>
          <p:cNvSpPr txBox="1"/>
          <p:nvPr/>
        </p:nvSpPr>
        <p:spPr>
          <a:xfrm>
            <a:off x="1855857" y="3343495"/>
            <a:ext cx="97096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caret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B9D968-1A64-4670-8229-210E16410428}"/>
              </a:ext>
            </a:extLst>
          </p:cNvPr>
          <p:cNvSpPr txBox="1"/>
          <p:nvPr/>
        </p:nvSpPr>
        <p:spPr>
          <a:xfrm>
            <a:off x="8095224" y="2764516"/>
            <a:ext cx="10919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e1071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37892-150D-42F0-B033-9AA6052E64E1}"/>
              </a:ext>
            </a:extLst>
          </p:cNvPr>
          <p:cNvSpPr txBox="1"/>
          <p:nvPr/>
        </p:nvSpPr>
        <p:spPr>
          <a:xfrm>
            <a:off x="1564021" y="2752261"/>
            <a:ext cx="1554636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tidyverse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C67F17-E2D1-4360-A118-5ECEE9C4DA8E}"/>
              </a:ext>
            </a:extLst>
          </p:cNvPr>
          <p:cNvSpPr txBox="1"/>
          <p:nvPr/>
        </p:nvSpPr>
        <p:spPr>
          <a:xfrm>
            <a:off x="4161962" y="4232230"/>
            <a:ext cx="2679192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XG Boosting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5D7699-48AF-4DA2-BB68-670EEB4F4DF1}"/>
              </a:ext>
            </a:extLst>
          </p:cNvPr>
          <p:cNvSpPr txBox="1"/>
          <p:nvPr/>
        </p:nvSpPr>
        <p:spPr>
          <a:xfrm>
            <a:off x="7301800" y="1495983"/>
            <a:ext cx="2678783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Random Forest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60238-A864-4495-B287-1E53933D1006}"/>
              </a:ext>
            </a:extLst>
          </p:cNvPr>
          <p:cNvSpPr txBox="1"/>
          <p:nvPr/>
        </p:nvSpPr>
        <p:spPr>
          <a:xfrm>
            <a:off x="1001742" y="1495983"/>
            <a:ext cx="2679192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General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9D0EC-4C65-4080-9A7E-212CFC2AAA94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latin typeface="Segoe Print" panose="02000600000000000000" pitchFamily="2" charset="0"/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66682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07D72-2B23-45D9-9480-C85684A8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" y="9948"/>
            <a:ext cx="10795752" cy="6848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3BDD19-AB63-409A-9F90-25D1A1BE0176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latin typeface="Segoe Print" panose="02000600000000000000" pitchFamily="2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4840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C1591-E717-4F85-8686-E581467F9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23403"/>
              </p:ext>
            </p:extLst>
          </p:nvPr>
        </p:nvGraphicFramePr>
        <p:xfrm>
          <a:off x="749954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557123252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330066015"/>
                    </a:ext>
                  </a:extLst>
                </a:gridCol>
                <a:gridCol w="4098564">
                  <a:extLst>
                    <a:ext uri="{9D8B030D-6E8A-4147-A177-3AD203B41FA5}">
                      <a16:colId xmlns:a16="http://schemas.microsoft.com/office/drawing/2014/main" val="185452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0.7468085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7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0.9259259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0.7775120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0.8452536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96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133020-2284-4F9B-8095-F8BFCA94D9F4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latin typeface="Segoe Print" panose="02000600000000000000" pitchFamily="2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1101865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158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</vt:lpstr>
      <vt:lpstr>Segoe Print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 Forouzanfar</dc:creator>
  <cp:lastModifiedBy>Danial Forouzanfar</cp:lastModifiedBy>
  <cp:revision>11</cp:revision>
  <dcterms:created xsi:type="dcterms:W3CDTF">2024-03-29T21:44:30Z</dcterms:created>
  <dcterms:modified xsi:type="dcterms:W3CDTF">2024-03-29T23:18:48Z</dcterms:modified>
</cp:coreProperties>
</file>