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72" r:id="rId7"/>
    <p:sldId id="268" r:id="rId8"/>
    <p:sldId id="275" r:id="rId9"/>
    <p:sldId id="276" r:id="rId10"/>
    <p:sldId id="277" r:id="rId11"/>
    <p:sldId id="270" r:id="rId12"/>
    <p:sldId id="280" r:id="rId13"/>
    <p:sldId id="274" r:id="rId14"/>
    <p:sldId id="273" r:id="rId15"/>
    <p:sldId id="265" r:id="rId16"/>
    <p:sldId id="267" r:id="rId17"/>
    <p:sldId id="271" r:id="rId18"/>
    <p:sldId id="278" r:id="rId19"/>
    <p:sldId id="279"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014" autoAdjust="0"/>
    <p:restoredTop sz="94619"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Analyzed daily price data of 10 stocks across 5 sectors from 1/1/2006 to 10/31/2020 and determined correlations with chosen keyword trends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Analyzed financial ratios used in fundamental analysis on stock data then applied machine learning models to predict if stock price went up or down as a result of the quarterly earnings reports</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Analyzed the effect of company news compared to technical indicators  to predict if a company’s stock price will go up or down</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dge 1 with solid fill"/>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custLinFactNeighborY="9845">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dge with solid fill"/>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custLinFactNeighborY="805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Badge 3 with solid fill"/>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custLinFactNeighborY="870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154431"/>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541994"/>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41007"/>
          <a:ext cx="298125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Analyzed daily price data of 10 stocks across 5 sectors from 1/1/2006 to 10/31/2020 and determined correlations with chosen keyword trends  </a:t>
          </a:r>
        </a:p>
      </dsp:txBody>
      <dsp:txXfrm>
        <a:off x="35606" y="2641007"/>
        <a:ext cx="2981250" cy="1031748"/>
      </dsp:txXfrm>
    </dsp:sp>
    <dsp:sp modelId="{BCD8CDD9-0C56-4401-ADB1-8B48DAB2C96F}">
      <dsp:nvSpPr>
        <dsp:cNvPr id="0" name=""/>
        <dsp:cNvSpPr/>
      </dsp:nvSpPr>
      <dsp:spPr>
        <a:xfrm>
          <a:off x="4119918" y="154431"/>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541994"/>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22539"/>
          <a:ext cx="298125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Analyzed financial ratios used in fundamental analysis on stock data then applied machine learning models to predict if stock price went up or down as a result of the quarterly earnings reports</a:t>
          </a:r>
        </a:p>
      </dsp:txBody>
      <dsp:txXfrm>
        <a:off x="3538574" y="2622539"/>
        <a:ext cx="2981250" cy="1031748"/>
      </dsp:txXfrm>
    </dsp:sp>
    <dsp:sp modelId="{FF93E135-77D6-48A0-8871-9BC93D705D06}">
      <dsp:nvSpPr>
        <dsp:cNvPr id="0" name=""/>
        <dsp:cNvSpPr/>
      </dsp:nvSpPr>
      <dsp:spPr>
        <a:xfrm>
          <a:off x="7622887" y="154431"/>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541994"/>
          <a:ext cx="1043437" cy="1043437"/>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29225"/>
          <a:ext cx="2981250" cy="1031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Analyzed the effect of company news compared to technical indicators  to predict if a company’s stock price will go up or down</a:t>
          </a:r>
        </a:p>
      </dsp:txBody>
      <dsp:txXfrm>
        <a:off x="7041543" y="2629225"/>
        <a:ext cx="2981250" cy="103174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4/16/2022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4/16/2022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4/16/2022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4/16/2022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4/16/2022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fontScale="90000"/>
          </a:bodyPr>
          <a:lstStyle/>
          <a:p>
            <a:r>
              <a:rPr lang="en-US" sz="4400" dirty="0">
                <a:solidFill>
                  <a:schemeClr val="tx1"/>
                </a:solidFill>
              </a:rPr>
              <a:t>Combining sentiment and technical analysis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4301023"/>
            <a:ext cx="4775075" cy="559656"/>
          </a:xfrm>
        </p:spPr>
        <p:txBody>
          <a:bodyPr>
            <a:normAutofit fontScale="77500" lnSpcReduction="20000"/>
          </a:bodyPr>
          <a:lstStyle/>
          <a:p>
            <a:pPr algn="l"/>
            <a:r>
              <a:rPr lang="en-US" sz="1800" dirty="0">
                <a:solidFill>
                  <a:srgbClr val="FFFFFF"/>
                </a:solidFill>
              </a:rPr>
              <a:t>Project 3 Team : Raja Abhishek, Denise Franta, </a:t>
            </a:r>
            <a:r>
              <a:rPr lang="en-US" sz="1800" dirty="0" err="1">
                <a:solidFill>
                  <a:srgbClr val="FFFFFF"/>
                </a:solidFill>
              </a:rPr>
              <a:t>Orkhan</a:t>
            </a:r>
            <a:r>
              <a:rPr lang="en-US" sz="1800" dirty="0">
                <a:solidFill>
                  <a:srgbClr val="FFFFFF"/>
                </a:solidFill>
              </a:rPr>
              <a:t> </a:t>
            </a:r>
            <a:r>
              <a:rPr lang="en-US" sz="1800" dirty="0" err="1">
                <a:solidFill>
                  <a:srgbClr val="FFFFFF"/>
                </a:solidFill>
              </a:rPr>
              <a:t>Garajayev</a:t>
            </a:r>
            <a:r>
              <a:rPr lang="en-US" sz="1800" dirty="0">
                <a:solidFill>
                  <a:srgbClr val="FFFFFF"/>
                </a:solidFill>
              </a:rPr>
              <a:t>, Conor Hunt , Joshua </a:t>
            </a:r>
            <a:r>
              <a:rPr lang="en-US" sz="1800" dirty="0" err="1">
                <a:solidFill>
                  <a:srgbClr val="FFFFFF"/>
                </a:solidFill>
              </a:rPr>
              <a:t>Neft</a:t>
            </a:r>
            <a:endParaRPr lang="en-US" sz="1800" dirty="0">
              <a:solidFill>
                <a:srgbClr val="FFFFFF"/>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9B8C-EF7A-4CCC-A9F6-4F379D269582}"/>
              </a:ext>
            </a:extLst>
          </p:cNvPr>
          <p:cNvSpPr>
            <a:spLocks noGrp="1"/>
          </p:cNvSpPr>
          <p:nvPr>
            <p:ph type="title"/>
          </p:nvPr>
        </p:nvSpPr>
        <p:spPr>
          <a:xfrm>
            <a:off x="397165" y="430161"/>
            <a:ext cx="11397669" cy="1371600"/>
          </a:xfrm>
        </p:spPr>
        <p:txBody>
          <a:bodyPr>
            <a:normAutofit/>
          </a:bodyPr>
          <a:lstStyle/>
          <a:p>
            <a:r>
              <a:rPr lang="en-US" dirty="0"/>
              <a:t>TECHNICAL INDICATOR DATA PREPARATION</a:t>
            </a:r>
          </a:p>
        </p:txBody>
      </p:sp>
      <p:sp>
        <p:nvSpPr>
          <p:cNvPr id="3" name="Content Placeholder 2">
            <a:extLst>
              <a:ext uri="{FF2B5EF4-FFF2-40B4-BE49-F238E27FC236}">
                <a16:creationId xmlns:a16="http://schemas.microsoft.com/office/drawing/2014/main" id="{14B1AF21-AE4C-4C55-92C1-DF8C22F23CFF}"/>
              </a:ext>
            </a:extLst>
          </p:cNvPr>
          <p:cNvSpPr>
            <a:spLocks noGrp="1"/>
          </p:cNvSpPr>
          <p:nvPr>
            <p:ph idx="1"/>
          </p:nvPr>
        </p:nvSpPr>
        <p:spPr>
          <a:xfrm>
            <a:off x="678873" y="2130829"/>
            <a:ext cx="6774873" cy="2237971"/>
          </a:xfrm>
        </p:spPr>
        <p:txBody>
          <a:bodyPr>
            <a:normAutofit fontScale="92500" lnSpcReduction="20000"/>
          </a:bodyPr>
          <a:lstStyle/>
          <a:p>
            <a:pPr marL="0" indent="0">
              <a:buNone/>
            </a:pPr>
            <a:r>
              <a:rPr lang="en-US" sz="2200" dirty="0"/>
              <a:t>Process</a:t>
            </a:r>
          </a:p>
          <a:p>
            <a:pPr marL="342900" indent="-342900">
              <a:buFont typeface="+mj-lt"/>
              <a:buAutoNum type="arabicPeriod"/>
            </a:pPr>
            <a:r>
              <a:rPr lang="en-US" dirty="0"/>
              <a:t>Selected top 50 tickers from S&amp;P500</a:t>
            </a:r>
          </a:p>
          <a:p>
            <a:pPr marL="342900" indent="-342900">
              <a:buFont typeface="+mj-lt"/>
              <a:buAutoNum type="arabicPeriod"/>
            </a:pPr>
            <a:r>
              <a:rPr lang="en-US" dirty="0"/>
              <a:t>Timeframe = 365 days</a:t>
            </a:r>
          </a:p>
          <a:p>
            <a:pPr marL="342900" indent="-342900">
              <a:buFont typeface="+mj-lt"/>
              <a:buAutoNum type="arabicPeriod"/>
            </a:pPr>
            <a:r>
              <a:rPr lang="en-US" dirty="0"/>
              <a:t>Pull data and calculate returns</a:t>
            </a:r>
          </a:p>
          <a:p>
            <a:pPr marL="342900" indent="-342900">
              <a:buFont typeface="+mj-lt"/>
              <a:buAutoNum type="arabicPeriod"/>
            </a:pPr>
            <a:r>
              <a:rPr lang="en-US" dirty="0"/>
              <a:t>Used a for loop to run 13 indicators stock data and return to a single </a:t>
            </a:r>
            <a:r>
              <a:rPr lang="en-US" dirty="0" err="1"/>
              <a:t>dataframe</a:t>
            </a:r>
            <a:endParaRPr lang="en-US" dirty="0"/>
          </a:p>
          <a:p>
            <a:pPr marL="342900" indent="-342900">
              <a:buFont typeface="+mj-lt"/>
              <a:buAutoNum type="arabicPeriod"/>
            </a:pPr>
            <a:r>
              <a:rPr lang="en-US" dirty="0"/>
              <a:t>Save results to </a:t>
            </a:r>
            <a:r>
              <a:rPr lang="en-US" dirty="0" err="1"/>
              <a:t>cvs</a:t>
            </a:r>
            <a:r>
              <a:rPr lang="en-US" dirty="0"/>
              <a:t> file</a:t>
            </a:r>
          </a:p>
          <a:p>
            <a:endParaRPr lang="en-US" dirty="0"/>
          </a:p>
          <a:p>
            <a:endParaRPr lang="en-US" dirty="0"/>
          </a:p>
        </p:txBody>
      </p:sp>
      <p:sp>
        <p:nvSpPr>
          <p:cNvPr id="4" name="TextBox 3">
            <a:extLst>
              <a:ext uri="{FF2B5EF4-FFF2-40B4-BE49-F238E27FC236}">
                <a16:creationId xmlns:a16="http://schemas.microsoft.com/office/drawing/2014/main" id="{B6683653-FC3B-4D30-B227-2119B108525A}"/>
              </a:ext>
            </a:extLst>
          </p:cNvPr>
          <p:cNvSpPr txBox="1"/>
          <p:nvPr/>
        </p:nvSpPr>
        <p:spPr>
          <a:xfrm>
            <a:off x="7361382" y="1791855"/>
            <a:ext cx="4433453" cy="3200876"/>
          </a:xfrm>
          <a:prstGeom prst="rect">
            <a:avLst/>
          </a:prstGeom>
          <a:noFill/>
        </p:spPr>
        <p:txBody>
          <a:bodyPr wrap="square" rtlCol="0">
            <a:spAutoFit/>
          </a:bodyPr>
          <a:lstStyle/>
          <a:p>
            <a:r>
              <a:rPr lang="en-US" sz="2000" dirty="0"/>
              <a:t>Indicators </a:t>
            </a:r>
          </a:p>
          <a:p>
            <a:pPr marL="342900" indent="-342900">
              <a:buFont typeface="+mj-lt"/>
              <a:buAutoNum type="arabicPeriod"/>
            </a:pPr>
            <a:r>
              <a:rPr lang="en-US" sz="1400" dirty="0"/>
              <a:t>Simple Moving Average</a:t>
            </a:r>
          </a:p>
          <a:p>
            <a:pPr marL="342900" indent="-342900">
              <a:buFont typeface="+mj-lt"/>
              <a:buAutoNum type="arabicPeriod"/>
            </a:pPr>
            <a:r>
              <a:rPr lang="en-US" sz="1400" dirty="0"/>
              <a:t>Exponential Moving Average</a:t>
            </a:r>
          </a:p>
          <a:p>
            <a:pPr marL="342900" indent="-342900">
              <a:buFont typeface="+mj-lt"/>
              <a:buAutoNum type="arabicPeriod"/>
            </a:pPr>
            <a:r>
              <a:rPr lang="en-US" sz="1400" dirty="0"/>
              <a:t>Relative Strength </a:t>
            </a:r>
          </a:p>
          <a:p>
            <a:pPr marL="342900" indent="-342900">
              <a:buFont typeface="+mj-lt"/>
              <a:buAutoNum type="arabicPeriod"/>
            </a:pPr>
            <a:r>
              <a:rPr lang="en-US" sz="1400" dirty="0"/>
              <a:t>Average Directional Change</a:t>
            </a:r>
          </a:p>
          <a:p>
            <a:pPr marL="342900" indent="-342900">
              <a:buFont typeface="+mj-lt"/>
              <a:buAutoNum type="arabicPeriod"/>
            </a:pPr>
            <a:r>
              <a:rPr lang="en-US" sz="1400" dirty="0"/>
              <a:t>Momentum</a:t>
            </a:r>
          </a:p>
          <a:p>
            <a:pPr marL="342900" indent="-342900">
              <a:buFont typeface="+mj-lt"/>
              <a:buAutoNum type="arabicPeriod"/>
            </a:pPr>
            <a:r>
              <a:rPr lang="en-US" sz="1400" dirty="0"/>
              <a:t>Hilbert Transform - Dominant Cycle Phase</a:t>
            </a:r>
          </a:p>
          <a:p>
            <a:pPr marL="342900" indent="-342900">
              <a:buFont typeface="+mj-lt"/>
              <a:buAutoNum type="arabicPeriod"/>
            </a:pPr>
            <a:r>
              <a:rPr lang="en-US" sz="1400" dirty="0"/>
              <a:t>Hilbert Transform - Dominant Cycle Period</a:t>
            </a:r>
          </a:p>
          <a:p>
            <a:pPr marL="342900" indent="-342900">
              <a:buFont typeface="+mj-lt"/>
              <a:buAutoNum type="arabicPeriod"/>
            </a:pPr>
            <a:r>
              <a:rPr lang="en-US" sz="1400" dirty="0"/>
              <a:t>ADOSC-</a:t>
            </a:r>
            <a:r>
              <a:rPr lang="en-US" sz="1400" dirty="0" err="1"/>
              <a:t>Chaikin</a:t>
            </a:r>
            <a:r>
              <a:rPr lang="en-US" sz="1400" dirty="0"/>
              <a:t> A/D Oscillator</a:t>
            </a:r>
          </a:p>
          <a:p>
            <a:pPr marL="342900" indent="-342900">
              <a:buFont typeface="+mj-lt"/>
              <a:buAutoNum type="arabicPeriod"/>
            </a:pPr>
            <a:r>
              <a:rPr lang="en-US" sz="1400" dirty="0"/>
              <a:t>MFI- Money Flow Index</a:t>
            </a:r>
          </a:p>
          <a:p>
            <a:pPr marL="342900" indent="-342900">
              <a:buFont typeface="+mj-lt"/>
              <a:buAutoNum type="arabicPeriod"/>
            </a:pPr>
            <a:r>
              <a:rPr lang="en-US" sz="1400" dirty="0"/>
              <a:t>Typical Price </a:t>
            </a:r>
          </a:p>
          <a:p>
            <a:pPr marL="342900" indent="-342900">
              <a:buFont typeface="+mj-lt"/>
              <a:buAutoNum type="arabicPeriod"/>
            </a:pPr>
            <a:r>
              <a:rPr lang="fr-FR" sz="1400" dirty="0"/>
              <a:t>Hilbert </a:t>
            </a:r>
            <a:r>
              <a:rPr lang="fr-FR" sz="1400" dirty="0" err="1"/>
              <a:t>Transform</a:t>
            </a:r>
            <a:r>
              <a:rPr lang="fr-FR" sz="1400" dirty="0"/>
              <a:t> Trend vs Cycle Mode</a:t>
            </a:r>
            <a:endParaRPr lang="en-US" sz="1400" dirty="0"/>
          </a:p>
          <a:p>
            <a:pPr marL="342900" indent="-342900">
              <a:buFont typeface="+mj-lt"/>
              <a:buAutoNum type="arabicPeriod"/>
            </a:pPr>
            <a:r>
              <a:rPr lang="en-US" sz="1400" dirty="0"/>
              <a:t>Linear Regression</a:t>
            </a:r>
          </a:p>
          <a:p>
            <a:pPr marL="342900" indent="-342900">
              <a:buFont typeface="+mj-lt"/>
              <a:buAutoNum type="arabicPeriod"/>
            </a:pPr>
            <a:r>
              <a:rPr lang="en-US" sz="1400" dirty="0"/>
              <a:t>Normalized Average True Range</a:t>
            </a:r>
          </a:p>
        </p:txBody>
      </p:sp>
    </p:spTree>
    <p:extLst>
      <p:ext uri="{BB962C8B-B14F-4D97-AF65-F5344CB8AC3E}">
        <p14:creationId xmlns:p14="http://schemas.microsoft.com/office/powerpoint/2010/main" val="197290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9B8C-EF7A-4CCC-A9F6-4F379D269582}"/>
              </a:ext>
            </a:extLst>
          </p:cNvPr>
          <p:cNvSpPr>
            <a:spLocks noGrp="1"/>
          </p:cNvSpPr>
          <p:nvPr>
            <p:ph type="title"/>
          </p:nvPr>
        </p:nvSpPr>
        <p:spPr>
          <a:xfrm>
            <a:off x="438150" y="320040"/>
            <a:ext cx="10687050" cy="1371600"/>
          </a:xfrm>
        </p:spPr>
        <p:txBody>
          <a:bodyPr anchor="ctr">
            <a:normAutofit/>
          </a:bodyPr>
          <a:lstStyle/>
          <a:p>
            <a:r>
              <a:rPr lang="en-US" dirty="0"/>
              <a:t>DATA ANALYSIS &amp; EXPLORATION</a:t>
            </a:r>
          </a:p>
        </p:txBody>
      </p:sp>
      <p:pic>
        <p:nvPicPr>
          <p:cNvPr id="9" name="Content Placeholder 4" descr="Chart&#10;&#10;Description automatically generated">
            <a:extLst>
              <a:ext uri="{FF2B5EF4-FFF2-40B4-BE49-F238E27FC236}">
                <a16:creationId xmlns:a16="http://schemas.microsoft.com/office/drawing/2014/main" id="{D4EC37E8-C5DE-482D-9F0D-0AF2AF82F436}"/>
              </a:ext>
            </a:extLst>
          </p:cNvPr>
          <p:cNvPicPr>
            <a:picLocks noGrp="1" noChangeAspect="1"/>
          </p:cNvPicPr>
          <p:nvPr>
            <p:ph sz="half" idx="1"/>
          </p:nvPr>
        </p:nvPicPr>
        <p:blipFill>
          <a:blip r:embed="rId2"/>
          <a:stretch>
            <a:fillRect/>
          </a:stretch>
        </p:blipFill>
        <p:spPr>
          <a:xfrm>
            <a:off x="1209676" y="1521292"/>
            <a:ext cx="3529126" cy="4935841"/>
          </a:xfrm>
          <a:prstGeom prst="rect">
            <a:avLst/>
          </a:prstGeom>
          <a:ln>
            <a:noFill/>
          </a:ln>
          <a:effectLst>
            <a:outerShdw blurRad="292100" dist="139700" dir="2700000" algn="tl" rotWithShape="0">
              <a:srgbClr val="333333">
                <a:alpha val="65000"/>
              </a:srgbClr>
            </a:outerShdw>
          </a:effectLst>
        </p:spPr>
      </p:pic>
      <p:sp>
        <p:nvSpPr>
          <p:cNvPr id="16" name="Content Placeholder 3">
            <a:extLst>
              <a:ext uri="{FF2B5EF4-FFF2-40B4-BE49-F238E27FC236}">
                <a16:creationId xmlns:a16="http://schemas.microsoft.com/office/drawing/2014/main" id="{39146EBA-6BE6-7DDF-E094-F6990DE347CB}"/>
              </a:ext>
            </a:extLst>
          </p:cNvPr>
          <p:cNvSpPr>
            <a:spLocks noGrp="1"/>
          </p:cNvSpPr>
          <p:nvPr>
            <p:ph sz="half" idx="2"/>
          </p:nvPr>
        </p:nvSpPr>
        <p:spPr>
          <a:xfrm>
            <a:off x="6461760" y="2103120"/>
            <a:ext cx="4663440" cy="3749040"/>
          </a:xfrm>
        </p:spPr>
        <p:txBody>
          <a:bodyPr>
            <a:normAutofit fontScale="92500" lnSpcReduction="20000"/>
          </a:bodyPr>
          <a:lstStyle/>
          <a:p>
            <a:r>
              <a:rPr lang="en-US" dirty="0"/>
              <a:t>Used correlation for exploratory data analysis</a:t>
            </a:r>
          </a:p>
          <a:p>
            <a:r>
              <a:rPr lang="en-US" dirty="0"/>
              <a:t>Results showed when all stocks were put together, the indicators became worthless, no correlation across all indicators</a:t>
            </a:r>
          </a:p>
          <a:p>
            <a:r>
              <a:rPr lang="en-US" dirty="0"/>
              <a:t>If indicators were run on individual stocks, then correlations were discovered</a:t>
            </a:r>
          </a:p>
          <a:p>
            <a:r>
              <a:rPr lang="en-US" dirty="0"/>
              <a:t>Running the models on a single stock was too little data for effective results, however running the models on all stock with the indicators will likely result in overfitting and return weak models</a:t>
            </a:r>
          </a:p>
        </p:txBody>
      </p:sp>
    </p:spTree>
    <p:extLst>
      <p:ext uri="{BB962C8B-B14F-4D97-AF65-F5344CB8AC3E}">
        <p14:creationId xmlns:p14="http://schemas.microsoft.com/office/powerpoint/2010/main" val="133646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1082D-3ABD-4ED9-9590-C08626E9CCAF}"/>
              </a:ext>
            </a:extLst>
          </p:cNvPr>
          <p:cNvSpPr>
            <a:spLocks noGrp="1"/>
          </p:cNvSpPr>
          <p:nvPr>
            <p:ph type="title"/>
          </p:nvPr>
        </p:nvSpPr>
        <p:spPr>
          <a:xfrm>
            <a:off x="480291" y="642594"/>
            <a:ext cx="11268364" cy="1371600"/>
          </a:xfrm>
        </p:spPr>
        <p:txBody>
          <a:bodyPr/>
          <a:lstStyle/>
          <a:p>
            <a:r>
              <a:rPr lang="en-US" dirty="0"/>
              <a:t>MODELING &amp; TRAINING PROCESS</a:t>
            </a:r>
          </a:p>
        </p:txBody>
      </p:sp>
      <p:pic>
        <p:nvPicPr>
          <p:cNvPr id="5" name="Content Placeholder 4" descr="A picture containing text, device, meter&#10;&#10;Description automatically generated">
            <a:extLst>
              <a:ext uri="{FF2B5EF4-FFF2-40B4-BE49-F238E27FC236}">
                <a16:creationId xmlns:a16="http://schemas.microsoft.com/office/drawing/2014/main" id="{A38B7FDA-FC96-4AE4-B474-DF3CF1314DCF}"/>
              </a:ext>
            </a:extLst>
          </p:cNvPr>
          <p:cNvPicPr>
            <a:picLocks noGrp="1" noChangeAspect="1"/>
          </p:cNvPicPr>
          <p:nvPr>
            <p:ph idx="1"/>
          </p:nvPr>
        </p:nvPicPr>
        <p:blipFill>
          <a:blip r:embed="rId2"/>
          <a:stretch>
            <a:fillRect/>
          </a:stretch>
        </p:blipFill>
        <p:spPr>
          <a:xfrm>
            <a:off x="2008840" y="2857082"/>
            <a:ext cx="8174320" cy="1445595"/>
          </a:xfrm>
          <a:prstGeom prst="rect">
            <a:avLst/>
          </a:prstGeom>
          <a:ln>
            <a:noFill/>
          </a:ln>
          <a:effectLst>
            <a:outerShdw blurRad="292100" dist="139700" dir="2700000" algn="tl" rotWithShape="0">
              <a:srgbClr val="333333">
                <a:alpha val="65000"/>
              </a:srgbClr>
            </a:outerShdw>
          </a:effectLst>
        </p:spPr>
      </p:pic>
      <p:pic>
        <p:nvPicPr>
          <p:cNvPr id="7" name="Picture 6" descr="A picture containing text&#10;&#10;Description automatically generated">
            <a:extLst>
              <a:ext uri="{FF2B5EF4-FFF2-40B4-BE49-F238E27FC236}">
                <a16:creationId xmlns:a16="http://schemas.microsoft.com/office/drawing/2014/main" id="{F54D0FA9-A110-49DD-979F-0169AB96AB5A}"/>
              </a:ext>
            </a:extLst>
          </p:cNvPr>
          <p:cNvPicPr>
            <a:picLocks noChangeAspect="1"/>
          </p:cNvPicPr>
          <p:nvPr/>
        </p:nvPicPr>
        <p:blipFill>
          <a:blip r:embed="rId3"/>
          <a:stretch>
            <a:fillRect/>
          </a:stretch>
        </p:blipFill>
        <p:spPr>
          <a:xfrm>
            <a:off x="3839472" y="4679509"/>
            <a:ext cx="4154676" cy="818207"/>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BA2D7FE5-0FDC-4D5A-82CB-1AFC60D04486}"/>
              </a:ext>
            </a:extLst>
          </p:cNvPr>
          <p:cNvSpPr txBox="1"/>
          <p:nvPr/>
        </p:nvSpPr>
        <p:spPr>
          <a:xfrm>
            <a:off x="480291" y="1895475"/>
            <a:ext cx="11028217" cy="584775"/>
          </a:xfrm>
          <a:prstGeom prst="rect">
            <a:avLst/>
          </a:prstGeom>
          <a:noFill/>
        </p:spPr>
        <p:txBody>
          <a:bodyPr wrap="square" rtlCol="0">
            <a:spAutoFit/>
          </a:bodyPr>
          <a:lstStyle/>
          <a:p>
            <a:pPr algn="ctr"/>
            <a:r>
              <a:rPr lang="en-US" sz="3200" dirty="0"/>
              <a:t>GRADIENT BOOST</a:t>
            </a:r>
          </a:p>
        </p:txBody>
      </p:sp>
    </p:spTree>
    <p:extLst>
      <p:ext uri="{BB962C8B-B14F-4D97-AF65-F5344CB8AC3E}">
        <p14:creationId xmlns:p14="http://schemas.microsoft.com/office/powerpoint/2010/main" val="49522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D3FD-7AF0-4477-B346-89D5664F3193}"/>
              </a:ext>
            </a:extLst>
          </p:cNvPr>
          <p:cNvSpPr>
            <a:spLocks noGrp="1"/>
          </p:cNvSpPr>
          <p:nvPr>
            <p:ph type="title"/>
          </p:nvPr>
        </p:nvSpPr>
        <p:spPr>
          <a:xfrm>
            <a:off x="535709" y="642594"/>
            <a:ext cx="11083636" cy="1371600"/>
          </a:xfrm>
        </p:spPr>
        <p:txBody>
          <a:bodyPr/>
          <a:lstStyle/>
          <a:p>
            <a:r>
              <a:rPr lang="en-US" dirty="0"/>
              <a:t>MODELS &amp; TRAINING PROCESS</a:t>
            </a:r>
          </a:p>
        </p:txBody>
      </p:sp>
      <p:pic>
        <p:nvPicPr>
          <p:cNvPr id="5" name="Content Placeholder 4" descr="Chart, histogram&#10;&#10;Description automatically generated">
            <a:extLst>
              <a:ext uri="{FF2B5EF4-FFF2-40B4-BE49-F238E27FC236}">
                <a16:creationId xmlns:a16="http://schemas.microsoft.com/office/drawing/2014/main" id="{82FF47C5-2A0F-4CB3-8CA3-530BE6374701}"/>
              </a:ext>
            </a:extLst>
          </p:cNvPr>
          <p:cNvPicPr>
            <a:picLocks noGrp="1" noChangeAspect="1"/>
          </p:cNvPicPr>
          <p:nvPr>
            <p:ph idx="1"/>
          </p:nvPr>
        </p:nvPicPr>
        <p:blipFill>
          <a:blip r:embed="rId2"/>
          <a:stretch>
            <a:fillRect/>
          </a:stretch>
        </p:blipFill>
        <p:spPr>
          <a:xfrm>
            <a:off x="3241964" y="2340629"/>
            <a:ext cx="6114129" cy="407608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7A471E14-9020-4D9B-9D8A-EFE43E5AFD93}"/>
              </a:ext>
            </a:extLst>
          </p:cNvPr>
          <p:cNvSpPr txBox="1"/>
          <p:nvPr/>
        </p:nvSpPr>
        <p:spPr>
          <a:xfrm>
            <a:off x="535709" y="1762322"/>
            <a:ext cx="11120582" cy="584775"/>
          </a:xfrm>
          <a:prstGeom prst="rect">
            <a:avLst/>
          </a:prstGeom>
          <a:noFill/>
        </p:spPr>
        <p:txBody>
          <a:bodyPr wrap="square" rtlCol="0">
            <a:spAutoFit/>
          </a:bodyPr>
          <a:lstStyle/>
          <a:p>
            <a:r>
              <a:rPr lang="en-US" sz="3200" dirty="0"/>
              <a:t>	GRADIENT BOOST</a:t>
            </a:r>
          </a:p>
        </p:txBody>
      </p:sp>
    </p:spTree>
    <p:extLst>
      <p:ext uri="{BB962C8B-B14F-4D97-AF65-F5344CB8AC3E}">
        <p14:creationId xmlns:p14="http://schemas.microsoft.com/office/powerpoint/2010/main" val="87428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9BF8-6E29-42B5-9B62-4CCD9CC6F2BA}"/>
              </a:ext>
            </a:extLst>
          </p:cNvPr>
          <p:cNvSpPr>
            <a:spLocks noGrp="1"/>
          </p:cNvSpPr>
          <p:nvPr>
            <p:ph type="title"/>
          </p:nvPr>
        </p:nvSpPr>
        <p:spPr>
          <a:xfrm>
            <a:off x="517235" y="642594"/>
            <a:ext cx="11129819" cy="1371600"/>
          </a:xfrm>
        </p:spPr>
        <p:txBody>
          <a:bodyPr/>
          <a:lstStyle/>
          <a:p>
            <a:r>
              <a:rPr lang="en-US" dirty="0"/>
              <a:t>MODELING &amp; TRAINING PROCESS</a:t>
            </a:r>
          </a:p>
        </p:txBody>
      </p:sp>
      <p:pic>
        <p:nvPicPr>
          <p:cNvPr id="11" name="Content Placeholder 10" descr="A picture containing text, device&#10;&#10;Description automatically generated">
            <a:extLst>
              <a:ext uri="{FF2B5EF4-FFF2-40B4-BE49-F238E27FC236}">
                <a16:creationId xmlns:a16="http://schemas.microsoft.com/office/drawing/2014/main" id="{92D7EA94-87B4-4F32-AD88-53B88BE34C30}"/>
              </a:ext>
            </a:extLst>
          </p:cNvPr>
          <p:cNvPicPr>
            <a:picLocks noGrp="1" noChangeAspect="1"/>
          </p:cNvPicPr>
          <p:nvPr>
            <p:ph idx="1"/>
          </p:nvPr>
        </p:nvPicPr>
        <p:blipFill>
          <a:blip r:embed="rId2"/>
          <a:stretch>
            <a:fillRect/>
          </a:stretch>
        </p:blipFill>
        <p:spPr>
          <a:xfrm>
            <a:off x="1985487" y="3076550"/>
            <a:ext cx="8047691" cy="1461214"/>
          </a:xfrm>
          <a:prstGeom prst="rect">
            <a:avLst/>
          </a:prstGeom>
          <a:ln>
            <a:noFill/>
          </a:ln>
          <a:effectLst>
            <a:outerShdw blurRad="292100" dist="139700" dir="2700000" algn="tl" rotWithShape="0">
              <a:srgbClr val="333333">
                <a:alpha val="65000"/>
              </a:srgbClr>
            </a:outerShdw>
          </a:effectLst>
        </p:spPr>
      </p:pic>
      <p:pic>
        <p:nvPicPr>
          <p:cNvPr id="13" name="Picture 12" descr="Table&#10;&#10;Description automatically generated with medium confidence">
            <a:extLst>
              <a:ext uri="{FF2B5EF4-FFF2-40B4-BE49-F238E27FC236}">
                <a16:creationId xmlns:a16="http://schemas.microsoft.com/office/drawing/2014/main" id="{3BA4C43E-FE1D-406B-983A-955EFF658092}"/>
              </a:ext>
            </a:extLst>
          </p:cNvPr>
          <p:cNvPicPr>
            <a:picLocks noChangeAspect="1"/>
          </p:cNvPicPr>
          <p:nvPr/>
        </p:nvPicPr>
        <p:blipFill>
          <a:blip r:embed="rId3"/>
          <a:stretch>
            <a:fillRect/>
          </a:stretch>
        </p:blipFill>
        <p:spPr>
          <a:xfrm>
            <a:off x="3752812" y="5015345"/>
            <a:ext cx="4339188" cy="896233"/>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986B4E63-FAC3-427C-9FC3-F444DA8A7B3A}"/>
              </a:ext>
            </a:extLst>
          </p:cNvPr>
          <p:cNvSpPr txBox="1"/>
          <p:nvPr/>
        </p:nvSpPr>
        <p:spPr>
          <a:xfrm>
            <a:off x="618836" y="2014194"/>
            <a:ext cx="11028218" cy="584775"/>
          </a:xfrm>
          <a:prstGeom prst="rect">
            <a:avLst/>
          </a:prstGeom>
          <a:noFill/>
        </p:spPr>
        <p:txBody>
          <a:bodyPr wrap="square" rtlCol="0">
            <a:spAutoFit/>
          </a:bodyPr>
          <a:lstStyle/>
          <a:p>
            <a:pPr algn="ctr"/>
            <a:r>
              <a:rPr lang="en-US" sz="3200" dirty="0"/>
              <a:t>LOGISTIC REGRESSION</a:t>
            </a:r>
          </a:p>
        </p:txBody>
      </p:sp>
    </p:spTree>
    <p:extLst>
      <p:ext uri="{BB962C8B-B14F-4D97-AF65-F5344CB8AC3E}">
        <p14:creationId xmlns:p14="http://schemas.microsoft.com/office/powerpoint/2010/main" val="347397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9BF8-6E29-42B5-9B62-4CCD9CC6F2BA}"/>
              </a:ext>
            </a:extLst>
          </p:cNvPr>
          <p:cNvSpPr>
            <a:spLocks noGrp="1"/>
          </p:cNvSpPr>
          <p:nvPr>
            <p:ph type="title"/>
          </p:nvPr>
        </p:nvSpPr>
        <p:spPr>
          <a:xfrm>
            <a:off x="535709" y="642594"/>
            <a:ext cx="11028218" cy="1371600"/>
          </a:xfrm>
        </p:spPr>
        <p:txBody>
          <a:bodyPr/>
          <a:lstStyle/>
          <a:p>
            <a:r>
              <a:rPr lang="en-US" dirty="0"/>
              <a:t>MODELING &amp; TRAINING PROCESS</a:t>
            </a:r>
          </a:p>
        </p:txBody>
      </p:sp>
      <p:sp>
        <p:nvSpPr>
          <p:cNvPr id="14" name="TextBox 13">
            <a:extLst>
              <a:ext uri="{FF2B5EF4-FFF2-40B4-BE49-F238E27FC236}">
                <a16:creationId xmlns:a16="http://schemas.microsoft.com/office/drawing/2014/main" id="{986B4E63-FAC3-427C-9FC3-F444DA8A7B3A}"/>
              </a:ext>
            </a:extLst>
          </p:cNvPr>
          <p:cNvSpPr txBox="1"/>
          <p:nvPr/>
        </p:nvSpPr>
        <p:spPr>
          <a:xfrm>
            <a:off x="535709" y="2051806"/>
            <a:ext cx="10825018" cy="584775"/>
          </a:xfrm>
          <a:prstGeom prst="rect">
            <a:avLst/>
          </a:prstGeom>
          <a:noFill/>
        </p:spPr>
        <p:txBody>
          <a:bodyPr wrap="square" rtlCol="0">
            <a:spAutoFit/>
          </a:bodyPr>
          <a:lstStyle/>
          <a:p>
            <a:pPr algn="ctr"/>
            <a:r>
              <a:rPr lang="en-US" sz="3200" dirty="0"/>
              <a:t>RANDOM FOREST</a:t>
            </a:r>
          </a:p>
        </p:txBody>
      </p:sp>
      <p:pic>
        <p:nvPicPr>
          <p:cNvPr id="6" name="Content Placeholder 5" descr="Table&#10;&#10;Description automatically generated">
            <a:extLst>
              <a:ext uri="{FF2B5EF4-FFF2-40B4-BE49-F238E27FC236}">
                <a16:creationId xmlns:a16="http://schemas.microsoft.com/office/drawing/2014/main" id="{1AD5D0A3-D175-494A-BE64-F7625B2263CA}"/>
              </a:ext>
            </a:extLst>
          </p:cNvPr>
          <p:cNvPicPr>
            <a:picLocks noGrp="1" noChangeAspect="1"/>
          </p:cNvPicPr>
          <p:nvPr>
            <p:ph idx="1"/>
          </p:nvPr>
        </p:nvPicPr>
        <p:blipFill>
          <a:blip r:embed="rId2"/>
          <a:stretch>
            <a:fillRect/>
          </a:stretch>
        </p:blipFill>
        <p:spPr>
          <a:xfrm>
            <a:off x="1828445" y="3021336"/>
            <a:ext cx="8783457" cy="1544598"/>
          </a:xfrm>
          <a:prstGeom prst="rect">
            <a:avLst/>
          </a:prstGeom>
          <a:ln>
            <a:noFill/>
          </a:ln>
          <a:effectLst>
            <a:outerShdw blurRad="292100" dist="139700" dir="2700000" algn="tl" rotWithShape="0">
              <a:srgbClr val="333333">
                <a:alpha val="65000"/>
              </a:srgbClr>
            </a:outerShdw>
          </a:effectLst>
        </p:spPr>
      </p:pic>
      <p:pic>
        <p:nvPicPr>
          <p:cNvPr id="8" name="Picture 7" descr="Table&#10;&#10;Description automatically generated">
            <a:extLst>
              <a:ext uri="{FF2B5EF4-FFF2-40B4-BE49-F238E27FC236}">
                <a16:creationId xmlns:a16="http://schemas.microsoft.com/office/drawing/2014/main" id="{20361EC1-15D1-4929-9F2B-DDD2399EDA80}"/>
              </a:ext>
            </a:extLst>
          </p:cNvPr>
          <p:cNvPicPr>
            <a:picLocks noChangeAspect="1"/>
          </p:cNvPicPr>
          <p:nvPr/>
        </p:nvPicPr>
        <p:blipFill>
          <a:blip r:embed="rId3"/>
          <a:stretch>
            <a:fillRect/>
          </a:stretch>
        </p:blipFill>
        <p:spPr>
          <a:xfrm>
            <a:off x="3942346" y="4950689"/>
            <a:ext cx="3755659" cy="8446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516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D3FD-7AF0-4477-B346-89D5664F3193}"/>
              </a:ext>
            </a:extLst>
          </p:cNvPr>
          <p:cNvSpPr>
            <a:spLocks noGrp="1"/>
          </p:cNvSpPr>
          <p:nvPr>
            <p:ph type="title"/>
          </p:nvPr>
        </p:nvSpPr>
        <p:spPr>
          <a:xfrm>
            <a:off x="443345" y="642594"/>
            <a:ext cx="10681855" cy="1371600"/>
          </a:xfrm>
        </p:spPr>
        <p:txBody>
          <a:bodyPr/>
          <a:lstStyle/>
          <a:p>
            <a:r>
              <a:rPr lang="en-US"/>
              <a:t>MODELS &amp; TRAINING PROCESS</a:t>
            </a:r>
            <a:endParaRPr lang="en-US" dirty="0"/>
          </a:p>
        </p:txBody>
      </p:sp>
      <p:sp>
        <p:nvSpPr>
          <p:cNvPr id="6" name="TextBox 5">
            <a:extLst>
              <a:ext uri="{FF2B5EF4-FFF2-40B4-BE49-F238E27FC236}">
                <a16:creationId xmlns:a16="http://schemas.microsoft.com/office/drawing/2014/main" id="{7A471E14-9020-4D9B-9D8A-EFE43E5AFD93}"/>
              </a:ext>
            </a:extLst>
          </p:cNvPr>
          <p:cNvSpPr txBox="1"/>
          <p:nvPr/>
        </p:nvSpPr>
        <p:spPr>
          <a:xfrm>
            <a:off x="322695" y="1860519"/>
            <a:ext cx="5223452" cy="584775"/>
          </a:xfrm>
          <a:prstGeom prst="rect">
            <a:avLst/>
          </a:prstGeom>
          <a:noFill/>
        </p:spPr>
        <p:txBody>
          <a:bodyPr wrap="square" rtlCol="0">
            <a:spAutoFit/>
          </a:bodyPr>
          <a:lstStyle/>
          <a:p>
            <a:r>
              <a:rPr lang="en-US" sz="3200" dirty="0"/>
              <a:t>	RANDOM FOREST</a:t>
            </a:r>
          </a:p>
        </p:txBody>
      </p:sp>
      <p:pic>
        <p:nvPicPr>
          <p:cNvPr id="8" name="Content Placeholder 7" descr="Chart, bar chart, histogram&#10;&#10;Description automatically generated">
            <a:extLst>
              <a:ext uri="{FF2B5EF4-FFF2-40B4-BE49-F238E27FC236}">
                <a16:creationId xmlns:a16="http://schemas.microsoft.com/office/drawing/2014/main" id="{6CD6FF5A-AE61-4885-987E-35ED1E27BC6E}"/>
              </a:ext>
            </a:extLst>
          </p:cNvPr>
          <p:cNvPicPr>
            <a:picLocks noGrp="1" noChangeAspect="1"/>
          </p:cNvPicPr>
          <p:nvPr>
            <p:ph idx="1"/>
          </p:nvPr>
        </p:nvPicPr>
        <p:blipFill>
          <a:blip r:embed="rId2"/>
          <a:stretch>
            <a:fillRect/>
          </a:stretch>
        </p:blipFill>
        <p:spPr>
          <a:xfrm>
            <a:off x="3029869" y="2291618"/>
            <a:ext cx="6301817" cy="4201212"/>
          </a:xfrm>
        </p:spPr>
      </p:pic>
    </p:spTree>
    <p:extLst>
      <p:ext uri="{BB962C8B-B14F-4D97-AF65-F5344CB8AC3E}">
        <p14:creationId xmlns:p14="http://schemas.microsoft.com/office/powerpoint/2010/main" val="1397607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3AFC2-01AF-47C1-9BA7-E3893921739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4CB548B-6BF6-4B22-8B93-D53576583AD9}"/>
              </a:ext>
            </a:extLst>
          </p:cNvPr>
          <p:cNvSpPr>
            <a:spLocks noGrp="1"/>
          </p:cNvSpPr>
          <p:nvPr>
            <p:ph idx="1"/>
          </p:nvPr>
        </p:nvSpPr>
        <p:spPr/>
        <p:txBody>
          <a:bodyPr/>
          <a:lstStyle/>
          <a:p>
            <a:r>
              <a:rPr lang="en-US" dirty="0"/>
              <a:t>From Project 1,  the results indicated that when sentiment was defined as a key word trends, the resulting affect on stock price was weak. This result seemed to make sense since many other factors have a stronger affect on stock price movement than current popularity of a searched word(s).</a:t>
            </a:r>
          </a:p>
          <a:p>
            <a:r>
              <a:rPr lang="en-US" dirty="0"/>
              <a:t>From Project 2, the results indicated that financial ratios that measure cash and profitability have the strongest affect on model prediction of stock prices movement. This results also seems to make sense since a company’s ability to generate and hold onto cash are closely tied to the value of the company.</a:t>
            </a:r>
          </a:p>
          <a:p>
            <a:r>
              <a:rPr lang="en-US" dirty="0"/>
              <a:t>From Project 3: the number of technical overfitted the model and overpowered the effect of sentiment analysis. The model results overall were weak with Random Forest being the strongest and Gradient Boosting being the weakest (the more the model learned, the more if overfit).</a:t>
            </a:r>
          </a:p>
        </p:txBody>
      </p:sp>
    </p:spTree>
    <p:extLst>
      <p:ext uri="{BB962C8B-B14F-4D97-AF65-F5344CB8AC3E}">
        <p14:creationId xmlns:p14="http://schemas.microsoft.com/office/powerpoint/2010/main" val="393253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2400" dirty="0"/>
              <a:t>Prevailing sentiment influences stock prices and can be analyzed to better understand financial market movement</a:t>
            </a:r>
            <a:br>
              <a:rPr lang="en-US" sz="2400" dirty="0"/>
            </a:br>
            <a:endParaRPr lang="en-US" sz="2400" dirty="0"/>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44532584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17F7EB4-0F77-44FD-B0DD-29220A49EC38}"/>
              </a:ext>
            </a:extLst>
          </p:cNvPr>
          <p:cNvSpPr txBox="1"/>
          <p:nvPr/>
        </p:nvSpPr>
        <p:spPr>
          <a:xfrm>
            <a:off x="1274618" y="4378036"/>
            <a:ext cx="2641600" cy="707886"/>
          </a:xfrm>
          <a:prstGeom prst="rect">
            <a:avLst/>
          </a:prstGeom>
          <a:noFill/>
        </p:spPr>
        <p:txBody>
          <a:bodyPr wrap="square" rtlCol="0">
            <a:spAutoFit/>
          </a:bodyPr>
          <a:lstStyle/>
          <a:p>
            <a:pPr algn="ctr"/>
            <a:r>
              <a:rPr lang="en-US" sz="1100" dirty="0"/>
              <a:t>Sentiment Analysis Using Key Words from Google Trends</a:t>
            </a:r>
          </a:p>
          <a:p>
            <a:endParaRPr lang="en-US" dirty="0"/>
          </a:p>
        </p:txBody>
      </p:sp>
      <p:sp>
        <p:nvSpPr>
          <p:cNvPr id="4" name="TextBox 3">
            <a:extLst>
              <a:ext uri="{FF2B5EF4-FFF2-40B4-BE49-F238E27FC236}">
                <a16:creationId xmlns:a16="http://schemas.microsoft.com/office/drawing/2014/main" id="{806966E7-66FE-4B30-8A1B-1AC89411A44C}"/>
              </a:ext>
            </a:extLst>
          </p:cNvPr>
          <p:cNvSpPr txBox="1"/>
          <p:nvPr/>
        </p:nvSpPr>
        <p:spPr>
          <a:xfrm>
            <a:off x="4729019" y="4276433"/>
            <a:ext cx="2770908" cy="877163"/>
          </a:xfrm>
          <a:prstGeom prst="rect">
            <a:avLst/>
          </a:prstGeom>
          <a:noFill/>
        </p:spPr>
        <p:txBody>
          <a:bodyPr wrap="square" rtlCol="0">
            <a:spAutoFit/>
          </a:bodyPr>
          <a:lstStyle/>
          <a:p>
            <a:pPr algn="ctr"/>
            <a:r>
              <a:rPr lang="en-US" sz="1100" dirty="0"/>
              <a:t>Sentiment Analysis Using Reported Quarterly Earnings and Fundamental Analysis</a:t>
            </a:r>
          </a:p>
          <a:p>
            <a:pPr algn="ctr"/>
            <a:endParaRPr lang="en-US" dirty="0"/>
          </a:p>
        </p:txBody>
      </p:sp>
      <p:sp>
        <p:nvSpPr>
          <p:cNvPr id="6" name="TextBox 5">
            <a:extLst>
              <a:ext uri="{FF2B5EF4-FFF2-40B4-BE49-F238E27FC236}">
                <a16:creationId xmlns:a16="http://schemas.microsoft.com/office/drawing/2014/main" id="{53D0E3B0-5C3F-43A0-A3B0-47D86FBAB525}"/>
              </a:ext>
            </a:extLst>
          </p:cNvPr>
          <p:cNvSpPr txBox="1"/>
          <p:nvPr/>
        </p:nvSpPr>
        <p:spPr>
          <a:xfrm>
            <a:off x="8077200" y="4276433"/>
            <a:ext cx="3048000" cy="600164"/>
          </a:xfrm>
          <a:prstGeom prst="rect">
            <a:avLst/>
          </a:prstGeom>
          <a:noFill/>
        </p:spPr>
        <p:txBody>
          <a:bodyPr wrap="square" rtlCol="0">
            <a:spAutoFit/>
          </a:bodyPr>
          <a:lstStyle/>
          <a:p>
            <a:pPr algn="ctr"/>
            <a:r>
              <a:rPr lang="en-US" sz="1100" dirty="0"/>
              <a:t>Sentiment Analysis Effect on Technical Indicators</a:t>
            </a:r>
          </a:p>
          <a:p>
            <a:pPr algn="ctr"/>
            <a:endParaRPr lang="en-US" sz="1100" dirty="0"/>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3158-5911-4AFE-9A68-73BC66247FCF}"/>
              </a:ext>
            </a:extLst>
          </p:cNvPr>
          <p:cNvSpPr>
            <a:spLocks noGrp="1"/>
          </p:cNvSpPr>
          <p:nvPr>
            <p:ph type="title"/>
          </p:nvPr>
        </p:nvSpPr>
        <p:spPr/>
        <p:txBody>
          <a:bodyPr/>
          <a:lstStyle/>
          <a:p>
            <a:r>
              <a:rPr lang="en-US" dirty="0"/>
              <a:t>PROJECT 3</a:t>
            </a:r>
          </a:p>
        </p:txBody>
      </p:sp>
      <p:sp>
        <p:nvSpPr>
          <p:cNvPr id="3" name="Content Placeholder 2">
            <a:extLst>
              <a:ext uri="{FF2B5EF4-FFF2-40B4-BE49-F238E27FC236}">
                <a16:creationId xmlns:a16="http://schemas.microsoft.com/office/drawing/2014/main" id="{E165035F-6B5C-48FC-954B-A8BC4D0C5DB7}"/>
              </a:ext>
            </a:extLst>
          </p:cNvPr>
          <p:cNvSpPr>
            <a:spLocks noGrp="1"/>
          </p:cNvSpPr>
          <p:nvPr>
            <p:ph idx="1"/>
          </p:nvPr>
        </p:nvSpPr>
        <p:spPr/>
        <p:txBody>
          <a:bodyPr>
            <a:normAutofit lnSpcReduction="10000"/>
          </a:bodyPr>
          <a:lstStyle/>
          <a:p>
            <a:r>
              <a:rPr lang="en-US" dirty="0"/>
              <a:t>Expanding on the work of Project 1 and Project 2</a:t>
            </a:r>
          </a:p>
          <a:p>
            <a:pPr lvl="1"/>
            <a:r>
              <a:rPr lang="en-US" b="1" dirty="0"/>
              <a:t>Project 1 </a:t>
            </a:r>
            <a:r>
              <a:rPr lang="en-US" dirty="0"/>
              <a:t>was strictly sentiment analysis. The sentiment was determined by pulling selected key words form Google trends and correlating the strength of the Google trend compared to the change in stock price for a select number of stocks</a:t>
            </a:r>
          </a:p>
          <a:p>
            <a:pPr lvl="1"/>
            <a:r>
              <a:rPr lang="en-US" b="1" dirty="0"/>
              <a:t>Project 2 </a:t>
            </a:r>
            <a:r>
              <a:rPr lang="en-US" dirty="0"/>
              <a:t>was applying machine learning models to financial ratios given during quarterly earnings reporting to determine which ratios had a greater affect on the ability to predict the stock price going up or down.</a:t>
            </a:r>
          </a:p>
          <a:p>
            <a:pPr lvl="1"/>
            <a:r>
              <a:rPr lang="en-US" b="1" dirty="0"/>
              <a:t>Project 3 </a:t>
            </a:r>
            <a:r>
              <a:rPr lang="en-US" dirty="0"/>
              <a:t>used a sentiment score from pulling company news and calculating technical indicator for a select number of stocks using a 90-day reporting window. Machine learning models were then applied using the sentiment score and select technical indicators to determine the ability to predict if the stock price went up or down.</a:t>
            </a:r>
          </a:p>
          <a:p>
            <a:r>
              <a:rPr lang="en-US" dirty="0"/>
              <a:t>Sentiment is created through pulling company news for the last 30 days from news </a:t>
            </a:r>
            <a:r>
              <a:rPr lang="en-US" dirty="0" err="1"/>
              <a:t>api</a:t>
            </a:r>
            <a:r>
              <a:rPr lang="en-US" dirty="0"/>
              <a:t>. Using natural language processing the news articles are classified as positive, negative and a sentiment score is created and assigned to the corresponding company stock ticker.</a:t>
            </a:r>
          </a:p>
          <a:p>
            <a:r>
              <a:rPr lang="en-US" dirty="0"/>
              <a:t>Prevailing technical indicators for evaluating stock price movement were calculated using the TA-Lib library and added to the stock price </a:t>
            </a:r>
            <a:r>
              <a:rPr lang="en-US" dirty="0" err="1"/>
              <a:t>dataframe</a:t>
            </a:r>
            <a:endParaRPr lang="en-US" dirty="0"/>
          </a:p>
          <a:p>
            <a:r>
              <a:rPr lang="en-US" dirty="0"/>
              <a:t>Random Forest and Gradient Boosting models were used to model the data</a:t>
            </a:r>
          </a:p>
        </p:txBody>
      </p:sp>
    </p:spTree>
    <p:extLst>
      <p:ext uri="{BB962C8B-B14F-4D97-AF65-F5344CB8AC3E}">
        <p14:creationId xmlns:p14="http://schemas.microsoft.com/office/powerpoint/2010/main" val="23867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168A-4867-4F32-8FE8-069BBAFB851F}"/>
              </a:ext>
            </a:extLst>
          </p:cNvPr>
          <p:cNvSpPr>
            <a:spLocks noGrp="1"/>
          </p:cNvSpPr>
          <p:nvPr>
            <p:ph type="title"/>
          </p:nvPr>
        </p:nvSpPr>
        <p:spPr/>
        <p:txBody>
          <a:bodyPr/>
          <a:lstStyle/>
          <a:p>
            <a:r>
              <a:rPr lang="en-US" dirty="0"/>
              <a:t>DATA SOURCES &amp; CHALLENGES</a:t>
            </a:r>
          </a:p>
        </p:txBody>
      </p:sp>
      <p:pic>
        <p:nvPicPr>
          <p:cNvPr id="7" name="Content Placeholder 6" descr="Icon&#10;&#10;Description automatically generated">
            <a:extLst>
              <a:ext uri="{FF2B5EF4-FFF2-40B4-BE49-F238E27FC236}">
                <a16:creationId xmlns:a16="http://schemas.microsoft.com/office/drawing/2014/main" id="{56CD8E30-D285-4557-80A0-590070430D9A}"/>
              </a:ext>
            </a:extLst>
          </p:cNvPr>
          <p:cNvPicPr>
            <a:picLocks noGrp="1" noChangeAspect="1"/>
          </p:cNvPicPr>
          <p:nvPr>
            <p:ph idx="1"/>
          </p:nvPr>
        </p:nvPicPr>
        <p:blipFill>
          <a:blip r:embed="rId2"/>
          <a:stretch>
            <a:fillRect/>
          </a:stretch>
        </p:blipFill>
        <p:spPr>
          <a:xfrm>
            <a:off x="1157287" y="3228181"/>
            <a:ext cx="3533775" cy="1295400"/>
          </a:xfrm>
          <a:prstGeom prst="rect">
            <a:avLst/>
          </a:prstGeom>
          <a:ln>
            <a:noFill/>
          </a:ln>
          <a:effectLst>
            <a:outerShdw blurRad="292100" dist="139700" dir="2700000" algn="tl" rotWithShape="0">
              <a:srgbClr val="333333">
                <a:alpha val="65000"/>
              </a:srgbClr>
            </a:outerShdw>
          </a:effectLst>
        </p:spPr>
      </p:pic>
      <p:pic>
        <p:nvPicPr>
          <p:cNvPr id="11" name="Picture 10" descr="A blue and white sign&#10;&#10;Description automatically generated with medium confidence">
            <a:extLst>
              <a:ext uri="{FF2B5EF4-FFF2-40B4-BE49-F238E27FC236}">
                <a16:creationId xmlns:a16="http://schemas.microsoft.com/office/drawing/2014/main" id="{3F50FD4C-93F4-424E-B369-7A2406A61BC8}"/>
              </a:ext>
            </a:extLst>
          </p:cNvPr>
          <p:cNvPicPr>
            <a:picLocks noChangeAspect="1"/>
          </p:cNvPicPr>
          <p:nvPr/>
        </p:nvPicPr>
        <p:blipFill>
          <a:blip r:embed="rId3"/>
          <a:stretch>
            <a:fillRect/>
          </a:stretch>
        </p:blipFill>
        <p:spPr>
          <a:xfrm>
            <a:off x="1157287" y="1790700"/>
            <a:ext cx="3933825" cy="1162050"/>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B9945651-E3E2-48C0-B0CA-E2919A5CA65B}"/>
              </a:ext>
            </a:extLst>
          </p:cNvPr>
          <p:cNvSpPr txBox="1"/>
          <p:nvPr/>
        </p:nvSpPr>
        <p:spPr>
          <a:xfrm>
            <a:off x="5957455" y="1790700"/>
            <a:ext cx="5258232" cy="1200329"/>
          </a:xfrm>
          <a:prstGeom prst="rect">
            <a:avLst/>
          </a:prstGeom>
          <a:noFill/>
        </p:spPr>
        <p:txBody>
          <a:bodyPr wrap="square" rtlCol="0">
            <a:spAutoFit/>
          </a:bodyPr>
          <a:lstStyle/>
          <a:p>
            <a:r>
              <a:rPr lang="en-US" dirty="0"/>
              <a:t>Create multi-index for stock price </a:t>
            </a:r>
            <a:r>
              <a:rPr lang="en-US" dirty="0" err="1"/>
              <a:t>dataframe</a:t>
            </a:r>
            <a:r>
              <a:rPr lang="en-US" dirty="0"/>
              <a:t>. Stock data needed to be grouped by date and ticker. This was accomplished by assigning a unique key</a:t>
            </a:r>
          </a:p>
        </p:txBody>
      </p:sp>
      <p:sp>
        <p:nvSpPr>
          <p:cNvPr id="13" name="TextBox 12">
            <a:extLst>
              <a:ext uri="{FF2B5EF4-FFF2-40B4-BE49-F238E27FC236}">
                <a16:creationId xmlns:a16="http://schemas.microsoft.com/office/drawing/2014/main" id="{0DF5E223-3E47-47EC-B479-7CFB8576FA96}"/>
              </a:ext>
            </a:extLst>
          </p:cNvPr>
          <p:cNvSpPr txBox="1"/>
          <p:nvPr/>
        </p:nvSpPr>
        <p:spPr>
          <a:xfrm>
            <a:off x="5957455" y="3429000"/>
            <a:ext cx="4165600" cy="1200329"/>
          </a:xfrm>
          <a:prstGeom prst="rect">
            <a:avLst/>
          </a:prstGeom>
          <a:noFill/>
        </p:spPr>
        <p:txBody>
          <a:bodyPr wrap="square" rtlCol="0">
            <a:spAutoFit/>
          </a:bodyPr>
          <a:lstStyle/>
          <a:p>
            <a:r>
              <a:rPr lang="en-US" dirty="0"/>
              <a:t>News API provides data for the last 30 calendar days and limits the number of pulls per day restricting the news data available for analysis</a:t>
            </a:r>
          </a:p>
        </p:txBody>
      </p:sp>
    </p:spTree>
    <p:extLst>
      <p:ext uri="{BB962C8B-B14F-4D97-AF65-F5344CB8AC3E}">
        <p14:creationId xmlns:p14="http://schemas.microsoft.com/office/powerpoint/2010/main" val="394281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1D76-C8D4-4837-9640-F4C28ABF1C4C}"/>
              </a:ext>
            </a:extLst>
          </p:cNvPr>
          <p:cNvSpPr>
            <a:spLocks noGrp="1"/>
          </p:cNvSpPr>
          <p:nvPr>
            <p:ph type="title"/>
          </p:nvPr>
        </p:nvSpPr>
        <p:spPr/>
        <p:txBody>
          <a:bodyPr/>
          <a:lstStyle/>
          <a:p>
            <a:r>
              <a:rPr lang="en-US" dirty="0"/>
              <a:t>STOCK DATA PREPARATION</a:t>
            </a:r>
          </a:p>
        </p:txBody>
      </p:sp>
      <p:sp>
        <p:nvSpPr>
          <p:cNvPr id="3" name="Content Placeholder 2">
            <a:extLst>
              <a:ext uri="{FF2B5EF4-FFF2-40B4-BE49-F238E27FC236}">
                <a16:creationId xmlns:a16="http://schemas.microsoft.com/office/drawing/2014/main" id="{674031A6-520F-45A1-858C-13FB3B2A11E5}"/>
              </a:ext>
            </a:extLst>
          </p:cNvPr>
          <p:cNvSpPr>
            <a:spLocks noGrp="1"/>
          </p:cNvSpPr>
          <p:nvPr>
            <p:ph idx="1"/>
          </p:nvPr>
        </p:nvSpPr>
        <p:spPr/>
        <p:txBody>
          <a:bodyPr>
            <a:normAutofit/>
          </a:bodyPr>
          <a:lstStyle/>
          <a:p>
            <a:r>
              <a:rPr lang="en-US" sz="1800" b="1" dirty="0"/>
              <a:t>Goal: </a:t>
            </a:r>
            <a:r>
              <a:rPr lang="en-US" sz="1800" dirty="0"/>
              <a:t>Pull daily  “Volume”, ”Open”, ”Close”, ”High”, and “Low” stock data for the largest companies in the S&amp;P500 using Yahoo Finance API </a:t>
            </a:r>
          </a:p>
          <a:p>
            <a:r>
              <a:rPr lang="en-US" sz="1800" b="1" dirty="0"/>
              <a:t>Method: </a:t>
            </a:r>
            <a:r>
              <a:rPr lang="en-US" sz="1800" dirty="0"/>
              <a:t>Generated list of tickers ranked by market cap from csv accessible publicly and generated DataFrame using ”for” loop; combined ticker and date to create a unique key and set as index </a:t>
            </a:r>
            <a:endParaRPr lang="en-US" sz="1800" b="1" dirty="0"/>
          </a:p>
          <a:p>
            <a:pPr marL="0" indent="0">
              <a:buNone/>
            </a:pPr>
            <a:endParaRPr lang="en-US" sz="1800" dirty="0"/>
          </a:p>
          <a:p>
            <a:endParaRPr lang="en-US" sz="1800" dirty="0"/>
          </a:p>
          <a:p>
            <a:pPr marL="0" indent="0">
              <a:buNone/>
            </a:pPr>
            <a:endParaRPr lang="en-US" sz="1800" dirty="0"/>
          </a:p>
          <a:p>
            <a:endParaRPr lang="en-US" sz="1800" dirty="0"/>
          </a:p>
          <a:p>
            <a:endParaRPr lang="en-US" sz="1800" b="1" dirty="0"/>
          </a:p>
        </p:txBody>
      </p:sp>
      <p:pic>
        <p:nvPicPr>
          <p:cNvPr id="5" name="Picture 4" descr="Text&#10;&#10;Description automatically generated">
            <a:extLst>
              <a:ext uri="{FF2B5EF4-FFF2-40B4-BE49-F238E27FC236}">
                <a16:creationId xmlns:a16="http://schemas.microsoft.com/office/drawing/2014/main" id="{81599E25-56BC-19CD-5D83-FBC6DF4288DF}"/>
              </a:ext>
            </a:extLst>
          </p:cNvPr>
          <p:cNvPicPr>
            <a:picLocks noChangeAspect="1"/>
          </p:cNvPicPr>
          <p:nvPr/>
        </p:nvPicPr>
        <p:blipFill>
          <a:blip r:embed="rId2"/>
          <a:stretch>
            <a:fillRect/>
          </a:stretch>
        </p:blipFill>
        <p:spPr>
          <a:xfrm>
            <a:off x="802268" y="4054652"/>
            <a:ext cx="4989689" cy="2155360"/>
          </a:xfrm>
          <a:prstGeom prst="rect">
            <a:avLst/>
          </a:prstGeom>
          <a:ln>
            <a:solidFill>
              <a:schemeClr val="tx1"/>
            </a:solidFill>
          </a:ln>
        </p:spPr>
      </p:pic>
      <p:pic>
        <p:nvPicPr>
          <p:cNvPr id="9" name="Picture 8" descr="Table&#10;&#10;Description automatically generated">
            <a:extLst>
              <a:ext uri="{FF2B5EF4-FFF2-40B4-BE49-F238E27FC236}">
                <a16:creationId xmlns:a16="http://schemas.microsoft.com/office/drawing/2014/main" id="{98D86B62-49F4-0945-9E17-F57A968A005A}"/>
              </a:ext>
            </a:extLst>
          </p:cNvPr>
          <p:cNvPicPr>
            <a:picLocks noChangeAspect="1"/>
          </p:cNvPicPr>
          <p:nvPr/>
        </p:nvPicPr>
        <p:blipFill>
          <a:blip r:embed="rId3"/>
          <a:stretch>
            <a:fillRect/>
          </a:stretch>
        </p:blipFill>
        <p:spPr>
          <a:xfrm>
            <a:off x="6783867" y="4027932"/>
            <a:ext cx="4263999" cy="2182080"/>
          </a:xfrm>
          <a:prstGeom prst="rect">
            <a:avLst/>
          </a:prstGeom>
          <a:ln>
            <a:solidFill>
              <a:schemeClr val="tx1"/>
            </a:solidFill>
          </a:ln>
        </p:spPr>
      </p:pic>
    </p:spTree>
    <p:extLst>
      <p:ext uri="{BB962C8B-B14F-4D97-AF65-F5344CB8AC3E}">
        <p14:creationId xmlns:p14="http://schemas.microsoft.com/office/powerpoint/2010/main" val="1925396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1502-A8D5-79B3-22DB-B935227060A8}"/>
              </a:ext>
            </a:extLst>
          </p:cNvPr>
          <p:cNvSpPr>
            <a:spLocks noGrp="1"/>
          </p:cNvSpPr>
          <p:nvPr>
            <p:ph type="title"/>
          </p:nvPr>
        </p:nvSpPr>
        <p:spPr/>
        <p:txBody>
          <a:bodyPr/>
          <a:lstStyle/>
          <a:p>
            <a:r>
              <a:rPr lang="en-US" dirty="0"/>
              <a:t>NEWS DATA PREPARATION </a:t>
            </a:r>
          </a:p>
        </p:txBody>
      </p:sp>
      <p:sp>
        <p:nvSpPr>
          <p:cNvPr id="3" name="Content Placeholder 2">
            <a:extLst>
              <a:ext uri="{FF2B5EF4-FFF2-40B4-BE49-F238E27FC236}">
                <a16:creationId xmlns:a16="http://schemas.microsoft.com/office/drawing/2014/main" id="{E44F7D8F-F3DA-A8AF-48BA-8BCB65461D46}"/>
              </a:ext>
            </a:extLst>
          </p:cNvPr>
          <p:cNvSpPr>
            <a:spLocks noGrp="1"/>
          </p:cNvSpPr>
          <p:nvPr>
            <p:ph idx="1"/>
          </p:nvPr>
        </p:nvSpPr>
        <p:spPr/>
        <p:txBody>
          <a:bodyPr>
            <a:normAutofit/>
          </a:bodyPr>
          <a:lstStyle/>
          <a:p>
            <a:r>
              <a:rPr lang="en-US" sz="1800" b="1" dirty="0"/>
              <a:t>Goal: </a:t>
            </a:r>
            <a:r>
              <a:rPr lang="en-US" sz="1800" dirty="0"/>
              <a:t>Use News API and VADER to pull articles mentioning an S&amp;P 500 company and sequentially running the article through the sentiment analyzer</a:t>
            </a:r>
          </a:p>
          <a:p>
            <a:r>
              <a:rPr lang="en-US" sz="1800" b="1" dirty="0"/>
              <a:t>Method: </a:t>
            </a:r>
            <a:r>
              <a:rPr lang="en-US" sz="1800" dirty="0"/>
              <a:t>Pull last 30 days of stock data (limit) for every ticker in our list; generate sentiment scores and generate a DataFrame with result </a:t>
            </a:r>
          </a:p>
        </p:txBody>
      </p:sp>
      <p:pic>
        <p:nvPicPr>
          <p:cNvPr id="5" name="Picture 4" descr="Graphical user interface, text, application, email&#10;&#10;Description automatically generated">
            <a:extLst>
              <a:ext uri="{FF2B5EF4-FFF2-40B4-BE49-F238E27FC236}">
                <a16:creationId xmlns:a16="http://schemas.microsoft.com/office/drawing/2014/main" id="{D1893E5A-2F61-2092-F816-2CE4969FA1B4}"/>
              </a:ext>
            </a:extLst>
          </p:cNvPr>
          <p:cNvPicPr>
            <a:picLocks noChangeAspect="1"/>
          </p:cNvPicPr>
          <p:nvPr/>
        </p:nvPicPr>
        <p:blipFill>
          <a:blip r:embed="rId2"/>
          <a:stretch>
            <a:fillRect/>
          </a:stretch>
        </p:blipFill>
        <p:spPr>
          <a:xfrm>
            <a:off x="1354667" y="4074486"/>
            <a:ext cx="4189500" cy="2358871"/>
          </a:xfrm>
          <a:prstGeom prst="rect">
            <a:avLst/>
          </a:prstGeom>
          <a:ln>
            <a:solidFill>
              <a:schemeClr val="tx1"/>
            </a:solidFill>
          </a:ln>
        </p:spPr>
      </p:pic>
      <p:pic>
        <p:nvPicPr>
          <p:cNvPr id="15" name="Picture 14" descr="Text&#10;&#10;Description automatically generated with medium confidence">
            <a:extLst>
              <a:ext uri="{FF2B5EF4-FFF2-40B4-BE49-F238E27FC236}">
                <a16:creationId xmlns:a16="http://schemas.microsoft.com/office/drawing/2014/main" id="{36B2279F-1EF0-6D97-5618-8F9304CDEA55}"/>
              </a:ext>
            </a:extLst>
          </p:cNvPr>
          <p:cNvPicPr>
            <a:picLocks noChangeAspect="1"/>
          </p:cNvPicPr>
          <p:nvPr/>
        </p:nvPicPr>
        <p:blipFill>
          <a:blip r:embed="rId3"/>
          <a:stretch>
            <a:fillRect/>
          </a:stretch>
        </p:blipFill>
        <p:spPr>
          <a:xfrm>
            <a:off x="7287734" y="4076538"/>
            <a:ext cx="3549599" cy="2356819"/>
          </a:xfrm>
          <a:prstGeom prst="rect">
            <a:avLst/>
          </a:prstGeom>
          <a:ln>
            <a:solidFill>
              <a:schemeClr val="tx1"/>
            </a:solidFill>
          </a:ln>
        </p:spPr>
      </p:pic>
    </p:spTree>
    <p:extLst>
      <p:ext uri="{BB962C8B-B14F-4D97-AF65-F5344CB8AC3E}">
        <p14:creationId xmlns:p14="http://schemas.microsoft.com/office/powerpoint/2010/main" val="4175626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2EF-A37B-785A-F9F0-ED957ADB62FC}"/>
              </a:ext>
            </a:extLst>
          </p:cNvPr>
          <p:cNvSpPr>
            <a:spLocks noGrp="1"/>
          </p:cNvSpPr>
          <p:nvPr>
            <p:ph type="title"/>
          </p:nvPr>
        </p:nvSpPr>
        <p:spPr/>
        <p:txBody>
          <a:bodyPr/>
          <a:lstStyle/>
          <a:p>
            <a:r>
              <a:rPr lang="en-US" dirty="0"/>
              <a:t>Completed News API DataFrame </a:t>
            </a:r>
          </a:p>
        </p:txBody>
      </p:sp>
      <p:pic>
        <p:nvPicPr>
          <p:cNvPr id="4" name="Content Placeholder 3" descr="A picture containing text&#10;&#10;Description automatically generated">
            <a:extLst>
              <a:ext uri="{FF2B5EF4-FFF2-40B4-BE49-F238E27FC236}">
                <a16:creationId xmlns:a16="http://schemas.microsoft.com/office/drawing/2014/main" id="{B16F4AB4-885B-EE74-4ED6-077738032880}"/>
              </a:ext>
            </a:extLst>
          </p:cNvPr>
          <p:cNvPicPr>
            <a:picLocks noGrp="1" noChangeAspect="1"/>
          </p:cNvPicPr>
          <p:nvPr>
            <p:ph idx="1"/>
          </p:nvPr>
        </p:nvPicPr>
        <p:blipFill>
          <a:blip r:embed="rId2"/>
          <a:stretch>
            <a:fillRect/>
          </a:stretch>
        </p:blipFill>
        <p:spPr>
          <a:xfrm>
            <a:off x="514510" y="2644725"/>
            <a:ext cx="11042490" cy="2394573"/>
          </a:xfrm>
          <a:prstGeom prst="rect">
            <a:avLst/>
          </a:prstGeom>
          <a:ln>
            <a:solidFill>
              <a:schemeClr val="tx1"/>
            </a:solidFill>
          </a:ln>
        </p:spPr>
      </p:pic>
    </p:spTree>
    <p:extLst>
      <p:ext uri="{BB962C8B-B14F-4D97-AF65-F5344CB8AC3E}">
        <p14:creationId xmlns:p14="http://schemas.microsoft.com/office/powerpoint/2010/main" val="308698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A picture containing text, electronics&#10;&#10;Description automatically generated">
            <a:extLst>
              <a:ext uri="{FF2B5EF4-FFF2-40B4-BE49-F238E27FC236}">
                <a16:creationId xmlns:a16="http://schemas.microsoft.com/office/drawing/2014/main" id="{CB46242A-9B57-4B85-8717-92DD5CFA07EA}"/>
              </a:ext>
            </a:extLst>
          </p:cNvPr>
          <p:cNvPicPr>
            <a:picLocks noGrp="1" noChangeAspect="1"/>
          </p:cNvPicPr>
          <p:nvPr>
            <p:ph type="pic" idx="1"/>
          </p:nvPr>
        </p:nvPicPr>
        <p:blipFill rotWithShape="1">
          <a:blip r:embed="rId2"/>
          <a:srcRect r="16498" b="2"/>
          <a:stretch/>
        </p:blipFill>
        <p:spPr>
          <a:xfrm>
            <a:off x="228599" y="237744"/>
            <a:ext cx="7696201" cy="6382512"/>
          </a:xfrm>
          <a:noFill/>
        </p:spPr>
      </p:pic>
      <p:sp>
        <p:nvSpPr>
          <p:cNvPr id="2" name="Title 1">
            <a:extLst>
              <a:ext uri="{FF2B5EF4-FFF2-40B4-BE49-F238E27FC236}">
                <a16:creationId xmlns:a16="http://schemas.microsoft.com/office/drawing/2014/main" id="{149F9B8C-EF7A-4CCC-A9F6-4F379D269582}"/>
              </a:ext>
            </a:extLst>
          </p:cNvPr>
          <p:cNvSpPr>
            <a:spLocks noGrp="1"/>
          </p:cNvSpPr>
          <p:nvPr>
            <p:ph type="title"/>
          </p:nvPr>
        </p:nvSpPr>
        <p:spPr>
          <a:xfrm>
            <a:off x="8229600" y="409547"/>
            <a:ext cx="4110182" cy="1142162"/>
          </a:xfrm>
        </p:spPr>
        <p:txBody>
          <a:bodyPr anchor="b">
            <a:normAutofit/>
          </a:bodyPr>
          <a:lstStyle/>
          <a:p>
            <a:r>
              <a:rPr lang="en-US" sz="2800" dirty="0"/>
              <a:t>SENTIMENT ANALYSIS USING NEWS API</a:t>
            </a:r>
          </a:p>
        </p:txBody>
      </p:sp>
      <p:sp>
        <p:nvSpPr>
          <p:cNvPr id="9" name="Text Placeholder 3">
            <a:extLst>
              <a:ext uri="{FF2B5EF4-FFF2-40B4-BE49-F238E27FC236}">
                <a16:creationId xmlns:a16="http://schemas.microsoft.com/office/drawing/2014/main" id="{8F252DA5-8BAC-A4BA-B05A-93A838BF3EF2}"/>
              </a:ext>
            </a:extLst>
          </p:cNvPr>
          <p:cNvSpPr>
            <a:spLocks noGrp="1"/>
          </p:cNvSpPr>
          <p:nvPr>
            <p:ph type="body" sz="half" idx="2"/>
          </p:nvPr>
        </p:nvSpPr>
        <p:spPr>
          <a:xfrm>
            <a:off x="8477250" y="1717964"/>
            <a:ext cx="3144774" cy="4693545"/>
          </a:xfrm>
        </p:spPr>
        <p:txBody>
          <a:bodyPr>
            <a:normAutofit fontScale="70000" lnSpcReduction="20000"/>
          </a:bodyPr>
          <a:lstStyle/>
          <a:p>
            <a:pPr>
              <a:lnSpc>
                <a:spcPct val="110000"/>
              </a:lnSpc>
              <a:spcBef>
                <a:spcPts val="900"/>
              </a:spcBef>
            </a:pPr>
            <a:r>
              <a:rPr lang="en-US" sz="2200" dirty="0">
                <a:ea typeface="+mn-lt"/>
                <a:cs typeface="+mn-lt"/>
              </a:rPr>
              <a:t>Using NLP techniques such as sentiment analysis we can find out (positive, negative, or neutral indicators ). </a:t>
            </a:r>
          </a:p>
          <a:p>
            <a:pPr>
              <a:lnSpc>
                <a:spcPct val="110000"/>
              </a:lnSpc>
              <a:spcBef>
                <a:spcPts val="900"/>
              </a:spcBef>
            </a:pPr>
            <a:endParaRPr lang="en-US" sz="2200" dirty="0">
              <a:ea typeface="+mn-lt"/>
              <a:cs typeface="+mn-lt"/>
            </a:endParaRPr>
          </a:p>
          <a:p>
            <a:pPr>
              <a:lnSpc>
                <a:spcPct val="110000"/>
              </a:lnSpc>
              <a:spcBef>
                <a:spcPts val="900"/>
              </a:spcBef>
            </a:pPr>
            <a:r>
              <a:rPr lang="en-US" sz="2200" dirty="0">
                <a:ea typeface="+mn-lt"/>
                <a:cs typeface="+mn-lt"/>
              </a:rPr>
              <a:t>With the help of sentiment analysis, we can interpret the results. </a:t>
            </a:r>
          </a:p>
          <a:p>
            <a:pPr>
              <a:lnSpc>
                <a:spcPct val="110000"/>
              </a:lnSpc>
              <a:spcBef>
                <a:spcPts val="900"/>
              </a:spcBef>
            </a:pPr>
            <a:endParaRPr lang="en-US" sz="2200" dirty="0">
              <a:ea typeface="+mn-lt"/>
              <a:cs typeface="+mn-lt"/>
            </a:endParaRPr>
          </a:p>
          <a:p>
            <a:pPr>
              <a:lnSpc>
                <a:spcPct val="110000"/>
              </a:lnSpc>
              <a:spcBef>
                <a:spcPts val="900"/>
              </a:spcBef>
            </a:pPr>
            <a:r>
              <a:rPr lang="en-US" sz="2200" dirty="0">
                <a:ea typeface="Calibri"/>
                <a:cs typeface="Calibri"/>
              </a:rPr>
              <a:t>Sentiment analysis tools generally process a unit of text (a sentence, paragraph, book, </a:t>
            </a:r>
            <a:r>
              <a:rPr lang="en-US" sz="2200" dirty="0" err="1">
                <a:ea typeface="Calibri"/>
                <a:cs typeface="Calibri"/>
              </a:rPr>
              <a:t>etc</a:t>
            </a:r>
            <a:r>
              <a:rPr lang="en-US" sz="2200" dirty="0">
                <a:ea typeface="Calibri"/>
                <a:cs typeface="Calibri"/>
              </a:rPr>
              <a:t>) and output quantitative scores or classifications to indicate whether the algorithm considers that text to convey </a:t>
            </a:r>
            <a:r>
              <a:rPr lang="en-US" sz="2200" i="1" dirty="0">
                <a:ea typeface="Calibri"/>
                <a:cs typeface="Calibri"/>
              </a:rPr>
              <a:t>positive</a:t>
            </a:r>
            <a:r>
              <a:rPr lang="en-US" sz="2200" dirty="0">
                <a:ea typeface="Calibri"/>
                <a:cs typeface="Calibri"/>
              </a:rPr>
              <a:t> or </a:t>
            </a:r>
            <a:r>
              <a:rPr lang="en-US" sz="2200" i="1" dirty="0">
                <a:ea typeface="Calibri"/>
                <a:cs typeface="Calibri"/>
              </a:rPr>
              <a:t>negative.</a:t>
            </a:r>
            <a:endParaRPr lang="en-US" sz="2200" dirty="0">
              <a:ea typeface="Calibri"/>
              <a:cs typeface="Calibri"/>
            </a:endParaRPr>
          </a:p>
          <a:p>
            <a:endParaRPr lang="en-US" b="1" dirty="0"/>
          </a:p>
        </p:txBody>
      </p:sp>
    </p:spTree>
    <p:extLst>
      <p:ext uri="{BB962C8B-B14F-4D97-AF65-F5344CB8AC3E}">
        <p14:creationId xmlns:p14="http://schemas.microsoft.com/office/powerpoint/2010/main" val="271885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32EF-A37B-785A-F9F0-ED957ADB62FC}"/>
              </a:ext>
            </a:extLst>
          </p:cNvPr>
          <p:cNvSpPr>
            <a:spLocks noGrp="1"/>
          </p:cNvSpPr>
          <p:nvPr>
            <p:ph type="title"/>
          </p:nvPr>
        </p:nvSpPr>
        <p:spPr>
          <a:xfrm>
            <a:off x="526473" y="336507"/>
            <a:ext cx="10589491" cy="1371600"/>
          </a:xfrm>
        </p:spPr>
        <p:txBody>
          <a:bodyPr/>
          <a:lstStyle/>
          <a:p>
            <a:r>
              <a:rPr lang="en-US" dirty="0"/>
              <a:t>Sentiment Analysis with Vader</a:t>
            </a:r>
          </a:p>
        </p:txBody>
      </p:sp>
      <p:pic>
        <p:nvPicPr>
          <p:cNvPr id="6" name="Picture 4" descr="A picture containing text&#10;&#10;Description automatically generated">
            <a:extLst>
              <a:ext uri="{FF2B5EF4-FFF2-40B4-BE49-F238E27FC236}">
                <a16:creationId xmlns:a16="http://schemas.microsoft.com/office/drawing/2014/main" id="{C5CA0BF0-A29C-4844-9C6C-D255C952CD58}"/>
              </a:ext>
            </a:extLst>
          </p:cNvPr>
          <p:cNvPicPr>
            <a:picLocks noGrp="1" noChangeAspect="1"/>
          </p:cNvPicPr>
          <p:nvPr>
            <p:ph idx="1"/>
          </p:nvPr>
        </p:nvPicPr>
        <p:blipFill>
          <a:blip r:embed="rId2"/>
          <a:stretch>
            <a:fillRect/>
          </a:stretch>
        </p:blipFill>
        <p:spPr>
          <a:xfrm>
            <a:off x="904876" y="1738394"/>
            <a:ext cx="10334624" cy="4558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1602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{5F2BC137-5CA3-4780-A3E6-AE3F8DB23904}tf78438558_win32</Template>
  <TotalTime>379</TotalTime>
  <Words>985</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Garamond</vt:lpstr>
      <vt:lpstr>SavonVTI</vt:lpstr>
      <vt:lpstr>Combining sentiment and technical analysis </vt:lpstr>
      <vt:lpstr>Prevailing sentiment influences stock prices and can be analyzed to better understand financial market movement </vt:lpstr>
      <vt:lpstr>PROJECT 3</vt:lpstr>
      <vt:lpstr>DATA SOURCES &amp; CHALLENGES</vt:lpstr>
      <vt:lpstr>STOCK DATA PREPARATION</vt:lpstr>
      <vt:lpstr>NEWS DATA PREPARATION </vt:lpstr>
      <vt:lpstr>Completed News API DataFrame </vt:lpstr>
      <vt:lpstr>SENTIMENT ANALYSIS USING NEWS API</vt:lpstr>
      <vt:lpstr>Sentiment Analysis with Vader</vt:lpstr>
      <vt:lpstr>TECHNICAL INDICATOR DATA PREPARATION</vt:lpstr>
      <vt:lpstr>DATA ANALYSIS &amp; EXPLORATION</vt:lpstr>
      <vt:lpstr>MODELING &amp; TRAINING PROCESS</vt:lpstr>
      <vt:lpstr>MODELS &amp; TRAINING PROCESS</vt:lpstr>
      <vt:lpstr>MODELING &amp; TRAINING PROCESS</vt:lpstr>
      <vt:lpstr>MODELING &amp; TRAINING PROCESS</vt:lpstr>
      <vt:lpstr>MODELS &amp; TRAINING PROCESS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Denise Franta</dc:creator>
  <cp:lastModifiedBy>Denise Franta</cp:lastModifiedBy>
  <cp:revision>21</cp:revision>
  <dcterms:created xsi:type="dcterms:W3CDTF">2022-04-14T15:17:48Z</dcterms:created>
  <dcterms:modified xsi:type="dcterms:W3CDTF">2022-04-16T15:00:24Z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