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9" r:id="rId2"/>
    <p:sldId id="275" r:id="rId3"/>
    <p:sldId id="260" r:id="rId4"/>
    <p:sldId id="276" r:id="rId5"/>
    <p:sldId id="277" r:id="rId6"/>
    <p:sldId id="278" r:id="rId7"/>
    <p:sldId id="280" r:id="rId8"/>
    <p:sldId id="281" r:id="rId9"/>
    <p:sldId id="307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ABE7"/>
    <a:srgbClr val="377D27"/>
    <a:srgbClr val="D23700"/>
    <a:srgbClr val="962700"/>
    <a:srgbClr val="8A2400"/>
    <a:srgbClr val="FF5319"/>
    <a:srgbClr val="1E1E1E"/>
    <a:srgbClr val="A4C7E8"/>
    <a:srgbClr val="C6DEB9"/>
    <a:srgbClr val="FF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84486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>
        <p:guide pos="370"/>
        <p:guide orient="horz" pos="845"/>
        <p:guide orient="horz" pos="3906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t>2019/9/29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3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0817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29661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9702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5688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8444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930846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90381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99397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72678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265831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0644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519055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08942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179101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123034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267654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085837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52847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570094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450424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240180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21818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991259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422025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3805102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465736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39077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17822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81856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78386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4812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66858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72671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5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2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957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485102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43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334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8474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840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222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224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50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t>2019/9/29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99010"/>
            <a:ext cx="12192000" cy="75247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终章：复盘总结</a:t>
            </a:r>
            <a:r>
              <a:rPr kumimoji="1" lang="zh-CN" altLang="en-US" sz="4000">
                <a:solidFill>
                  <a:schemeClr val="tx1"/>
                </a:solidFill>
              </a:rPr>
              <a:t>与强化提升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89730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7465505" cy="1139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vue</a:t>
            </a:r>
            <a:r>
              <a:rPr kumimoji="1" lang="zh-CN" altLang="en-US" sz="2400"/>
              <a:t>实例可以响应数据的变化，当属性或状态变化时，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组件会重新渲染</a:t>
            </a:r>
            <a:endParaRPr kumimoji="1" lang="en-US" altLang="zh-CN" sz="240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660861-52CB-440E-8ADE-76536F965297}"/>
              </a:ext>
            </a:extLst>
          </p:cNvPr>
          <p:cNvGrpSpPr/>
          <p:nvPr/>
        </p:nvGrpSpPr>
        <p:grpSpPr>
          <a:xfrm>
            <a:off x="2956560" y="3106503"/>
            <a:ext cx="5181600" cy="1490536"/>
            <a:chOff x="1945640" y="3113928"/>
            <a:chExt cx="5181600" cy="1490536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7FC2917-AB08-4F20-8999-A89865ECFD69}"/>
                </a:ext>
              </a:extLst>
            </p:cNvPr>
            <p:cNvSpPr/>
            <p:nvPr/>
          </p:nvSpPr>
          <p:spPr>
            <a:xfrm>
              <a:off x="4109720" y="3113928"/>
              <a:ext cx="3017520" cy="1490536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   组件          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DFC4117-E149-468D-992B-6DF857802639}"/>
                </a:ext>
              </a:extLst>
            </p:cNvPr>
            <p:cNvSpPr/>
            <p:nvPr/>
          </p:nvSpPr>
          <p:spPr>
            <a:xfrm>
              <a:off x="5420360" y="3455531"/>
              <a:ext cx="1381760" cy="80733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49FA74E-1777-4635-970E-8B0BA5554AC6}"/>
                </a:ext>
              </a:extLst>
            </p:cNvPr>
            <p:cNvSpPr/>
            <p:nvPr/>
          </p:nvSpPr>
          <p:spPr>
            <a:xfrm>
              <a:off x="1945640" y="3544626"/>
              <a:ext cx="1295400" cy="614290"/>
            </a:xfrm>
            <a:prstGeom prst="roundRect">
              <a:avLst/>
            </a:prstGeom>
            <a:solidFill>
              <a:srgbClr val="CDA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props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F7EBB3C-7B1F-497B-A0C3-24E62D378ACA}"/>
                </a:ext>
              </a:extLst>
            </p:cNvPr>
            <p:cNvCxnSpPr/>
            <p:nvPr/>
          </p:nvCxnSpPr>
          <p:spPr>
            <a:xfrm>
              <a:off x="3256280" y="3851771"/>
              <a:ext cx="853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025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7465505" cy="1139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vue</a:t>
            </a:r>
            <a:r>
              <a:rPr kumimoji="1" lang="zh-CN" altLang="en-US" sz="2400"/>
              <a:t>实例可以响应数据的变化，当属性或状态变化时，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组件会重新渲染</a:t>
            </a:r>
            <a:endParaRPr kumimoji="1" lang="en-US" altLang="zh-CN" sz="2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FC2917-AB08-4F20-8999-A89865ECFD69}"/>
              </a:ext>
            </a:extLst>
          </p:cNvPr>
          <p:cNvSpPr/>
          <p:nvPr/>
        </p:nvSpPr>
        <p:spPr>
          <a:xfrm>
            <a:off x="5120640" y="3106503"/>
            <a:ext cx="3017520" cy="149053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   组件          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DFC4117-E149-468D-992B-6DF857802639}"/>
              </a:ext>
            </a:extLst>
          </p:cNvPr>
          <p:cNvSpPr/>
          <p:nvPr/>
        </p:nvSpPr>
        <p:spPr>
          <a:xfrm>
            <a:off x="6431280" y="3448106"/>
            <a:ext cx="1381760" cy="80733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9FA74E-1777-4635-970E-8B0BA5554AC6}"/>
              </a:ext>
            </a:extLst>
          </p:cNvPr>
          <p:cNvSpPr/>
          <p:nvPr/>
        </p:nvSpPr>
        <p:spPr>
          <a:xfrm>
            <a:off x="2956560" y="3537201"/>
            <a:ext cx="1295400" cy="614290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props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7EBB3C-7B1F-497B-A0C3-24E62D378ACA}"/>
              </a:ext>
            </a:extLst>
          </p:cNvPr>
          <p:cNvCxnSpPr/>
          <p:nvPr/>
        </p:nvCxnSpPr>
        <p:spPr>
          <a:xfrm>
            <a:off x="4267200" y="3844346"/>
            <a:ext cx="853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58968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7465505" cy="1139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vue</a:t>
            </a:r>
            <a:r>
              <a:rPr kumimoji="1" lang="zh-CN" altLang="en-US" sz="2400"/>
              <a:t>实例可以响应数据的变化，当属性或状态变化时，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组件会重新渲染</a:t>
            </a:r>
            <a:endParaRPr kumimoji="1" lang="en-US" altLang="zh-CN" sz="2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FC2917-AB08-4F20-8999-A89865ECFD69}"/>
              </a:ext>
            </a:extLst>
          </p:cNvPr>
          <p:cNvSpPr/>
          <p:nvPr/>
        </p:nvSpPr>
        <p:spPr>
          <a:xfrm>
            <a:off x="5120640" y="3106503"/>
            <a:ext cx="3017520" cy="149053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   组件          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DFC4117-E149-468D-992B-6DF857802639}"/>
              </a:ext>
            </a:extLst>
          </p:cNvPr>
          <p:cNvSpPr/>
          <p:nvPr/>
        </p:nvSpPr>
        <p:spPr>
          <a:xfrm>
            <a:off x="6431280" y="3448106"/>
            <a:ext cx="1381760" cy="80733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9FA74E-1777-4635-970E-8B0BA5554AC6}"/>
              </a:ext>
            </a:extLst>
          </p:cNvPr>
          <p:cNvSpPr/>
          <p:nvPr/>
        </p:nvSpPr>
        <p:spPr>
          <a:xfrm>
            <a:off x="2956560" y="3537201"/>
            <a:ext cx="1295400" cy="614290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props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7EBB3C-7B1F-497B-A0C3-24E62D378ACA}"/>
              </a:ext>
            </a:extLst>
          </p:cNvPr>
          <p:cNvCxnSpPr/>
          <p:nvPr/>
        </p:nvCxnSpPr>
        <p:spPr>
          <a:xfrm>
            <a:off x="4267200" y="3844346"/>
            <a:ext cx="853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040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7465505" cy="1139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vue</a:t>
            </a:r>
            <a:r>
              <a:rPr kumimoji="1" lang="zh-CN" altLang="en-US" sz="2400"/>
              <a:t>实例可以响应数据的变化，当属性或状态变化时，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组件会重新渲染</a:t>
            </a:r>
            <a:endParaRPr kumimoji="1" lang="en-US" altLang="zh-CN" sz="2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FC2917-AB08-4F20-8999-A89865ECFD69}"/>
              </a:ext>
            </a:extLst>
          </p:cNvPr>
          <p:cNvSpPr/>
          <p:nvPr/>
        </p:nvSpPr>
        <p:spPr>
          <a:xfrm>
            <a:off x="5120640" y="3106503"/>
            <a:ext cx="3017520" cy="149053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   组件          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DFC4117-E149-468D-992B-6DF857802639}"/>
              </a:ext>
            </a:extLst>
          </p:cNvPr>
          <p:cNvSpPr/>
          <p:nvPr/>
        </p:nvSpPr>
        <p:spPr>
          <a:xfrm>
            <a:off x="6431280" y="3448106"/>
            <a:ext cx="1381760" cy="80733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9FA74E-1777-4635-970E-8B0BA5554AC6}"/>
              </a:ext>
            </a:extLst>
          </p:cNvPr>
          <p:cNvSpPr/>
          <p:nvPr/>
        </p:nvSpPr>
        <p:spPr>
          <a:xfrm>
            <a:off x="2956560" y="3537201"/>
            <a:ext cx="1295400" cy="614290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props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7EBB3C-7B1F-497B-A0C3-24E62D378ACA}"/>
              </a:ext>
            </a:extLst>
          </p:cNvPr>
          <p:cNvCxnSpPr/>
          <p:nvPr/>
        </p:nvCxnSpPr>
        <p:spPr>
          <a:xfrm>
            <a:off x="4267200" y="3844346"/>
            <a:ext cx="853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17928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7465505" cy="1139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vue</a:t>
            </a:r>
            <a:r>
              <a:rPr kumimoji="1" lang="zh-CN" altLang="en-US" sz="2400"/>
              <a:t>实例可以响应数据的变化，当属性或状态变化时，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组件会重新渲染</a:t>
            </a:r>
            <a:endParaRPr kumimoji="1" lang="en-US" altLang="zh-CN" sz="2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FC2917-AB08-4F20-8999-A89865ECFD69}"/>
              </a:ext>
            </a:extLst>
          </p:cNvPr>
          <p:cNvSpPr/>
          <p:nvPr/>
        </p:nvSpPr>
        <p:spPr>
          <a:xfrm>
            <a:off x="5120640" y="3106503"/>
            <a:ext cx="3017520" cy="149053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   组件          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DFC4117-E149-468D-992B-6DF857802639}"/>
              </a:ext>
            </a:extLst>
          </p:cNvPr>
          <p:cNvSpPr/>
          <p:nvPr/>
        </p:nvSpPr>
        <p:spPr>
          <a:xfrm>
            <a:off x="6431280" y="3448106"/>
            <a:ext cx="1381760" cy="80733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9FA74E-1777-4635-970E-8B0BA5554AC6}"/>
              </a:ext>
            </a:extLst>
          </p:cNvPr>
          <p:cNvSpPr/>
          <p:nvPr/>
        </p:nvSpPr>
        <p:spPr>
          <a:xfrm>
            <a:off x="2956560" y="3537201"/>
            <a:ext cx="1295400" cy="614290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props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7EBB3C-7B1F-497B-A0C3-24E62D378ACA}"/>
              </a:ext>
            </a:extLst>
          </p:cNvPr>
          <p:cNvCxnSpPr/>
          <p:nvPr/>
        </p:nvCxnSpPr>
        <p:spPr>
          <a:xfrm>
            <a:off x="4267200" y="3844346"/>
            <a:ext cx="853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342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8802410" cy="1141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在组件树中，组件的重新渲染是从某个组件出发（状态变化），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依次影响到后续组件</a:t>
            </a:r>
            <a:endParaRPr kumimoji="1" lang="en-US" altLang="zh-CN" sz="24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526ED5-EE94-4E6F-9395-F00491ECA255}"/>
              </a:ext>
            </a:extLst>
          </p:cNvPr>
          <p:cNvGrpSpPr/>
          <p:nvPr/>
        </p:nvGrpSpPr>
        <p:grpSpPr>
          <a:xfrm>
            <a:off x="3713480" y="2270355"/>
            <a:ext cx="6365240" cy="3427486"/>
            <a:chOff x="3713480" y="2270355"/>
            <a:chExt cx="6365240" cy="342748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25504C0-FC4A-48EA-B1A4-1FC9C2EC3A12}"/>
                </a:ext>
              </a:extLst>
            </p:cNvPr>
            <p:cNvSpPr/>
            <p:nvPr/>
          </p:nvSpPr>
          <p:spPr>
            <a:xfrm>
              <a:off x="6360160" y="2270355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2CCCF1F-A94B-42FA-8ACE-3223C42DB7DD}"/>
                </a:ext>
              </a:extLst>
            </p:cNvPr>
            <p:cNvSpPr/>
            <p:nvPr/>
          </p:nvSpPr>
          <p:spPr>
            <a:xfrm>
              <a:off x="5306060" y="3142444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85A7AF6-3069-49E1-B615-26D22CE2C7DD}"/>
                </a:ext>
              </a:extLst>
            </p:cNvPr>
            <p:cNvSpPr/>
            <p:nvPr/>
          </p:nvSpPr>
          <p:spPr>
            <a:xfrm>
              <a:off x="7406642" y="3115390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85DF50F-5C49-4AE2-BE47-FA1821ADC2D5}"/>
                </a:ext>
              </a:extLst>
            </p:cNvPr>
            <p:cNvSpPr/>
            <p:nvPr/>
          </p:nvSpPr>
          <p:spPr>
            <a:xfrm>
              <a:off x="4411980" y="421802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16CC270-ED08-416C-9955-424A2B4ABF76}"/>
                </a:ext>
              </a:extLst>
            </p:cNvPr>
            <p:cNvSpPr/>
            <p:nvPr/>
          </p:nvSpPr>
          <p:spPr>
            <a:xfrm>
              <a:off x="5742439" y="421802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F3B0268-53F0-4136-B5F6-8506D80A1B80}"/>
                </a:ext>
              </a:extLst>
            </p:cNvPr>
            <p:cNvSpPr/>
            <p:nvPr/>
          </p:nvSpPr>
          <p:spPr>
            <a:xfrm>
              <a:off x="6981458" y="421802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7828FA4-EC8A-4908-817E-971641A4D443}"/>
                </a:ext>
              </a:extLst>
            </p:cNvPr>
            <p:cNvSpPr/>
            <p:nvPr/>
          </p:nvSpPr>
          <p:spPr>
            <a:xfrm>
              <a:off x="8322578" y="421802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5CB8F1F-D402-4CC0-B06B-67252FC6B6AB}"/>
                </a:ext>
              </a:extLst>
            </p:cNvPr>
            <p:cNvSpPr/>
            <p:nvPr/>
          </p:nvSpPr>
          <p:spPr>
            <a:xfrm>
              <a:off x="7726680" y="511210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432A3F-74B9-4AA3-8D68-1F6CB374E56E}"/>
                </a:ext>
              </a:extLst>
            </p:cNvPr>
            <p:cNvSpPr/>
            <p:nvPr/>
          </p:nvSpPr>
          <p:spPr>
            <a:xfrm>
              <a:off x="9037320" y="511210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A4980F9-D08A-4F43-B71D-C6929479E186}"/>
                </a:ext>
              </a:extLst>
            </p:cNvPr>
            <p:cNvSpPr/>
            <p:nvPr/>
          </p:nvSpPr>
          <p:spPr>
            <a:xfrm>
              <a:off x="3713480" y="511210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C013CD8-D2E0-419F-B3C7-DAF0CECA68BB}"/>
                </a:ext>
              </a:extLst>
            </p:cNvPr>
            <p:cNvSpPr/>
            <p:nvPr/>
          </p:nvSpPr>
          <p:spPr>
            <a:xfrm>
              <a:off x="5024120" y="511210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3B8FE8B-5C4F-416B-8ECE-5DECC23E2C7E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5742439" y="2856093"/>
              <a:ext cx="1138421" cy="28635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7C78514-F902-4C58-B704-44B7557E05CD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4932680" y="3728182"/>
              <a:ext cx="894080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4B48E5A-23DF-43B6-A546-496759942AF0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4234180" y="4803761"/>
              <a:ext cx="69850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240AD1-52E6-49D3-9031-81ADC69C61FE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4932680" y="4803761"/>
              <a:ext cx="61214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60C188C-09E1-44D6-8829-E7F701004C6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5826760" y="3728182"/>
              <a:ext cx="436379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149CC2D-F5DA-4CD2-81EB-05C5D95C524F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7502158" y="3701128"/>
              <a:ext cx="425184" cy="516895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E980CEF-63F9-4E85-BDEB-F557CAF9952E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6880860" y="2856093"/>
              <a:ext cx="1046482" cy="259297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6E2592E-CB33-4ADA-95F7-6D4123D37DF1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7927342" y="3701128"/>
              <a:ext cx="915936" cy="516895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508662F-C9CC-4BA5-9635-05DFE703C0A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8247380" y="4803761"/>
              <a:ext cx="595898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6831F6D-43D6-4D42-B2AE-6CDA07E0747C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8843278" y="4803761"/>
              <a:ext cx="714742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9C722B8-7E03-4553-BFC5-F05785034B9A}"/>
                </a:ext>
              </a:extLst>
            </p:cNvPr>
            <p:cNvSpPr/>
            <p:nvPr/>
          </p:nvSpPr>
          <p:spPr>
            <a:xfrm>
              <a:off x="6440937" y="2382172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9D4ED9F-D545-497C-BEEB-C6ECD9128F24}"/>
                </a:ext>
              </a:extLst>
            </p:cNvPr>
            <p:cNvSpPr/>
            <p:nvPr/>
          </p:nvSpPr>
          <p:spPr>
            <a:xfrm>
              <a:off x="5383293" y="3244648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A7D608F-EA25-43A2-8295-9353FEBB9EE3}"/>
                </a:ext>
              </a:extLst>
            </p:cNvPr>
            <p:cNvSpPr/>
            <p:nvPr/>
          </p:nvSpPr>
          <p:spPr>
            <a:xfrm>
              <a:off x="4503447" y="4329392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C3A6DDC-BF15-4CC8-902D-90D98C07404E}"/>
                </a:ext>
              </a:extLst>
            </p:cNvPr>
            <p:cNvSpPr/>
            <p:nvPr/>
          </p:nvSpPr>
          <p:spPr>
            <a:xfrm>
              <a:off x="3794257" y="5229780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0A83FC5-C4A8-4A77-A2D5-A566AB045A28}"/>
                </a:ext>
              </a:extLst>
            </p:cNvPr>
            <p:cNvSpPr/>
            <p:nvPr/>
          </p:nvSpPr>
          <p:spPr>
            <a:xfrm>
              <a:off x="5104897" y="5229780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8BDEBA92-303A-49DC-A7AB-4B0D0671946A}"/>
                </a:ext>
              </a:extLst>
            </p:cNvPr>
            <p:cNvSpPr/>
            <p:nvPr/>
          </p:nvSpPr>
          <p:spPr>
            <a:xfrm>
              <a:off x="5811050" y="4342735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B1EB292-4499-4A44-82A3-884A0A520BBE}"/>
                </a:ext>
              </a:extLst>
            </p:cNvPr>
            <p:cNvSpPr/>
            <p:nvPr/>
          </p:nvSpPr>
          <p:spPr>
            <a:xfrm>
              <a:off x="7062235" y="4329392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9346A6D-62D8-4A60-867C-EE51C448B110}"/>
                </a:ext>
              </a:extLst>
            </p:cNvPr>
            <p:cNvSpPr/>
            <p:nvPr/>
          </p:nvSpPr>
          <p:spPr>
            <a:xfrm>
              <a:off x="8403355" y="4329392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639580A-F6D8-4684-89ED-4A12065FBC29}"/>
                </a:ext>
              </a:extLst>
            </p:cNvPr>
            <p:cNvSpPr/>
            <p:nvPr/>
          </p:nvSpPr>
          <p:spPr>
            <a:xfrm>
              <a:off x="7497847" y="3233067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8C334DDA-C959-4D06-A87A-32A4E5F14E33}"/>
                </a:ext>
              </a:extLst>
            </p:cNvPr>
            <p:cNvSpPr/>
            <p:nvPr/>
          </p:nvSpPr>
          <p:spPr>
            <a:xfrm>
              <a:off x="7807457" y="5214307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E519FFA-94C6-456E-9B5C-2DC084F89ADA}"/>
                </a:ext>
              </a:extLst>
            </p:cNvPr>
            <p:cNvSpPr/>
            <p:nvPr/>
          </p:nvSpPr>
          <p:spPr>
            <a:xfrm>
              <a:off x="9118097" y="5214307"/>
              <a:ext cx="879846" cy="381329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2441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8802410" cy="1141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在组件树中，组件的重新渲染是从某个组件出发（状态变化），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依次影响到后续组件</a:t>
            </a:r>
            <a:endParaRPr kumimoji="1" lang="en-US" altLang="zh-CN" sz="2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5504C0-FC4A-48EA-B1A4-1FC9C2EC3A12}"/>
              </a:ext>
            </a:extLst>
          </p:cNvPr>
          <p:cNvSpPr/>
          <p:nvPr/>
        </p:nvSpPr>
        <p:spPr>
          <a:xfrm>
            <a:off x="6360160" y="2270355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2CCCF1F-A94B-42FA-8ACE-3223C42DB7DD}"/>
              </a:ext>
            </a:extLst>
          </p:cNvPr>
          <p:cNvSpPr/>
          <p:nvPr/>
        </p:nvSpPr>
        <p:spPr>
          <a:xfrm>
            <a:off x="5306060" y="3142444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5A7AF6-3069-49E1-B615-26D22CE2C7DD}"/>
              </a:ext>
            </a:extLst>
          </p:cNvPr>
          <p:cNvSpPr/>
          <p:nvPr/>
        </p:nvSpPr>
        <p:spPr>
          <a:xfrm>
            <a:off x="7406642" y="3115390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85DF50F-5C49-4AE2-BE47-FA1821ADC2D5}"/>
              </a:ext>
            </a:extLst>
          </p:cNvPr>
          <p:cNvSpPr/>
          <p:nvPr/>
        </p:nvSpPr>
        <p:spPr>
          <a:xfrm>
            <a:off x="4411980" y="421802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16CC270-ED08-416C-9955-424A2B4ABF76}"/>
              </a:ext>
            </a:extLst>
          </p:cNvPr>
          <p:cNvSpPr/>
          <p:nvPr/>
        </p:nvSpPr>
        <p:spPr>
          <a:xfrm>
            <a:off x="5742439" y="421802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3B0268-53F0-4136-B5F6-8506D80A1B80}"/>
              </a:ext>
            </a:extLst>
          </p:cNvPr>
          <p:cNvSpPr/>
          <p:nvPr/>
        </p:nvSpPr>
        <p:spPr>
          <a:xfrm>
            <a:off x="6981458" y="421802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7828FA4-EC8A-4908-817E-971641A4D443}"/>
              </a:ext>
            </a:extLst>
          </p:cNvPr>
          <p:cNvSpPr/>
          <p:nvPr/>
        </p:nvSpPr>
        <p:spPr>
          <a:xfrm>
            <a:off x="8322578" y="421802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CB8F1F-D402-4CC0-B06B-67252FC6B6AB}"/>
              </a:ext>
            </a:extLst>
          </p:cNvPr>
          <p:cNvSpPr/>
          <p:nvPr/>
        </p:nvSpPr>
        <p:spPr>
          <a:xfrm>
            <a:off x="7726680" y="511210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432A3F-74B9-4AA3-8D68-1F6CB374E56E}"/>
              </a:ext>
            </a:extLst>
          </p:cNvPr>
          <p:cNvSpPr/>
          <p:nvPr/>
        </p:nvSpPr>
        <p:spPr>
          <a:xfrm>
            <a:off x="9037320" y="511210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A4980F9-D08A-4F43-B71D-C6929479E186}"/>
              </a:ext>
            </a:extLst>
          </p:cNvPr>
          <p:cNvSpPr/>
          <p:nvPr/>
        </p:nvSpPr>
        <p:spPr>
          <a:xfrm>
            <a:off x="3713480" y="511210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C013CD8-D2E0-419F-B3C7-DAF0CECA68BB}"/>
              </a:ext>
            </a:extLst>
          </p:cNvPr>
          <p:cNvSpPr/>
          <p:nvPr/>
        </p:nvSpPr>
        <p:spPr>
          <a:xfrm>
            <a:off x="5024120" y="511210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B8FE8B-5C4F-416B-8ECE-5DECC23E2C7E}"/>
              </a:ext>
            </a:extLst>
          </p:cNvPr>
          <p:cNvCxnSpPr>
            <a:stCxn id="10" idx="2"/>
          </p:cNvCxnSpPr>
          <p:nvPr/>
        </p:nvCxnSpPr>
        <p:spPr>
          <a:xfrm flipH="1">
            <a:off x="5742439" y="2856093"/>
            <a:ext cx="1138421" cy="286351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C78514-F902-4C58-B704-44B7557E05C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4932680" y="3728182"/>
            <a:ext cx="894080" cy="489841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B48E5A-23DF-43B6-A546-496759942AF0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234180" y="4803761"/>
            <a:ext cx="698500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5240AD1-52E6-49D3-9031-81ADC69C61FE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4932680" y="4803761"/>
            <a:ext cx="612140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60C188C-09E1-44D6-8829-E7F701004C6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826760" y="3728182"/>
            <a:ext cx="436379" cy="489841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149CC2D-F5DA-4CD2-81EB-05C5D95C524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7502158" y="3701128"/>
            <a:ext cx="425184" cy="516895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E980CEF-63F9-4E85-BDEB-F557CAF99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880860" y="2856093"/>
            <a:ext cx="1046482" cy="259297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6E2592E-CB33-4ADA-95F7-6D4123D37DF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7927342" y="3701128"/>
            <a:ext cx="915936" cy="516895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508662F-C9CC-4BA5-9635-05DFE703C0A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8247380" y="4803761"/>
            <a:ext cx="595898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6831F6D-43D6-4D42-B2AE-6CDA07E0747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843278" y="4803761"/>
            <a:ext cx="714742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C722B8-7E03-4553-BFC5-F05785034B9A}"/>
              </a:ext>
            </a:extLst>
          </p:cNvPr>
          <p:cNvSpPr/>
          <p:nvPr/>
        </p:nvSpPr>
        <p:spPr>
          <a:xfrm>
            <a:off x="6440937" y="238217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9D4ED9F-D545-497C-BEEB-C6ECD9128F24}"/>
              </a:ext>
            </a:extLst>
          </p:cNvPr>
          <p:cNvSpPr/>
          <p:nvPr/>
        </p:nvSpPr>
        <p:spPr>
          <a:xfrm>
            <a:off x="5383293" y="3244648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A7D608F-EA25-43A2-8295-9353FEBB9EE3}"/>
              </a:ext>
            </a:extLst>
          </p:cNvPr>
          <p:cNvSpPr/>
          <p:nvPr/>
        </p:nvSpPr>
        <p:spPr>
          <a:xfrm>
            <a:off x="4503447" y="432939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C3A6DDC-BF15-4CC8-902D-90D98C07404E}"/>
              </a:ext>
            </a:extLst>
          </p:cNvPr>
          <p:cNvSpPr/>
          <p:nvPr/>
        </p:nvSpPr>
        <p:spPr>
          <a:xfrm>
            <a:off x="3794257" y="5229780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0A83FC5-C4A8-4A77-A2D5-A566AB045A28}"/>
              </a:ext>
            </a:extLst>
          </p:cNvPr>
          <p:cNvSpPr/>
          <p:nvPr/>
        </p:nvSpPr>
        <p:spPr>
          <a:xfrm>
            <a:off x="5104897" y="5229780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BDEBA92-303A-49DC-A7AB-4B0D0671946A}"/>
              </a:ext>
            </a:extLst>
          </p:cNvPr>
          <p:cNvSpPr/>
          <p:nvPr/>
        </p:nvSpPr>
        <p:spPr>
          <a:xfrm>
            <a:off x="5811050" y="4342735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1EB292-4499-4A44-82A3-884A0A520BBE}"/>
              </a:ext>
            </a:extLst>
          </p:cNvPr>
          <p:cNvSpPr/>
          <p:nvPr/>
        </p:nvSpPr>
        <p:spPr>
          <a:xfrm>
            <a:off x="7062235" y="432939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9346A6D-62D8-4A60-867C-EE51C448B110}"/>
              </a:ext>
            </a:extLst>
          </p:cNvPr>
          <p:cNvSpPr/>
          <p:nvPr/>
        </p:nvSpPr>
        <p:spPr>
          <a:xfrm>
            <a:off x="8403355" y="432939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639580A-F6D8-4684-89ED-4A12065FBC29}"/>
              </a:ext>
            </a:extLst>
          </p:cNvPr>
          <p:cNvSpPr/>
          <p:nvPr/>
        </p:nvSpPr>
        <p:spPr>
          <a:xfrm>
            <a:off x="7497847" y="3233067"/>
            <a:ext cx="879846" cy="381329"/>
          </a:xfrm>
          <a:prstGeom prst="roundRect">
            <a:avLst/>
          </a:prstGeom>
          <a:solidFill>
            <a:srgbClr val="377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state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C334DDA-C959-4D06-A87A-32A4E5F14E33}"/>
              </a:ext>
            </a:extLst>
          </p:cNvPr>
          <p:cNvSpPr/>
          <p:nvPr/>
        </p:nvSpPr>
        <p:spPr>
          <a:xfrm>
            <a:off x="7807457" y="5214307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519FFA-94C6-456E-9B5C-2DC084F89ADA}"/>
              </a:ext>
            </a:extLst>
          </p:cNvPr>
          <p:cNvSpPr/>
          <p:nvPr/>
        </p:nvSpPr>
        <p:spPr>
          <a:xfrm>
            <a:off x="9118097" y="5214307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1141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8802410" cy="1141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在组件树中，组件的重新渲染是从某个组件出发（状态变化），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依次影响到后续组件</a:t>
            </a:r>
            <a:endParaRPr kumimoji="1" lang="en-US" altLang="zh-CN" sz="2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5504C0-FC4A-48EA-B1A4-1FC9C2EC3A12}"/>
              </a:ext>
            </a:extLst>
          </p:cNvPr>
          <p:cNvSpPr/>
          <p:nvPr/>
        </p:nvSpPr>
        <p:spPr>
          <a:xfrm>
            <a:off x="6360160" y="2270355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2CCCF1F-A94B-42FA-8ACE-3223C42DB7DD}"/>
              </a:ext>
            </a:extLst>
          </p:cNvPr>
          <p:cNvSpPr/>
          <p:nvPr/>
        </p:nvSpPr>
        <p:spPr>
          <a:xfrm>
            <a:off x="5306060" y="3142444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5A7AF6-3069-49E1-B615-26D22CE2C7DD}"/>
              </a:ext>
            </a:extLst>
          </p:cNvPr>
          <p:cNvSpPr/>
          <p:nvPr/>
        </p:nvSpPr>
        <p:spPr>
          <a:xfrm>
            <a:off x="7406642" y="3115390"/>
            <a:ext cx="1041400" cy="585738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85DF50F-5C49-4AE2-BE47-FA1821ADC2D5}"/>
              </a:ext>
            </a:extLst>
          </p:cNvPr>
          <p:cNvSpPr/>
          <p:nvPr/>
        </p:nvSpPr>
        <p:spPr>
          <a:xfrm>
            <a:off x="4411980" y="421802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16CC270-ED08-416C-9955-424A2B4ABF76}"/>
              </a:ext>
            </a:extLst>
          </p:cNvPr>
          <p:cNvSpPr/>
          <p:nvPr/>
        </p:nvSpPr>
        <p:spPr>
          <a:xfrm>
            <a:off x="5742439" y="421802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3B0268-53F0-4136-B5F6-8506D80A1B80}"/>
              </a:ext>
            </a:extLst>
          </p:cNvPr>
          <p:cNvSpPr/>
          <p:nvPr/>
        </p:nvSpPr>
        <p:spPr>
          <a:xfrm>
            <a:off x="6981458" y="4218023"/>
            <a:ext cx="1041400" cy="585738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7828FA4-EC8A-4908-817E-971641A4D443}"/>
              </a:ext>
            </a:extLst>
          </p:cNvPr>
          <p:cNvSpPr/>
          <p:nvPr/>
        </p:nvSpPr>
        <p:spPr>
          <a:xfrm>
            <a:off x="8322578" y="4218023"/>
            <a:ext cx="1041400" cy="585738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CB8F1F-D402-4CC0-B06B-67252FC6B6AB}"/>
              </a:ext>
            </a:extLst>
          </p:cNvPr>
          <p:cNvSpPr/>
          <p:nvPr/>
        </p:nvSpPr>
        <p:spPr>
          <a:xfrm>
            <a:off x="7726680" y="5112103"/>
            <a:ext cx="1041400" cy="585738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432A3F-74B9-4AA3-8D68-1F6CB374E56E}"/>
              </a:ext>
            </a:extLst>
          </p:cNvPr>
          <p:cNvSpPr/>
          <p:nvPr/>
        </p:nvSpPr>
        <p:spPr>
          <a:xfrm>
            <a:off x="9037320" y="5112103"/>
            <a:ext cx="1041400" cy="585738"/>
          </a:xfrm>
          <a:prstGeom prst="roundRect">
            <a:avLst/>
          </a:prstGeom>
          <a:solidFill>
            <a:srgbClr val="CD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A4980F9-D08A-4F43-B71D-C6929479E186}"/>
              </a:ext>
            </a:extLst>
          </p:cNvPr>
          <p:cNvSpPr/>
          <p:nvPr/>
        </p:nvSpPr>
        <p:spPr>
          <a:xfrm>
            <a:off x="3713480" y="511210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C013CD8-D2E0-419F-B3C7-DAF0CECA68BB}"/>
              </a:ext>
            </a:extLst>
          </p:cNvPr>
          <p:cNvSpPr/>
          <p:nvPr/>
        </p:nvSpPr>
        <p:spPr>
          <a:xfrm>
            <a:off x="5024120" y="5112103"/>
            <a:ext cx="1041400" cy="58573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B8FE8B-5C4F-416B-8ECE-5DECC23E2C7E}"/>
              </a:ext>
            </a:extLst>
          </p:cNvPr>
          <p:cNvCxnSpPr>
            <a:stCxn id="10" idx="2"/>
          </p:cNvCxnSpPr>
          <p:nvPr/>
        </p:nvCxnSpPr>
        <p:spPr>
          <a:xfrm flipH="1">
            <a:off x="5742439" y="2856093"/>
            <a:ext cx="1138421" cy="286351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C78514-F902-4C58-B704-44B7557E05C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4932680" y="3728182"/>
            <a:ext cx="894080" cy="489841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B48E5A-23DF-43B6-A546-496759942AF0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234180" y="4803761"/>
            <a:ext cx="698500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5240AD1-52E6-49D3-9031-81ADC69C61FE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4932680" y="4803761"/>
            <a:ext cx="612140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60C188C-09E1-44D6-8829-E7F701004C6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826760" y="3728182"/>
            <a:ext cx="436379" cy="489841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149CC2D-F5DA-4CD2-81EB-05C5D95C524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7502158" y="3701128"/>
            <a:ext cx="425184" cy="516895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E980CEF-63F9-4E85-BDEB-F557CAF99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880860" y="2856093"/>
            <a:ext cx="1046482" cy="259297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6E2592E-CB33-4ADA-95F7-6D4123D37DF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7927342" y="3701128"/>
            <a:ext cx="915936" cy="516895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508662F-C9CC-4BA5-9635-05DFE703C0A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8247380" y="4803761"/>
            <a:ext cx="595898" cy="30834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6831F6D-43D6-4D42-B2AE-6CDA07E0747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843278" y="4803761"/>
            <a:ext cx="714742" cy="30834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C722B8-7E03-4553-BFC5-F05785034B9A}"/>
              </a:ext>
            </a:extLst>
          </p:cNvPr>
          <p:cNvSpPr/>
          <p:nvPr/>
        </p:nvSpPr>
        <p:spPr>
          <a:xfrm>
            <a:off x="6440937" y="238217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9D4ED9F-D545-497C-BEEB-C6ECD9128F24}"/>
              </a:ext>
            </a:extLst>
          </p:cNvPr>
          <p:cNvSpPr/>
          <p:nvPr/>
        </p:nvSpPr>
        <p:spPr>
          <a:xfrm>
            <a:off x="5383293" y="3244648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A7D608F-EA25-43A2-8295-9353FEBB9EE3}"/>
              </a:ext>
            </a:extLst>
          </p:cNvPr>
          <p:cNvSpPr/>
          <p:nvPr/>
        </p:nvSpPr>
        <p:spPr>
          <a:xfrm>
            <a:off x="4503447" y="432939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C3A6DDC-BF15-4CC8-902D-90D98C07404E}"/>
              </a:ext>
            </a:extLst>
          </p:cNvPr>
          <p:cNvSpPr/>
          <p:nvPr/>
        </p:nvSpPr>
        <p:spPr>
          <a:xfrm>
            <a:off x="3794257" y="5229780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0A83FC5-C4A8-4A77-A2D5-A566AB045A28}"/>
              </a:ext>
            </a:extLst>
          </p:cNvPr>
          <p:cNvSpPr/>
          <p:nvPr/>
        </p:nvSpPr>
        <p:spPr>
          <a:xfrm>
            <a:off x="5104897" y="5229780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BDEBA92-303A-49DC-A7AB-4B0D0671946A}"/>
              </a:ext>
            </a:extLst>
          </p:cNvPr>
          <p:cNvSpPr/>
          <p:nvPr/>
        </p:nvSpPr>
        <p:spPr>
          <a:xfrm>
            <a:off x="5811050" y="4342735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1EB292-4499-4A44-82A3-884A0A520BBE}"/>
              </a:ext>
            </a:extLst>
          </p:cNvPr>
          <p:cNvSpPr/>
          <p:nvPr/>
        </p:nvSpPr>
        <p:spPr>
          <a:xfrm>
            <a:off x="7062235" y="432939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9346A6D-62D8-4A60-867C-EE51C448B110}"/>
              </a:ext>
            </a:extLst>
          </p:cNvPr>
          <p:cNvSpPr/>
          <p:nvPr/>
        </p:nvSpPr>
        <p:spPr>
          <a:xfrm>
            <a:off x="8403355" y="4329392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639580A-F6D8-4684-89ED-4A12065FBC29}"/>
              </a:ext>
            </a:extLst>
          </p:cNvPr>
          <p:cNvSpPr/>
          <p:nvPr/>
        </p:nvSpPr>
        <p:spPr>
          <a:xfrm>
            <a:off x="7497847" y="3233067"/>
            <a:ext cx="879846" cy="381329"/>
          </a:xfrm>
          <a:prstGeom prst="roundRect">
            <a:avLst/>
          </a:prstGeom>
          <a:solidFill>
            <a:srgbClr val="377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state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C334DDA-C959-4D06-A87A-32A4E5F14E33}"/>
              </a:ext>
            </a:extLst>
          </p:cNvPr>
          <p:cNvSpPr/>
          <p:nvPr/>
        </p:nvSpPr>
        <p:spPr>
          <a:xfrm>
            <a:off x="7807457" y="5214307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519FFA-94C6-456E-9B5C-2DC084F89ADA}"/>
              </a:ext>
            </a:extLst>
          </p:cNvPr>
          <p:cNvSpPr/>
          <p:nvPr/>
        </p:nvSpPr>
        <p:spPr>
          <a:xfrm>
            <a:off x="9118097" y="5214307"/>
            <a:ext cx="879846" cy="3813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5707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75000"/>
                    <a:lumOff val="25000"/>
                  </a:schemeClr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75000"/>
                  <a:lumOff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4FF74C-C50E-49FB-8CA1-0058FE799F3C}"/>
              </a:ext>
            </a:extLst>
          </p:cNvPr>
          <p:cNvSpPr txBox="1"/>
          <p:nvPr/>
        </p:nvSpPr>
        <p:spPr>
          <a:xfrm>
            <a:off x="2956560" y="1270595"/>
            <a:ext cx="8696611" cy="1141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vue</a:t>
            </a:r>
            <a:r>
              <a:rPr kumimoji="1" lang="zh-CN" altLang="en-US" sz="2400"/>
              <a:t>之所以能实现响应式，根本原因，是它将配置中的状态提升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到了</a:t>
            </a:r>
            <a:r>
              <a:rPr kumimoji="1" lang="en-US" altLang="zh-CN" sz="2400"/>
              <a:t>vue</a:t>
            </a:r>
            <a:r>
              <a:rPr kumimoji="1" lang="zh-CN" altLang="en-US" sz="2400"/>
              <a:t>实例中，使得对状态的赋值和取值可以被监控</a:t>
            </a:r>
            <a:endParaRPr kumimoji="1" lang="en-US" altLang="zh-CN" sz="240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3CDD4FA-ADCF-4B64-81D1-DE281DF1BCB3}"/>
              </a:ext>
            </a:extLst>
          </p:cNvPr>
          <p:cNvGrpSpPr/>
          <p:nvPr/>
        </p:nvGrpSpPr>
        <p:grpSpPr>
          <a:xfrm>
            <a:off x="3030043" y="2554622"/>
            <a:ext cx="8623128" cy="3404816"/>
            <a:chOff x="3030043" y="2554622"/>
            <a:chExt cx="8623128" cy="34048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7BEA2F-AFB4-4405-B251-CB2E5EA5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0043" y="2933337"/>
              <a:ext cx="2547797" cy="302610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06447F0-92CD-4F9D-B97A-F93A24E5D43D}"/>
                </a:ext>
              </a:extLst>
            </p:cNvPr>
            <p:cNvSpPr txBox="1"/>
            <p:nvPr/>
          </p:nvSpPr>
          <p:spPr>
            <a:xfrm>
              <a:off x="3030043" y="25546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  <a:latin typeface="+mn-lt"/>
                </a:rPr>
                <a:t>配置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A5D34F-B05B-44F9-B58E-AFD12848C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5485" y="2933336"/>
              <a:ext cx="3757686" cy="3026101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73238A3-3E15-4159-AC10-142E4A38DD21}"/>
                </a:ext>
              </a:extLst>
            </p:cNvPr>
            <p:cNvSpPr txBox="1"/>
            <p:nvPr/>
          </p:nvSpPr>
          <p:spPr>
            <a:xfrm>
              <a:off x="7869297" y="25546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实例</a:t>
              </a:r>
              <a:endParaRPr kumimoji="1" lang="zh-CN" altLang="en-US">
                <a:solidFill>
                  <a:schemeClr val="bg2"/>
                </a:solidFill>
                <a:latin typeface="+mn-lt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845E440-5502-421F-859C-F6CF57799E99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23" y="3906678"/>
              <a:ext cx="3844977" cy="319882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24EA5E81-6287-4475-A264-BC85DFF22C71}"/>
                </a:ext>
              </a:extLst>
            </p:cNvPr>
            <p:cNvCxnSpPr>
              <a:cxnSpLocks/>
            </p:cNvCxnSpPr>
            <p:nvPr/>
          </p:nvCxnSpPr>
          <p:spPr>
            <a:xfrm>
              <a:off x="4544934" y="4066619"/>
              <a:ext cx="3887866" cy="479823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2B72B54-58D1-4018-A4DC-4B1A112C089A}"/>
                </a:ext>
              </a:extLst>
            </p:cNvPr>
            <p:cNvCxnSpPr>
              <a:cxnSpLocks/>
            </p:cNvCxnSpPr>
            <p:nvPr/>
          </p:nvCxnSpPr>
          <p:spPr>
            <a:xfrm>
              <a:off x="4429760" y="3413529"/>
              <a:ext cx="4003040" cy="493149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D6099364-610F-4061-A588-E348C3839F0F}"/>
                </a:ext>
              </a:extLst>
            </p:cNvPr>
            <p:cNvCxnSpPr>
              <a:cxnSpLocks/>
            </p:cNvCxnSpPr>
            <p:nvPr/>
          </p:nvCxnSpPr>
          <p:spPr>
            <a:xfrm>
              <a:off x="4792730" y="4828253"/>
              <a:ext cx="3640070" cy="42356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E0DB9A6-BEC1-4A24-A590-28D910D8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0410" y="5231762"/>
              <a:ext cx="3152390" cy="139392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8437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响应式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8668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99010"/>
            <a:ext cx="12192000" cy="75247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1. 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回顾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1388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vue-router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32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路由配置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routes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配置路由规则，什么地址匹配什么组件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B39C3C-1416-4DC1-9DDE-FDC218EA6A23}"/>
              </a:ext>
            </a:extLst>
          </p:cNvPr>
          <p:cNvGrpSpPr/>
          <p:nvPr/>
        </p:nvGrpSpPr>
        <p:grpSpPr>
          <a:xfrm>
            <a:off x="1483360" y="2692635"/>
            <a:ext cx="7420951" cy="2675069"/>
            <a:chOff x="1483360" y="2692635"/>
            <a:chExt cx="7420951" cy="267506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3A79202-5BBD-4D3E-9156-FFACA9AA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7334" y="2721596"/>
              <a:ext cx="4255946" cy="31141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544B87-F759-4ECB-B7C8-55344A118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7334" y="3274446"/>
              <a:ext cx="5966977" cy="32768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6B34A5-1338-446F-AFF2-864EBEBF2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7334" y="3858813"/>
              <a:ext cx="5669771" cy="15088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1F2114-A300-4F16-B148-E3E365EFC6FB}"/>
                </a:ext>
              </a:extLst>
            </p:cNvPr>
            <p:cNvSpPr txBox="1"/>
            <p:nvPr/>
          </p:nvSpPr>
          <p:spPr>
            <a:xfrm>
              <a:off x="1714192" y="26926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静态规则：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A74A72B-F987-4F8E-A168-4225C12F65D2}"/>
                </a:ext>
              </a:extLst>
            </p:cNvPr>
            <p:cNvSpPr txBox="1"/>
            <p:nvPr/>
          </p:nvSpPr>
          <p:spPr>
            <a:xfrm>
              <a:off x="1714192" y="32443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动态规则：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F93B12-6DD7-4BBB-8490-310020C03005}"/>
                </a:ext>
              </a:extLst>
            </p:cNvPr>
            <p:cNvSpPr txBox="1"/>
            <p:nvPr/>
          </p:nvSpPr>
          <p:spPr>
            <a:xfrm>
              <a:off x="1483360" y="38126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自定义数据：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0717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vue-router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87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路由配置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routes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配置路由规则，什么地址匹配什么组件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mode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配置路由模式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6EC675-4306-41EB-88F5-4F21B61304C8}"/>
              </a:ext>
            </a:extLst>
          </p:cNvPr>
          <p:cNvGrpSpPr/>
          <p:nvPr/>
        </p:nvGrpSpPr>
        <p:grpSpPr>
          <a:xfrm>
            <a:off x="1452880" y="3205354"/>
            <a:ext cx="7096815" cy="930535"/>
            <a:chOff x="1452880" y="3205354"/>
            <a:chExt cx="7096815" cy="93053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A1B864-2DF3-4378-8557-929041546ED8}"/>
                </a:ext>
              </a:extLst>
            </p:cNvPr>
            <p:cNvSpPr txBox="1"/>
            <p:nvPr/>
          </p:nvSpPr>
          <p:spPr>
            <a:xfrm>
              <a:off x="1452880" y="3205354"/>
              <a:ext cx="709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+mn-lt"/>
                </a:rPr>
                <a:t>hash</a:t>
              </a:r>
              <a:r>
                <a:rPr kumimoji="1" lang="zh-CN" altLang="en-US">
                  <a:solidFill>
                    <a:schemeClr val="bg2"/>
                  </a:solidFill>
                  <a:latin typeface="+mn-lt"/>
                </a:rPr>
                <a:t>模式：  </a:t>
              </a:r>
              <a:r>
                <a:rPr kumimoji="1" lang="en-US" altLang="zh-CN">
                  <a:solidFill>
                    <a:schemeClr val="bg2"/>
                  </a:solidFill>
                  <a:latin typeface="+mn-lt"/>
                </a:rPr>
                <a:t>http://www.duyiedu.com/index.html#</a:t>
              </a:r>
              <a:r>
                <a:rPr kumimoji="1" lang="zh-CN" altLang="en-US">
                  <a:solidFill>
                    <a:schemeClr val="tx2"/>
                  </a:solidFill>
                  <a:latin typeface="+mn-lt"/>
                </a:rPr>
                <a:t>路径在这里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EA4E99-4C95-4BC4-A5A5-D845B4D40D2B}"/>
                </a:ext>
              </a:extLst>
            </p:cNvPr>
            <p:cNvSpPr txBox="1"/>
            <p:nvPr/>
          </p:nvSpPr>
          <p:spPr>
            <a:xfrm>
              <a:off x="1452880" y="3766557"/>
              <a:ext cx="6083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+mn-lt"/>
                </a:rPr>
                <a:t>history</a:t>
              </a:r>
              <a:r>
                <a:rPr kumimoji="1" lang="zh-CN" altLang="en-US">
                  <a:solidFill>
                    <a:schemeClr val="bg2"/>
                  </a:solidFill>
                  <a:latin typeface="+mn-lt"/>
                </a:rPr>
                <a:t>模式：  </a:t>
              </a:r>
              <a:r>
                <a:rPr kumimoji="1" lang="en-US" altLang="zh-CN">
                  <a:solidFill>
                    <a:schemeClr val="bg2"/>
                  </a:solidFill>
                  <a:latin typeface="+mn-lt"/>
                </a:rPr>
                <a:t>http://www.duyiedu.com/</a:t>
              </a:r>
              <a:r>
                <a:rPr kumimoji="1" lang="zh-CN" altLang="en-US">
                  <a:solidFill>
                    <a:schemeClr val="tx2"/>
                  </a:solidFill>
                  <a:latin typeface="+mn-lt"/>
                </a:rPr>
                <a:t>路径在这里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10231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vue-router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59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路由配置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routes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配置路由规则，什么地址匹配什么组件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mode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配置路由模式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导航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A9E649-0097-4E70-8937-9E235584FDAB}"/>
              </a:ext>
            </a:extLst>
          </p:cNvPr>
          <p:cNvGrpSpPr/>
          <p:nvPr/>
        </p:nvGrpSpPr>
        <p:grpSpPr>
          <a:xfrm>
            <a:off x="965200" y="3897262"/>
            <a:ext cx="7206238" cy="962465"/>
            <a:chOff x="965200" y="3897262"/>
            <a:chExt cx="7206238" cy="9624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882895F-C4F6-4102-AD8D-3F25811CD874}"/>
                </a:ext>
              </a:extLst>
            </p:cNvPr>
            <p:cNvSpPr txBox="1"/>
            <p:nvPr/>
          </p:nvSpPr>
          <p:spPr>
            <a:xfrm>
              <a:off x="965200" y="3924204"/>
              <a:ext cx="115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latin typeface="+mn-lt"/>
                </a:rPr>
                <a:t>链接导航</a:t>
              </a:r>
              <a:r>
                <a:rPr kumimoji="1" lang="zh-CN" altLang="en-US">
                  <a:solidFill>
                    <a:schemeClr val="bg2"/>
                  </a:solidFill>
                  <a:latin typeface="+mn-lt"/>
                </a:rPr>
                <a:t>：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595D443-BDAF-4DF2-9A2A-590B7874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082" y="3897262"/>
              <a:ext cx="5959356" cy="39627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7E82B2-3195-4453-A1FD-94C417A7DDF1}"/>
                </a:ext>
              </a:extLst>
            </p:cNvPr>
            <p:cNvSpPr txBox="1"/>
            <p:nvPr/>
          </p:nvSpPr>
          <p:spPr>
            <a:xfrm>
              <a:off x="965200" y="4490395"/>
              <a:ext cx="115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latin typeface="+mn-lt"/>
                </a:rPr>
                <a:t>编程导航</a:t>
              </a:r>
              <a:r>
                <a:rPr kumimoji="1" lang="zh-CN" altLang="en-US">
                  <a:solidFill>
                    <a:schemeClr val="bg2"/>
                  </a:solidFill>
                  <a:latin typeface="+mn-lt"/>
                </a:rPr>
                <a:t>：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4A6470-1FF3-4C71-8BE0-6369D8C9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082" y="4455832"/>
              <a:ext cx="3955123" cy="40389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76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vue-router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501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路由配置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routes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配置路由规则，什么地址匹配什么组件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mode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配置路由模式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导航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导航守卫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全局导航守卫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路由导航守卫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组件导航守卫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125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vue-router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501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路由配置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routes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配置路由规则，什么地址匹配什么组件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mode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配置路由模式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导航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导航守卫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全局导航守卫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路由导航守卫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组件导航守卫</a:t>
            </a:r>
            <a:endParaRPr lang="en-US" altLang="zh-CN" sz="24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4678E-6613-48A1-81D5-5504E336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627" y="4023274"/>
            <a:ext cx="5822185" cy="1981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50920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vue-router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501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路由配置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routes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配置路由规则，什么地址匹配什么组件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通过</a:t>
            </a: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mode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配置路由模式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导航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导航守卫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全局导航守卫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路由导航守卫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组件导航守卫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698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vuex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存储和处理复杂共享数据的仓库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988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vuex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483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存储和处理复杂共享数据的仓库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配置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state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：初始状态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mutaions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：可配置多个用于改变状态的无副作用方法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actions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：可配置多个用于处理副作用的方法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modules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：模块化配置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2"/>
                </a:solidFill>
                <a:ea typeface="幼圆" panose="02010509060101010101" pitchFamily="49" charset="-122"/>
              </a:rPr>
              <a:t>namespaced</a:t>
            </a:r>
            <a:r>
              <a:rPr lang="zh-CN" altLang="en-US" sz="2400">
                <a:solidFill>
                  <a:schemeClr val="bg2"/>
                </a:solidFill>
                <a:ea typeface="幼圆" panose="02010509060101010101" pitchFamily="49" charset="-122"/>
              </a:rPr>
              <a:t>：是否开启命名空间，以防止多个模块的名称冲突</a:t>
            </a:r>
            <a:endParaRPr lang="en-US" altLang="zh-CN" sz="24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getters</a:t>
            </a:r>
            <a:r>
              <a:rPr lang="zh-CN" altLang="en-US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：用于配置仓库中的计算属性，类似于组件的</a:t>
            </a:r>
            <a:r>
              <a:rPr lang="en-US" altLang="zh-CN" sz="24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computed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666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vuex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存储和处理复杂共享数据的仓库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CDB7C-0B1C-4A54-AA28-E3E4601D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31" y="3606984"/>
            <a:ext cx="8740886" cy="11885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4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vuex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96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存储和处理复杂共享数据的仓库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使用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在组件中使用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B03D09-B2F3-4028-95CE-DD47BD5108AB}"/>
              </a:ext>
            </a:extLst>
          </p:cNvPr>
          <p:cNvGrpSpPr/>
          <p:nvPr/>
        </p:nvGrpSpPr>
        <p:grpSpPr>
          <a:xfrm>
            <a:off x="4214912" y="2052385"/>
            <a:ext cx="5022015" cy="1930399"/>
            <a:chOff x="4214912" y="3210625"/>
            <a:chExt cx="5022015" cy="19303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173EEB-E2A2-4D36-8BAB-C394A308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4912" y="3647375"/>
              <a:ext cx="5022015" cy="149364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79127C8-9DD0-47B7-8017-2CF824051C59}"/>
                </a:ext>
              </a:extLst>
            </p:cNvPr>
            <p:cNvSpPr txBox="1"/>
            <p:nvPr/>
          </p:nvSpPr>
          <p:spPr>
            <a:xfrm>
              <a:off x="4214912" y="3210625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>
                  <a:latin typeface="+mn-lt"/>
                </a:rPr>
                <a:t>在计算属性中获取仓库数据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7173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F604DB3-3E3B-49F0-A77E-6D70B0752AB8}"/>
              </a:ext>
            </a:extLst>
          </p:cNvPr>
          <p:cNvGrpSpPr/>
          <p:nvPr/>
        </p:nvGrpSpPr>
        <p:grpSpPr>
          <a:xfrm>
            <a:off x="1023201" y="2075877"/>
            <a:ext cx="5369291" cy="3609719"/>
            <a:chOff x="1023201" y="2075877"/>
            <a:chExt cx="5369291" cy="360971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2E1C5A0-BAAC-4915-85AC-C76CAC609548}"/>
                </a:ext>
              </a:extLst>
            </p:cNvPr>
            <p:cNvSpPr txBox="1"/>
            <p:nvPr/>
          </p:nvSpPr>
          <p:spPr>
            <a:xfrm>
              <a:off x="1023201" y="2075877"/>
              <a:ext cx="221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+mn-lt"/>
                </a:rPr>
                <a:t>index.html</a:t>
              </a:r>
              <a:endParaRPr kumimoji="1" lang="zh-CN" altLang="en-US">
                <a:latin typeface="+mn-lt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A400562-CE66-4A8F-A3BF-13C8CADC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481" y="2445209"/>
              <a:ext cx="2481999" cy="324038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4198122-B1BB-422B-ABD2-0EC8D073C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7612" y="2445209"/>
              <a:ext cx="2072343" cy="166959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AB4EB0-659B-4062-9D7A-3A07B6A3D066}"/>
                </a:ext>
              </a:extLst>
            </p:cNvPr>
            <p:cNvSpPr txBox="1"/>
            <p:nvPr/>
          </p:nvSpPr>
          <p:spPr>
            <a:xfrm>
              <a:off x="4177612" y="2075877"/>
              <a:ext cx="221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+mn-lt"/>
                </a:rPr>
                <a:t>index.js</a:t>
              </a:r>
              <a:endParaRPr kumimoji="1" lang="zh-CN" altLang="en-US">
                <a:latin typeface="+mn-lt"/>
              </a:endParaRPr>
            </a:p>
          </p:txBody>
        </p:sp>
      </p:grpSp>
      <p:sp>
        <p:nvSpPr>
          <p:cNvPr id="14" name="圆角矩形 2">
            <a:extLst>
              <a:ext uri="{FF2B5EF4-FFF2-40B4-BE49-F238E27FC236}">
                <a16:creationId xmlns:a16="http://schemas.microsoft.com/office/drawing/2014/main" id="{904E81A3-EC22-40DC-BB6B-AE4F6C27C968}"/>
              </a:ext>
            </a:extLst>
          </p:cNvPr>
          <p:cNvSpPr/>
          <p:nvPr/>
        </p:nvSpPr>
        <p:spPr>
          <a:xfrm>
            <a:off x="4587559" y="3123241"/>
            <a:ext cx="1244281" cy="239719"/>
          </a:xfrm>
          <a:prstGeom prst="roundRect">
            <a:avLst>
              <a:gd name="adj" fmla="val 9078"/>
            </a:avLst>
          </a:prstGeom>
          <a:noFill/>
          <a:ln w="28575">
            <a:solidFill>
              <a:srgbClr val="FF5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5" name="圆角矩形 2">
            <a:extLst>
              <a:ext uri="{FF2B5EF4-FFF2-40B4-BE49-F238E27FC236}">
                <a16:creationId xmlns:a16="http://schemas.microsoft.com/office/drawing/2014/main" id="{24AB6FAD-3E9B-48F6-9416-BDA324DE4764}"/>
              </a:ext>
            </a:extLst>
          </p:cNvPr>
          <p:cNvSpPr/>
          <p:nvPr/>
        </p:nvSpPr>
        <p:spPr>
          <a:xfrm>
            <a:off x="1518660" y="4179881"/>
            <a:ext cx="1488700" cy="707079"/>
          </a:xfrm>
          <a:prstGeom prst="roundRect">
            <a:avLst>
              <a:gd name="adj" fmla="val 9078"/>
            </a:avLst>
          </a:prstGeom>
          <a:noFill/>
          <a:ln w="28575">
            <a:solidFill>
              <a:srgbClr val="FF5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8678F7-D76F-40DB-8463-D621E8119FC6}"/>
              </a:ext>
            </a:extLst>
          </p:cNvPr>
          <p:cNvSpPr txBox="1"/>
          <p:nvPr/>
        </p:nvSpPr>
        <p:spPr>
          <a:xfrm>
            <a:off x="6659902" y="2335739"/>
            <a:ext cx="3576320" cy="188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2"/>
                </a:solidFill>
              </a:rPr>
              <a:t>vue</a:t>
            </a:r>
            <a:r>
              <a:rPr kumimoji="1" lang="zh-CN" altLang="en-US" sz="2000">
                <a:solidFill>
                  <a:schemeClr val="bg2"/>
                </a:solidFill>
              </a:rPr>
              <a:t>仅控制页面中指定的区域，</a:t>
            </a:r>
            <a:endParaRPr kumimoji="1" lang="en-US" altLang="zh-CN" sz="20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bg2"/>
                </a:solidFill>
              </a:rPr>
              <a:t>其他的区域不会收到</a:t>
            </a:r>
            <a:r>
              <a:rPr kumimoji="1" lang="en-US" altLang="zh-CN" sz="2000">
                <a:solidFill>
                  <a:schemeClr val="bg2"/>
                </a:solidFill>
              </a:rPr>
              <a:t>vue</a:t>
            </a:r>
            <a:r>
              <a:rPr kumimoji="1" lang="zh-CN" altLang="en-US" sz="2000">
                <a:solidFill>
                  <a:schemeClr val="bg2"/>
                </a:solidFill>
              </a:rPr>
              <a:t>的影响，于是分区域的改造工程，以降低改造成本和风险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36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vuex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96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存储和处理复杂共享数据的仓库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配置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accent6">
                    <a:lumMod val="85000"/>
                    <a:lumOff val="15000"/>
                  </a:schemeClr>
                </a:solidFill>
                <a:ea typeface="幼圆" panose="02010509060101010101" pitchFamily="49" charset="-122"/>
              </a:rPr>
              <a:t>使用</a:t>
            </a:r>
            <a:endParaRPr lang="en-US" altLang="zh-CN" sz="3200">
              <a:solidFill>
                <a:schemeClr val="accent6">
                  <a:lumMod val="85000"/>
                  <a:lumOff val="1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在组件中使用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0AB844-84D6-4222-B66A-7772A7EF6A90}"/>
              </a:ext>
            </a:extLst>
          </p:cNvPr>
          <p:cNvGrpSpPr/>
          <p:nvPr/>
        </p:nvGrpSpPr>
        <p:grpSpPr>
          <a:xfrm>
            <a:off x="3923785" y="2123505"/>
            <a:ext cx="5574781" cy="4186784"/>
            <a:chOff x="3923785" y="2123505"/>
            <a:chExt cx="5574781" cy="418678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79127C8-9DD0-47B7-8017-2CF824051C59}"/>
                </a:ext>
              </a:extLst>
            </p:cNvPr>
            <p:cNvSpPr txBox="1"/>
            <p:nvPr/>
          </p:nvSpPr>
          <p:spPr>
            <a:xfrm>
              <a:off x="3923785" y="2123505"/>
              <a:ext cx="5096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>
                  <a:latin typeface="+mn-lt"/>
                </a:rPr>
                <a:t>某些时候，通过</a:t>
              </a:r>
              <a:r>
                <a:rPr kumimoji="1" lang="en-US" altLang="zh-CN" sz="2000">
                  <a:solidFill>
                    <a:schemeClr val="tx2"/>
                  </a:solidFill>
                  <a:latin typeface="+mn-lt"/>
                </a:rPr>
                <a:t>Vuex.mapState</a:t>
              </a:r>
              <a:r>
                <a:rPr kumimoji="1" lang="zh-CN" altLang="en-US" sz="2000">
                  <a:latin typeface="+mn-lt"/>
                </a:rPr>
                <a:t>可简化操作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E9ECC59-851E-46BD-902A-5166002D1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4553" y="2639687"/>
              <a:ext cx="5464013" cy="510584"/>
            </a:xfrm>
            <a:prstGeom prst="rect">
              <a:avLst/>
            </a:prstGeom>
          </p:spPr>
        </p:pic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320932C6-C7F3-43B7-B780-CB39B1CE45BC}"/>
                </a:ext>
              </a:extLst>
            </p:cNvPr>
            <p:cNvSpPr/>
            <p:nvPr/>
          </p:nvSpPr>
          <p:spPr>
            <a:xfrm>
              <a:off x="6228080" y="3179853"/>
              <a:ext cx="568960" cy="538480"/>
            </a:xfrm>
            <a:prstGeom prst="downArrow">
              <a:avLst/>
            </a:prstGeom>
            <a:solidFill>
              <a:srgbClr val="CDA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A30E759-FE2E-43A7-8A57-8A7982129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361" y="3731021"/>
              <a:ext cx="5460205" cy="257926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19331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vuex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296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存储和处理复杂共享数据的仓库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配置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使用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在组件中使用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14621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99010"/>
            <a:ext cx="12192000" cy="75247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2. 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展望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vue3.0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75228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418337-9699-40ED-BA4C-03E5820A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vue3.0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DD4A2-21DA-4BE2-8E7C-BE506D639F73}"/>
              </a:ext>
            </a:extLst>
          </p:cNvPr>
          <p:cNvSpPr txBox="1"/>
          <p:nvPr/>
        </p:nvSpPr>
        <p:spPr>
          <a:xfrm>
            <a:off x="476518" y="1155755"/>
            <a:ext cx="10496282" cy="296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函数式组件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与 </a:t>
            </a:r>
            <a:r>
              <a:rPr lang="en-US" altLang="zh-CN" sz="3200">
                <a:solidFill>
                  <a:schemeClr val="bg2"/>
                </a:solidFill>
                <a:ea typeface="幼圆" panose="02010509060101010101" pitchFamily="49" charset="-122"/>
              </a:rPr>
              <a:t>TypeScript </a:t>
            </a: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更好的结合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组件生命周期变化</a:t>
            </a:r>
            <a:endParaRPr lang="en-US" altLang="zh-CN" sz="320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是进化也是革命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769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1F224A-015C-446D-BB8C-F3A3147C9888}"/>
              </a:ext>
            </a:extLst>
          </p:cNvPr>
          <p:cNvSpPr txBox="1"/>
          <p:nvPr/>
        </p:nvSpPr>
        <p:spPr>
          <a:xfrm>
            <a:off x="2956560" y="1382355"/>
            <a:ext cx="777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组件是</a:t>
            </a:r>
            <a:r>
              <a:rPr kumimoji="1" lang="en-US" altLang="zh-CN" sz="2400"/>
              <a:t>vue</a:t>
            </a:r>
            <a:r>
              <a:rPr kumimoji="1" lang="zh-CN" altLang="en-US" sz="2400"/>
              <a:t>中的基本功能单元，每个组件包含功能和界面</a:t>
            </a:r>
            <a:endParaRPr kumimoji="1" lang="zh-CN" altLang="en-US" sz="2400">
              <a:latin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B24D43-943C-49DE-B264-B0BA5FEE1F87}"/>
              </a:ext>
            </a:extLst>
          </p:cNvPr>
          <p:cNvGrpSpPr/>
          <p:nvPr/>
        </p:nvGrpSpPr>
        <p:grpSpPr>
          <a:xfrm>
            <a:off x="2956560" y="2241714"/>
            <a:ext cx="8585200" cy="2347406"/>
            <a:chOff x="2956560" y="2475394"/>
            <a:chExt cx="8585200" cy="23474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9B777E6-360F-4FA3-B45E-1FE25932F74D}"/>
                </a:ext>
              </a:extLst>
            </p:cNvPr>
            <p:cNvSpPr/>
            <p:nvPr/>
          </p:nvSpPr>
          <p:spPr>
            <a:xfrm>
              <a:off x="2956560" y="3149600"/>
              <a:ext cx="1351280" cy="975360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组件</a:t>
              </a: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F72972DA-5BD4-44AC-B360-A44DC28C90DF}"/>
                </a:ext>
              </a:extLst>
            </p:cNvPr>
            <p:cNvSpPr/>
            <p:nvPr/>
          </p:nvSpPr>
          <p:spPr>
            <a:xfrm>
              <a:off x="4443648" y="2734776"/>
              <a:ext cx="193739" cy="1862868"/>
            </a:xfrm>
            <a:prstGeom prst="leftBrace">
              <a:avLst>
                <a:gd name="adj1" fmla="val 102651"/>
                <a:gd name="adj2" fmla="val 50000"/>
              </a:avLst>
            </a:prstGeom>
            <a:noFill/>
            <a:ln w="28575" cap="rnd" cmpd="sng" algn="ctr">
              <a:solidFill>
                <a:srgbClr val="CDABE7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FAB63"/>
                </a:solidFill>
                <a:effectLst/>
                <a:uLnTx/>
                <a:uFillTx/>
                <a:latin typeface="Consolas"/>
                <a:ea typeface="微软雅黑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6BE2E2-6965-480A-93D5-CBB3AE843FD8}"/>
                </a:ext>
              </a:extLst>
            </p:cNvPr>
            <p:cNvSpPr txBox="1"/>
            <p:nvPr/>
          </p:nvSpPr>
          <p:spPr>
            <a:xfrm>
              <a:off x="4773195" y="4219788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>
                  <a:solidFill>
                    <a:schemeClr val="bg2"/>
                  </a:solidFill>
                  <a:latin typeface="+mn-lt"/>
                </a:rPr>
                <a:t>界面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AD33BFC-065D-4CC6-9064-4273DD7FA697}"/>
                </a:ext>
              </a:extLst>
            </p:cNvPr>
            <p:cNvSpPr txBox="1"/>
            <p:nvPr/>
          </p:nvSpPr>
          <p:spPr>
            <a:xfrm>
              <a:off x="4773195" y="2672836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>
                  <a:solidFill>
                    <a:schemeClr val="bg2"/>
                  </a:solidFill>
                  <a:latin typeface="+mn-lt"/>
                </a:rPr>
                <a:t>功能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304BA5-8D68-4D6B-AB95-9FB75F53510E}"/>
                </a:ext>
              </a:extLst>
            </p:cNvPr>
            <p:cNvSpPr txBox="1"/>
            <p:nvPr/>
          </p:nvSpPr>
          <p:spPr>
            <a:xfrm>
              <a:off x="5565674" y="2475394"/>
              <a:ext cx="507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组件的功能实际上是对组件数据的各种处理</a:t>
              </a:r>
              <a:endParaRPr kumimoji="1" lang="zh-CN" altLang="en-US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0B6811-3C5F-4302-A504-D5C3247F7DD0}"/>
                </a:ext>
              </a:extLst>
            </p:cNvPr>
            <p:cNvSpPr txBox="1"/>
            <p:nvPr/>
          </p:nvSpPr>
          <p:spPr>
            <a:xfrm>
              <a:off x="5565674" y="2910186"/>
              <a:ext cx="597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通过配置</a:t>
              </a:r>
              <a:r>
                <a:rPr kumimoji="1" lang="en-US" altLang="zh-CN">
                  <a:solidFill>
                    <a:schemeClr val="tx2"/>
                  </a:solidFill>
                </a:rPr>
                <a:t>data</a:t>
              </a:r>
              <a:r>
                <a:rPr kumimoji="1" lang="zh-CN" altLang="en-US">
                  <a:solidFill>
                    <a:schemeClr val="bg2"/>
                  </a:solidFill>
                </a:rPr>
                <a:t>、</a:t>
              </a:r>
              <a:r>
                <a:rPr kumimoji="1" lang="en-US" altLang="zh-CN">
                  <a:solidFill>
                    <a:schemeClr val="tx2"/>
                  </a:solidFill>
                </a:rPr>
                <a:t>props</a:t>
              </a:r>
              <a:r>
                <a:rPr kumimoji="1" lang="zh-CN" altLang="en-US">
                  <a:solidFill>
                    <a:schemeClr val="bg2"/>
                  </a:solidFill>
                </a:rPr>
                <a:t>、</a:t>
              </a:r>
              <a:r>
                <a:rPr kumimoji="1" lang="en-US" altLang="zh-CN">
                  <a:solidFill>
                    <a:schemeClr val="tx2"/>
                  </a:solidFill>
                </a:rPr>
                <a:t>methods</a:t>
              </a:r>
              <a:r>
                <a:rPr kumimoji="1" lang="zh-CN" altLang="en-US">
                  <a:solidFill>
                    <a:schemeClr val="bg2"/>
                  </a:solidFill>
                </a:rPr>
                <a:t>、</a:t>
              </a:r>
              <a:r>
                <a:rPr kumimoji="1" lang="en-US" altLang="zh-CN">
                  <a:solidFill>
                    <a:schemeClr val="tx2"/>
                  </a:solidFill>
                </a:rPr>
                <a:t>computed</a:t>
              </a:r>
              <a:r>
                <a:rPr kumimoji="1" lang="zh-CN" altLang="en-US">
                  <a:solidFill>
                    <a:schemeClr val="bg2"/>
                  </a:solidFill>
                </a:rPr>
                <a:t>实现</a:t>
              </a:r>
              <a:endParaRPr kumimoji="1" lang="zh-CN" altLang="en-US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0331A2-D2E1-415B-BCA6-1F86CFBBC046}"/>
                </a:ext>
              </a:extLst>
            </p:cNvPr>
            <p:cNvSpPr txBox="1"/>
            <p:nvPr/>
          </p:nvSpPr>
          <p:spPr>
            <a:xfrm>
              <a:off x="5565675" y="3966174"/>
              <a:ext cx="3883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组件的界面是组件要展示的内容</a:t>
              </a:r>
              <a:endParaRPr kumimoji="1" lang="zh-CN" altLang="en-US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01ABFC-7A13-4F1E-B08F-5F9FC933C865}"/>
                </a:ext>
              </a:extLst>
            </p:cNvPr>
            <p:cNvSpPr txBox="1"/>
            <p:nvPr/>
          </p:nvSpPr>
          <p:spPr>
            <a:xfrm>
              <a:off x="5565674" y="4453468"/>
              <a:ext cx="597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chemeClr val="bg2"/>
                  </a:solidFill>
                </a:rPr>
                <a:t>通过配置</a:t>
              </a:r>
              <a:r>
                <a:rPr kumimoji="1" lang="en-US" altLang="zh-CN">
                  <a:solidFill>
                    <a:schemeClr val="tx2"/>
                  </a:solidFill>
                </a:rPr>
                <a:t>components</a:t>
              </a:r>
              <a:r>
                <a:rPr kumimoji="1" lang="zh-CN" altLang="en-US">
                  <a:solidFill>
                    <a:schemeClr val="bg2"/>
                  </a:solidFill>
                </a:rPr>
                <a:t>、</a:t>
              </a:r>
              <a:r>
                <a:rPr kumimoji="1" lang="en-US" altLang="zh-CN">
                  <a:solidFill>
                    <a:schemeClr val="tx2"/>
                  </a:solidFill>
                </a:rPr>
                <a:t>template</a:t>
              </a:r>
              <a:r>
                <a:rPr kumimoji="1" lang="zh-CN" altLang="en-US">
                  <a:solidFill>
                    <a:schemeClr val="bg2"/>
                  </a:solidFill>
                </a:rPr>
                <a:t>实现</a:t>
              </a:r>
              <a:endParaRPr kumimoji="1" lang="zh-CN" altLang="en-US">
                <a:solidFill>
                  <a:schemeClr val="bg2"/>
                </a:solidFill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9749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1F224A-015C-446D-BB8C-F3A3147C9888}"/>
              </a:ext>
            </a:extLst>
          </p:cNvPr>
          <p:cNvSpPr txBox="1"/>
          <p:nvPr/>
        </p:nvSpPr>
        <p:spPr>
          <a:xfrm>
            <a:off x="2956560" y="1270595"/>
            <a:ext cx="9110186" cy="1139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组件是一个</a:t>
            </a:r>
            <a:r>
              <a:rPr kumimoji="1" lang="zh-CN" altLang="en-US" sz="2400" b="1">
                <a:solidFill>
                  <a:schemeClr val="bg2"/>
                </a:solidFill>
              </a:rPr>
              <a:t>独立</a:t>
            </a:r>
            <a:r>
              <a:rPr kumimoji="1" lang="zh-CN" altLang="en-US" sz="2400"/>
              <a:t>的功能单元，管理自身的</a:t>
            </a:r>
            <a:r>
              <a:rPr kumimoji="1" lang="zh-CN" altLang="en-US" sz="2400" b="1">
                <a:solidFill>
                  <a:schemeClr val="bg2"/>
                </a:solidFill>
              </a:rPr>
              <a:t>状态</a:t>
            </a:r>
            <a:r>
              <a:rPr kumimoji="1" lang="zh-CN" altLang="en-US" sz="2400"/>
              <a:t>，接收外来的</a:t>
            </a:r>
            <a:r>
              <a:rPr kumimoji="1" lang="zh-CN" altLang="en-US" sz="2400" b="1">
                <a:solidFill>
                  <a:schemeClr val="bg2"/>
                </a:solidFill>
              </a:rPr>
              <a:t>属性</a:t>
            </a:r>
            <a:r>
              <a:rPr kumimoji="1" lang="zh-CN" altLang="en-US" sz="2400"/>
              <a:t>，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对需要外部处理的位置使用</a:t>
            </a:r>
            <a:r>
              <a:rPr kumimoji="1" lang="zh-CN" altLang="en-US" sz="2400" b="1">
                <a:solidFill>
                  <a:schemeClr val="bg2"/>
                </a:solidFill>
              </a:rPr>
              <a:t>事件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EF2A81-A0BC-47D8-8AD6-567E0D3B6319}"/>
              </a:ext>
            </a:extLst>
          </p:cNvPr>
          <p:cNvGrpSpPr/>
          <p:nvPr/>
        </p:nvGrpSpPr>
        <p:grpSpPr>
          <a:xfrm>
            <a:off x="1945640" y="2962991"/>
            <a:ext cx="9403409" cy="1641473"/>
            <a:chOff x="1945640" y="2962991"/>
            <a:chExt cx="9403409" cy="164147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A53486B-7EF9-40C0-B1DD-56D0A5155AE6}"/>
                </a:ext>
              </a:extLst>
            </p:cNvPr>
            <p:cNvSpPr/>
            <p:nvPr/>
          </p:nvSpPr>
          <p:spPr>
            <a:xfrm>
              <a:off x="4109720" y="3113928"/>
              <a:ext cx="3017520" cy="1490536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   组件          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C41CD68-9B13-48AB-B17B-B0131E960820}"/>
                </a:ext>
              </a:extLst>
            </p:cNvPr>
            <p:cNvSpPr/>
            <p:nvPr/>
          </p:nvSpPr>
          <p:spPr>
            <a:xfrm>
              <a:off x="5420360" y="3455531"/>
              <a:ext cx="1381760" cy="80733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6E3B61F-50C2-4D65-B4F6-0308DC61874D}"/>
                </a:ext>
              </a:extLst>
            </p:cNvPr>
            <p:cNvSpPr/>
            <p:nvPr/>
          </p:nvSpPr>
          <p:spPr>
            <a:xfrm>
              <a:off x="1945640" y="3544626"/>
              <a:ext cx="1295400" cy="614290"/>
            </a:xfrm>
            <a:prstGeom prst="roundRect">
              <a:avLst/>
            </a:prstGeom>
            <a:solidFill>
              <a:srgbClr val="CDA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props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2AB84B0-09E5-41FC-AF12-CE9C8C0750D6}"/>
                </a:ext>
              </a:extLst>
            </p:cNvPr>
            <p:cNvCxnSpPr/>
            <p:nvPr/>
          </p:nvCxnSpPr>
          <p:spPr>
            <a:xfrm>
              <a:off x="3256280" y="3851771"/>
              <a:ext cx="853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C916253-7A7B-4123-BAE5-9E13956F8656}"/>
                </a:ext>
              </a:extLst>
            </p:cNvPr>
            <p:cNvCxnSpPr/>
            <p:nvPr/>
          </p:nvCxnSpPr>
          <p:spPr>
            <a:xfrm>
              <a:off x="7127240" y="3851771"/>
              <a:ext cx="853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C86D8AE-132B-45C9-873B-ECC15D0BE61E}"/>
                </a:ext>
              </a:extLst>
            </p:cNvPr>
            <p:cNvSpPr/>
            <p:nvPr/>
          </p:nvSpPr>
          <p:spPr>
            <a:xfrm>
              <a:off x="7978140" y="3544626"/>
              <a:ext cx="1295400" cy="614290"/>
            </a:xfrm>
            <a:prstGeom prst="roundRect">
              <a:avLst/>
            </a:prstGeom>
            <a:solidFill>
              <a:srgbClr val="CDA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6"/>
                  </a:solidFill>
                </a:rPr>
                <a:t>event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3AE686A-5D35-43EB-9353-EDD964B64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960" y="2962991"/>
              <a:ext cx="3795089" cy="46486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5888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1F224A-015C-446D-BB8C-F3A3147C9888}"/>
              </a:ext>
            </a:extLst>
          </p:cNvPr>
          <p:cNvSpPr txBox="1"/>
          <p:nvPr/>
        </p:nvSpPr>
        <p:spPr>
          <a:xfrm>
            <a:off x="2956560" y="1270595"/>
            <a:ext cx="6680034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组件可以嵌套使用，因此最终会形成一棵组件树</a:t>
            </a:r>
            <a:endParaRPr kumimoji="1" lang="en-US" altLang="zh-CN" sz="240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C7D84FB-D59B-472B-926E-C50BAAA11994}"/>
              </a:ext>
            </a:extLst>
          </p:cNvPr>
          <p:cNvGrpSpPr/>
          <p:nvPr/>
        </p:nvGrpSpPr>
        <p:grpSpPr>
          <a:xfrm>
            <a:off x="2672080" y="2159919"/>
            <a:ext cx="6365240" cy="3427486"/>
            <a:chOff x="2672080" y="1971173"/>
            <a:chExt cx="6365240" cy="342748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5812679-01CB-44CC-A646-6B1F217E6CD9}"/>
                </a:ext>
              </a:extLst>
            </p:cNvPr>
            <p:cNvSpPr/>
            <p:nvPr/>
          </p:nvSpPr>
          <p:spPr>
            <a:xfrm>
              <a:off x="5318760" y="197117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根组件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578CB59-6106-49CE-A9E9-1507C96E40F9}"/>
                </a:ext>
              </a:extLst>
            </p:cNvPr>
            <p:cNvSpPr/>
            <p:nvPr/>
          </p:nvSpPr>
          <p:spPr>
            <a:xfrm>
              <a:off x="4264660" y="2843262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465547D-0018-4FF9-B006-E14B41FD603F}"/>
                </a:ext>
              </a:extLst>
            </p:cNvPr>
            <p:cNvSpPr/>
            <p:nvPr/>
          </p:nvSpPr>
          <p:spPr>
            <a:xfrm>
              <a:off x="6365242" y="2816208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4D98C3C-58A2-418A-9E0F-4FC8156D8087}"/>
                </a:ext>
              </a:extLst>
            </p:cNvPr>
            <p:cNvSpPr/>
            <p:nvPr/>
          </p:nvSpPr>
          <p:spPr>
            <a:xfrm>
              <a:off x="3370580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A51EBCC-77C8-4DB5-AFC1-97B01FAC22DC}"/>
                </a:ext>
              </a:extLst>
            </p:cNvPr>
            <p:cNvSpPr/>
            <p:nvPr/>
          </p:nvSpPr>
          <p:spPr>
            <a:xfrm>
              <a:off x="4701039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0F523D3-9666-48AB-98C9-CE633AA1F795}"/>
                </a:ext>
              </a:extLst>
            </p:cNvPr>
            <p:cNvSpPr/>
            <p:nvPr/>
          </p:nvSpPr>
          <p:spPr>
            <a:xfrm>
              <a:off x="5940058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09D2828-D765-4C10-B66A-206108E4F6D2}"/>
                </a:ext>
              </a:extLst>
            </p:cNvPr>
            <p:cNvSpPr/>
            <p:nvPr/>
          </p:nvSpPr>
          <p:spPr>
            <a:xfrm>
              <a:off x="7281178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4BE32-F96F-4BC2-AECF-5AC048A38818}"/>
                </a:ext>
              </a:extLst>
            </p:cNvPr>
            <p:cNvSpPr/>
            <p:nvPr/>
          </p:nvSpPr>
          <p:spPr>
            <a:xfrm>
              <a:off x="668528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0995A4E-2889-4861-8B63-6FFF3344459E}"/>
                </a:ext>
              </a:extLst>
            </p:cNvPr>
            <p:cNvSpPr/>
            <p:nvPr/>
          </p:nvSpPr>
          <p:spPr>
            <a:xfrm>
              <a:off x="799592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1257CEC-ADA8-4208-ADD6-1A7DFCDE88C4}"/>
                </a:ext>
              </a:extLst>
            </p:cNvPr>
            <p:cNvSpPr/>
            <p:nvPr/>
          </p:nvSpPr>
          <p:spPr>
            <a:xfrm>
              <a:off x="267208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EB32523-3360-46EB-B2EF-E2FF71BC64B7}"/>
                </a:ext>
              </a:extLst>
            </p:cNvPr>
            <p:cNvSpPr/>
            <p:nvPr/>
          </p:nvSpPr>
          <p:spPr>
            <a:xfrm>
              <a:off x="398272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71EB37B-B61A-4E3B-855C-2D84E963666B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4701039" y="2556911"/>
              <a:ext cx="1138421" cy="28635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005820-A496-4DD2-A526-36C71D90070A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3891280" y="3429000"/>
              <a:ext cx="894080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126AC10-26C9-4D8A-8287-184E0FA27105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 flipH="1">
              <a:off x="3192780" y="4504579"/>
              <a:ext cx="69850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207C0B7-E6E7-46D0-88D2-CB334CA254DF}"/>
                </a:ext>
              </a:extLst>
            </p:cNvPr>
            <p:cNvCxnSpPr>
              <a:cxnSpLocks/>
              <a:stCxn id="18" idx="2"/>
              <a:endCxn id="25" idx="0"/>
            </p:cNvCxnSpPr>
            <p:nvPr/>
          </p:nvCxnSpPr>
          <p:spPr>
            <a:xfrm>
              <a:off x="3891280" y="4504579"/>
              <a:ext cx="61214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BE2E757-B428-47E5-985C-D502D7CAB465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4785360" y="3429000"/>
              <a:ext cx="436379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7BE0EC4-CFE9-4C35-AFFC-57D502661B64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flipH="1">
              <a:off x="6460758" y="3401946"/>
              <a:ext cx="425184" cy="516895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D233DF-2B27-4BED-A696-E4C215A6501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5839460" y="2556911"/>
              <a:ext cx="1046482" cy="259297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D5C464E-71F8-4A09-9AF1-84311052904F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>
              <a:off x="6885942" y="3401946"/>
              <a:ext cx="915936" cy="516895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BAB8E5C-5DFF-4E97-A41C-385DA8D5D8B9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7205980" y="4504579"/>
              <a:ext cx="595898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EF662C-7CEF-4C8C-A758-A0457B515717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7801878" y="4504579"/>
              <a:ext cx="714742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015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1F224A-015C-446D-BB8C-F3A3147C9888}"/>
              </a:ext>
            </a:extLst>
          </p:cNvPr>
          <p:cNvSpPr txBox="1"/>
          <p:nvPr/>
        </p:nvSpPr>
        <p:spPr>
          <a:xfrm>
            <a:off x="2956560" y="1270595"/>
            <a:ext cx="6032421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组件间的数据传递是自上而下的单向数据流</a:t>
            </a:r>
            <a:endParaRPr kumimoji="1" lang="en-US" altLang="zh-CN" sz="240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C7D84FB-D59B-472B-926E-C50BAAA11994}"/>
              </a:ext>
            </a:extLst>
          </p:cNvPr>
          <p:cNvGrpSpPr/>
          <p:nvPr/>
        </p:nvGrpSpPr>
        <p:grpSpPr>
          <a:xfrm>
            <a:off x="2672080" y="2159919"/>
            <a:ext cx="6365240" cy="3427486"/>
            <a:chOff x="2672080" y="1971173"/>
            <a:chExt cx="6365240" cy="342748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5812679-01CB-44CC-A646-6B1F217E6CD9}"/>
                </a:ext>
              </a:extLst>
            </p:cNvPr>
            <p:cNvSpPr/>
            <p:nvPr/>
          </p:nvSpPr>
          <p:spPr>
            <a:xfrm>
              <a:off x="5318760" y="197117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根组件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578CB59-6106-49CE-A9E9-1507C96E40F9}"/>
                </a:ext>
              </a:extLst>
            </p:cNvPr>
            <p:cNvSpPr/>
            <p:nvPr/>
          </p:nvSpPr>
          <p:spPr>
            <a:xfrm>
              <a:off x="4264660" y="2843262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465547D-0018-4FF9-B006-E14B41FD603F}"/>
                </a:ext>
              </a:extLst>
            </p:cNvPr>
            <p:cNvSpPr/>
            <p:nvPr/>
          </p:nvSpPr>
          <p:spPr>
            <a:xfrm>
              <a:off x="6365242" y="2816208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4D98C3C-58A2-418A-9E0F-4FC8156D8087}"/>
                </a:ext>
              </a:extLst>
            </p:cNvPr>
            <p:cNvSpPr/>
            <p:nvPr/>
          </p:nvSpPr>
          <p:spPr>
            <a:xfrm>
              <a:off x="3370580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A51EBCC-77C8-4DB5-AFC1-97B01FAC22DC}"/>
                </a:ext>
              </a:extLst>
            </p:cNvPr>
            <p:cNvSpPr/>
            <p:nvPr/>
          </p:nvSpPr>
          <p:spPr>
            <a:xfrm>
              <a:off x="4701039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0F523D3-9666-48AB-98C9-CE633AA1F795}"/>
                </a:ext>
              </a:extLst>
            </p:cNvPr>
            <p:cNvSpPr/>
            <p:nvPr/>
          </p:nvSpPr>
          <p:spPr>
            <a:xfrm>
              <a:off x="5940058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09D2828-D765-4C10-B66A-206108E4F6D2}"/>
                </a:ext>
              </a:extLst>
            </p:cNvPr>
            <p:cNvSpPr/>
            <p:nvPr/>
          </p:nvSpPr>
          <p:spPr>
            <a:xfrm>
              <a:off x="7281178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4BE32-F96F-4BC2-AECF-5AC048A38818}"/>
                </a:ext>
              </a:extLst>
            </p:cNvPr>
            <p:cNvSpPr/>
            <p:nvPr/>
          </p:nvSpPr>
          <p:spPr>
            <a:xfrm>
              <a:off x="668528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0995A4E-2889-4861-8B63-6FFF3344459E}"/>
                </a:ext>
              </a:extLst>
            </p:cNvPr>
            <p:cNvSpPr/>
            <p:nvPr/>
          </p:nvSpPr>
          <p:spPr>
            <a:xfrm>
              <a:off x="799592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1257CEC-ADA8-4208-ADD6-1A7DFCDE88C4}"/>
                </a:ext>
              </a:extLst>
            </p:cNvPr>
            <p:cNvSpPr/>
            <p:nvPr/>
          </p:nvSpPr>
          <p:spPr>
            <a:xfrm>
              <a:off x="267208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EB32523-3360-46EB-B2EF-E2FF71BC64B7}"/>
                </a:ext>
              </a:extLst>
            </p:cNvPr>
            <p:cNvSpPr/>
            <p:nvPr/>
          </p:nvSpPr>
          <p:spPr>
            <a:xfrm>
              <a:off x="398272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71EB37B-B61A-4E3B-855C-2D84E963666B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4701039" y="2556911"/>
              <a:ext cx="1138421" cy="28635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005820-A496-4DD2-A526-36C71D90070A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3891280" y="3429000"/>
              <a:ext cx="894080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126AC10-26C9-4D8A-8287-184E0FA27105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 flipH="1">
              <a:off x="3192780" y="4504579"/>
              <a:ext cx="69850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207C0B7-E6E7-46D0-88D2-CB334CA254DF}"/>
                </a:ext>
              </a:extLst>
            </p:cNvPr>
            <p:cNvCxnSpPr>
              <a:cxnSpLocks/>
              <a:stCxn id="18" idx="2"/>
              <a:endCxn id="25" idx="0"/>
            </p:cNvCxnSpPr>
            <p:nvPr/>
          </p:nvCxnSpPr>
          <p:spPr>
            <a:xfrm>
              <a:off x="3891280" y="4504579"/>
              <a:ext cx="61214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BE2E757-B428-47E5-985C-D502D7CAB465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4785360" y="3429000"/>
              <a:ext cx="436379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D233DF-2B27-4BED-A696-E4C215A6501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5839460" y="2556911"/>
              <a:ext cx="1046482" cy="259297"/>
            </a:xfrm>
            <a:prstGeom prst="line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D5C464E-71F8-4A09-9AF1-84311052904F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>
              <a:off x="6885942" y="3401946"/>
              <a:ext cx="915936" cy="516895"/>
            </a:xfrm>
            <a:prstGeom prst="line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EF662C-7CEF-4C8C-A758-A0457B515717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7801878" y="4504579"/>
              <a:ext cx="714742" cy="308342"/>
            </a:xfrm>
            <a:prstGeom prst="line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9F7A3E9-A6CA-4416-8AA8-E53836407F9A}"/>
              </a:ext>
            </a:extLst>
          </p:cNvPr>
          <p:cNvSpPr txBox="1"/>
          <p:nvPr/>
        </p:nvSpPr>
        <p:spPr>
          <a:xfrm>
            <a:off x="7769094" y="3740716"/>
            <a:ext cx="91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latin typeface="+mn-lt"/>
              </a:rPr>
              <a:t>props</a:t>
            </a:r>
            <a:endParaRPr kumimoji="1" lang="zh-CN" altLang="en-US">
              <a:solidFill>
                <a:schemeClr val="bg2"/>
              </a:solidFill>
              <a:latin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DFF1AE-D835-4D83-95C0-B1C706902511}"/>
              </a:ext>
            </a:extLst>
          </p:cNvPr>
          <p:cNvSpPr txBox="1"/>
          <p:nvPr/>
        </p:nvSpPr>
        <p:spPr>
          <a:xfrm>
            <a:off x="8444999" y="4632335"/>
            <a:ext cx="91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latin typeface="+mn-lt"/>
              </a:rPr>
              <a:t>props</a:t>
            </a:r>
            <a:endParaRPr kumimoji="1" lang="zh-CN" altLang="en-US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4ACAE8-9E50-4454-92C3-319BAB41D424}"/>
              </a:ext>
            </a:extLst>
          </p:cNvPr>
          <p:cNvSpPr txBox="1"/>
          <p:nvPr/>
        </p:nvSpPr>
        <p:spPr>
          <a:xfrm>
            <a:off x="6898642" y="2654483"/>
            <a:ext cx="91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latin typeface="+mn-lt"/>
              </a:rPr>
              <a:t>props</a:t>
            </a:r>
            <a:endParaRPr kumimoji="1" lang="zh-CN" altLang="en-US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ACE3E7-DBB0-4CCA-BE21-D3E85B4141E7}"/>
              </a:ext>
            </a:extLst>
          </p:cNvPr>
          <p:cNvCxnSpPr>
            <a:cxnSpLocks/>
          </p:cNvCxnSpPr>
          <p:nvPr/>
        </p:nvCxnSpPr>
        <p:spPr>
          <a:xfrm flipH="1">
            <a:off x="6460758" y="3590692"/>
            <a:ext cx="425184" cy="516895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08D288-F8ED-4D2C-A1C3-86E335EB9A82}"/>
              </a:ext>
            </a:extLst>
          </p:cNvPr>
          <p:cNvCxnSpPr>
            <a:cxnSpLocks/>
          </p:cNvCxnSpPr>
          <p:nvPr/>
        </p:nvCxnSpPr>
        <p:spPr>
          <a:xfrm flipH="1">
            <a:off x="7205980" y="4693325"/>
            <a:ext cx="595898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938998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1F224A-015C-446D-BB8C-F3A3147C9888}"/>
              </a:ext>
            </a:extLst>
          </p:cNvPr>
          <p:cNvSpPr txBox="1"/>
          <p:nvPr/>
        </p:nvSpPr>
        <p:spPr>
          <a:xfrm>
            <a:off x="2956560" y="1270595"/>
            <a:ext cx="4801314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组件通过事件，向父组件发出通知</a:t>
            </a:r>
            <a:endParaRPr kumimoji="1" lang="en-US" altLang="zh-CN" sz="240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C7D84FB-D59B-472B-926E-C50BAAA11994}"/>
              </a:ext>
            </a:extLst>
          </p:cNvPr>
          <p:cNvGrpSpPr/>
          <p:nvPr/>
        </p:nvGrpSpPr>
        <p:grpSpPr>
          <a:xfrm>
            <a:off x="2672080" y="2159919"/>
            <a:ext cx="6365240" cy="3427486"/>
            <a:chOff x="2672080" y="1971173"/>
            <a:chExt cx="6365240" cy="342748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5812679-01CB-44CC-A646-6B1F217E6CD9}"/>
                </a:ext>
              </a:extLst>
            </p:cNvPr>
            <p:cNvSpPr/>
            <p:nvPr/>
          </p:nvSpPr>
          <p:spPr>
            <a:xfrm>
              <a:off x="5318760" y="1971173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根组件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578CB59-6106-49CE-A9E9-1507C96E40F9}"/>
                </a:ext>
              </a:extLst>
            </p:cNvPr>
            <p:cNvSpPr/>
            <p:nvPr/>
          </p:nvSpPr>
          <p:spPr>
            <a:xfrm>
              <a:off x="4264660" y="2843262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465547D-0018-4FF9-B006-E14B41FD603F}"/>
                </a:ext>
              </a:extLst>
            </p:cNvPr>
            <p:cNvSpPr/>
            <p:nvPr/>
          </p:nvSpPr>
          <p:spPr>
            <a:xfrm>
              <a:off x="6365242" y="2816208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4D98C3C-58A2-418A-9E0F-4FC8156D8087}"/>
                </a:ext>
              </a:extLst>
            </p:cNvPr>
            <p:cNvSpPr/>
            <p:nvPr/>
          </p:nvSpPr>
          <p:spPr>
            <a:xfrm>
              <a:off x="3370580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A51EBCC-77C8-4DB5-AFC1-97B01FAC22DC}"/>
                </a:ext>
              </a:extLst>
            </p:cNvPr>
            <p:cNvSpPr/>
            <p:nvPr/>
          </p:nvSpPr>
          <p:spPr>
            <a:xfrm>
              <a:off x="4701039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0F523D3-9666-48AB-98C9-CE633AA1F795}"/>
                </a:ext>
              </a:extLst>
            </p:cNvPr>
            <p:cNvSpPr/>
            <p:nvPr/>
          </p:nvSpPr>
          <p:spPr>
            <a:xfrm>
              <a:off x="5940058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09D2828-D765-4C10-B66A-206108E4F6D2}"/>
                </a:ext>
              </a:extLst>
            </p:cNvPr>
            <p:cNvSpPr/>
            <p:nvPr/>
          </p:nvSpPr>
          <p:spPr>
            <a:xfrm>
              <a:off x="7281178" y="391884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4BE32-F96F-4BC2-AECF-5AC048A38818}"/>
                </a:ext>
              </a:extLst>
            </p:cNvPr>
            <p:cNvSpPr/>
            <p:nvPr/>
          </p:nvSpPr>
          <p:spPr>
            <a:xfrm>
              <a:off x="668528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0995A4E-2889-4861-8B63-6FFF3344459E}"/>
                </a:ext>
              </a:extLst>
            </p:cNvPr>
            <p:cNvSpPr/>
            <p:nvPr/>
          </p:nvSpPr>
          <p:spPr>
            <a:xfrm>
              <a:off x="799592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1257CEC-ADA8-4208-ADD6-1A7DFCDE88C4}"/>
                </a:ext>
              </a:extLst>
            </p:cNvPr>
            <p:cNvSpPr/>
            <p:nvPr/>
          </p:nvSpPr>
          <p:spPr>
            <a:xfrm>
              <a:off x="267208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EB32523-3360-46EB-B2EF-E2FF71BC64B7}"/>
                </a:ext>
              </a:extLst>
            </p:cNvPr>
            <p:cNvSpPr/>
            <p:nvPr/>
          </p:nvSpPr>
          <p:spPr>
            <a:xfrm>
              <a:off x="3982720" y="4812921"/>
              <a:ext cx="1041400" cy="585738"/>
            </a:xfrm>
            <a:prstGeom prst="roundRect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71EB37B-B61A-4E3B-855C-2D84E963666B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4701039" y="2556911"/>
              <a:ext cx="1138421" cy="28635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005820-A496-4DD2-A526-36C71D90070A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3891280" y="3429000"/>
              <a:ext cx="894080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126AC10-26C9-4D8A-8287-184E0FA27105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 flipH="1">
              <a:off x="3192780" y="4504579"/>
              <a:ext cx="69850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207C0B7-E6E7-46D0-88D2-CB334CA254DF}"/>
                </a:ext>
              </a:extLst>
            </p:cNvPr>
            <p:cNvCxnSpPr>
              <a:cxnSpLocks/>
              <a:stCxn id="18" idx="2"/>
              <a:endCxn id="25" idx="0"/>
            </p:cNvCxnSpPr>
            <p:nvPr/>
          </p:nvCxnSpPr>
          <p:spPr>
            <a:xfrm>
              <a:off x="3891280" y="4504579"/>
              <a:ext cx="612140" cy="308342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BE2E757-B428-47E5-985C-D502D7CAB465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4785360" y="3429000"/>
              <a:ext cx="436379" cy="489841"/>
            </a:xfrm>
            <a:prstGeom prst="line">
              <a:avLst/>
            </a:prstGeom>
            <a:ln w="28575">
              <a:solidFill>
                <a:srgbClr val="FF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ACE3E7-DBB0-4CCA-BE21-D3E85B4141E7}"/>
              </a:ext>
            </a:extLst>
          </p:cNvPr>
          <p:cNvCxnSpPr>
            <a:cxnSpLocks/>
          </p:cNvCxnSpPr>
          <p:nvPr/>
        </p:nvCxnSpPr>
        <p:spPr>
          <a:xfrm flipH="1">
            <a:off x="6460758" y="3590692"/>
            <a:ext cx="425184" cy="516895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08D288-F8ED-4D2C-A1C3-86E335EB9A82}"/>
              </a:ext>
            </a:extLst>
          </p:cNvPr>
          <p:cNvCxnSpPr>
            <a:cxnSpLocks/>
          </p:cNvCxnSpPr>
          <p:nvPr/>
        </p:nvCxnSpPr>
        <p:spPr>
          <a:xfrm flipH="1">
            <a:off x="7205980" y="4693325"/>
            <a:ext cx="595898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242E966-D671-41DB-985A-2F24409A4726}"/>
              </a:ext>
            </a:extLst>
          </p:cNvPr>
          <p:cNvCxnSpPr>
            <a:cxnSpLocks/>
          </p:cNvCxnSpPr>
          <p:nvPr/>
        </p:nvCxnSpPr>
        <p:spPr>
          <a:xfrm>
            <a:off x="5839460" y="2745657"/>
            <a:ext cx="1046482" cy="259297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1C67E28-FF89-4B33-ABF7-1E354733D4A7}"/>
              </a:ext>
            </a:extLst>
          </p:cNvPr>
          <p:cNvCxnSpPr>
            <a:cxnSpLocks/>
          </p:cNvCxnSpPr>
          <p:nvPr/>
        </p:nvCxnSpPr>
        <p:spPr>
          <a:xfrm>
            <a:off x="7801878" y="4693325"/>
            <a:ext cx="714742" cy="308342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9A9CC1-A722-4F35-85D7-D46F53FEDD34}"/>
              </a:ext>
            </a:extLst>
          </p:cNvPr>
          <p:cNvCxnSpPr>
            <a:cxnSpLocks/>
          </p:cNvCxnSpPr>
          <p:nvPr/>
        </p:nvCxnSpPr>
        <p:spPr>
          <a:xfrm>
            <a:off x="6885942" y="3590692"/>
            <a:ext cx="915936" cy="516895"/>
          </a:xfrm>
          <a:prstGeom prst="line">
            <a:avLst/>
          </a:prstGeom>
          <a:ln w="28575">
            <a:solidFill>
              <a:srgbClr val="FF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DB82E16-2492-4B72-8EB6-154D199C9E7D}"/>
              </a:ext>
            </a:extLst>
          </p:cNvPr>
          <p:cNvCxnSpPr>
            <a:stCxn id="21" idx="3"/>
            <a:endCxn id="17" idx="3"/>
          </p:cNvCxnSpPr>
          <p:nvPr/>
        </p:nvCxnSpPr>
        <p:spPr>
          <a:xfrm flipH="1" flipV="1">
            <a:off x="7406642" y="3297823"/>
            <a:ext cx="915936" cy="1102633"/>
          </a:xfrm>
          <a:prstGeom prst="bentConnector3">
            <a:avLst>
              <a:gd name="adj1" fmla="val -24958"/>
            </a:avLst>
          </a:prstGeom>
          <a:ln w="381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4481D6A-7419-47A2-AEAC-0B4F7E724895}"/>
              </a:ext>
            </a:extLst>
          </p:cNvPr>
          <p:cNvSpPr txBox="1"/>
          <p:nvPr/>
        </p:nvSpPr>
        <p:spPr>
          <a:xfrm>
            <a:off x="8625840" y="361774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</a:rPr>
              <a:t>$emit</a:t>
            </a:r>
            <a:endParaRPr kumimoji="1" lang="zh-CN" altLang="en-US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3777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vue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35826-AD84-406E-B8C6-F1202C113E02}"/>
              </a:ext>
            </a:extLst>
          </p:cNvPr>
          <p:cNvSpPr txBox="1"/>
          <p:nvPr/>
        </p:nvSpPr>
        <p:spPr>
          <a:xfrm>
            <a:off x="476518" y="1155755"/>
            <a:ext cx="10496282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1">
                    <a:lumMod val="25000"/>
                  </a:schemeClr>
                </a:solidFill>
                <a:ea typeface="幼圆" panose="02010509060101010101" pitchFamily="49" charset="-122"/>
              </a:rPr>
              <a:t>渐进式</a:t>
            </a:r>
            <a:endParaRPr lang="en-US" altLang="zh-CN" sz="3200">
              <a:solidFill>
                <a:schemeClr val="bg1">
                  <a:lumMod val="25000"/>
                </a:schemeClr>
              </a:solidFill>
              <a:ea typeface="幼圆" panose="020105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bg2"/>
                </a:solidFill>
                <a:ea typeface="幼圆" panose="02010509060101010101" pitchFamily="49" charset="-122"/>
              </a:rPr>
              <a:t>组件化</a:t>
            </a:r>
            <a:endParaRPr lang="en-US" altLang="zh-CN" sz="3200">
              <a:solidFill>
                <a:schemeClr val="accent6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1F224A-015C-446D-BB8C-F3A3147C9888}"/>
              </a:ext>
            </a:extLst>
          </p:cNvPr>
          <p:cNvSpPr txBox="1"/>
          <p:nvPr/>
        </p:nvSpPr>
        <p:spPr>
          <a:xfrm>
            <a:off x="2956560" y="1270595"/>
            <a:ext cx="8938665" cy="476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每个组件都有自己的生命周期，从组件诞生到销毁，经历的每个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阶段都会有相应方法被调用：</a:t>
            </a:r>
            <a:endParaRPr kumimoji="1" lang="en-US" altLang="zh-CN" sz="240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beforeCreate</a:t>
            </a:r>
            <a:r>
              <a:rPr kumimoji="1" lang="en-US" altLang="zh-CN">
                <a:solidFill>
                  <a:schemeClr val="bg2"/>
                </a:solidFill>
              </a:rPr>
              <a:t>: </a:t>
            </a:r>
            <a:r>
              <a:rPr kumimoji="1" lang="zh-CN" altLang="en-US">
                <a:solidFill>
                  <a:schemeClr val="bg2"/>
                </a:solidFill>
              </a:rPr>
              <a:t>执行</a:t>
            </a:r>
            <a:r>
              <a:rPr kumimoji="1" lang="en-US" altLang="zh-CN">
                <a:solidFill>
                  <a:schemeClr val="bg2"/>
                </a:solidFill>
              </a:rPr>
              <a:t>1</a:t>
            </a:r>
            <a:r>
              <a:rPr kumimoji="1" lang="zh-CN" altLang="en-US">
                <a:solidFill>
                  <a:schemeClr val="bg2"/>
                </a:solidFill>
              </a:rPr>
              <a:t>次，组件刚创建时被调用，此时还未提升配置中的成员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created</a:t>
            </a:r>
            <a:r>
              <a:rPr kumimoji="1" lang="en-US" altLang="zh-CN">
                <a:solidFill>
                  <a:schemeClr val="bg2"/>
                </a:solidFill>
              </a:rPr>
              <a:t>:</a:t>
            </a:r>
            <a:r>
              <a:rPr kumimoji="1" lang="zh-CN" altLang="en-US">
                <a:solidFill>
                  <a:schemeClr val="bg2"/>
                </a:solidFill>
              </a:rPr>
              <a:t> 执行</a:t>
            </a:r>
            <a:r>
              <a:rPr kumimoji="1" lang="en-US" altLang="zh-CN">
                <a:solidFill>
                  <a:schemeClr val="bg2"/>
                </a:solidFill>
              </a:rPr>
              <a:t>1</a:t>
            </a:r>
            <a:r>
              <a:rPr kumimoji="1" lang="zh-CN" altLang="en-US">
                <a:solidFill>
                  <a:schemeClr val="bg2"/>
                </a:solidFill>
              </a:rPr>
              <a:t>次，组件提升了配置中的成员后被调用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beforeMounted</a:t>
            </a:r>
            <a:r>
              <a:rPr kumimoji="1" lang="en-US" altLang="zh-CN">
                <a:solidFill>
                  <a:schemeClr val="bg2"/>
                </a:solidFill>
              </a:rPr>
              <a:t>: </a:t>
            </a:r>
            <a:r>
              <a:rPr kumimoji="1" lang="zh-CN" altLang="en-US">
                <a:solidFill>
                  <a:schemeClr val="bg2"/>
                </a:solidFill>
              </a:rPr>
              <a:t>执行</a:t>
            </a:r>
            <a:r>
              <a:rPr kumimoji="1" lang="en-US" altLang="zh-CN">
                <a:solidFill>
                  <a:schemeClr val="bg2"/>
                </a:solidFill>
              </a:rPr>
              <a:t>1</a:t>
            </a:r>
            <a:r>
              <a:rPr kumimoji="1" lang="zh-CN" altLang="en-US">
                <a:solidFill>
                  <a:schemeClr val="bg2"/>
                </a:solidFill>
              </a:rPr>
              <a:t>次，组件已完成对模板的编译，但还未反映到真实的</a:t>
            </a:r>
            <a:r>
              <a:rPr kumimoji="1" lang="en-US" altLang="zh-CN">
                <a:solidFill>
                  <a:schemeClr val="bg2"/>
                </a:solidFill>
              </a:rPr>
              <a:t>DOM</a:t>
            </a:r>
            <a:r>
              <a:rPr kumimoji="1" lang="zh-CN" altLang="en-US">
                <a:solidFill>
                  <a:schemeClr val="bg2"/>
                </a:solidFill>
              </a:rPr>
              <a:t>中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mounted</a:t>
            </a:r>
            <a:r>
              <a:rPr kumimoji="1" lang="en-US" altLang="zh-CN">
                <a:solidFill>
                  <a:schemeClr val="bg2"/>
                </a:solidFill>
              </a:rPr>
              <a:t>: </a:t>
            </a:r>
            <a:r>
              <a:rPr kumimoji="1" lang="zh-CN" altLang="en-US">
                <a:solidFill>
                  <a:schemeClr val="bg2"/>
                </a:solidFill>
              </a:rPr>
              <a:t>执行</a:t>
            </a:r>
            <a:r>
              <a:rPr kumimoji="1" lang="en-US" altLang="zh-CN">
                <a:solidFill>
                  <a:schemeClr val="bg2"/>
                </a:solidFill>
              </a:rPr>
              <a:t>1</a:t>
            </a:r>
            <a:r>
              <a:rPr kumimoji="1" lang="zh-CN" altLang="en-US">
                <a:solidFill>
                  <a:schemeClr val="bg2"/>
                </a:solidFill>
              </a:rPr>
              <a:t>次，组件已被渲染到真实的</a:t>
            </a:r>
            <a:r>
              <a:rPr kumimoji="1" lang="en-US" altLang="zh-CN">
                <a:solidFill>
                  <a:schemeClr val="bg2"/>
                </a:solidFill>
              </a:rPr>
              <a:t>DOM</a:t>
            </a:r>
            <a:r>
              <a:rPr kumimoji="1" lang="zh-CN" altLang="en-US">
                <a:solidFill>
                  <a:schemeClr val="bg2"/>
                </a:solidFill>
              </a:rPr>
              <a:t>中，此时界面已呈现，建议在该</a:t>
            </a:r>
            <a:br>
              <a:rPr kumimoji="1" lang="en-US" altLang="zh-CN">
                <a:solidFill>
                  <a:schemeClr val="bg2"/>
                </a:solidFill>
              </a:rPr>
            </a:br>
            <a:r>
              <a:rPr kumimoji="1" lang="zh-CN" altLang="en-US">
                <a:solidFill>
                  <a:schemeClr val="bg2"/>
                </a:solidFill>
              </a:rPr>
              <a:t>方法中书写副作用代码，以避免阻塞页面呈现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beforeUpdate</a:t>
            </a:r>
            <a:r>
              <a:rPr kumimoji="1" lang="en-US" altLang="zh-CN">
                <a:solidFill>
                  <a:schemeClr val="bg2"/>
                </a:solidFill>
              </a:rPr>
              <a:t>:</a:t>
            </a:r>
            <a:r>
              <a:rPr kumimoji="1" lang="zh-CN" altLang="en-US">
                <a:solidFill>
                  <a:schemeClr val="bg2"/>
                </a:solidFill>
              </a:rPr>
              <a:t> 执行多次，每当组件需要重新渲染，执行该方法，此时，数据已</a:t>
            </a:r>
            <a:br>
              <a:rPr kumimoji="1" lang="en-US" altLang="zh-CN">
                <a:solidFill>
                  <a:schemeClr val="bg2"/>
                </a:solidFill>
              </a:rPr>
            </a:br>
            <a:r>
              <a:rPr kumimoji="1" lang="zh-CN" altLang="en-US">
                <a:solidFill>
                  <a:schemeClr val="bg2"/>
                </a:solidFill>
              </a:rPr>
              <a:t>更新，但界面还未更新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updated</a:t>
            </a:r>
            <a:r>
              <a:rPr kumimoji="1" lang="en-US" altLang="zh-CN">
                <a:solidFill>
                  <a:schemeClr val="bg2"/>
                </a:solidFill>
              </a:rPr>
              <a:t>:</a:t>
            </a:r>
            <a:r>
              <a:rPr kumimoji="1" lang="zh-CN" altLang="en-US">
                <a:solidFill>
                  <a:schemeClr val="bg2"/>
                </a:solidFill>
              </a:rPr>
              <a:t> 执行多次，此时，数据和界面都已更新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beforeDestroy</a:t>
            </a:r>
            <a:r>
              <a:rPr kumimoji="1" lang="en-US" altLang="zh-CN">
                <a:solidFill>
                  <a:schemeClr val="bg2"/>
                </a:solidFill>
              </a:rPr>
              <a:t>:</a:t>
            </a:r>
            <a:r>
              <a:rPr kumimoji="1" lang="zh-CN" altLang="en-US">
                <a:solidFill>
                  <a:schemeClr val="bg2"/>
                </a:solidFill>
              </a:rPr>
              <a:t> 组件销毁之前执行</a:t>
            </a:r>
            <a:endParaRPr kumimoji="1" lang="en-US" altLang="zh-CN">
              <a:solidFill>
                <a:schemeClr val="bg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en-US" altLang="zh-CN">
                <a:solidFill>
                  <a:schemeClr val="tx2"/>
                </a:solidFill>
              </a:rPr>
              <a:t>destroyed</a:t>
            </a:r>
            <a:r>
              <a:rPr kumimoji="1" lang="en-US" altLang="zh-CN">
                <a:solidFill>
                  <a:schemeClr val="bg2"/>
                </a:solidFill>
              </a:rPr>
              <a:t>:</a:t>
            </a:r>
            <a:r>
              <a:rPr kumimoji="1" lang="zh-CN" altLang="en-US">
                <a:solidFill>
                  <a:schemeClr val="bg2"/>
                </a:solidFill>
              </a:rPr>
              <a:t> 组件销毁之后执行</a:t>
            </a:r>
            <a:endParaRPr kumimoji="1" lang="en-US" altLang="zh-CN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4778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12644</TotalTime>
  <Words>1023</Words>
  <Application>Microsoft Office PowerPoint</Application>
  <PresentationFormat>宽屏</PresentationFormat>
  <Paragraphs>285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Adobe Heiti Std R</vt:lpstr>
      <vt:lpstr>Arial</vt:lpstr>
      <vt:lpstr>Calibri</vt:lpstr>
      <vt:lpstr>Consolas</vt:lpstr>
      <vt:lpstr>Office 主题</vt:lpstr>
      <vt:lpstr>终章：复盘总结与强化提升</vt:lpstr>
      <vt:lpstr>1. 回顾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</vt:lpstr>
      <vt:lpstr>vue-router</vt:lpstr>
      <vt:lpstr>vue-router</vt:lpstr>
      <vt:lpstr>vue-router</vt:lpstr>
      <vt:lpstr>vue-router</vt:lpstr>
      <vt:lpstr>vue-router</vt:lpstr>
      <vt:lpstr>vue-router</vt:lpstr>
      <vt:lpstr>vuex</vt:lpstr>
      <vt:lpstr>vuex</vt:lpstr>
      <vt:lpstr>vuex</vt:lpstr>
      <vt:lpstr>vuex</vt:lpstr>
      <vt:lpstr>vuex</vt:lpstr>
      <vt:lpstr>vuex</vt:lpstr>
      <vt:lpstr>2. 展望vue3.0</vt:lpstr>
      <vt:lpstr>vue3.0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kevin yuan</cp:lastModifiedBy>
  <cp:revision>1155</cp:revision>
  <dcterms:created xsi:type="dcterms:W3CDTF">2016-01-11T05:48:50Z</dcterms:created>
  <dcterms:modified xsi:type="dcterms:W3CDTF">2019-09-29T12:24:07Z</dcterms:modified>
</cp:coreProperties>
</file>