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1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8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7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7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9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5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5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57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7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5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7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7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0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8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119051" y="2113200"/>
            <a:ext cx="9953897" cy="11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7500" lnSpcReduction="20000"/>
          </a:bodyPr>
          <a:lstStyle/>
          <a:p>
            <a:pPr algn="ctr">
              <a:lnSpc>
                <a:spcPct val="90000"/>
              </a:lnSpc>
            </a:pPr>
            <a:r>
              <a:rPr lang="ru-RU" sz="6000" spc="-1">
                <a:solidFill>
                  <a:srgbClr val="000000"/>
                </a:solidFill>
                <a:latin typeface="Calibri Light"/>
                <a:ea typeface="DejaVu Sans"/>
              </a:rPr>
              <a:t>Система Быстрого Тестирования Студентов</a:t>
            </a:r>
            <a:endParaRPr lang="ru-RU" sz="6000" b="0" strike="noStrike" spc="-1">
              <a:latin typeface="Arial"/>
            </a:endParaRPr>
          </a:p>
        </p:txBody>
      </p:sp>
      <p:graphicFrame>
        <p:nvGraphicFramePr>
          <p:cNvPr id="115" name="Table 2"/>
          <p:cNvGraphicFramePr/>
          <p:nvPr>
            <p:extLst>
              <p:ext uri="{D42A27DB-BD31-4B8C-83A1-F6EECF244321}">
                <p14:modId xmlns:p14="http://schemas.microsoft.com/office/powerpoint/2010/main" val="4076069417"/>
              </p:ext>
            </p:extLst>
          </p:nvPr>
        </p:nvGraphicFramePr>
        <p:xfrm>
          <a:off x="2817845" y="3824192"/>
          <a:ext cx="7170531" cy="1443960"/>
        </p:xfrm>
        <a:graphic>
          <a:graphicData uri="http://schemas.openxmlformats.org/drawingml/2006/table">
            <a:tbl>
              <a:tblPr/>
              <a:tblGrid>
                <a:gridCol w="2290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latin typeface="Calibri"/>
                        </a:rPr>
                        <a:t>В</a:t>
                      </a:r>
                      <a:r>
                        <a:rPr lang="ru-RU" sz="2800" b="0" strike="noStrike" spc="-1" noProof="0" dirty="0" err="1">
                          <a:latin typeface="Calibri"/>
                        </a:rPr>
                        <a:t>ыполнил</a:t>
                      </a:r>
                      <a:r>
                        <a:rPr lang="en-US" sz="2800" b="0" strike="noStrike" spc="-1" dirty="0">
                          <a:latin typeface="Calibri"/>
                        </a:rPr>
                        <a:t>: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800" b="0" strike="noStrike" spc="-1" dirty="0" err="1">
                          <a:latin typeface="Calibri"/>
                        </a:rPr>
                        <a:t>Токарекно</a:t>
                      </a:r>
                      <a:r>
                        <a:rPr lang="uk-UA" sz="2800" b="0" strike="noStrike" spc="-1" dirty="0">
                          <a:latin typeface="Calibri"/>
                        </a:rPr>
                        <a:t> </a:t>
                      </a:r>
                      <a:r>
                        <a:rPr lang="uk-UA" sz="2800" b="0" strike="noStrike" spc="-1" dirty="0" err="1">
                          <a:latin typeface="Calibri"/>
                        </a:rPr>
                        <a:t>Александр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3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0" strike="noStrike" spc="-1" dirty="0" err="1">
                          <a:latin typeface="Calibri"/>
                        </a:rPr>
                        <a:t>Тренер</a:t>
                      </a:r>
                      <a:r>
                        <a:rPr lang="en-US" sz="2800" b="0" strike="noStrike" spc="-1" dirty="0">
                          <a:latin typeface="Calibri"/>
                        </a:rPr>
                        <a:t>: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 err="1">
                          <a:latin typeface="Calibri"/>
                        </a:rPr>
                        <a:t>Максим</a:t>
                      </a:r>
                      <a:r>
                        <a:rPr lang="en-US" sz="2800" b="0" strike="noStrike" spc="-1" dirty="0">
                          <a:latin typeface="Calibri"/>
                        </a:rPr>
                        <a:t> </a:t>
                      </a:r>
                      <a:r>
                        <a:rPr lang="en-US" sz="2800" b="0" strike="noStrike" spc="-1" dirty="0" err="1">
                          <a:latin typeface="Calibri"/>
                        </a:rPr>
                        <a:t>Ляшенко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Line 3"/>
          <p:cNvSpPr/>
          <p:nvPr/>
        </p:nvSpPr>
        <p:spPr>
          <a:xfrm>
            <a:off x="4480560" y="3566160"/>
            <a:ext cx="310896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560680" y="1371600"/>
            <a:ext cx="8960040" cy="49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634480" y="520200"/>
            <a:ext cx="906912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uk-UA" sz="3200" b="1" spc="-1" dirty="0">
                <a:solidFill>
                  <a:srgbClr val="000000"/>
                </a:solidFill>
                <a:latin typeface="Calibri Light"/>
                <a:ea typeface="DejaVu Sans"/>
              </a:rPr>
              <a:t>12 </a:t>
            </a:r>
            <a:r>
              <a:rPr lang="uk-UA" sz="3200" b="1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вариант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9418320" y="6309360"/>
            <a:ext cx="25866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6DC204-F8D5-4644-BCC8-075966482AC7}"/>
              </a:ext>
            </a:extLst>
          </p:cNvPr>
          <p:cNvSpPr/>
          <p:nvPr/>
        </p:nvSpPr>
        <p:spPr>
          <a:xfrm>
            <a:off x="3047999" y="1959463"/>
            <a:ext cx="8587273" cy="2301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Система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Быстрого Тестирования Студентов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регистрируется э-мейлом, к нему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привязываеться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его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Успешность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на него будут приходить сообщения о результате тестов. В системе существует каталог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темам, авторизованный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проходить тесты. В конце теста должна на странице отобразится форма где показано ошибки студента. Все данные об успеваемости и пройденных курсах отображаются на странице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как сводная таблица по всем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Студентам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746160" y="-182880"/>
            <a:ext cx="777456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Требования к проекту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9418320" y="6309360"/>
            <a:ext cx="25866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2560680" y="914400"/>
            <a:ext cx="9051480" cy="59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b="1" spc="-1" dirty="0">
                <a:solidFill>
                  <a:srgbClr val="000000"/>
                </a:solidFill>
                <a:latin typeface="Calibri"/>
                <a:ea typeface="DejaVu Sans"/>
              </a:rPr>
              <a:t>Общие :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 На основе сущностей предметной области создать классы их описывающие.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2. Классы и методы должны иметь отражающую их функциональность названия и должны быть грамотно структурированы по пакетам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3. Информацию о предметной области хранить в БД, для доступа использовать API JDBC с использованием пула соединений, стандартного или разработанного самостоятельно. В качестве СУБД рекомендуется </a:t>
            </a:r>
            <a:r>
              <a:rPr lang="ru-RU" sz="1600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MySQL</a:t>
            </a: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4. Приложение должно поддерживать работу с кириллицей (быть многоязычной), в том числе и при хранении информации в БД.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5. Код должен быть документирован.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6. Приложение должно быть покрыто Юнит-тестами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7. При разработке бизнес логики использовать сессии и фильтры, и события в системе обрабатывать с помощью Log4j.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8. В приложении необходимо реализовать </a:t>
            </a:r>
            <a:r>
              <a:rPr lang="ru-RU" sz="1600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Pagination</a:t>
            </a: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ru-RU" sz="1600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Transaction</a:t>
            </a: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в зависимости от Вашего проекта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9. Используя </a:t>
            </a:r>
            <a:r>
              <a:rPr lang="ru-RU" sz="1600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сервлеты</a:t>
            </a: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и JSP, реализовать функциональности, предложенные в постановке конкретной задачи.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10. В страницах JSP применять библиотеку JSTL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11. Приложение должно корректно реагировать на ошибки и исключения разного рода (Пользователь никогда не должен видеть </a:t>
            </a:r>
            <a:r>
              <a:rPr lang="ru-RU" sz="1600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stack-trace</a:t>
            </a: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на стороне </a:t>
            </a:r>
            <a:r>
              <a:rPr lang="ru-RU" sz="1600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front-end</a:t>
            </a: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12. В приложении должна быть реализована система Авторизации и Аутентификации</a:t>
            </a:r>
          </a:p>
          <a:p>
            <a:pPr>
              <a:lnSpc>
                <a:spcPct val="100000"/>
              </a:lnSpc>
            </a:pPr>
            <a:endParaRPr lang="ru-RU" sz="1600" strike="noStrike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ru-RU" sz="2400" b="1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ru-RU" sz="2400" b="1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746160" y="-182880"/>
            <a:ext cx="777456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Требования к проекту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9418320" y="6309360"/>
            <a:ext cx="25866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2560680" y="914400"/>
            <a:ext cx="9051480" cy="59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b="1" spc="-1" dirty="0">
                <a:solidFill>
                  <a:srgbClr val="000000"/>
                </a:solidFill>
                <a:latin typeface="Calibri"/>
                <a:ea typeface="DejaVu Sans"/>
              </a:rPr>
              <a:t>Оформление :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Java Code Convention. </a:t>
            </a:r>
            <a:endParaRPr lang="ru-RU" sz="24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ru-RU" sz="24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Корректные данные в базе.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ru-RU" sz="24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Проект должен быть залит на </a:t>
            </a:r>
            <a:r>
              <a:rPr lang="en-US" sz="2400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github</a:t>
            </a:r>
            <a:r>
              <a:rPr lang="en-US" sz="24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 </a:t>
            </a:r>
            <a:endParaRPr lang="ru-RU" sz="24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ru-RU" sz="24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Иметь </a:t>
            </a:r>
            <a:r>
              <a:rPr lang="en-US" sz="24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Readme </a:t>
            </a:r>
            <a:r>
              <a:rPr lang="uk-UA" sz="24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файл с </a:t>
            </a:r>
            <a:r>
              <a:rPr lang="ru-RU" sz="24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описанием задания и инструкцией по установке\запуску приложения.</a:t>
            </a:r>
          </a:p>
          <a:p>
            <a:pPr>
              <a:lnSpc>
                <a:spcPct val="100000"/>
              </a:lnSpc>
            </a:pPr>
            <a:endParaRPr lang="ru-RU" sz="1600" strike="noStrike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ru-RU" sz="2400" b="1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ru-RU" sz="2400" b="1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7245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06920" y="109728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Архитектура</a:t>
            </a:r>
            <a:r>
              <a:rPr lang="en-US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проект</a:t>
            </a:r>
            <a:r>
              <a:rPr lang="uk-UA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а</a:t>
            </a:r>
            <a:r>
              <a:rPr lang="en-US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(M V C),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Webapp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912400" y="2560320"/>
            <a:ext cx="87912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 – Entities </a:t>
            </a:r>
            <a:r>
              <a:rPr lang="uk-UA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сервисами</a:t>
            </a:r>
            <a:r>
              <a:rPr lang="uk-UA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и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дао</a:t>
            </a:r>
            <a:endParaRPr lang="en-US" sz="2400" b="0" strike="noStrike" spc="-1" dirty="0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View –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jsp,html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страниц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ы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Controller –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Cервлет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с “Command” 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классами и фильтрами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9418320" y="6309360"/>
            <a:ext cx="25866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819469" y="1097639"/>
            <a:ext cx="8770776" cy="4743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227520" algn="just"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Технологии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lang="en-US" sz="32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JSP + JSTL;</a:t>
            </a:r>
            <a:endParaRPr lang="en-US" sz="24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Servlets;</a:t>
            </a:r>
            <a:endParaRPr lang="en-US" sz="24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JDBC;</a:t>
            </a:r>
            <a:endParaRPr lang="en-US" sz="24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Log4J;</a:t>
            </a:r>
            <a:endParaRPr lang="en-US" sz="24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Mockito</a:t>
            </a:r>
            <a:endParaRPr lang="en-US" sz="24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Junit 4</a:t>
            </a:r>
            <a:endParaRPr lang="en-US" sz="24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Maven</a:t>
            </a:r>
            <a:endParaRPr lang="en-US" sz="24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Bootstrap</a:t>
            </a:r>
            <a:endParaRPr lang="en-US" sz="24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MySql</a:t>
            </a:r>
            <a:endParaRPr lang="en-US" sz="24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Tomcat</a:t>
            </a:r>
            <a:endParaRPr lang="en-US" sz="2400" b="0" strike="noStrike" spc="-1" dirty="0">
              <a:latin typeface="Arial"/>
            </a:endParaRPr>
          </a:p>
          <a:p>
            <a:pPr marL="457200" indent="-227520" algn="just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418320" y="6309360"/>
            <a:ext cx="25866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0A9381-12CD-473F-9D53-6F0DAE92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36" y="185400"/>
            <a:ext cx="9842574" cy="6232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418320" y="6309360"/>
            <a:ext cx="25866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TextShape 2"/>
          <p:cNvSpPr txBox="1"/>
          <p:nvPr/>
        </p:nvSpPr>
        <p:spPr>
          <a:xfrm>
            <a:off x="3484051" y="2877561"/>
            <a:ext cx="832104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4000" b="0" strike="noStrike" spc="-1" dirty="0">
                <a:latin typeface="Arial"/>
              </a:rPr>
              <a:t>Спасибо за внимание</a:t>
            </a:r>
            <a:r>
              <a:rPr lang="en-US" sz="4000" b="0" strike="noStrike" spc="-1" dirty="0">
                <a:latin typeface="Arial"/>
              </a:rPr>
              <a:t>.</a:t>
            </a:r>
          </a:p>
        </p:txBody>
      </p:sp>
      <p:sp>
        <p:nvSpPr>
          <p:cNvPr id="138" name="Line 3"/>
          <p:cNvSpPr/>
          <p:nvPr/>
        </p:nvSpPr>
        <p:spPr>
          <a:xfrm>
            <a:off x="3694922" y="3534921"/>
            <a:ext cx="5085184" cy="1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374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Times New Roman</vt:lpstr>
      <vt:lpstr>Wingdings</vt:lpstr>
      <vt:lpstr>Параллакс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</dc:title>
  <dc:subject/>
  <dc:creator>yurii</dc:creator>
  <dc:description/>
  <cp:lastModifiedBy>DG.KyK DG.KyK</cp:lastModifiedBy>
  <cp:revision>28</cp:revision>
  <dcterms:created xsi:type="dcterms:W3CDTF">2018-12-06T16:49:14Z</dcterms:created>
  <dcterms:modified xsi:type="dcterms:W3CDTF">2019-06-18T22:15:20Z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