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CCCAFC-F476-4DA0-8470-7BFD5578F720}" v="1" dt="2024-11-26T06:28:41.9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1" autoAdjust="0"/>
    <p:restoredTop sz="48493" autoAdjust="0"/>
  </p:normalViewPr>
  <p:slideViewPr>
    <p:cSldViewPr snapToGrid="0">
      <p:cViewPr varScale="1">
        <p:scale>
          <a:sx n="40" d="100"/>
          <a:sy n="40" d="100"/>
        </p:scale>
        <p:origin x="2021" y="2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10" d="100"/>
        <a:sy n="110" d="100"/>
      </p:scale>
      <p:origin x="0" y="0"/>
    </p:cViewPr>
  </p:sorterViewPr>
  <p:notesViewPr>
    <p:cSldViewPr snapToGrid="0">
      <p:cViewPr varScale="1">
        <p:scale>
          <a:sx n="62" d="100"/>
          <a:sy n="62" d="100"/>
        </p:scale>
        <p:origin x="297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y Goralkin" userId="df8a0594cb08e479" providerId="LiveId" clId="{3ECCCAFC-F476-4DA0-8470-7BFD5578F720}"/>
    <pc:docChg chg="undo custSel modSld">
      <pc:chgData name="Dany Goralkin" userId="df8a0594cb08e479" providerId="LiveId" clId="{3ECCCAFC-F476-4DA0-8470-7BFD5578F720}" dt="2024-11-26T06:28:43.714" v="1954" actId="20577"/>
      <pc:docMkLst>
        <pc:docMk/>
      </pc:docMkLst>
      <pc:sldChg chg="modSp mod">
        <pc:chgData name="Dany Goralkin" userId="df8a0594cb08e479" providerId="LiveId" clId="{3ECCCAFC-F476-4DA0-8470-7BFD5578F720}" dt="2024-11-26T06:07:36.077" v="1901" actId="20577"/>
        <pc:sldMkLst>
          <pc:docMk/>
          <pc:sldMk cId="409182036" sldId="258"/>
        </pc:sldMkLst>
        <pc:spChg chg="mod">
          <ac:chgData name="Dany Goralkin" userId="df8a0594cb08e479" providerId="LiveId" clId="{3ECCCAFC-F476-4DA0-8470-7BFD5578F720}" dt="2024-11-26T06:07:36.077" v="1901" actId="20577"/>
          <ac:spMkLst>
            <pc:docMk/>
            <pc:sldMk cId="409182036" sldId="258"/>
            <ac:spMk id="2" creationId="{00000000-0000-0000-0000-000000000000}"/>
          </ac:spMkLst>
        </pc:spChg>
      </pc:sldChg>
      <pc:sldChg chg="addSp delSp modSp mod modNotesTx">
        <pc:chgData name="Dany Goralkin" userId="df8a0594cb08e479" providerId="LiveId" clId="{3ECCCAFC-F476-4DA0-8470-7BFD5578F720}" dt="2024-11-26T06:14:34.409" v="1947" actId="20577"/>
        <pc:sldMkLst>
          <pc:docMk/>
          <pc:sldMk cId="376843144" sldId="263"/>
        </pc:sldMkLst>
        <pc:spChg chg="mod">
          <ac:chgData name="Dany Goralkin" userId="df8a0594cb08e479" providerId="LiveId" clId="{3ECCCAFC-F476-4DA0-8470-7BFD5578F720}" dt="2024-11-26T06:14:34.409" v="1947" actId="20577"/>
          <ac:spMkLst>
            <pc:docMk/>
            <pc:sldMk cId="376843144" sldId="263"/>
            <ac:spMk id="2" creationId="{00000000-0000-0000-0000-000000000000}"/>
          </ac:spMkLst>
        </pc:spChg>
        <pc:spChg chg="del mod">
          <ac:chgData name="Dany Goralkin" userId="df8a0594cb08e479" providerId="LiveId" clId="{3ECCCAFC-F476-4DA0-8470-7BFD5578F720}" dt="2024-11-20T03:22:11.353" v="1" actId="22"/>
          <ac:spMkLst>
            <pc:docMk/>
            <pc:sldMk cId="376843144" sldId="263"/>
            <ac:spMk id="3" creationId="{00000000-0000-0000-0000-000000000000}"/>
          </ac:spMkLst>
        </pc:spChg>
        <pc:spChg chg="add del">
          <ac:chgData name="Dany Goralkin" userId="df8a0594cb08e479" providerId="LiveId" clId="{3ECCCAFC-F476-4DA0-8470-7BFD5578F720}" dt="2024-11-20T03:22:47.994" v="6" actId="26606"/>
          <ac:spMkLst>
            <pc:docMk/>
            <pc:sldMk cId="376843144" sldId="263"/>
            <ac:spMk id="9" creationId="{3B854194-185D-494D-905C-7C7CB2E30F6E}"/>
          </ac:spMkLst>
        </pc:spChg>
        <pc:spChg chg="add del">
          <ac:chgData name="Dany Goralkin" userId="df8a0594cb08e479" providerId="LiveId" clId="{3ECCCAFC-F476-4DA0-8470-7BFD5578F720}" dt="2024-11-20T03:22:47.994" v="6" actId="26606"/>
          <ac:spMkLst>
            <pc:docMk/>
            <pc:sldMk cId="376843144" sldId="263"/>
            <ac:spMk id="11" creationId="{B4F5FA0D-0104-4987-8241-EFF7C85B88DE}"/>
          </ac:spMkLst>
        </pc:spChg>
        <pc:spChg chg="add del">
          <ac:chgData name="Dany Goralkin" userId="df8a0594cb08e479" providerId="LiveId" clId="{3ECCCAFC-F476-4DA0-8470-7BFD5578F720}" dt="2024-11-20T03:22:27.848" v="3" actId="26606"/>
          <ac:spMkLst>
            <pc:docMk/>
            <pc:sldMk cId="376843144" sldId="263"/>
            <ac:spMk id="18" creationId="{6753252F-4873-4F63-801D-CC719279A7D5}"/>
          </ac:spMkLst>
        </pc:spChg>
        <pc:spChg chg="add del">
          <ac:chgData name="Dany Goralkin" userId="df8a0594cb08e479" providerId="LiveId" clId="{3ECCCAFC-F476-4DA0-8470-7BFD5578F720}" dt="2024-11-20T03:22:27.848" v="3" actId="26606"/>
          <ac:spMkLst>
            <pc:docMk/>
            <pc:sldMk cId="376843144" sldId="263"/>
            <ac:spMk id="20" creationId="{047C8CCB-F95D-4249-92DD-651249D3535A}"/>
          </ac:spMkLst>
        </pc:spChg>
        <pc:spChg chg="add del">
          <ac:chgData name="Dany Goralkin" userId="df8a0594cb08e479" providerId="LiveId" clId="{3ECCCAFC-F476-4DA0-8470-7BFD5578F720}" dt="2024-11-20T03:22:47.994" v="5" actId="26606"/>
          <ac:spMkLst>
            <pc:docMk/>
            <pc:sldMk cId="376843144" sldId="263"/>
            <ac:spMk id="22" creationId="{D12DDE76-C203-4047-9998-63900085B5E8}"/>
          </ac:spMkLst>
        </pc:spChg>
        <pc:spChg chg="add">
          <ac:chgData name="Dany Goralkin" userId="df8a0594cb08e479" providerId="LiveId" clId="{3ECCCAFC-F476-4DA0-8470-7BFD5578F720}" dt="2024-11-20T03:22:47.994" v="6" actId="26606"/>
          <ac:spMkLst>
            <pc:docMk/>
            <pc:sldMk cId="376843144" sldId="263"/>
            <ac:spMk id="24" creationId="{6753252F-4873-4F63-801D-CC719279A7D5}"/>
          </ac:spMkLst>
        </pc:spChg>
        <pc:spChg chg="add">
          <ac:chgData name="Dany Goralkin" userId="df8a0594cb08e479" providerId="LiveId" clId="{3ECCCAFC-F476-4DA0-8470-7BFD5578F720}" dt="2024-11-20T03:22:47.994" v="6" actId="26606"/>
          <ac:spMkLst>
            <pc:docMk/>
            <pc:sldMk cId="376843144" sldId="263"/>
            <ac:spMk id="25" creationId="{047C8CCB-F95D-4249-92DD-651249D3535A}"/>
          </ac:spMkLst>
        </pc:spChg>
        <pc:picChg chg="add mod ord">
          <ac:chgData name="Dany Goralkin" userId="df8a0594cb08e479" providerId="LiveId" clId="{3ECCCAFC-F476-4DA0-8470-7BFD5578F720}" dt="2024-11-20T03:22:47.994" v="6" actId="26606"/>
          <ac:picMkLst>
            <pc:docMk/>
            <pc:sldMk cId="376843144" sldId="263"/>
            <ac:picMk id="5" creationId="{F4ADF719-9155-C50F-1C84-D12A798F962B}"/>
          </ac:picMkLst>
        </pc:picChg>
        <pc:picChg chg="add del">
          <ac:chgData name="Dany Goralkin" userId="df8a0594cb08e479" providerId="LiveId" clId="{3ECCCAFC-F476-4DA0-8470-7BFD5578F720}" dt="2024-11-20T03:22:47.994" v="6" actId="26606"/>
          <ac:picMkLst>
            <pc:docMk/>
            <pc:sldMk cId="376843144" sldId="263"/>
            <ac:picMk id="13" creationId="{2897127E-6CEF-446C-BE87-93B7C46E49D1}"/>
          </ac:picMkLst>
        </pc:picChg>
      </pc:sldChg>
      <pc:sldChg chg="modSp mod modNotesTx">
        <pc:chgData name="Dany Goralkin" userId="df8a0594cb08e479" providerId="LiveId" clId="{3ECCCAFC-F476-4DA0-8470-7BFD5578F720}" dt="2024-11-26T06:28:43.714" v="1954" actId="20577"/>
        <pc:sldMkLst>
          <pc:docMk/>
          <pc:sldMk cId="3225141645" sldId="265"/>
        </pc:sldMkLst>
        <pc:spChg chg="mod">
          <ac:chgData name="Dany Goralkin" userId="df8a0594cb08e479" providerId="LiveId" clId="{3ECCCAFC-F476-4DA0-8470-7BFD5578F720}" dt="2024-11-26T06:28:43.714" v="1954" actId="20577"/>
          <ac:spMkLst>
            <pc:docMk/>
            <pc:sldMk cId="3225141645" sldId="265"/>
            <ac:spMk id="3" creationId="{00000000-0000-0000-0000-000000000000}"/>
          </ac:spMkLst>
        </pc:spChg>
      </pc:sldChg>
      <pc:sldChg chg="addSp delSp modSp mod modNotesTx">
        <pc:chgData name="Dany Goralkin" userId="df8a0594cb08e479" providerId="LiveId" clId="{3ECCCAFC-F476-4DA0-8470-7BFD5578F720}" dt="2024-11-26T06:13:01.209" v="1936" actId="20577"/>
        <pc:sldMkLst>
          <pc:docMk/>
          <pc:sldMk cId="3564055637" sldId="267"/>
        </pc:sldMkLst>
        <pc:spChg chg="mod">
          <ac:chgData name="Dany Goralkin" userId="df8a0594cb08e479" providerId="LiveId" clId="{3ECCCAFC-F476-4DA0-8470-7BFD5578F720}" dt="2024-11-20T03:27:23.432" v="15" actId="1076"/>
          <ac:spMkLst>
            <pc:docMk/>
            <pc:sldMk cId="3564055637" sldId="267"/>
            <ac:spMk id="2" creationId="{00000000-0000-0000-0000-000000000000}"/>
          </ac:spMkLst>
        </pc:spChg>
        <pc:spChg chg="add del mod">
          <ac:chgData name="Dany Goralkin" userId="df8a0594cb08e479" providerId="LiveId" clId="{3ECCCAFC-F476-4DA0-8470-7BFD5578F720}" dt="2024-11-20T03:26:06.013" v="11" actId="26606"/>
          <ac:spMkLst>
            <pc:docMk/>
            <pc:sldMk cId="3564055637" sldId="267"/>
            <ac:spMk id="4" creationId="{D21E44DA-796B-E906-AC68-BC0659EBA367}"/>
          </ac:spMkLst>
        </pc:spChg>
        <pc:spChg chg="del">
          <ac:chgData name="Dany Goralkin" userId="df8a0594cb08e479" providerId="LiveId" clId="{3ECCCAFC-F476-4DA0-8470-7BFD5578F720}" dt="2024-11-20T03:26:06.013" v="11" actId="26606"/>
          <ac:spMkLst>
            <pc:docMk/>
            <pc:sldMk cId="3564055637" sldId="267"/>
            <ac:spMk id="9" creationId="{3B854194-185D-494D-905C-7C7CB2E30F6E}"/>
          </ac:spMkLst>
        </pc:spChg>
        <pc:spChg chg="del">
          <ac:chgData name="Dany Goralkin" userId="df8a0594cb08e479" providerId="LiveId" clId="{3ECCCAFC-F476-4DA0-8470-7BFD5578F720}" dt="2024-11-20T03:26:06.013" v="11" actId="26606"/>
          <ac:spMkLst>
            <pc:docMk/>
            <pc:sldMk cId="3564055637" sldId="267"/>
            <ac:spMk id="11" creationId="{B4F5FA0D-0104-4987-8241-EFF7C85B88DE}"/>
          </ac:spMkLst>
        </pc:spChg>
        <pc:spChg chg="add">
          <ac:chgData name="Dany Goralkin" userId="df8a0594cb08e479" providerId="LiveId" clId="{3ECCCAFC-F476-4DA0-8470-7BFD5578F720}" dt="2024-11-20T03:26:06.013" v="11" actId="26606"/>
          <ac:spMkLst>
            <pc:docMk/>
            <pc:sldMk cId="3564055637" sldId="267"/>
            <ac:spMk id="18" creationId="{A8384FB5-9ADC-4DDC-881B-597D56F5B15D}"/>
          </ac:spMkLst>
        </pc:spChg>
        <pc:spChg chg="add">
          <ac:chgData name="Dany Goralkin" userId="df8a0594cb08e479" providerId="LiveId" clId="{3ECCCAFC-F476-4DA0-8470-7BFD5578F720}" dt="2024-11-20T03:26:06.013" v="11" actId="26606"/>
          <ac:spMkLst>
            <pc:docMk/>
            <pc:sldMk cId="3564055637" sldId="267"/>
            <ac:spMk id="20" creationId="{91E5A9A7-95C6-4F4F-B00E-C82E07FE62EF}"/>
          </ac:spMkLst>
        </pc:spChg>
        <pc:spChg chg="add">
          <ac:chgData name="Dany Goralkin" userId="df8a0594cb08e479" providerId="LiveId" clId="{3ECCCAFC-F476-4DA0-8470-7BFD5578F720}" dt="2024-11-20T03:26:06.013" v="11" actId="26606"/>
          <ac:spMkLst>
            <pc:docMk/>
            <pc:sldMk cId="3564055637" sldId="267"/>
            <ac:spMk id="22" creationId="{D07DD2DE-F619-49DD-B5E7-03A290FF4ED1}"/>
          </ac:spMkLst>
        </pc:spChg>
        <pc:spChg chg="add">
          <ac:chgData name="Dany Goralkin" userId="df8a0594cb08e479" providerId="LiveId" clId="{3ECCCAFC-F476-4DA0-8470-7BFD5578F720}" dt="2024-11-20T03:26:06.013" v="11" actId="26606"/>
          <ac:spMkLst>
            <pc:docMk/>
            <pc:sldMk cId="3564055637" sldId="267"/>
            <ac:spMk id="24" creationId="{85149191-5F60-4A28-AAFF-039F96B0F3EC}"/>
          </ac:spMkLst>
        </pc:spChg>
        <pc:spChg chg="add">
          <ac:chgData name="Dany Goralkin" userId="df8a0594cb08e479" providerId="LiveId" clId="{3ECCCAFC-F476-4DA0-8470-7BFD5578F720}" dt="2024-11-20T03:26:06.013" v="11" actId="26606"/>
          <ac:spMkLst>
            <pc:docMk/>
            <pc:sldMk cId="3564055637" sldId="267"/>
            <ac:spMk id="26" creationId="{F8260ED5-17F7-4158-B241-D51DD4CF1B7E}"/>
          </ac:spMkLst>
        </pc:spChg>
        <pc:picChg chg="del">
          <ac:chgData name="Dany Goralkin" userId="df8a0594cb08e479" providerId="LiveId" clId="{3ECCCAFC-F476-4DA0-8470-7BFD5578F720}" dt="2024-11-20T03:25:45.458" v="7" actId="478"/>
          <ac:picMkLst>
            <pc:docMk/>
            <pc:sldMk cId="3564055637" sldId="267"/>
            <ac:picMk id="5" creationId="{08A87B71-BA1D-0BFD-BB03-D9D8530A7DF2}"/>
          </ac:picMkLst>
        </pc:picChg>
        <pc:picChg chg="add mod">
          <ac:chgData name="Dany Goralkin" userId="df8a0594cb08e479" providerId="LiveId" clId="{3ECCCAFC-F476-4DA0-8470-7BFD5578F720}" dt="2024-11-20T03:27:06.014" v="14" actId="14100"/>
          <ac:picMkLst>
            <pc:docMk/>
            <pc:sldMk cId="3564055637" sldId="267"/>
            <ac:picMk id="7" creationId="{CD6E47CC-1608-6814-C74F-6DB10145F7B7}"/>
          </ac:picMkLst>
        </pc:picChg>
        <pc:picChg chg="del">
          <ac:chgData name="Dany Goralkin" userId="df8a0594cb08e479" providerId="LiveId" clId="{3ECCCAFC-F476-4DA0-8470-7BFD5578F720}" dt="2024-11-20T03:26:06.013" v="11" actId="26606"/>
          <ac:picMkLst>
            <pc:docMk/>
            <pc:sldMk cId="3564055637" sldId="267"/>
            <ac:picMk id="13" creationId="{2897127E-6CEF-446C-BE87-93B7C46E49D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11/26/2024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agilealliance.org/agile101/the-agile-manifesto/"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agilemodeling.com/essays/changeManagement.htm#PrioritizingRequirements"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b="1" u="sng" dirty="0">
                <a:solidFill>
                  <a:srgbClr val="000000"/>
                </a:solidFill>
              </a:rPr>
              <a:t>The Product Owner (PO)</a:t>
            </a:r>
          </a:p>
          <a:p>
            <a:pPr marL="171450" indent="-171450">
              <a:buFontTx/>
              <a:buChar char="-"/>
            </a:pPr>
            <a:r>
              <a:rPr lang="en-US" u="sng" dirty="0"/>
              <a:t>The PO works as an interface between the client and the team. He / She translates the client’s/user needs into user stories and defines how the project will be done.</a:t>
            </a:r>
            <a:endParaRPr lang="en-US" u="sng" baseline="0" dirty="0">
              <a:solidFill>
                <a:srgbClr val="0E101A"/>
              </a:solidFill>
              <a:effectLst/>
            </a:endParaRPr>
          </a:p>
          <a:p>
            <a:pPr marL="171450" indent="-171450">
              <a:spcBef>
                <a:spcPts val="0"/>
              </a:spcBef>
              <a:spcAft>
                <a:spcPts val="0"/>
              </a:spcAft>
              <a:buFont typeface="Arial" panose="020B0604020202020204" pitchFamily="34" charset="0"/>
              <a:buChar char="•"/>
            </a:pPr>
            <a:r>
              <a:rPr lang="en-US" dirty="0"/>
              <a:t>The PO is responsible for defining and constructing the product backlog.</a:t>
            </a:r>
          </a:p>
          <a:p>
            <a:pPr marL="171450" indent="-171450">
              <a:spcBef>
                <a:spcPts val="0"/>
              </a:spcBef>
              <a:spcAft>
                <a:spcPts val="0"/>
              </a:spcAft>
              <a:buFont typeface="Arial" panose="020B0604020202020204" pitchFamily="34" charset="0"/>
              <a:buChar char="•"/>
            </a:pPr>
            <a:r>
              <a:rPr lang="en-US" dirty="0"/>
              <a:t>The PO serves as a mitigator between the development team and the client.</a:t>
            </a:r>
          </a:p>
          <a:p>
            <a:pPr marL="171450" indent="-171450">
              <a:spcBef>
                <a:spcPts val="0"/>
              </a:spcBef>
              <a:spcAft>
                <a:spcPts val="0"/>
              </a:spcAft>
              <a:buFont typeface="Arial" panose="020B0604020202020204" pitchFamily="34" charset="0"/>
              <a:buChar char="•"/>
            </a:pPr>
            <a:r>
              <a:rPr lang="en-US" dirty="0"/>
              <a:t>The PO prioritizes features based on customer needs, business goals, and product value.</a:t>
            </a:r>
          </a:p>
          <a:p>
            <a:pPr marL="171450" indent="-171450">
              <a:spcBef>
                <a:spcPts val="0"/>
              </a:spcBef>
              <a:spcAft>
                <a:spcPts val="0"/>
              </a:spcAft>
              <a:buFont typeface="Arial" panose="020B0604020202020204" pitchFamily="34" charset="0"/>
              <a:buChar char="•"/>
            </a:pPr>
            <a:r>
              <a:rPr lang="en-US" dirty="0"/>
              <a:t>The PO ensures that the Product Backlog is visible, transparent, and straightforward to the team and presents what the Scrum Team will work on next Sprint.</a:t>
            </a:r>
          </a:p>
          <a:p>
            <a:pPr marL="171450" indent="-171450">
              <a:spcBef>
                <a:spcPts val="0"/>
              </a:spcBef>
              <a:spcAft>
                <a:spcPts val="0"/>
              </a:spcAft>
              <a:buFont typeface="Arial" panose="020B0604020202020204" pitchFamily="34" charset="0"/>
              <a:buChar char="•"/>
            </a:pPr>
            <a:endParaRPr lang="en-US" dirty="0"/>
          </a:p>
          <a:p>
            <a:pPr marL="0" indent="0">
              <a:spcBef>
                <a:spcPts val="0"/>
              </a:spcBef>
              <a:spcAft>
                <a:spcPts val="0"/>
              </a:spcAft>
              <a:buFont typeface="Arial" panose="020B0604020202020204" pitchFamily="34" charset="0"/>
              <a:buNone/>
            </a:pPr>
            <a:r>
              <a:rPr lang="en-US" sz="1200" b="1" u="sng" dirty="0">
                <a:solidFill>
                  <a:srgbClr val="000000"/>
                </a:solidFill>
              </a:rPr>
              <a:t>The Scrum Master (SM)</a:t>
            </a:r>
            <a:endParaRPr lang="en-US" sz="1200" dirty="0">
              <a:solidFill>
                <a:srgbClr val="000000"/>
              </a:solidFill>
            </a:endParaRPr>
          </a:p>
          <a:p>
            <a:pPr marL="171450" indent="-171450">
              <a:buFontTx/>
              <a:buChar char="-"/>
            </a:pPr>
            <a:r>
              <a:rPr lang="en-US" u="sng" dirty="0"/>
              <a:t>The SM acts as a facilitator and coach for the Scrum team. He / She promotes a culture of continuous</a:t>
            </a:r>
          </a:p>
          <a:p>
            <a:pPr marL="0" indent="0">
              <a:buFontTx/>
              <a:buNone/>
            </a:pPr>
            <a:r>
              <a:rPr lang="en-US" u="none" dirty="0"/>
              <a:t>     </a:t>
            </a:r>
            <a:r>
              <a:rPr lang="en-US" u="sng" dirty="0"/>
              <a:t>improvement, ensuring that the team follows Scrum practices effectively.</a:t>
            </a:r>
            <a:endParaRPr lang="en-US" u="sng" baseline="0" dirty="0">
              <a:solidFill>
                <a:srgbClr val="0E101A"/>
              </a:solidFill>
              <a:effectLst/>
            </a:endParaRPr>
          </a:p>
          <a:p>
            <a:pPr marL="171450" indent="-171450">
              <a:spcBef>
                <a:spcPts val="0"/>
              </a:spcBef>
              <a:spcAft>
                <a:spcPts val="0"/>
              </a:spcAft>
              <a:buFont typeface="Arial" panose="020B0604020202020204" pitchFamily="34" charset="0"/>
              <a:buChar char="•"/>
            </a:pPr>
            <a:r>
              <a:rPr lang="en-US" dirty="0"/>
              <a:t>The SM helps the Team understand the need for clear and concise Product Backlog items.</a:t>
            </a:r>
          </a:p>
          <a:p>
            <a:pPr marL="171450" indent="-171450">
              <a:spcBef>
                <a:spcPts val="0"/>
              </a:spcBef>
              <a:spcAft>
                <a:spcPts val="0"/>
              </a:spcAft>
              <a:buFont typeface="Arial" panose="020B0604020202020204" pitchFamily="34" charset="0"/>
              <a:buChar char="•"/>
            </a:pPr>
            <a:r>
              <a:rPr lang="en-US" dirty="0"/>
              <a:t>The SM facilitates daily Scrum events to ensure productivity and efficiency.</a:t>
            </a:r>
          </a:p>
          <a:p>
            <a:pPr marL="171450" indent="-171450">
              <a:spcBef>
                <a:spcPts val="0"/>
              </a:spcBef>
              <a:spcAft>
                <a:spcPts val="0"/>
              </a:spcAft>
              <a:buFont typeface="Arial" panose="020B0604020202020204" pitchFamily="34" charset="0"/>
              <a:buChar char="•"/>
            </a:pPr>
            <a:r>
              <a:rPr lang="en-US" dirty="0"/>
              <a:t>The SM coaches the Team in self-organization and cross-functionality.</a:t>
            </a:r>
          </a:p>
          <a:p>
            <a:pPr marL="171450" indent="-171450">
              <a:spcBef>
                <a:spcPts val="0"/>
              </a:spcBef>
              <a:spcAft>
                <a:spcPts val="0"/>
              </a:spcAft>
              <a:buFont typeface="Arial" panose="020B0604020202020204" pitchFamily="34" charset="0"/>
              <a:buChar char="•"/>
            </a:pPr>
            <a:r>
              <a:rPr lang="en-US" dirty="0"/>
              <a:t>The SM removes impediments to the Team’s progress.</a:t>
            </a:r>
          </a:p>
          <a:p>
            <a:pPr marL="171450" indent="-171450">
              <a:spcBef>
                <a:spcPts val="0"/>
              </a:spcBef>
              <a:spcAft>
                <a:spcPts val="0"/>
              </a:spcAft>
              <a:buFont typeface="Arial" panose="020B0604020202020204" pitchFamily="34" charset="0"/>
              <a:buChar char="•"/>
            </a:pPr>
            <a:endParaRPr lang="en-US" dirty="0"/>
          </a:p>
          <a:p>
            <a:pPr marL="0" indent="0">
              <a:spcBef>
                <a:spcPts val="0"/>
              </a:spcBef>
              <a:spcAft>
                <a:spcPts val="0"/>
              </a:spcAft>
              <a:buFont typeface="Arial" panose="020B0604020202020204" pitchFamily="34" charset="0"/>
              <a:buNone/>
            </a:pPr>
            <a:r>
              <a:rPr lang="en-US" sz="1200" b="1" u="sng" dirty="0">
                <a:solidFill>
                  <a:srgbClr val="000000"/>
                </a:solidFill>
              </a:rPr>
              <a:t>The Developers Team</a:t>
            </a:r>
          </a:p>
          <a:p>
            <a:pPr marL="171450" indent="-171450">
              <a:buFontTx/>
              <a:buChar char="-"/>
            </a:pPr>
            <a:r>
              <a:rPr lang="en-US" u="sng" dirty="0"/>
              <a:t>The team consists of cross-functional members, including developers, designers, testers, and more who actually build the product. They are responsible for delivering shippable increments at the end of each Sprint.</a:t>
            </a:r>
            <a:endParaRPr lang="en-US" sz="1200" b="1" u="sng" dirty="0">
              <a:solidFill>
                <a:srgbClr val="000000"/>
              </a:solidFill>
            </a:endParaRPr>
          </a:p>
          <a:p>
            <a:pPr marL="171450" indent="-171450">
              <a:spcBef>
                <a:spcPts val="0"/>
              </a:spcBef>
              <a:spcAft>
                <a:spcPts val="0"/>
              </a:spcAft>
              <a:buFont typeface="Arial" panose="020B0604020202020204" pitchFamily="34" charset="0"/>
              <a:buChar char="•"/>
            </a:pPr>
            <a:r>
              <a:rPr lang="en-US" b="0" i="0" dirty="0">
                <a:solidFill>
                  <a:srgbClr val="565A5C"/>
                </a:solidFill>
                <a:effectLst/>
                <a:latin typeface="Lato" panose="020F0502020204030203" pitchFamily="34" charset="0"/>
              </a:rPr>
              <a:t>The team is self-organizing. They are able to turn Product Backlog into increments of releasable functional software.</a:t>
            </a:r>
          </a:p>
          <a:p>
            <a:pPr marL="171450" indent="-171450">
              <a:spcBef>
                <a:spcPts val="0"/>
              </a:spcBef>
              <a:spcAft>
                <a:spcPts val="0"/>
              </a:spcAft>
              <a:buFont typeface="Arial" panose="020B0604020202020204" pitchFamily="34" charset="0"/>
              <a:buChar char="•"/>
            </a:pPr>
            <a:r>
              <a:rPr lang="en-US" b="0" i="0" dirty="0">
                <a:solidFill>
                  <a:srgbClr val="565A5C"/>
                </a:solidFill>
                <a:effectLst/>
                <a:latin typeface="Lato" panose="020F0502020204030203" pitchFamily="34" charset="0"/>
              </a:rPr>
              <a:t>The Teams are cross-functional, having all of the skills to create a functional product increment.</a:t>
            </a:r>
          </a:p>
          <a:p>
            <a:pPr marL="171450" indent="-171450">
              <a:spcBef>
                <a:spcPts val="0"/>
              </a:spcBef>
              <a:spcAft>
                <a:spcPts val="0"/>
              </a:spcAft>
              <a:buFont typeface="Arial" panose="020B0604020202020204" pitchFamily="34" charset="0"/>
              <a:buChar char="•"/>
            </a:pPr>
            <a:r>
              <a:rPr lang="en-US" b="0" i="0" dirty="0">
                <a:solidFill>
                  <a:srgbClr val="565A5C"/>
                </a:solidFill>
                <a:effectLst/>
                <a:latin typeface="Lato" panose="020F0502020204030203" pitchFamily="34" charset="0"/>
              </a:rPr>
              <a:t>Each individual Team member may have specialized skills and areas of focus and can fulfill any developer role in the team. Yet, the accountability belongs to the Development Team as a whole.</a:t>
            </a:r>
          </a:p>
          <a:p>
            <a:pPr marL="171450" indent="-171450">
              <a:spcBef>
                <a:spcPts val="0"/>
              </a:spcBef>
              <a:spcAft>
                <a:spcPts val="0"/>
              </a:spcAft>
              <a:buFont typeface="Arial" panose="020B0604020202020204" pitchFamily="34" charset="0"/>
              <a:buChar char="•"/>
            </a:pPr>
            <a:endParaRPr lang="en-US" b="0" i="0" dirty="0">
              <a:solidFill>
                <a:srgbClr val="565A5C"/>
              </a:solidFill>
              <a:effectLst/>
              <a:latin typeface="Lato" panose="020F0502020204030203" pitchFamily="34" charset="0"/>
            </a:endParaRPr>
          </a:p>
          <a:p>
            <a:pPr marL="171450" indent="-171450">
              <a:spcBef>
                <a:spcPts val="0"/>
              </a:spcBef>
              <a:spcAft>
                <a:spcPts val="0"/>
              </a:spcAft>
              <a:buFont typeface="Arial" panose="020B0604020202020204" pitchFamily="34" charset="0"/>
              <a:buChar char="•"/>
            </a:pPr>
            <a:endParaRPr lang="en-US" b="0" i="0" dirty="0">
              <a:solidFill>
                <a:srgbClr val="565A5C"/>
              </a:solidFill>
              <a:effectLst/>
              <a:latin typeface="Lato" panose="020F0502020204030203" pitchFamily="34" charset="0"/>
            </a:endParaRPr>
          </a:p>
          <a:p>
            <a:pPr marL="171450" indent="-171450">
              <a:spcBef>
                <a:spcPts val="0"/>
              </a:spcBef>
              <a:spcAft>
                <a:spcPts val="0"/>
              </a:spcAft>
              <a:buFont typeface="Arial" panose="020B0604020202020204" pitchFamily="34" charset="0"/>
              <a:buChar char="•"/>
            </a:pPr>
            <a:endParaRPr lang="en-US" b="0" i="0" dirty="0">
              <a:solidFill>
                <a:srgbClr val="565A5C"/>
              </a:solidFill>
              <a:effectLst/>
              <a:latin typeface="Lato" panose="020F0502020204030203" pitchFamily="34" charset="0"/>
            </a:endParaRPr>
          </a:p>
          <a:p>
            <a:pPr marL="171450" indent="-171450">
              <a:spcBef>
                <a:spcPts val="0"/>
              </a:spcBef>
              <a:spcAft>
                <a:spcPts val="0"/>
              </a:spcAft>
              <a:buFont typeface="Arial" panose="020B0604020202020204" pitchFamily="34" charset="0"/>
              <a:buChar char="•"/>
            </a:pPr>
            <a:endParaRPr lang="en-US" b="0" i="0" dirty="0">
              <a:solidFill>
                <a:srgbClr val="565A5C"/>
              </a:solidFill>
              <a:effectLst/>
              <a:latin typeface="Lato" panose="020F0502020204030203" pitchFamily="34" charset="0"/>
            </a:endParaRPr>
          </a:p>
          <a:p>
            <a:pPr marL="171450" indent="-171450">
              <a:spcBef>
                <a:spcPts val="0"/>
              </a:spcBef>
              <a:spcAft>
                <a:spcPts val="0"/>
              </a:spcAft>
              <a:buFont typeface="Arial" panose="020B0604020202020204" pitchFamily="34" charset="0"/>
              <a:buChar char="•"/>
            </a:pPr>
            <a:endParaRPr lang="en-US" b="0" i="0" dirty="0">
              <a:solidFill>
                <a:srgbClr val="565A5C"/>
              </a:solidFill>
              <a:effectLst/>
              <a:latin typeface="Lato" panose="020F0502020204030203" pitchFamily="34" charset="0"/>
            </a:endParaRP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sz="1200" b="1" dirty="0"/>
              <a:t>- Requirements Gathering</a:t>
            </a:r>
          </a:p>
          <a:p>
            <a:pPr marL="0" indent="0">
              <a:buFontTx/>
              <a:buNone/>
            </a:pPr>
            <a:r>
              <a:rPr lang="en-US" dirty="0"/>
              <a:t>The team works with stakeholders to gather high-level requirements and define a product vision. Later, detailed requirements for specific features are revised. These steps dictate the flow and the completeness of the project. </a:t>
            </a:r>
          </a:p>
          <a:p>
            <a:pPr marL="0" indent="0">
              <a:buFontTx/>
              <a:buNone/>
            </a:pPr>
            <a:br>
              <a:rPr lang="en-US" sz="1200" b="1" dirty="0"/>
            </a:br>
            <a:r>
              <a:rPr lang="en-US" sz="1200" b="1" dirty="0"/>
              <a:t>- </a:t>
            </a:r>
            <a:r>
              <a:rPr lang="en-US" sz="1200" b="1" kern="1200" dirty="0">
                <a:latin typeface="+mj-lt"/>
                <a:ea typeface="+mj-ea"/>
                <a:cs typeface="+mj-cs"/>
              </a:rPr>
              <a:t>Product Backlog</a:t>
            </a:r>
          </a:p>
          <a:p>
            <a:pPr marL="0" indent="0">
              <a:buFontTx/>
              <a:buNone/>
            </a:pPr>
            <a:r>
              <a:rPr lang="en-US" b="0" i="0" dirty="0">
                <a:solidFill>
                  <a:srgbClr val="565A5C"/>
                </a:solidFill>
                <a:effectLst/>
                <a:latin typeface="Lato" panose="020F0502020204030203" pitchFamily="34" charset="0"/>
              </a:rPr>
              <a:t>The product backlog is a queue of the work to be done organized in the form of small increments by its value and presented to the team in the form of user stories. This helps to describe the user requirement in very concise terms and briefly define what the user expects to get and what the acceptance criteria are.</a:t>
            </a:r>
          </a:p>
          <a:p>
            <a:pPr marL="0" indent="0">
              <a:buFontTx/>
              <a:buNone/>
            </a:pPr>
            <a:br>
              <a:rPr lang="en-US" sz="1200" b="1" kern="1200" dirty="0">
                <a:latin typeface="+mj-lt"/>
                <a:ea typeface="+mj-ea"/>
                <a:cs typeface="+mj-cs"/>
              </a:rPr>
            </a:br>
            <a:r>
              <a:rPr lang="en-US" sz="1200" b="1" kern="1200" dirty="0">
                <a:latin typeface="+mj-lt"/>
                <a:ea typeface="+mj-ea"/>
                <a:cs typeface="+mj-cs"/>
              </a:rPr>
              <a:t>- Sprint Planning and Backlog</a:t>
            </a:r>
          </a:p>
          <a:p>
            <a:pPr marL="0" indent="0">
              <a:buFontTx/>
              <a:buNone/>
            </a:pPr>
            <a:r>
              <a:rPr lang="en-US" b="0" i="0" dirty="0">
                <a:solidFill>
                  <a:srgbClr val="565A5C"/>
                </a:solidFill>
                <a:effectLst/>
                <a:latin typeface="Lato" panose="020F0502020204030203" pitchFamily="34" charset="0"/>
              </a:rPr>
              <a:t>The PO, SM, and the team will negotiate what stories will be completed during the sprint, define the tasks that will be needed to implement those stories, and plan how those stories and tasks will be allocated among the developers on the team. This phase creates a detailed plan on what and how should be accomplished during the Sprint while the Sprint backlog is being revised after each Sprint cycle.</a:t>
            </a:r>
          </a:p>
          <a:p>
            <a:pPr marL="0" indent="0">
              <a:buFontTx/>
              <a:buNone/>
            </a:pPr>
            <a:br>
              <a:rPr lang="en-US" sz="1200" b="1" kern="1200" dirty="0">
                <a:latin typeface="+mj-lt"/>
                <a:ea typeface="+mj-ea"/>
                <a:cs typeface="+mj-cs"/>
              </a:rPr>
            </a:br>
            <a:r>
              <a:rPr lang="en-US" sz="1200" b="1" kern="1200" dirty="0">
                <a:latin typeface="+mj-lt"/>
                <a:ea typeface="+mj-ea"/>
                <a:cs typeface="+mj-cs"/>
              </a:rPr>
              <a:t>- Daily Scrum</a:t>
            </a:r>
          </a:p>
          <a:p>
            <a:pPr marL="0" indent="0">
              <a:buFontTx/>
              <a:buNone/>
            </a:pPr>
            <a:r>
              <a:rPr lang="en-US" b="0" i="0" dirty="0">
                <a:solidFill>
                  <a:srgbClr val="565A5C"/>
                </a:solidFill>
                <a:effectLst/>
                <a:latin typeface="Lato" panose="020F0502020204030203" pitchFamily="34" charset="0"/>
              </a:rPr>
              <a:t>The Daily Scrum is a line-up meeting for everyone on the team to coordinate what’s going on, monitor progress, and identify any obstacles that may be inhibiting progress.</a:t>
            </a:r>
          </a:p>
          <a:p>
            <a:pPr marL="0" indent="0">
              <a:buFontTx/>
              <a:buNone/>
            </a:pPr>
            <a:r>
              <a:rPr lang="en-US" b="0" i="0" dirty="0">
                <a:solidFill>
                  <a:srgbClr val="565A5C"/>
                </a:solidFill>
                <a:effectLst/>
                <a:latin typeface="Lato" panose="020F0502020204030203" pitchFamily="34" charset="0"/>
              </a:rPr>
              <a:t>The importance of the meeting is to identify any issue that could cause delays, find ways for improvement, and update all team members about the progress of each player.</a:t>
            </a:r>
          </a:p>
          <a:p>
            <a:pPr marL="0" indent="0">
              <a:buFontTx/>
              <a:buNone/>
            </a:pPr>
            <a:br>
              <a:rPr lang="en-US" sz="1200" b="1" kern="1200" dirty="0">
                <a:latin typeface="+mj-lt"/>
                <a:ea typeface="+mj-ea"/>
                <a:cs typeface="+mj-cs"/>
              </a:rPr>
            </a:br>
            <a:r>
              <a:rPr lang="en-US" sz="1200" b="1" kern="1200" dirty="0">
                <a:latin typeface="+mj-lt"/>
                <a:ea typeface="+mj-ea"/>
                <a:cs typeface="+mj-cs"/>
              </a:rPr>
              <a:t>- Sprint Review</a:t>
            </a:r>
          </a:p>
          <a:p>
            <a:pPr marL="0" indent="0">
              <a:buFontTx/>
              <a:buNone/>
            </a:pPr>
            <a:r>
              <a:rPr lang="en-US" b="0" i="0" dirty="0">
                <a:solidFill>
                  <a:srgbClr val="565A5C"/>
                </a:solidFill>
                <a:effectLst/>
                <a:latin typeface="Lato" panose="020F0502020204030203" pitchFamily="34" charset="0"/>
              </a:rPr>
              <a:t>During the Sprint review, the team presents the completed work to the product owner for his/her final review and approval and provides a finished software for the client’s approval. This phase is important to get feedback from the client that the team is on the right track and it can move on to the next Sprint.</a:t>
            </a:r>
          </a:p>
          <a:p>
            <a:pPr marL="0" indent="0">
              <a:buFontTx/>
              <a:buNone/>
            </a:pPr>
            <a:br>
              <a:rPr lang="en-US" sz="1200" b="1" kern="1200" dirty="0">
                <a:latin typeface="+mj-lt"/>
                <a:ea typeface="+mj-ea"/>
                <a:cs typeface="+mj-cs"/>
              </a:rPr>
            </a:br>
            <a:r>
              <a:rPr lang="en-US" sz="1200" b="1" kern="1200" dirty="0">
                <a:latin typeface="+mj-lt"/>
                <a:ea typeface="+mj-ea"/>
                <a:cs typeface="+mj-cs"/>
              </a:rPr>
              <a:t>- Sprint Retrospective</a:t>
            </a:r>
          </a:p>
          <a:p>
            <a:pPr marL="0" indent="0">
              <a:buFontTx/>
              <a:buNone/>
            </a:pPr>
            <a:r>
              <a:rPr lang="en-US" b="0" i="0" dirty="0">
                <a:solidFill>
                  <a:srgbClr val="565A5C"/>
                </a:solidFill>
                <a:effectLst/>
                <a:latin typeface="Lato" panose="020F0502020204030203" pitchFamily="34" charset="0"/>
              </a:rPr>
              <a:t>The sprint retrospective is an opportunity for the whole team to review and discuss lessons learned at the end of each Sprint, to look back, and to reflect on what worked well and what should be improved in the next Sprint. This phase provides the opportunity for the whole team to improve and learn from their previous mistakes.</a:t>
            </a:r>
          </a:p>
          <a:p>
            <a:pPr marL="0" indent="0">
              <a:buFontTx/>
              <a:buNone/>
            </a:pPr>
            <a:endParaRPr lang="en-US" b="0" i="0" dirty="0">
              <a:solidFill>
                <a:srgbClr val="565A5C"/>
              </a:solidFill>
              <a:effectLst/>
              <a:latin typeface="Lato" panose="020F0502020204030203" pitchFamily="34" charset="0"/>
            </a:endParaRPr>
          </a:p>
          <a:p>
            <a:pPr marL="0" indent="0">
              <a:buFontTx/>
              <a:buNone/>
            </a:pPr>
            <a:endParaRPr lang="en-US" b="0" i="0" dirty="0">
              <a:solidFill>
                <a:srgbClr val="565A5C"/>
              </a:solidFill>
              <a:effectLst/>
              <a:latin typeface="Lato" panose="020F0502020204030203" pitchFamily="34" charset="0"/>
            </a:endParaRPr>
          </a:p>
          <a:p>
            <a:pPr marL="0" indent="0">
              <a:buFontTx/>
              <a:buNone/>
            </a:pPr>
            <a:endParaRPr lang="en-US" b="0" i="0" dirty="0">
              <a:solidFill>
                <a:srgbClr val="565A5C"/>
              </a:solidFill>
              <a:effectLst/>
              <a:latin typeface="Lato" panose="020F0502020204030203" pitchFamily="34" charset="0"/>
            </a:endParaRPr>
          </a:p>
          <a:p>
            <a:pPr marL="0" indent="0">
              <a:buFontTx/>
              <a:buNone/>
            </a:pP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u="sng" dirty="0"/>
              <a:t>    </a:t>
            </a:r>
            <a:r>
              <a:rPr lang="en-US" b="1" u="sng" dirty="0"/>
              <a:t>The Waterfall </a:t>
            </a:r>
            <a:r>
              <a:rPr lang="en-US" b="1" i="0" u="sng" dirty="0">
                <a:solidFill>
                  <a:srgbClr val="565A5C"/>
                </a:solidFill>
                <a:effectLst/>
                <a:latin typeface="Lato" panose="020F0502020204030203" pitchFamily="34" charset="0"/>
              </a:rPr>
              <a:t>development approach significantly differs from the Agile methodology in its phases.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u="sng" dirty="0">
              <a:solidFill>
                <a:srgbClr val="565A5C"/>
              </a:solidFill>
              <a:effectLst/>
              <a:latin typeface="Lato" panose="020F0502020204030203" pitchFamily="34" charset="0"/>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i="0" dirty="0">
                <a:solidFill>
                  <a:srgbClr val="565A5C"/>
                </a:solidFill>
                <a:effectLst/>
                <a:latin typeface="Lato" panose="020F0502020204030203" pitchFamily="34" charset="0"/>
              </a:rPr>
              <a:t>It divides the development into </a:t>
            </a:r>
            <a:r>
              <a:rPr lang="en-CA" dirty="0"/>
              <a:t>sequential phases</a:t>
            </a:r>
            <a:r>
              <a:rPr lang="en-US" b="0" i="0" dirty="0">
                <a:solidFill>
                  <a:srgbClr val="565A5C"/>
                </a:solidFill>
                <a:effectLst/>
                <a:latin typeface="Lato" panose="020F0502020204030203" pitchFamily="34" charset="0"/>
              </a:rPr>
              <a:t> where </a:t>
            </a:r>
            <a:r>
              <a:rPr lang="en-US" dirty="0"/>
              <a:t>each following phase is entirety dependent on the preceding.</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Requirements gathering and documentation phase happens exhaustively at the beginning of the project.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Dedicated design phase where all architectural, technical, and user interface details are planned.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Integration would occur only after all components are completed while each developer works in isolation.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Testing is conducted at once only after the entire development and implementation phase is complete.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Maintenance and modification requires going back to earlier phases, which can be time-consuming and costly.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Developing the SNHU Travel project with the Waterfall model could potentially lead the team to an irreversible failure. This is due to the disability to handle changes and modifications throughout the development process.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After spending a significant amount of time, financial investment, development efforts, and human resources, a stakeholder’s request to shift the development from the plan will result in scrapping all the accomplished progress and literally returning to the starting point. Moreover, due to the disability to present and get feedback from the stakeholders amid the development phases and delivering a fully completed project that will not satisfy the client will lead to an even worse result.</a:t>
            </a:r>
            <a:br>
              <a:rPr lang="en-US" dirty="0"/>
            </a:b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However, that does not mean that the Waterfall model is useless. Rather, it should be implemented in projects with very high known certainty levels…</a:t>
            </a:r>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0"/>
              </a:spcAft>
            </a:pPr>
            <a:r>
              <a:rPr lang="en-US" b="1" u="sng" dirty="0">
                <a:solidFill>
                  <a:srgbClr val="0E101A"/>
                </a:solidFill>
                <a:effectLst/>
              </a:rPr>
              <a:t>Factors to consider when choosing a waterfall or Agile approach.</a:t>
            </a:r>
          </a:p>
          <a:p>
            <a:pPr>
              <a:spcBef>
                <a:spcPts val="0"/>
              </a:spcBef>
              <a:spcAft>
                <a:spcPts val="0"/>
              </a:spcAft>
            </a:pPr>
            <a:endParaRPr lang="en-US" dirty="0">
              <a:solidFill>
                <a:srgbClr val="0E101A"/>
              </a:solidFill>
              <a:effectLst/>
            </a:endParaRPr>
          </a:p>
          <a:p>
            <a:pPr>
              <a:spcBef>
                <a:spcPts val="0"/>
              </a:spcBef>
              <a:spcAft>
                <a:spcPts val="0"/>
              </a:spcAft>
            </a:pPr>
            <a:r>
              <a:rPr lang="en-US" dirty="0">
                <a:solidFill>
                  <a:srgbClr val="0E101A"/>
                </a:solidFill>
                <a:effectLst/>
              </a:rPr>
              <a:t>Both Agile and Waterfall have their own pros and cons, and one approach can not work for all projects.</a:t>
            </a:r>
          </a:p>
          <a:p>
            <a:pPr>
              <a:spcBef>
                <a:spcPts val="0"/>
              </a:spcBef>
              <a:spcAft>
                <a:spcPts val="0"/>
              </a:spcAft>
            </a:pPr>
            <a:endParaRPr lang="en-US" dirty="0">
              <a:solidFill>
                <a:srgbClr val="0E101A"/>
              </a:solidFill>
              <a:effectLst/>
            </a:endParaRPr>
          </a:p>
          <a:p>
            <a:pPr>
              <a:spcBef>
                <a:spcPts val="0"/>
              </a:spcBef>
              <a:spcAft>
                <a:spcPts val="0"/>
              </a:spcAft>
            </a:pPr>
            <a:r>
              <a:rPr lang="en-US" b="1" u="none" dirty="0">
                <a:solidFill>
                  <a:srgbClr val="0E101A"/>
                </a:solidFill>
                <a:effectLst/>
              </a:rPr>
              <a:t>The Agile - </a:t>
            </a:r>
            <a:r>
              <a:rPr lang="en-US" dirty="0">
                <a:solidFill>
                  <a:srgbClr val="0E101A"/>
                </a:solidFill>
                <a:effectLst/>
              </a:rPr>
              <a:t>The Scrum-Agile approach highly relies on the team skills and proficiency of the team members. It is the best fit for projects that require flexibility, frequent customer feedback, requirement change, and rapid adaptation, while the initial requirements contain high uncertainty. In projects with high predictability and very well-defined and fixed requirements, conducting the Agile ceremonies and investing time in meetings instead of rich documentation and development could be a burden and decrease the team’s performance, while communication and collaboration can become more complex with distributed teams.</a:t>
            </a:r>
          </a:p>
          <a:p>
            <a:pPr>
              <a:spcBef>
                <a:spcPts val="0"/>
              </a:spcBef>
              <a:spcAft>
                <a:spcPts val="0"/>
              </a:spcAft>
            </a:pPr>
            <a:endParaRPr lang="en-US" dirty="0">
              <a:solidFill>
                <a:srgbClr val="0E101A"/>
              </a:solidFill>
              <a:effectLst/>
            </a:endParaRPr>
          </a:p>
          <a:p>
            <a:pPr>
              <a:spcBef>
                <a:spcPts val="0"/>
              </a:spcBef>
              <a:spcAft>
                <a:spcPts val="0"/>
              </a:spcAft>
            </a:pPr>
            <a:r>
              <a:rPr lang="en-US" b="1" u="none" dirty="0">
                <a:solidFill>
                  <a:srgbClr val="0E101A"/>
                </a:solidFill>
                <a:effectLst/>
              </a:rPr>
              <a:t>The Waterfall - </a:t>
            </a:r>
            <a:r>
              <a:rPr lang="en-US" dirty="0">
                <a:solidFill>
                  <a:srgbClr val="0E101A"/>
                </a:solidFill>
                <a:effectLst/>
              </a:rPr>
              <a:t>The Waterfall model works better for projects that have high predictability and very well-defined and fixed requirements that will not change throughout the SDLC, and the client requires concrete deadlines and costs to be delivered and handled upfront. Requirements updates during an advanced stage of the SDLC can lead the team to failure due to difficulty/disability in modifying the project after investing significant efforts and time in developing and documenting the requirements and leading the team to start the efforts from scratch.</a:t>
            </a: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b="1" u="sng" dirty="0">
                <a:solidFill>
                  <a:srgbClr val="000000"/>
                </a:solidFill>
              </a:rPr>
              <a:t>References:</a:t>
            </a:r>
          </a:p>
          <a:p>
            <a:pPr marL="0" indent="0">
              <a:buNone/>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sz="1800" dirty="0">
                <a:effectLst/>
                <a:latin typeface="Times New Roman" panose="02020603050405020304" pitchFamily="18" charset="0"/>
                <a:ea typeface="Calibri" panose="020F0502020204030204" pitchFamily="34" charset="0"/>
                <a:cs typeface="Arial" panose="020B0604020202020204" pitchFamily="34" charset="0"/>
              </a:rPr>
              <a:t>Agile Alliance. (2023, October 18). </a:t>
            </a:r>
            <a:r>
              <a:rPr lang="en-CA" sz="1800" i="1" dirty="0">
                <a:effectLst/>
                <a:latin typeface="Times New Roman" panose="02020603050405020304" pitchFamily="18" charset="0"/>
                <a:ea typeface="Calibri" panose="020F0502020204030204" pitchFamily="34" charset="0"/>
                <a:cs typeface="Arial" panose="020B0604020202020204" pitchFamily="34" charset="0"/>
              </a:rPr>
              <a:t>Agile Manifesto for Software Development | Agile Alliance</a:t>
            </a:r>
            <a:r>
              <a:rPr lang="en-CA" sz="1800" dirty="0">
                <a:effectLst/>
                <a:latin typeface="Times New Roman" panose="02020603050405020304" pitchFamily="18" charset="0"/>
                <a:ea typeface="Calibri" panose="020F0502020204030204" pitchFamily="34" charset="0"/>
                <a:cs typeface="Arial" panose="020B0604020202020204" pitchFamily="34" charset="0"/>
              </a:rPr>
              <a:t>. Agile Alliance |. </a:t>
            </a:r>
            <a:r>
              <a:rPr lang="en-CA" sz="1800" u="sng" dirty="0">
                <a:solidFill>
                  <a:srgbClr val="0000FF"/>
                </a:solidFill>
                <a:effectLst/>
                <a:latin typeface="Times New Roman" panose="02020603050405020304" pitchFamily="18" charset="0"/>
                <a:ea typeface="Calibri" panose="020F0502020204030204" pitchFamily="34" charset="0"/>
                <a:cs typeface="Arial" panose="020B0604020202020204" pitchFamily="34" charset="0"/>
                <a:hlinkClick r:id="rId3"/>
              </a:rPr>
              <a:t>https://www.agilealliance.org/agile101/the-agile-manifesto/</a:t>
            </a:r>
            <a:endParaRPr lang="en-CA" sz="1800" dirty="0">
              <a:effectLst/>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595959"/>
              </a:solidFill>
              <a:effectLst/>
              <a:latin typeface="Helvetica"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595959"/>
                </a:solidFill>
                <a:effectLst/>
                <a:latin typeface="Helvetica" panose="020B0604020202020204" pitchFamily="34" charset="0"/>
              </a:rPr>
              <a:t>Charles G. Cobb. (2015). </a:t>
            </a:r>
            <a:r>
              <a:rPr lang="en-US" b="0" i="1" dirty="0">
                <a:solidFill>
                  <a:srgbClr val="595959"/>
                </a:solidFill>
                <a:effectLst/>
                <a:latin typeface="Helvetica" panose="020B0604020202020204" pitchFamily="34" charset="0"/>
              </a:rPr>
              <a:t>The Project Manager’s Guide to Mastering Agile : Principles and Practices for an Adaptive Approach</a:t>
            </a:r>
            <a:r>
              <a:rPr lang="en-US" b="0" i="0" dirty="0">
                <a:solidFill>
                  <a:srgbClr val="595959"/>
                </a:solidFill>
                <a:effectLst/>
                <a:latin typeface="Helvetica" panose="020B0604020202020204" pitchFamily="34" charset="0"/>
              </a:rPr>
              <a:t>. Wiley. </a:t>
            </a:r>
            <a:r>
              <a:rPr lang="en-CA" b="0" i="0" dirty="0">
                <a:solidFill>
                  <a:srgbClr val="595959"/>
                </a:solidFill>
                <a:effectLst/>
                <a:latin typeface="Helvetica" panose="020B0604020202020204" pitchFamily="34" charset="0"/>
              </a:rPr>
              <a:t>https://search.ebscohost.com/login.aspx?direct=true&amp;AuthType=ip,shib&amp;db=nlebk&amp;AN=937009&amp;site=ehost-live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b="0" i="0" dirty="0">
              <a:solidFill>
                <a:srgbClr val="595959"/>
              </a:solidFill>
              <a:effectLst/>
              <a:latin typeface="Helvetica"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cs typeface="Arial" panose="020B0604020202020204" pitchFamily="34" charset="0"/>
              </a:rPr>
              <a:t>Sliger, M. (2012). Agile estimation techniques. Paper presented at PMI® Global Congress 2012—North America, Vancouver, British Columbia, Canada. Newtown Square, PA: Project Management Institute.</a:t>
            </a:r>
            <a:endParaRPr lang="en-CA" b="0" i="0" dirty="0">
              <a:solidFill>
                <a:srgbClr val="595959"/>
              </a:solidFill>
              <a:effectLst/>
              <a:latin typeface="Helvetica"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b="0" i="0" dirty="0">
              <a:solidFill>
                <a:srgbClr val="595959"/>
              </a:solidFill>
              <a:effectLst/>
              <a:latin typeface="Helvetica"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800" dirty="0">
                <a:effectLst/>
                <a:latin typeface="Times New Roman" panose="02020603050405020304" pitchFamily="18" charset="0"/>
                <a:ea typeface="Calibri" panose="020F0502020204030204" pitchFamily="34" charset="0"/>
                <a:cs typeface="Arial" panose="020B0604020202020204" pitchFamily="34" charset="0"/>
              </a:rPr>
              <a:t>The Agile Modeling (AM) Method. (2023b, November 23). </a:t>
            </a:r>
            <a:r>
              <a:rPr lang="en-CA" sz="1800" i="1" dirty="0">
                <a:effectLst/>
                <a:latin typeface="Times New Roman" panose="02020603050405020304" pitchFamily="18" charset="0"/>
                <a:ea typeface="Calibri" panose="020F0502020204030204" pitchFamily="34" charset="0"/>
                <a:cs typeface="Arial" panose="020B0604020202020204" pitchFamily="34" charset="0"/>
              </a:rPr>
              <a:t>Agile Requirements Change Management</a:t>
            </a:r>
            <a:r>
              <a:rPr lang="en-CA" sz="1800" dirty="0">
                <a:effectLst/>
                <a:latin typeface="Times New Roman" panose="02020603050405020304" pitchFamily="18" charset="0"/>
                <a:ea typeface="Calibri" panose="020F0502020204030204" pitchFamily="34" charset="0"/>
                <a:cs typeface="Arial" panose="020B0604020202020204" pitchFamily="34" charset="0"/>
              </a:rPr>
              <a:t>. The Agile Modeling (AM) Method - Effective Strategies for Modeling and Documentation. </a:t>
            </a:r>
            <a:r>
              <a:rPr lang="en-CA" sz="1800" u="sng" dirty="0">
                <a:solidFill>
                  <a:srgbClr val="0000FF"/>
                </a:solidFill>
                <a:effectLst/>
                <a:latin typeface="Times New Roman" panose="02020603050405020304" pitchFamily="18" charset="0"/>
                <a:ea typeface="Calibri" panose="020F0502020204030204" pitchFamily="34" charset="0"/>
                <a:cs typeface="Arial" panose="020B0604020202020204" pitchFamily="34" charset="0"/>
                <a:hlinkClick r:id="rId4"/>
              </a:rPr>
              <a:t>https://agilemodeling.com/essays/changeManagement.htm#PrioritizingRequirements</a:t>
            </a:r>
            <a:endParaRPr lang="en-CA" sz="1800" dirty="0">
              <a:effectLst/>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11/26/2024</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11/26/2024</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11/26/2024</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11/26/2024</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11/26/2024</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11/26/2024</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11/26/2024</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11/26/2024</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11/26/2024</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11/26/2024</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11/26/2024</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11/26/2024</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hyperlink" Target="https://agilemodeling.com/essays/changeManagement.htm#PrioritizingRequirements" TargetMode="External"/><Relationship Id="rId5" Type="http://schemas.openxmlformats.org/officeDocument/2006/relationships/hyperlink" Target="https://www.agilealliance.org/agile101/the-agile-manifesto/" TargetMode="Externa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fontScale="90000"/>
          </a:bodyPr>
          <a:lstStyle/>
          <a:p>
            <a:r>
              <a:rPr lang="en-US" dirty="0">
                <a:solidFill>
                  <a:srgbClr val="FFFFFF"/>
                </a:solidFill>
              </a:rPr>
              <a:t>Agile VS </a:t>
            </a:r>
            <a:r>
              <a:rPr lang="en-US">
                <a:solidFill>
                  <a:srgbClr val="FFFFFF"/>
                </a:solidFill>
              </a:rPr>
              <a:t>the Waterfall Presentation</a:t>
            </a:r>
            <a:endParaRPr lang="en-US" dirty="0">
              <a:solidFill>
                <a:srgbClr val="FFFFFF"/>
              </a:solidFill>
            </a:endParaRP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Daniel Gorelkin – CS250</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Agile Roles</a:t>
            </a:r>
          </a:p>
        </p:txBody>
      </p:sp>
      <p:sp>
        <p:nvSpPr>
          <p:cNvPr id="3" name="Content Placeholder 2"/>
          <p:cNvSpPr>
            <a:spLocks noGrp="1"/>
          </p:cNvSpPr>
          <p:nvPr>
            <p:ph idx="1"/>
          </p:nvPr>
        </p:nvSpPr>
        <p:spPr>
          <a:xfrm>
            <a:off x="5314548" y="801866"/>
            <a:ext cx="6877451" cy="5230634"/>
          </a:xfrm>
        </p:spPr>
        <p:txBody>
          <a:bodyPr anchor="ctr">
            <a:normAutofit/>
          </a:bodyPr>
          <a:lstStyle/>
          <a:p>
            <a:pPr marL="0" indent="0">
              <a:buNone/>
            </a:pPr>
            <a:r>
              <a:rPr lang="en-US" sz="2400" b="1" u="sng" dirty="0">
                <a:solidFill>
                  <a:srgbClr val="000000"/>
                </a:solidFill>
              </a:rPr>
              <a:t>The Product Owner</a:t>
            </a:r>
          </a:p>
          <a:p>
            <a:r>
              <a:rPr lang="en-US" sz="2400" dirty="0">
                <a:solidFill>
                  <a:srgbClr val="000000"/>
                </a:solidFill>
              </a:rPr>
              <a:t>The Product Owner is responsible for maximizing the value of the product and the work of the Development Team.</a:t>
            </a:r>
          </a:p>
          <a:p>
            <a:pPr marL="0" indent="0">
              <a:buNone/>
            </a:pPr>
            <a:r>
              <a:rPr lang="en-US" sz="2400" b="1" u="sng" dirty="0">
                <a:solidFill>
                  <a:srgbClr val="000000"/>
                </a:solidFill>
              </a:rPr>
              <a:t>The Scrum Master</a:t>
            </a:r>
            <a:endParaRPr lang="en-US" sz="2400" dirty="0">
              <a:solidFill>
                <a:srgbClr val="000000"/>
              </a:solidFill>
            </a:endParaRPr>
          </a:p>
          <a:p>
            <a:r>
              <a:rPr lang="en-US" sz="2400" dirty="0">
                <a:solidFill>
                  <a:srgbClr val="000000"/>
                </a:solidFill>
              </a:rPr>
              <a:t>The Scrum Master is responsible for ensuring Scrum is understood, effective, and completed on time by maximizing Sprint’s value and outcome.</a:t>
            </a:r>
          </a:p>
          <a:p>
            <a:pPr marL="0" indent="0">
              <a:buNone/>
            </a:pPr>
            <a:r>
              <a:rPr lang="en-US" sz="2400" b="1" u="sng" dirty="0">
                <a:solidFill>
                  <a:srgbClr val="000000"/>
                </a:solidFill>
              </a:rPr>
              <a:t>The Developers Team</a:t>
            </a:r>
            <a:endParaRPr lang="en-US" sz="2400" dirty="0">
              <a:solidFill>
                <a:srgbClr val="000000"/>
              </a:solidFill>
            </a:endParaRPr>
          </a:p>
          <a:p>
            <a:r>
              <a:rPr lang="en-US" sz="2400" dirty="0">
                <a:solidFill>
                  <a:srgbClr val="000000"/>
                </a:solidFill>
              </a:rPr>
              <a:t>The Development Team consists of professionals who do the work of delivering a releasable increment of completed product at the end of each Sprint.</a:t>
            </a: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Flowchart: Document 17">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04734" y="3664463"/>
            <a:ext cx="3248025" cy="2761034"/>
          </a:xfrm>
        </p:spPr>
        <p:txBody>
          <a:bodyPr vert="horz" lIns="91440" tIns="45720" rIns="91440" bIns="45720" rtlCol="0" anchor="ctr">
            <a:normAutofit fontScale="90000"/>
          </a:bodyPr>
          <a:lstStyle/>
          <a:p>
            <a:r>
              <a:rPr lang="en-US" sz="2500" b="1" u="sng" dirty="0"/>
              <a:t>The Scrum framework.</a:t>
            </a:r>
            <a:br>
              <a:rPr lang="en-US" sz="2200" b="1" u="sng" dirty="0"/>
            </a:br>
            <a:br>
              <a:rPr lang="en-US" sz="2200" b="1" dirty="0"/>
            </a:br>
            <a:r>
              <a:rPr lang="en-US" sz="2200" b="1" dirty="0"/>
              <a:t>- Requirements Gathering</a:t>
            </a:r>
            <a:br>
              <a:rPr lang="en-US" sz="2200" b="1" dirty="0"/>
            </a:br>
            <a:r>
              <a:rPr lang="en-US" sz="2200" b="1" dirty="0"/>
              <a:t>- </a:t>
            </a:r>
            <a:r>
              <a:rPr lang="en-US" sz="2200" b="1" kern="1200" dirty="0">
                <a:latin typeface="+mj-lt"/>
                <a:ea typeface="+mj-ea"/>
                <a:cs typeface="+mj-cs"/>
              </a:rPr>
              <a:t>Product Backlog</a:t>
            </a:r>
            <a:br>
              <a:rPr lang="en-US" sz="2200" b="1" kern="1200" dirty="0">
                <a:latin typeface="+mj-lt"/>
                <a:ea typeface="+mj-ea"/>
                <a:cs typeface="+mj-cs"/>
              </a:rPr>
            </a:br>
            <a:r>
              <a:rPr lang="en-US" sz="2200" b="1" kern="1200" dirty="0">
                <a:latin typeface="+mj-lt"/>
                <a:ea typeface="+mj-ea"/>
                <a:cs typeface="+mj-cs"/>
              </a:rPr>
              <a:t>- Sprint Planning and Backlog</a:t>
            </a:r>
            <a:br>
              <a:rPr lang="en-US" sz="2200" b="1" kern="1200" dirty="0">
                <a:latin typeface="+mj-lt"/>
                <a:ea typeface="+mj-ea"/>
                <a:cs typeface="+mj-cs"/>
              </a:rPr>
            </a:br>
            <a:r>
              <a:rPr lang="en-US" sz="2200" b="1" kern="1200" dirty="0">
                <a:latin typeface="+mj-lt"/>
                <a:ea typeface="+mj-ea"/>
                <a:cs typeface="+mj-cs"/>
              </a:rPr>
              <a:t>- Daily Scrum</a:t>
            </a:r>
            <a:br>
              <a:rPr lang="en-US" sz="2200" b="1" kern="1200" dirty="0">
                <a:latin typeface="+mj-lt"/>
                <a:ea typeface="+mj-ea"/>
                <a:cs typeface="+mj-cs"/>
              </a:rPr>
            </a:br>
            <a:r>
              <a:rPr lang="en-US" sz="2200" b="1" kern="1200" dirty="0">
                <a:latin typeface="+mj-lt"/>
                <a:ea typeface="+mj-ea"/>
                <a:cs typeface="+mj-cs"/>
              </a:rPr>
              <a:t>- Sprint Review</a:t>
            </a:r>
            <a:br>
              <a:rPr lang="en-US" sz="2200" b="1" kern="1200" dirty="0">
                <a:latin typeface="+mj-lt"/>
                <a:ea typeface="+mj-ea"/>
                <a:cs typeface="+mj-cs"/>
              </a:rPr>
            </a:br>
            <a:r>
              <a:rPr lang="en-US" sz="2200" b="1" kern="1200" dirty="0">
                <a:latin typeface="+mj-lt"/>
                <a:ea typeface="+mj-ea"/>
                <a:cs typeface="+mj-cs"/>
              </a:rPr>
              <a:t>- Sprint Retrospective</a:t>
            </a:r>
          </a:p>
        </p:txBody>
      </p:sp>
      <p:pic>
        <p:nvPicPr>
          <p:cNvPr id="6" name="Content Placeholder 5">
            <a:extLst>
              <a:ext uri="{FF2B5EF4-FFF2-40B4-BE49-F238E27FC236}">
                <a16:creationId xmlns:a16="http://schemas.microsoft.com/office/drawing/2014/main" id="{3A2865D8-B2DD-30B0-EAE5-77DDB9287BAF}"/>
              </a:ext>
            </a:extLst>
          </p:cNvPr>
          <p:cNvPicPr>
            <a:picLocks noGrp="1" noChangeAspect="1"/>
          </p:cNvPicPr>
          <p:nvPr>
            <p:ph idx="1"/>
          </p:nvPr>
        </p:nvPicPr>
        <p:blipFill>
          <a:blip r:embed="rId4"/>
          <a:stretch>
            <a:fillRect/>
          </a:stretch>
        </p:blipFill>
        <p:spPr>
          <a:xfrm>
            <a:off x="3886200" y="1948720"/>
            <a:ext cx="8204847" cy="4617407"/>
          </a:xfrm>
          <a:prstGeom prst="rect">
            <a:avLst/>
          </a:prstGeom>
        </p:spPr>
      </p:pic>
      <p:sp>
        <p:nvSpPr>
          <p:cNvPr id="15" name="Title 1">
            <a:extLst>
              <a:ext uri="{FF2B5EF4-FFF2-40B4-BE49-F238E27FC236}">
                <a16:creationId xmlns:a16="http://schemas.microsoft.com/office/drawing/2014/main" id="{D3790207-7DC4-9DA3-B6BB-2D6DA0C9AA0A}"/>
              </a:ext>
            </a:extLst>
          </p:cNvPr>
          <p:cNvSpPr txBox="1">
            <a:spLocks/>
          </p:cNvSpPr>
          <p:nvPr/>
        </p:nvSpPr>
        <p:spPr>
          <a:xfrm>
            <a:off x="990600" y="323562"/>
            <a:ext cx="2840182" cy="23711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a:solidFill>
                  <a:srgbClr val="FFFFFF"/>
                </a:solidFill>
              </a:rPr>
              <a:t>Agile Phases</a:t>
            </a:r>
            <a:endParaRPr lang="en-US" sz="3200" dirty="0">
              <a:solidFill>
                <a:srgbClr val="FFFFFF"/>
              </a:solidFill>
            </a:endParaRPr>
          </a:p>
        </p:txBody>
      </p:sp>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title"/>
          </p:nvPr>
        </p:nvSpPr>
        <p:spPr>
          <a:xfrm>
            <a:off x="98615" y="173739"/>
            <a:ext cx="2880828" cy="3071906"/>
          </a:xfrm>
        </p:spPr>
        <p:txBody>
          <a:bodyPr vert="horz" lIns="91440" tIns="45720" rIns="91440" bIns="45720" rtlCol="0" anchor="t">
            <a:normAutofit/>
          </a:bodyPr>
          <a:lstStyle/>
          <a:p>
            <a:r>
              <a:rPr lang="en-US" sz="4000" kern="1200" dirty="0">
                <a:solidFill>
                  <a:srgbClr val="FFFFFF"/>
                </a:solidFill>
                <a:latin typeface="+mj-lt"/>
                <a:ea typeface="+mj-ea"/>
                <a:cs typeface="+mj-cs"/>
              </a:rPr>
              <a:t>The Waterfall Model</a:t>
            </a:r>
          </a:p>
        </p:txBody>
      </p:sp>
      <p:pic>
        <p:nvPicPr>
          <p:cNvPr id="7" name="Content Placeholder 6">
            <a:extLst>
              <a:ext uri="{FF2B5EF4-FFF2-40B4-BE49-F238E27FC236}">
                <a16:creationId xmlns:a16="http://schemas.microsoft.com/office/drawing/2014/main" id="{CD6E47CC-1608-6814-C74F-6DB10145F7B7}"/>
              </a:ext>
            </a:extLst>
          </p:cNvPr>
          <p:cNvPicPr>
            <a:picLocks noGrp="1" noChangeAspect="1"/>
          </p:cNvPicPr>
          <p:nvPr>
            <p:ph idx="1"/>
          </p:nvPr>
        </p:nvPicPr>
        <p:blipFill>
          <a:blip r:embed="rId4"/>
          <a:stretch>
            <a:fillRect/>
          </a:stretch>
        </p:blipFill>
        <p:spPr>
          <a:xfrm>
            <a:off x="4502428" y="-17819"/>
            <a:ext cx="7689572" cy="6893638"/>
          </a:xfrm>
          <a:prstGeom prst="rect">
            <a:avLst/>
          </a:prstGeo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Agile </a:t>
            </a:r>
            <a:r>
              <a:rPr lang="en-US" sz="2600" kern="1200" dirty="0">
                <a:solidFill>
                  <a:srgbClr val="FFFFFF"/>
                </a:solidFill>
                <a:latin typeface="+mj-lt"/>
                <a:ea typeface="+mj-ea"/>
                <a:cs typeface="+mj-cs"/>
              </a:rPr>
              <a:t>VS the Waterfall Approach</a:t>
            </a:r>
          </a:p>
        </p:txBody>
      </p:sp>
      <p:pic>
        <p:nvPicPr>
          <p:cNvPr id="5" name="Content Placeholder 4">
            <a:extLst>
              <a:ext uri="{FF2B5EF4-FFF2-40B4-BE49-F238E27FC236}">
                <a16:creationId xmlns:a16="http://schemas.microsoft.com/office/drawing/2014/main" id="{F4ADF719-9155-C50F-1C84-D12A798F962B}"/>
              </a:ext>
            </a:extLst>
          </p:cNvPr>
          <p:cNvPicPr>
            <a:picLocks noGrp="1" noChangeAspect="1"/>
          </p:cNvPicPr>
          <p:nvPr>
            <p:ph idx="1"/>
          </p:nvPr>
        </p:nvPicPr>
        <p:blipFill>
          <a:blip r:embed="rId4"/>
          <a:stretch>
            <a:fillRect/>
          </a:stretch>
        </p:blipFill>
        <p:spPr>
          <a:xfrm>
            <a:off x="4688827" y="961812"/>
            <a:ext cx="5887745" cy="4930987"/>
          </a:xfrm>
          <a:prstGeom prst="rect">
            <a:avLst/>
          </a:prstGeom>
        </p:spPr>
      </p:pic>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References</a:t>
            </a:r>
          </a:p>
        </p:txBody>
      </p:sp>
      <p:sp>
        <p:nvSpPr>
          <p:cNvPr id="3" name="Content Placeholder 2"/>
          <p:cNvSpPr>
            <a:spLocks noGrp="1"/>
          </p:cNvSpPr>
          <p:nvPr>
            <p:ph type="body" idx="1"/>
          </p:nvPr>
        </p:nvSpPr>
        <p:spPr>
          <a:xfrm>
            <a:off x="6090574" y="266700"/>
            <a:ext cx="5306084" cy="5765800"/>
          </a:xfrm>
        </p:spPr>
        <p:txBody>
          <a:bodyPr anchor="ctr">
            <a:normAutofit fontScale="70000" lnSpcReduction="20000"/>
          </a:bodyPr>
          <a:lstStyle/>
          <a:p>
            <a:pPr marL="0" indent="0">
              <a:buNone/>
            </a:pPr>
            <a:r>
              <a:rPr lang="en-US" sz="2400" b="1" u="sng" dirty="0">
                <a:solidFill>
                  <a:srgbClr val="000000"/>
                </a:solidFill>
              </a:rPr>
              <a:t>References:</a:t>
            </a:r>
          </a:p>
          <a:p>
            <a:pPr marL="0" indent="0">
              <a:buNone/>
            </a:pPr>
            <a:endParaRPr lang="en-US" sz="2400" b="1" u="sng" dirty="0">
              <a:solidFill>
                <a:srgbClr val="000000"/>
              </a:solidFill>
            </a:endParaRPr>
          </a:p>
          <a:p>
            <a:pPr marL="0" indent="0">
              <a:buNone/>
            </a:pPr>
            <a:r>
              <a:rPr lang="en-CA" sz="1800" dirty="0">
                <a:effectLst/>
                <a:latin typeface="Times New Roman" panose="02020603050405020304" pitchFamily="18" charset="0"/>
                <a:ea typeface="Calibri" panose="020F0502020204030204" pitchFamily="34" charset="0"/>
                <a:cs typeface="Arial" panose="020B0604020202020204" pitchFamily="34" charset="0"/>
              </a:rPr>
              <a:t>Agile Alliance. (2023, October 18). </a:t>
            </a:r>
            <a:r>
              <a:rPr lang="en-CA" sz="1800" i="1" dirty="0">
                <a:effectLst/>
                <a:latin typeface="Times New Roman" panose="02020603050405020304" pitchFamily="18" charset="0"/>
                <a:ea typeface="Calibri" panose="020F0502020204030204" pitchFamily="34" charset="0"/>
                <a:cs typeface="Arial" panose="020B0604020202020204" pitchFamily="34" charset="0"/>
              </a:rPr>
              <a:t>Agile Manifesto for Software Development | Agile Alliance</a:t>
            </a:r>
            <a:r>
              <a:rPr lang="en-CA" sz="1800" dirty="0">
                <a:effectLst/>
                <a:latin typeface="Times New Roman" panose="02020603050405020304" pitchFamily="18" charset="0"/>
                <a:ea typeface="Calibri" panose="020F0502020204030204" pitchFamily="34" charset="0"/>
                <a:cs typeface="Arial" panose="020B0604020202020204" pitchFamily="34" charset="0"/>
              </a:rPr>
              <a:t>. Agile Alliance |. </a:t>
            </a:r>
            <a:r>
              <a:rPr lang="en-CA" sz="1800" u="sng" dirty="0">
                <a:solidFill>
                  <a:srgbClr val="0000FF"/>
                </a:solidFill>
                <a:effectLst/>
                <a:latin typeface="Times New Roman" panose="02020603050405020304" pitchFamily="18" charset="0"/>
                <a:ea typeface="Calibri" panose="020F0502020204030204" pitchFamily="34" charset="0"/>
                <a:cs typeface="Arial" panose="020B0604020202020204" pitchFamily="34" charset="0"/>
                <a:hlinkClick r:id="rId5"/>
              </a:rPr>
              <a:t>https://www.agilealliance.org/agile101/the-agile-manifesto/</a:t>
            </a:r>
            <a:endParaRPr lang="en-CA" sz="18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CA" sz="2400" dirty="0">
              <a:solidFill>
                <a:srgbClr val="000000"/>
              </a:solidFill>
            </a:endParaRPr>
          </a:p>
          <a:p>
            <a:pPr marL="0" indent="0">
              <a:buNone/>
            </a:pPr>
            <a:r>
              <a:rPr lang="en-CA" sz="2400" dirty="0">
                <a:solidFill>
                  <a:srgbClr val="000000"/>
                </a:solidFill>
              </a:rPr>
              <a:t>Charles G. Cobb. (2015). The Project Manager’s Guide to Mastering Agile : Principles and Practices for an Adaptive Approach. Wiley. https://search.ebscohost.com/login.aspx?direct=true&amp;AuthType=ip,shib&amp;db=nlebk&amp;AN=937009&amp;site=ehost-live</a:t>
            </a:r>
          </a:p>
          <a:p>
            <a:pPr marL="0" indent="0">
              <a:buNone/>
            </a:pPr>
            <a:endParaRPr lang="en-CA" sz="2400" dirty="0">
              <a:solidFill>
                <a:srgbClr val="000000"/>
              </a:solidFill>
            </a:endParaRPr>
          </a:p>
          <a:p>
            <a:pPr marL="0" indent="0">
              <a:buNone/>
            </a:pPr>
            <a:r>
              <a:rPr lang="en-CA" sz="2400" dirty="0">
                <a:solidFill>
                  <a:srgbClr val="000000"/>
                </a:solidFill>
              </a:rPr>
              <a:t>Sliger, M. (2012). Agile estimation techniques. Paper presented at PMI® Global Congress 2012—North America, Vancouver, British Columbia, Canada. Newtown Square, PA: Project Management Institute.</a:t>
            </a:r>
          </a:p>
          <a:p>
            <a:pPr marL="0" indent="0">
              <a:buNone/>
            </a:pPr>
            <a:endParaRPr lang="en-CA" sz="2400" dirty="0">
              <a:solidFill>
                <a:srgbClr val="000000"/>
              </a:solidFill>
            </a:endParaRPr>
          </a:p>
          <a:p>
            <a:pPr marL="0" indent="0">
              <a:buNone/>
            </a:pPr>
            <a:r>
              <a:rPr lang="en-CA" sz="2400" dirty="0">
                <a:solidFill>
                  <a:srgbClr val="000000"/>
                </a:solidFill>
              </a:rPr>
              <a:t>The Agile Modeling (AM) Method. (2023b, November 23). Agile Requirements Change Management. The Agile Modeling (AM) Method - Effective Strategies for Modeling and Documentation. </a:t>
            </a:r>
            <a:r>
              <a:rPr lang="en-CA" sz="2400" dirty="0">
                <a:solidFill>
                  <a:srgbClr val="000000"/>
                </a:solidFill>
                <a:hlinkClick r:id="rId6"/>
              </a:rPr>
              <a:t>https://agilemodeling.com/essays/changeManagement.htm</a:t>
            </a:r>
            <a:r>
              <a:rPr lang="en-CA" sz="2400">
                <a:solidFill>
                  <a:srgbClr val="000000"/>
                </a:solidFill>
                <a:hlinkClick r:id="rId6"/>
              </a:rPr>
              <a:t>#PrioritizingRequirements</a:t>
            </a:r>
            <a:endParaRPr lang="en-CA" sz="2400">
              <a:solidFill>
                <a:srgbClr val="000000"/>
              </a:solidFill>
            </a:endParaRP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1828</TotalTime>
  <Words>1679</Words>
  <Application>Microsoft Office PowerPoint</Application>
  <PresentationFormat>Widescreen</PresentationFormat>
  <Paragraphs>96</Paragraphs>
  <Slides>6</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Calibri Light</vt:lpstr>
      <vt:lpstr>Helvetica</vt:lpstr>
      <vt:lpstr>Lato</vt:lpstr>
      <vt:lpstr>Times New Roman</vt:lpstr>
      <vt:lpstr>Office Theme</vt:lpstr>
      <vt:lpstr>Agile VS the Waterfall Presentation</vt:lpstr>
      <vt:lpstr>Agile Roles</vt:lpstr>
      <vt:lpstr>The Scrum framework.  - Requirements Gathering - Product Backlog - Sprint Planning and Backlog - Daily Scrum - Sprint Review - Sprint Retrospective</vt:lpstr>
      <vt:lpstr>The Waterfall Model</vt:lpstr>
      <vt:lpstr>Agile VS the Waterfall Approach</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Gorelkin, Daniel</cp:lastModifiedBy>
  <cp:revision>25</cp:revision>
  <dcterms:created xsi:type="dcterms:W3CDTF">2019-10-14T02:36:52Z</dcterms:created>
  <dcterms:modified xsi:type="dcterms:W3CDTF">2024-11-26T06:28:45Z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