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8" r:id="rId2"/>
    <p:sldId id="260" r:id="rId3"/>
    <p:sldId id="261" r:id="rId4"/>
    <p:sldId id="267" r:id="rId5"/>
    <p:sldId id="263" r:id="rId6"/>
    <p:sldId id="265" r:id="rId7"/>
  </p:sldIdLst>
  <p:sldSz cx="12192000" cy="6858000"/>
  <p:notesSz cx="6858000" cy="9144000"/>
  <p:custDataLst>
    <p:tags r:id="rId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BFF6524-AA3D-4F93-A041-10D450B27120}" v="3" dt="2024-08-08T16:15:27.15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66" autoAdjust="0"/>
    <p:restoredTop sz="65796" autoAdjust="0"/>
  </p:normalViewPr>
  <p:slideViewPr>
    <p:cSldViewPr snapToGrid="0">
      <p:cViewPr>
        <p:scale>
          <a:sx n="80" d="100"/>
          <a:sy n="80" d="100"/>
        </p:scale>
        <p:origin x="-2141" y="-84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tags" Target="tags/tag1.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ny Goralkin" userId="df8a0594cb08e479" providerId="LiveId" clId="{8BFF6524-AA3D-4F93-A041-10D450B27120}"/>
    <pc:docChg chg="undo custSel modSld">
      <pc:chgData name="Dany Goralkin" userId="df8a0594cb08e479" providerId="LiveId" clId="{8BFF6524-AA3D-4F93-A041-10D450B27120}" dt="2024-08-08T17:42:37.779" v="1221" actId="20577"/>
      <pc:docMkLst>
        <pc:docMk/>
      </pc:docMkLst>
      <pc:sldChg chg="modSp mod">
        <pc:chgData name="Dany Goralkin" userId="df8a0594cb08e479" providerId="LiveId" clId="{8BFF6524-AA3D-4F93-A041-10D450B27120}" dt="2024-08-08T13:37:05.421" v="16" actId="20577"/>
        <pc:sldMkLst>
          <pc:docMk/>
          <pc:sldMk cId="409182036" sldId="258"/>
        </pc:sldMkLst>
        <pc:spChg chg="mod">
          <ac:chgData name="Dany Goralkin" userId="df8a0594cb08e479" providerId="LiveId" clId="{8BFF6524-AA3D-4F93-A041-10D450B27120}" dt="2024-08-08T13:37:05.421" v="16" actId="20577"/>
          <ac:spMkLst>
            <pc:docMk/>
            <pc:sldMk cId="409182036" sldId="258"/>
            <ac:spMk id="3" creationId="{00000000-0000-0000-0000-000000000000}"/>
          </ac:spMkLst>
        </pc:spChg>
      </pc:sldChg>
      <pc:sldChg chg="modSp mod modNotesTx">
        <pc:chgData name="Dany Goralkin" userId="df8a0594cb08e479" providerId="LiveId" clId="{8BFF6524-AA3D-4F93-A041-10D450B27120}" dt="2024-08-08T14:18:37.373" v="408" actId="20577"/>
        <pc:sldMkLst>
          <pc:docMk/>
          <pc:sldMk cId="1865885945" sldId="260"/>
        </pc:sldMkLst>
        <pc:spChg chg="mod">
          <ac:chgData name="Dany Goralkin" userId="df8a0594cb08e479" providerId="LiveId" clId="{8BFF6524-AA3D-4F93-A041-10D450B27120}" dt="2024-08-08T14:09:42.484" v="388"/>
          <ac:spMkLst>
            <pc:docMk/>
            <pc:sldMk cId="1865885945" sldId="260"/>
            <ac:spMk id="3" creationId="{00000000-0000-0000-0000-000000000000}"/>
          </ac:spMkLst>
        </pc:spChg>
      </pc:sldChg>
      <pc:sldChg chg="addSp delSp modSp mod modNotesTx">
        <pc:chgData name="Dany Goralkin" userId="df8a0594cb08e479" providerId="LiveId" clId="{8BFF6524-AA3D-4F93-A041-10D450B27120}" dt="2024-08-08T16:51:12.732" v="473" actId="20577"/>
        <pc:sldMkLst>
          <pc:docMk/>
          <pc:sldMk cId="2776425341" sldId="261"/>
        </pc:sldMkLst>
        <pc:spChg chg="mod">
          <ac:chgData name="Dany Goralkin" userId="df8a0594cb08e479" providerId="LiveId" clId="{8BFF6524-AA3D-4F93-A041-10D450B27120}" dt="2024-08-08T15:28:54.028" v="418" actId="26606"/>
          <ac:spMkLst>
            <pc:docMk/>
            <pc:sldMk cId="2776425341" sldId="261"/>
            <ac:spMk id="2" creationId="{00000000-0000-0000-0000-000000000000}"/>
          </ac:spMkLst>
        </pc:spChg>
        <pc:spChg chg="del mod">
          <ac:chgData name="Dany Goralkin" userId="df8a0594cb08e479" providerId="LiveId" clId="{8BFF6524-AA3D-4F93-A041-10D450B27120}" dt="2024-08-08T15:28:26.911" v="410" actId="931"/>
          <ac:spMkLst>
            <pc:docMk/>
            <pc:sldMk cId="2776425341" sldId="261"/>
            <ac:spMk id="3" creationId="{00000000-0000-0000-0000-000000000000}"/>
          </ac:spMkLst>
        </pc:spChg>
        <pc:spChg chg="add del mod">
          <ac:chgData name="Dany Goralkin" userId="df8a0594cb08e479" providerId="LiveId" clId="{8BFF6524-AA3D-4F93-A041-10D450B27120}" dt="2024-08-08T16:13:01.562" v="422" actId="931"/>
          <ac:spMkLst>
            <pc:docMk/>
            <pc:sldMk cId="2776425341" sldId="261"/>
            <ac:spMk id="7" creationId="{20C2C6B4-0B43-1BE3-0A0F-CEAEE911F630}"/>
          </ac:spMkLst>
        </pc:spChg>
        <pc:spChg chg="add del">
          <ac:chgData name="Dany Goralkin" userId="df8a0594cb08e479" providerId="LiveId" clId="{8BFF6524-AA3D-4F93-A041-10D450B27120}" dt="2024-08-08T15:28:54.028" v="418" actId="26606"/>
          <ac:spMkLst>
            <pc:docMk/>
            <pc:sldMk cId="2776425341" sldId="261"/>
            <ac:spMk id="9" creationId="{3B854194-185D-494D-905C-7C7CB2E30F6E}"/>
          </ac:spMkLst>
        </pc:spChg>
        <pc:spChg chg="add del">
          <ac:chgData name="Dany Goralkin" userId="df8a0594cb08e479" providerId="LiveId" clId="{8BFF6524-AA3D-4F93-A041-10D450B27120}" dt="2024-08-08T15:28:54.028" v="418" actId="26606"/>
          <ac:spMkLst>
            <pc:docMk/>
            <pc:sldMk cId="2776425341" sldId="261"/>
            <ac:spMk id="11" creationId="{B4F5FA0D-0104-4987-8241-EFF7C85B88DE}"/>
          </ac:spMkLst>
        </pc:spChg>
        <pc:spChg chg="add del">
          <ac:chgData name="Dany Goralkin" userId="df8a0594cb08e479" providerId="LiveId" clId="{8BFF6524-AA3D-4F93-A041-10D450B27120}" dt="2024-08-08T15:28:54.028" v="418" actId="26606"/>
          <ac:spMkLst>
            <pc:docMk/>
            <pc:sldMk cId="2776425341" sldId="261"/>
            <ac:spMk id="17" creationId="{9A67C430-21E9-16BC-8AC8-4378AF68F82F}"/>
          </ac:spMkLst>
        </pc:spChg>
        <pc:spChg chg="add del">
          <ac:chgData name="Dany Goralkin" userId="df8a0594cb08e479" providerId="LiveId" clId="{8BFF6524-AA3D-4F93-A041-10D450B27120}" dt="2024-08-08T15:28:54.028" v="418" actId="26606"/>
          <ac:spMkLst>
            <pc:docMk/>
            <pc:sldMk cId="2776425341" sldId="261"/>
            <ac:spMk id="20" creationId="{F13C74B1-5B17-4795-BED0-7140497B445A}"/>
          </ac:spMkLst>
        </pc:spChg>
        <pc:spChg chg="add del">
          <ac:chgData name="Dany Goralkin" userId="df8a0594cb08e479" providerId="LiveId" clId="{8BFF6524-AA3D-4F93-A041-10D450B27120}" dt="2024-08-08T15:28:54.028" v="418" actId="26606"/>
          <ac:spMkLst>
            <pc:docMk/>
            <pc:sldMk cId="2776425341" sldId="261"/>
            <ac:spMk id="22" creationId="{D4974D33-8DC5-464E-8C6D-BE58F0669C17}"/>
          </ac:spMkLst>
        </pc:spChg>
        <pc:picChg chg="add del mod">
          <ac:chgData name="Dany Goralkin" userId="df8a0594cb08e479" providerId="LiveId" clId="{8BFF6524-AA3D-4F93-A041-10D450B27120}" dt="2024-08-08T16:12:54.294" v="421" actId="478"/>
          <ac:picMkLst>
            <pc:docMk/>
            <pc:sldMk cId="2776425341" sldId="261"/>
            <ac:picMk id="5" creationId="{1903B4EA-7AC8-83E6-8E74-83C86B1DED56}"/>
          </ac:picMkLst>
        </pc:picChg>
        <pc:picChg chg="add mod">
          <ac:chgData name="Dany Goralkin" userId="df8a0594cb08e479" providerId="LiveId" clId="{8BFF6524-AA3D-4F93-A041-10D450B27120}" dt="2024-08-08T16:13:30.388" v="431" actId="14100"/>
          <ac:picMkLst>
            <pc:docMk/>
            <pc:sldMk cId="2776425341" sldId="261"/>
            <ac:picMk id="10" creationId="{EE8BE41C-FD17-63BF-8449-DA2542754DFE}"/>
          </ac:picMkLst>
        </pc:picChg>
        <pc:picChg chg="add del">
          <ac:chgData name="Dany Goralkin" userId="df8a0594cb08e479" providerId="LiveId" clId="{8BFF6524-AA3D-4F93-A041-10D450B27120}" dt="2024-08-08T15:28:54.028" v="418" actId="26606"/>
          <ac:picMkLst>
            <pc:docMk/>
            <pc:sldMk cId="2776425341" sldId="261"/>
            <ac:picMk id="13" creationId="{2897127E-6CEF-446C-BE87-93B7C46E49D1}"/>
          </ac:picMkLst>
        </pc:picChg>
      </pc:sldChg>
      <pc:sldChg chg="modSp mod modNotesTx">
        <pc:chgData name="Dany Goralkin" userId="df8a0594cb08e479" providerId="LiveId" clId="{8BFF6524-AA3D-4F93-A041-10D450B27120}" dt="2024-08-08T17:25:22.410" v="956" actId="20577"/>
        <pc:sldMkLst>
          <pc:docMk/>
          <pc:sldMk cId="376843144" sldId="263"/>
        </pc:sldMkLst>
        <pc:spChg chg="mod">
          <ac:chgData name="Dany Goralkin" userId="df8a0594cb08e479" providerId="LiveId" clId="{8BFF6524-AA3D-4F93-A041-10D450B27120}" dt="2024-08-08T17:25:22.410" v="956" actId="20577"/>
          <ac:spMkLst>
            <pc:docMk/>
            <pc:sldMk cId="376843144" sldId="263"/>
            <ac:spMk id="3" creationId="{00000000-0000-0000-0000-000000000000}"/>
          </ac:spMkLst>
        </pc:spChg>
      </pc:sldChg>
      <pc:sldChg chg="modSp mod modNotesTx">
        <pc:chgData name="Dany Goralkin" userId="df8a0594cb08e479" providerId="LiveId" clId="{8BFF6524-AA3D-4F93-A041-10D450B27120}" dt="2024-08-08T17:42:37.779" v="1221" actId="20577"/>
        <pc:sldMkLst>
          <pc:docMk/>
          <pc:sldMk cId="3225141645" sldId="265"/>
        </pc:sldMkLst>
        <pc:spChg chg="mod">
          <ac:chgData name="Dany Goralkin" userId="df8a0594cb08e479" providerId="LiveId" clId="{8BFF6524-AA3D-4F93-A041-10D450B27120}" dt="2024-08-08T17:32:19.829" v="1191" actId="20577"/>
          <ac:spMkLst>
            <pc:docMk/>
            <pc:sldMk cId="3225141645" sldId="265"/>
            <ac:spMk id="3" creationId="{00000000-0000-0000-0000-000000000000}"/>
          </ac:spMkLst>
        </pc:spChg>
      </pc:sldChg>
      <pc:sldChg chg="addSp delSp modSp mod modNotesTx">
        <pc:chgData name="Dany Goralkin" userId="df8a0594cb08e479" providerId="LiveId" clId="{8BFF6524-AA3D-4F93-A041-10D450B27120}" dt="2024-08-08T17:03:11.781" v="484" actId="20577"/>
        <pc:sldMkLst>
          <pc:docMk/>
          <pc:sldMk cId="3564055637" sldId="267"/>
        </pc:sldMkLst>
        <pc:spChg chg="del mod">
          <ac:chgData name="Dany Goralkin" userId="df8a0594cb08e479" providerId="LiveId" clId="{8BFF6524-AA3D-4F93-A041-10D450B27120}" dt="2024-08-08T16:15:27.154" v="433" actId="931"/>
          <ac:spMkLst>
            <pc:docMk/>
            <pc:sldMk cId="3564055637" sldId="267"/>
            <ac:spMk id="3" creationId="{00000000-0000-0000-0000-000000000000}"/>
          </ac:spMkLst>
        </pc:spChg>
        <pc:picChg chg="add mod">
          <ac:chgData name="Dany Goralkin" userId="df8a0594cb08e479" providerId="LiveId" clId="{8BFF6524-AA3D-4F93-A041-10D450B27120}" dt="2024-08-08T16:15:34.663" v="437" actId="14100"/>
          <ac:picMkLst>
            <pc:docMk/>
            <pc:sldMk cId="3564055637" sldId="267"/>
            <ac:picMk id="5" creationId="{08A87B71-BA1D-0BFD-BB03-D9D8530A7DF2}"/>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20BB3-3CCB-4FE5-991B-82F6BCB48AF3}" type="datetimeFigureOut">
              <a:rPr lang="en-US" smtClean="0"/>
              <a:t>8/8/2024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46DE6-3336-457D-A091-FA20AC1C536E}" type="slidenum">
              <a:rPr lang="en-US" smtClean="0"/>
              <a:t>‹#›</a:t>
            </a:fld>
            <a:endParaRPr lang="en-US"/>
          </a:p>
        </p:txBody>
      </p:sp>
    </p:spTree>
    <p:extLst>
      <p:ext uri="{BB962C8B-B14F-4D97-AF65-F5344CB8AC3E}">
        <p14:creationId xmlns:p14="http://schemas.microsoft.com/office/powerpoint/2010/main" val="8562944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a:t>
            </a:r>
            <a:r>
              <a:rPr lang="en-US" baseline="0" dirty="0"/>
              <a:t> speaker notes required for this slide.]</a:t>
            </a: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1</a:t>
            </a:fld>
            <a:endParaRPr lang="en-US"/>
          </a:p>
        </p:txBody>
      </p:sp>
    </p:spTree>
    <p:extLst>
      <p:ext uri="{BB962C8B-B14F-4D97-AF65-F5344CB8AC3E}">
        <p14:creationId xmlns:p14="http://schemas.microsoft.com/office/powerpoint/2010/main" val="42162425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0"/>
              </a:spcBef>
              <a:spcAft>
                <a:spcPts val="0"/>
              </a:spcAft>
            </a:pPr>
            <a:r>
              <a:rPr lang="en-US" b="1" u="sng" dirty="0">
                <a:solidFill>
                  <a:srgbClr val="0E101A"/>
                </a:solidFill>
                <a:effectLst/>
              </a:rPr>
              <a:t>Functional Requirements</a:t>
            </a:r>
            <a:endParaRPr lang="en-US" dirty="0">
              <a:solidFill>
                <a:srgbClr val="0E101A"/>
              </a:solidFill>
              <a:effectLst/>
            </a:endParaRPr>
          </a:p>
          <a:p>
            <a:pPr>
              <a:spcBef>
                <a:spcPts val="0"/>
              </a:spcBef>
              <a:spcAft>
                <a:spcPts val="0"/>
              </a:spcAft>
            </a:pPr>
            <a:r>
              <a:rPr lang="en-US" dirty="0">
                <a:solidFill>
                  <a:srgbClr val="0E101A"/>
                </a:solidFill>
                <a:effectLst/>
              </a:rPr>
              <a:t>- The system allows end users to choose one from the existing packages and grant access to the learning course while identifying different users by their permissions.</a:t>
            </a:r>
          </a:p>
          <a:p>
            <a:pPr>
              <a:spcBef>
                <a:spcPts val="0"/>
              </a:spcBef>
              <a:spcAft>
                <a:spcPts val="0"/>
              </a:spcAft>
            </a:pPr>
            <a:r>
              <a:rPr lang="en-US" dirty="0">
                <a:solidFill>
                  <a:srgbClr val="0E101A"/>
                </a:solidFill>
                <a:effectLst/>
              </a:rPr>
              <a:t>- The system allows end users to book/cancel/modify their appointments, view their progress, read the instructor's feedback, and manage their accounts.</a:t>
            </a:r>
          </a:p>
          <a:p>
            <a:pPr>
              <a:spcBef>
                <a:spcPts val="0"/>
              </a:spcBef>
              <a:spcAft>
                <a:spcPts val="0"/>
              </a:spcAft>
            </a:pPr>
            <a:endParaRPr lang="en-US" dirty="0">
              <a:solidFill>
                <a:srgbClr val="0E101A"/>
              </a:solidFill>
              <a:effectLst/>
            </a:endParaRPr>
          </a:p>
          <a:p>
            <a:pPr>
              <a:spcBef>
                <a:spcPts val="0"/>
              </a:spcBef>
              <a:spcAft>
                <a:spcPts val="0"/>
              </a:spcAft>
            </a:pPr>
            <a:r>
              <a:rPr lang="en-US" b="1" u="sng" dirty="0">
                <a:solidFill>
                  <a:srgbClr val="0E101A"/>
                </a:solidFill>
                <a:effectLst/>
              </a:rPr>
              <a:t>Nonfunctional Requirements</a:t>
            </a:r>
            <a:endParaRPr lang="en-US" dirty="0">
              <a:solidFill>
                <a:srgbClr val="0E101A"/>
              </a:solidFill>
              <a:effectLst/>
            </a:endParaRPr>
          </a:p>
          <a:p>
            <a:pPr>
              <a:spcBef>
                <a:spcPts val="0"/>
              </a:spcBef>
              <a:spcAft>
                <a:spcPts val="0"/>
              </a:spcAft>
            </a:pPr>
            <a:r>
              <a:rPr lang="en-US" dirty="0">
                <a:solidFill>
                  <a:srgbClr val="0E101A"/>
                </a:solidFill>
                <a:effectLst/>
              </a:rPr>
              <a:t>- The system is responsive, supported by any digital device, and delivered as a web-based, 24/7 app from any internet-connected device.</a:t>
            </a:r>
          </a:p>
          <a:p>
            <a:pPr>
              <a:spcBef>
                <a:spcPts val="0"/>
              </a:spcBef>
              <a:spcAft>
                <a:spcPts val="0"/>
              </a:spcAft>
            </a:pPr>
            <a:r>
              <a:rPr lang="en-US" dirty="0">
                <a:solidFill>
                  <a:srgbClr val="0E101A"/>
                </a:solidFill>
                <a:effectLst/>
              </a:rPr>
              <a:t>- The system will support the highest security encryption standards to prevent breaches and data loss to ensure safe usage.</a:t>
            </a:r>
          </a:p>
          <a:p>
            <a:endParaRPr lang="en-US" baseline="0" dirty="0"/>
          </a:p>
        </p:txBody>
      </p:sp>
      <p:sp>
        <p:nvSpPr>
          <p:cNvPr id="4" name="Slide Number Placeholder 3"/>
          <p:cNvSpPr>
            <a:spLocks noGrp="1"/>
          </p:cNvSpPr>
          <p:nvPr>
            <p:ph type="sldNum" sz="quarter" idx="10"/>
          </p:nvPr>
        </p:nvSpPr>
        <p:spPr/>
        <p:txBody>
          <a:bodyPr/>
          <a:lstStyle/>
          <a:p>
            <a:fld id="{E0746DE6-3336-457D-A091-FA20AC1C536E}" type="slidenum">
              <a:rPr lang="en-US" smtClean="0"/>
              <a:t>2</a:t>
            </a:fld>
            <a:endParaRPr lang="en-US"/>
          </a:p>
        </p:txBody>
      </p:sp>
    </p:spTree>
    <p:extLst>
      <p:ext uri="{BB962C8B-B14F-4D97-AF65-F5344CB8AC3E}">
        <p14:creationId xmlns:p14="http://schemas.microsoft.com/office/powerpoint/2010/main" val="33992645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requested, the system is scalable and supports fast multiuser access.</a:t>
            </a:r>
          </a:p>
          <a:p>
            <a:r>
              <a:rPr lang="en-US" dirty="0"/>
              <a:t>It grants full system access to the user admin and limited access to the company secretary role. At the same time, the instructors can update and manage students' technical progress, while the secretary and the admin can handle the operational aspect of the business by updating their packages and classes and taking care of the financial and administrative perspectives.</a:t>
            </a:r>
          </a:p>
          <a:p>
            <a:r>
              <a:rPr lang="en-US" dirty="0"/>
              <a:t>In addition, the system is connected to the main DMV offices to pull updates and new driving regulations.</a:t>
            </a:r>
          </a:p>
          <a:p>
            <a:r>
              <a:rPr lang="en-US" dirty="0"/>
              <a:t>Your client is the main system user who can manage his account, enroll in different classes, schedule and update his driving lessons, and benefit from comprehensive feedback from the instructor.</a:t>
            </a:r>
          </a:p>
        </p:txBody>
      </p:sp>
      <p:sp>
        <p:nvSpPr>
          <p:cNvPr id="4" name="Slide Number Placeholder 3"/>
          <p:cNvSpPr>
            <a:spLocks noGrp="1"/>
          </p:cNvSpPr>
          <p:nvPr>
            <p:ph type="sldNum" sz="quarter" idx="10"/>
          </p:nvPr>
        </p:nvSpPr>
        <p:spPr/>
        <p:txBody>
          <a:bodyPr/>
          <a:lstStyle/>
          <a:p>
            <a:fld id="{E0746DE6-3336-457D-A091-FA20AC1C536E}" type="slidenum">
              <a:rPr lang="en-US" smtClean="0"/>
              <a:t>3</a:t>
            </a:fld>
            <a:endParaRPr lang="en-US"/>
          </a:p>
        </p:txBody>
      </p:sp>
    </p:spTree>
    <p:extLst>
      <p:ext uri="{BB962C8B-B14F-4D97-AF65-F5344CB8AC3E}">
        <p14:creationId xmlns:p14="http://schemas.microsoft.com/office/powerpoint/2010/main" val="22628351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above example provides a breakdown of the lesson reservation process and how your client is performing it.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After a successful login, the system recognizes the user as a student and reads his data from the database.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Next, it verifies the attached instructor's schedule and provides the student with available dates and times to book his next lesson.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As a timeslot has been picked, the system updates the instructor's calendar while preventing multiplicity and scheduling errors.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As the appointment is confirmed, it notifies the client and updates the management of a new or modified reservation as requested by </a:t>
            </a:r>
            <a:r>
              <a:rPr lang="en-US" dirty="0" err="1"/>
              <a:t>DriverPass</a:t>
            </a:r>
            <a:r>
              <a:rPr lang="en-US" dirty="0"/>
              <a:t>.</a:t>
            </a:r>
          </a:p>
        </p:txBody>
      </p:sp>
      <p:sp>
        <p:nvSpPr>
          <p:cNvPr id="4" name="Slide Number Placeholder 3"/>
          <p:cNvSpPr>
            <a:spLocks noGrp="1"/>
          </p:cNvSpPr>
          <p:nvPr>
            <p:ph type="sldNum" sz="quarter" idx="10"/>
          </p:nvPr>
        </p:nvSpPr>
        <p:spPr/>
        <p:txBody>
          <a:bodyPr/>
          <a:lstStyle/>
          <a:p>
            <a:fld id="{E0746DE6-3336-457D-A091-FA20AC1C536E}" type="slidenum">
              <a:rPr lang="en-US" smtClean="0"/>
              <a:t>4</a:t>
            </a:fld>
            <a:endParaRPr lang="en-US"/>
          </a:p>
        </p:txBody>
      </p:sp>
    </p:spTree>
    <p:extLst>
      <p:ext uri="{BB962C8B-B14F-4D97-AF65-F5344CB8AC3E}">
        <p14:creationId xmlns:p14="http://schemas.microsoft.com/office/powerpoint/2010/main" val="8961842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app will comply with relevant data protection regulations and standards, including encryption and secure authentication mechanisms.</a:t>
            </a:r>
          </a:p>
          <a:p>
            <a:r>
              <a:rPr lang="en-US" dirty="0"/>
              <a:t>Each registered user will log in with their chosen email address and a unique password containing a minimum of 8 characters, letters, numbers, and symbols. The app's robust two-step authentication mechanism, used during the initial registration process or password recovery, ensures the user’s identity is verified with confidence.</a:t>
            </a:r>
          </a:p>
          <a:p>
            <a:r>
              <a:rPr lang="en-US" dirty="0"/>
              <a:t>The communication between the app’s back and front end is secured with SSL/TLS protocols, while the passwords and sensitive data are encrypted </a:t>
            </a:r>
            <a:r>
              <a:rPr lang="en-CA" dirty="0"/>
              <a:t>with the SHA-256 algorithm. To prevent brute force attacks </a:t>
            </a:r>
            <a:r>
              <a:rPr lang="en-US" dirty="0"/>
              <a:t>user's account will lock down after three incorrect password inputs while providing users or the staff to </a:t>
            </a:r>
            <a:r>
              <a:rPr lang="en-CA" dirty="0"/>
              <a:t>recover forgotten passwords.</a:t>
            </a:r>
          </a:p>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5</a:t>
            </a:fld>
            <a:endParaRPr lang="en-US"/>
          </a:p>
        </p:txBody>
      </p:sp>
    </p:spTree>
    <p:extLst>
      <p:ext uri="{BB962C8B-B14F-4D97-AF65-F5344CB8AC3E}">
        <p14:creationId xmlns:p14="http://schemas.microsoft.com/office/powerpoint/2010/main" val="34916115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system's proper operation depends on several factors and limitations, such as limited functionality once the internet or connection to the server is lost and/or not accessible during the monthly downtime update sessions.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addition, the system assumes that user devices will meet or exceed minimum system requirements and that their security protocols will be up to date. Nonetheless, the accuracy of the regulations provided by the app is directly related to the DMV's API connectivity.</a:t>
            </a:r>
          </a:p>
        </p:txBody>
      </p:sp>
      <p:sp>
        <p:nvSpPr>
          <p:cNvPr id="4" name="Slide Number Placeholder 3"/>
          <p:cNvSpPr>
            <a:spLocks noGrp="1"/>
          </p:cNvSpPr>
          <p:nvPr>
            <p:ph type="sldNum" sz="quarter" idx="10"/>
          </p:nvPr>
        </p:nvSpPr>
        <p:spPr/>
        <p:txBody>
          <a:bodyPr/>
          <a:lstStyle/>
          <a:p>
            <a:fld id="{E0746DE6-3336-457D-A091-FA20AC1C536E}" type="slidenum">
              <a:rPr lang="en-US" smtClean="0"/>
              <a:t>6</a:t>
            </a:fld>
            <a:endParaRPr lang="en-US"/>
          </a:p>
        </p:txBody>
      </p:sp>
    </p:spTree>
    <p:extLst>
      <p:ext uri="{BB962C8B-B14F-4D97-AF65-F5344CB8AC3E}">
        <p14:creationId xmlns:p14="http://schemas.microsoft.com/office/powerpoint/2010/main" val="9706606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391AB-F383-4237-A071-AD1C6E9246D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F6636DA-4FDE-4B32-8CCE-37EFA3E757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0F87932-8FF0-4DF1-A776-9A3CE37618A7}"/>
              </a:ext>
            </a:extLst>
          </p:cNvPr>
          <p:cNvSpPr>
            <a:spLocks noGrp="1"/>
          </p:cNvSpPr>
          <p:nvPr>
            <p:ph type="dt" sz="half" idx="10"/>
          </p:nvPr>
        </p:nvSpPr>
        <p:spPr/>
        <p:txBody>
          <a:bodyPr/>
          <a:lstStyle/>
          <a:p>
            <a:fld id="{5D6495F3-B757-4FAF-98AA-EDA7D1485485}" type="datetimeFigureOut">
              <a:rPr lang="en-US" smtClean="0"/>
              <a:t>8/8/2024</a:t>
            </a:fld>
            <a:endParaRPr lang="en-US"/>
          </a:p>
        </p:txBody>
      </p:sp>
      <p:sp>
        <p:nvSpPr>
          <p:cNvPr id="5" name="Footer Placeholder 4">
            <a:extLst>
              <a:ext uri="{FF2B5EF4-FFF2-40B4-BE49-F238E27FC236}">
                <a16:creationId xmlns:a16="http://schemas.microsoft.com/office/drawing/2014/main" id="{5F38FAB8-C9F1-4DBB-B355-D8DEE37065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4490E3-D8E8-4766-9104-14009BF5636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4569019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B8678-553E-4A5B-8CFE-5DB358BDF35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43AF303-1F73-4575-83E6-561589F1632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36EC56-7DCF-400D-A871-C26291EB10AD}"/>
              </a:ext>
            </a:extLst>
          </p:cNvPr>
          <p:cNvSpPr>
            <a:spLocks noGrp="1"/>
          </p:cNvSpPr>
          <p:nvPr>
            <p:ph type="dt" sz="half" idx="10"/>
          </p:nvPr>
        </p:nvSpPr>
        <p:spPr/>
        <p:txBody>
          <a:bodyPr/>
          <a:lstStyle/>
          <a:p>
            <a:fld id="{5D6495F3-B757-4FAF-98AA-EDA7D1485485}" type="datetimeFigureOut">
              <a:rPr lang="en-US" smtClean="0"/>
              <a:t>8/8/2024</a:t>
            </a:fld>
            <a:endParaRPr lang="en-US"/>
          </a:p>
        </p:txBody>
      </p:sp>
      <p:sp>
        <p:nvSpPr>
          <p:cNvPr id="5" name="Footer Placeholder 4">
            <a:extLst>
              <a:ext uri="{FF2B5EF4-FFF2-40B4-BE49-F238E27FC236}">
                <a16:creationId xmlns:a16="http://schemas.microsoft.com/office/drawing/2014/main" id="{17FFAC5B-7C77-4F8C-ADB0-8D208A2EB3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2F48AF-AB8F-4DD2-BC77-7E2F42AD3B87}"/>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1873178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20ED820-BFE6-41B5-8064-984037A999A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CA27FEA-5359-474A-B4F8-FF510DD7489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4DD33D-563C-4B8C-B8C1-625FF5C5B85D}"/>
              </a:ext>
            </a:extLst>
          </p:cNvPr>
          <p:cNvSpPr>
            <a:spLocks noGrp="1"/>
          </p:cNvSpPr>
          <p:nvPr>
            <p:ph type="dt" sz="half" idx="10"/>
          </p:nvPr>
        </p:nvSpPr>
        <p:spPr/>
        <p:txBody>
          <a:bodyPr/>
          <a:lstStyle/>
          <a:p>
            <a:fld id="{5D6495F3-B757-4FAF-98AA-EDA7D1485485}" type="datetimeFigureOut">
              <a:rPr lang="en-US" smtClean="0"/>
              <a:t>8/8/2024</a:t>
            </a:fld>
            <a:endParaRPr lang="en-US"/>
          </a:p>
        </p:txBody>
      </p:sp>
      <p:sp>
        <p:nvSpPr>
          <p:cNvPr id="5" name="Footer Placeholder 4">
            <a:extLst>
              <a:ext uri="{FF2B5EF4-FFF2-40B4-BE49-F238E27FC236}">
                <a16:creationId xmlns:a16="http://schemas.microsoft.com/office/drawing/2014/main" id="{40471877-89FD-46BE-832F-C5660A5567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6E675F-CC4D-48CF-90C8-53829EE08B8C}"/>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4546216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BC967-18DB-4664-9B4D-06177FB946B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ADF7174-64B4-4D8F-BF44-3DD1F66CAD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CD83D3-86C4-482F-A2DC-B4C55DBF3F7A}"/>
              </a:ext>
            </a:extLst>
          </p:cNvPr>
          <p:cNvSpPr>
            <a:spLocks noGrp="1"/>
          </p:cNvSpPr>
          <p:nvPr>
            <p:ph type="dt" sz="half" idx="10"/>
          </p:nvPr>
        </p:nvSpPr>
        <p:spPr/>
        <p:txBody>
          <a:bodyPr/>
          <a:lstStyle/>
          <a:p>
            <a:fld id="{5D6495F3-B757-4FAF-98AA-EDA7D1485485}" type="datetimeFigureOut">
              <a:rPr lang="en-US" smtClean="0"/>
              <a:t>8/8/2024</a:t>
            </a:fld>
            <a:endParaRPr lang="en-US"/>
          </a:p>
        </p:txBody>
      </p:sp>
      <p:sp>
        <p:nvSpPr>
          <p:cNvPr id="5" name="Footer Placeholder 4">
            <a:extLst>
              <a:ext uri="{FF2B5EF4-FFF2-40B4-BE49-F238E27FC236}">
                <a16:creationId xmlns:a16="http://schemas.microsoft.com/office/drawing/2014/main" id="{DCF05BE2-6C23-4CB4-A63E-457E635BF2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097965-24FE-4C07-BE16-69AE439950E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275768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3394D-04EF-440C-B08B-114464B315C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BEBE3F6-F021-4D6B-8B0D-EF74D7461F9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196233C-6806-4593-91C0-CF4ECD84A601}"/>
              </a:ext>
            </a:extLst>
          </p:cNvPr>
          <p:cNvSpPr>
            <a:spLocks noGrp="1"/>
          </p:cNvSpPr>
          <p:nvPr>
            <p:ph type="dt" sz="half" idx="10"/>
          </p:nvPr>
        </p:nvSpPr>
        <p:spPr/>
        <p:txBody>
          <a:bodyPr/>
          <a:lstStyle/>
          <a:p>
            <a:fld id="{5D6495F3-B757-4FAF-98AA-EDA7D1485485}" type="datetimeFigureOut">
              <a:rPr lang="en-US" smtClean="0"/>
              <a:t>8/8/2024</a:t>
            </a:fld>
            <a:endParaRPr lang="en-US"/>
          </a:p>
        </p:txBody>
      </p:sp>
      <p:sp>
        <p:nvSpPr>
          <p:cNvPr id="5" name="Footer Placeholder 4">
            <a:extLst>
              <a:ext uri="{FF2B5EF4-FFF2-40B4-BE49-F238E27FC236}">
                <a16:creationId xmlns:a16="http://schemas.microsoft.com/office/drawing/2014/main" id="{963A761E-2D3A-4397-A82C-2F3B981DE0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297E71-B59F-4260-B01B-2B7CEB0896B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639326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4DFCB-DD40-4637-9CAB-2BAF24231C7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94065F-4B44-4622-98EE-166F936489F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7AF1249-B890-4466-9E24-84A24907008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0FA9B4-D282-452F-B78A-FF5873ACF45A}"/>
              </a:ext>
            </a:extLst>
          </p:cNvPr>
          <p:cNvSpPr>
            <a:spLocks noGrp="1"/>
          </p:cNvSpPr>
          <p:nvPr>
            <p:ph type="dt" sz="half" idx="10"/>
          </p:nvPr>
        </p:nvSpPr>
        <p:spPr/>
        <p:txBody>
          <a:bodyPr/>
          <a:lstStyle/>
          <a:p>
            <a:fld id="{5D6495F3-B757-4FAF-98AA-EDA7D1485485}" type="datetimeFigureOut">
              <a:rPr lang="en-US" smtClean="0"/>
              <a:t>8/8/2024</a:t>
            </a:fld>
            <a:endParaRPr lang="en-US"/>
          </a:p>
        </p:txBody>
      </p:sp>
      <p:sp>
        <p:nvSpPr>
          <p:cNvPr id="6" name="Footer Placeholder 5">
            <a:extLst>
              <a:ext uri="{FF2B5EF4-FFF2-40B4-BE49-F238E27FC236}">
                <a16:creationId xmlns:a16="http://schemas.microsoft.com/office/drawing/2014/main" id="{6E9B0F13-A139-4B66-9544-16480800F6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8791D0-EC30-4D8C-8764-475D8DB34F1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081502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3AA7D-15D2-4D5F-B1C4-501073416DE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5E80A0E-25B9-4E8E-8B0D-201E1C5640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189B111-0CA0-47CD-9F0B-DBCBA3AE3C2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EF0E02D-3176-4B85-ACB6-721F2682742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7D9317-BBE1-4F36-82FE-E348F6F18A9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837DDCB-69F8-49FA-A111-C8AB271389E7}"/>
              </a:ext>
            </a:extLst>
          </p:cNvPr>
          <p:cNvSpPr>
            <a:spLocks noGrp="1"/>
          </p:cNvSpPr>
          <p:nvPr>
            <p:ph type="dt" sz="half" idx="10"/>
          </p:nvPr>
        </p:nvSpPr>
        <p:spPr/>
        <p:txBody>
          <a:bodyPr/>
          <a:lstStyle/>
          <a:p>
            <a:fld id="{5D6495F3-B757-4FAF-98AA-EDA7D1485485}" type="datetimeFigureOut">
              <a:rPr lang="en-US" smtClean="0"/>
              <a:t>8/8/2024</a:t>
            </a:fld>
            <a:endParaRPr lang="en-US"/>
          </a:p>
        </p:txBody>
      </p:sp>
      <p:sp>
        <p:nvSpPr>
          <p:cNvPr id="8" name="Footer Placeholder 7">
            <a:extLst>
              <a:ext uri="{FF2B5EF4-FFF2-40B4-BE49-F238E27FC236}">
                <a16:creationId xmlns:a16="http://schemas.microsoft.com/office/drawing/2014/main" id="{4A18B0CD-1F68-412E-9232-F267114CA75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9B21FC-12CC-472D-BC38-EF413158CC5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894143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F51AB-8384-4E67-914C-B39484AD233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0909660-3861-4545-BF68-9ED039B5D0F0}"/>
              </a:ext>
            </a:extLst>
          </p:cNvPr>
          <p:cNvSpPr>
            <a:spLocks noGrp="1"/>
          </p:cNvSpPr>
          <p:nvPr>
            <p:ph type="dt" sz="half" idx="10"/>
          </p:nvPr>
        </p:nvSpPr>
        <p:spPr/>
        <p:txBody>
          <a:bodyPr/>
          <a:lstStyle/>
          <a:p>
            <a:fld id="{5D6495F3-B757-4FAF-98AA-EDA7D1485485}" type="datetimeFigureOut">
              <a:rPr lang="en-US" smtClean="0"/>
              <a:t>8/8/2024</a:t>
            </a:fld>
            <a:endParaRPr lang="en-US"/>
          </a:p>
        </p:txBody>
      </p:sp>
      <p:sp>
        <p:nvSpPr>
          <p:cNvPr id="4" name="Footer Placeholder 3">
            <a:extLst>
              <a:ext uri="{FF2B5EF4-FFF2-40B4-BE49-F238E27FC236}">
                <a16:creationId xmlns:a16="http://schemas.microsoft.com/office/drawing/2014/main" id="{FDDD5392-AC3A-4EAF-ADE6-B6CF4B50ACA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5679880-BF48-4F4D-B8B3-4E99FC415FF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351489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7F98E25-CF37-4F73-9E22-210238167867}"/>
              </a:ext>
            </a:extLst>
          </p:cNvPr>
          <p:cNvSpPr>
            <a:spLocks noGrp="1"/>
          </p:cNvSpPr>
          <p:nvPr>
            <p:ph type="dt" sz="half" idx="10"/>
          </p:nvPr>
        </p:nvSpPr>
        <p:spPr/>
        <p:txBody>
          <a:bodyPr/>
          <a:lstStyle/>
          <a:p>
            <a:fld id="{5D6495F3-B757-4FAF-98AA-EDA7D1485485}" type="datetimeFigureOut">
              <a:rPr lang="en-US" smtClean="0"/>
              <a:t>8/8/2024</a:t>
            </a:fld>
            <a:endParaRPr lang="en-US"/>
          </a:p>
        </p:txBody>
      </p:sp>
      <p:sp>
        <p:nvSpPr>
          <p:cNvPr id="3" name="Footer Placeholder 2">
            <a:extLst>
              <a:ext uri="{FF2B5EF4-FFF2-40B4-BE49-F238E27FC236}">
                <a16:creationId xmlns:a16="http://schemas.microsoft.com/office/drawing/2014/main" id="{89D7A0E1-38AB-4FDA-8EC1-2D7617909C1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8A8E424-5A91-4557-9ADF-4A9422A0690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497802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BB935-0427-44CC-A384-333EAD8317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CB9DCF6-55CF-43EE-B135-BFC4B4D403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337538E-A112-4E8F-A445-1A06B0C353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30D413-9505-4ED8-BFF1-5141BE9EE3C4}"/>
              </a:ext>
            </a:extLst>
          </p:cNvPr>
          <p:cNvSpPr>
            <a:spLocks noGrp="1"/>
          </p:cNvSpPr>
          <p:nvPr>
            <p:ph type="dt" sz="half" idx="10"/>
          </p:nvPr>
        </p:nvSpPr>
        <p:spPr/>
        <p:txBody>
          <a:bodyPr/>
          <a:lstStyle/>
          <a:p>
            <a:fld id="{5D6495F3-B757-4FAF-98AA-EDA7D1485485}" type="datetimeFigureOut">
              <a:rPr lang="en-US" smtClean="0"/>
              <a:t>8/8/2024</a:t>
            </a:fld>
            <a:endParaRPr lang="en-US"/>
          </a:p>
        </p:txBody>
      </p:sp>
      <p:sp>
        <p:nvSpPr>
          <p:cNvPr id="6" name="Footer Placeholder 5">
            <a:extLst>
              <a:ext uri="{FF2B5EF4-FFF2-40B4-BE49-F238E27FC236}">
                <a16:creationId xmlns:a16="http://schemas.microsoft.com/office/drawing/2014/main" id="{F60815B0-4528-4FA2-8472-8F19C0F165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C9FCEF-4406-4552-BFE4-6DA3761357F2}"/>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754063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CE22C-69D4-49EC-8858-787B3C67B0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46A4341-3C0B-4025-AE17-8F0F8FABF5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EF5FF01-E0B6-419C-ABCC-70844E4EAC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501218-FFD7-4F25-B220-F5DE5F70693C}"/>
              </a:ext>
            </a:extLst>
          </p:cNvPr>
          <p:cNvSpPr>
            <a:spLocks noGrp="1"/>
          </p:cNvSpPr>
          <p:nvPr>
            <p:ph type="dt" sz="half" idx="10"/>
          </p:nvPr>
        </p:nvSpPr>
        <p:spPr/>
        <p:txBody>
          <a:bodyPr/>
          <a:lstStyle/>
          <a:p>
            <a:fld id="{5D6495F3-B757-4FAF-98AA-EDA7D1485485}" type="datetimeFigureOut">
              <a:rPr lang="en-US" smtClean="0"/>
              <a:t>8/8/2024</a:t>
            </a:fld>
            <a:endParaRPr lang="en-US"/>
          </a:p>
        </p:txBody>
      </p:sp>
      <p:sp>
        <p:nvSpPr>
          <p:cNvPr id="6" name="Footer Placeholder 5">
            <a:extLst>
              <a:ext uri="{FF2B5EF4-FFF2-40B4-BE49-F238E27FC236}">
                <a16:creationId xmlns:a16="http://schemas.microsoft.com/office/drawing/2014/main" id="{9687CBFB-34A6-49D8-A1D2-45DF38876E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2726A4-D33A-486A-B120-648AF3D8BA76}"/>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6447433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C07C8C3-4165-4353-ABF2-492454AF91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89AA46A-3C66-4E4A-9907-225E50ABB7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7F8214-A11A-4309-9D51-44F35987D1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6495F3-B757-4FAF-98AA-EDA7D1485485}" type="datetimeFigureOut">
              <a:rPr lang="en-US" smtClean="0"/>
              <a:t>8/8/2024</a:t>
            </a:fld>
            <a:endParaRPr lang="en-US"/>
          </a:p>
        </p:txBody>
      </p:sp>
      <p:sp>
        <p:nvSpPr>
          <p:cNvPr id="5" name="Footer Placeholder 4">
            <a:extLst>
              <a:ext uri="{FF2B5EF4-FFF2-40B4-BE49-F238E27FC236}">
                <a16:creationId xmlns:a16="http://schemas.microsoft.com/office/drawing/2014/main" id="{D6A334EB-8260-4F13-9553-5A8593D9DC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0C1EF96-E028-4E68-864E-9B77CF9F25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1939C1-24D7-49E9-A58A-7960365209F5}" type="slidenum">
              <a:rPr lang="en-US" smtClean="0"/>
              <a:t>‹#›</a:t>
            </a:fld>
            <a:endParaRPr lang="en-US"/>
          </a:p>
        </p:txBody>
      </p:sp>
    </p:spTree>
    <p:extLst>
      <p:ext uri="{BB962C8B-B14F-4D97-AF65-F5344CB8AC3E}">
        <p14:creationId xmlns:p14="http://schemas.microsoft.com/office/powerpoint/2010/main" val="18259450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5" Type="http://schemas.openxmlformats.org/officeDocument/2006/relationships/image" Target="../media/image4.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3045368" y="2043663"/>
            <a:ext cx="6105194" cy="2031055"/>
          </a:xfrm>
        </p:spPr>
        <p:txBody>
          <a:bodyPr>
            <a:normAutofit/>
          </a:bodyPr>
          <a:lstStyle/>
          <a:p>
            <a:r>
              <a:rPr lang="en-US" dirty="0" err="1">
                <a:solidFill>
                  <a:srgbClr val="FFFFFF"/>
                </a:solidFill>
              </a:rPr>
              <a:t>DriverPass</a:t>
            </a:r>
            <a:br>
              <a:rPr lang="en-US" dirty="0">
                <a:solidFill>
                  <a:srgbClr val="FFFFFF"/>
                </a:solidFill>
              </a:rPr>
            </a:br>
            <a:r>
              <a:rPr lang="en-US" dirty="0">
                <a:solidFill>
                  <a:srgbClr val="FFFFFF"/>
                </a:solidFill>
              </a:rPr>
              <a:t>System Analysis</a:t>
            </a:r>
          </a:p>
        </p:txBody>
      </p:sp>
      <p:sp>
        <p:nvSpPr>
          <p:cNvPr id="3" name="Content Placeholder 2"/>
          <p:cNvSpPr>
            <a:spLocks noGrp="1"/>
          </p:cNvSpPr>
          <p:nvPr>
            <p:ph type="subTitle" idx="1"/>
          </p:nvPr>
        </p:nvSpPr>
        <p:spPr>
          <a:xfrm>
            <a:off x="3045368" y="4074718"/>
            <a:ext cx="6105194" cy="682079"/>
          </a:xfrm>
        </p:spPr>
        <p:txBody>
          <a:bodyPr>
            <a:normAutofit/>
          </a:bodyPr>
          <a:lstStyle/>
          <a:p>
            <a:r>
              <a:rPr lang="en-US" dirty="0">
                <a:solidFill>
                  <a:srgbClr val="FFFFFF"/>
                </a:solidFill>
              </a:rPr>
              <a:t>Daniel Gorelkin</a:t>
            </a:r>
            <a:endParaRPr dirty="0">
              <a:solidFill>
                <a:srgbClr val="FFFFFF"/>
              </a:solidFill>
            </a:endParaRPr>
          </a:p>
        </p:txBody>
      </p:sp>
    </p:spTree>
    <p:custDataLst>
      <p:tags r:id="rId1"/>
    </p:custDataLst>
    <p:extLst>
      <p:ext uri="{BB962C8B-B14F-4D97-AF65-F5344CB8AC3E}">
        <p14:creationId xmlns:p14="http://schemas.microsoft.com/office/powerpoint/2010/main" val="4091820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System Requirements</a:t>
            </a:r>
          </a:p>
        </p:txBody>
      </p:sp>
      <p:sp>
        <p:nvSpPr>
          <p:cNvPr id="3" name="Content Placeholder 2"/>
          <p:cNvSpPr>
            <a:spLocks noGrp="1"/>
          </p:cNvSpPr>
          <p:nvPr>
            <p:ph idx="1"/>
          </p:nvPr>
        </p:nvSpPr>
        <p:spPr>
          <a:xfrm>
            <a:off x="6090574" y="801866"/>
            <a:ext cx="5306084" cy="5230634"/>
          </a:xfrm>
        </p:spPr>
        <p:txBody>
          <a:bodyPr anchor="ctr">
            <a:normAutofit/>
          </a:bodyPr>
          <a:lstStyle/>
          <a:p>
            <a:pPr marL="0" indent="0">
              <a:buNone/>
            </a:pPr>
            <a:r>
              <a:rPr lang="en-US" sz="2400" b="1" u="sng" dirty="0">
                <a:solidFill>
                  <a:srgbClr val="000000"/>
                </a:solidFill>
              </a:rPr>
              <a:t>Functional Requirements</a:t>
            </a:r>
          </a:p>
          <a:p>
            <a:r>
              <a:rPr lang="en-US" sz="2400" dirty="0">
                <a:solidFill>
                  <a:srgbClr val="000000"/>
                </a:solidFill>
              </a:rPr>
              <a:t>Allows to choose packages and grant access to the learning course.</a:t>
            </a:r>
          </a:p>
          <a:p>
            <a:r>
              <a:rPr lang="en-US" sz="2400" dirty="0">
                <a:solidFill>
                  <a:srgbClr val="000000"/>
                </a:solidFill>
              </a:rPr>
              <a:t>Allows end users to book/cancel/modify their appointments.</a:t>
            </a:r>
          </a:p>
          <a:p>
            <a:pPr marL="0" indent="0">
              <a:buNone/>
            </a:pPr>
            <a:r>
              <a:rPr lang="en-US" sz="2400" b="1" u="sng" dirty="0">
                <a:solidFill>
                  <a:srgbClr val="000000"/>
                </a:solidFill>
              </a:rPr>
              <a:t>Nonfunctional Requirements</a:t>
            </a:r>
            <a:endParaRPr lang="en-US" sz="2400" dirty="0">
              <a:solidFill>
                <a:srgbClr val="000000"/>
              </a:solidFill>
            </a:endParaRPr>
          </a:p>
          <a:p>
            <a:r>
              <a:rPr lang="en-US" sz="2400" dirty="0">
                <a:solidFill>
                  <a:srgbClr val="000000"/>
                </a:solidFill>
              </a:rPr>
              <a:t>Accessible 24/7 and delivered as a web-based app through the internet.</a:t>
            </a:r>
          </a:p>
          <a:p>
            <a:r>
              <a:rPr lang="en-US" sz="2400" dirty="0">
                <a:solidFill>
                  <a:srgbClr val="000000"/>
                </a:solidFill>
              </a:rPr>
              <a:t>Supports the highest security standards.</a:t>
            </a:r>
          </a:p>
        </p:txBody>
      </p:sp>
    </p:spTree>
    <p:custDataLst>
      <p:tags r:id="rId1"/>
    </p:custDataLst>
    <p:extLst>
      <p:ext uri="{BB962C8B-B14F-4D97-AF65-F5344CB8AC3E}">
        <p14:creationId xmlns:p14="http://schemas.microsoft.com/office/powerpoint/2010/main" val="18658859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a:solidFill>
                  <a:schemeClr val="bg1"/>
                </a:solidFill>
              </a:rPr>
              <a:t>Use Case Diagram</a:t>
            </a:r>
            <a:endParaRPr lang="en-US" dirty="0">
              <a:solidFill>
                <a:schemeClr val="bg1"/>
              </a:solidFill>
            </a:endParaRPr>
          </a:p>
        </p:txBody>
      </p:sp>
      <p:pic>
        <p:nvPicPr>
          <p:cNvPr id="10" name="Content Placeholder 9" descr="A screenshot of a computer screen&#10;&#10;Description automatically generated">
            <a:extLst>
              <a:ext uri="{FF2B5EF4-FFF2-40B4-BE49-F238E27FC236}">
                <a16:creationId xmlns:a16="http://schemas.microsoft.com/office/drawing/2014/main" id="{EE8BE41C-FD17-63BF-8449-DA2542754DFE}"/>
              </a:ext>
            </a:extLst>
          </p:cNvPr>
          <p:cNvPicPr>
            <a:picLocks noGrp="1" noChangeAspect="1"/>
          </p:cNvPicPr>
          <p:nvPr>
            <p:ph idx="1"/>
          </p:nvPr>
        </p:nvPicPr>
        <p:blipFill>
          <a:blip r:embed="rId5">
            <a:extLst>
              <a:ext uri="{28A0092B-C50C-407E-A947-70E740481C1C}">
                <a14:useLocalDpi xmlns:a14="http://schemas.microsoft.com/office/drawing/2010/main" val="0"/>
              </a:ext>
            </a:extLst>
          </a:blip>
          <a:stretch>
            <a:fillRect/>
          </a:stretch>
        </p:blipFill>
        <p:spPr>
          <a:xfrm>
            <a:off x="6229350" y="142875"/>
            <a:ext cx="5962649" cy="6572250"/>
          </a:xfrm>
        </p:spPr>
      </p:pic>
    </p:spTree>
    <p:custDataLst>
      <p:tags r:id="rId1"/>
    </p:custDataLst>
    <p:extLst>
      <p:ext uri="{BB962C8B-B14F-4D97-AF65-F5344CB8AC3E}">
        <p14:creationId xmlns:p14="http://schemas.microsoft.com/office/powerpoint/2010/main" val="27764253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Activity</a:t>
            </a:r>
            <a:br>
              <a:rPr lang="en-US" dirty="0">
                <a:solidFill>
                  <a:schemeClr val="bg1"/>
                </a:solidFill>
              </a:rPr>
            </a:br>
            <a:r>
              <a:rPr lang="en-US" dirty="0">
                <a:solidFill>
                  <a:schemeClr val="bg1"/>
                </a:solidFill>
              </a:rPr>
              <a:t>Diagram</a:t>
            </a:r>
          </a:p>
        </p:txBody>
      </p:sp>
      <p:pic>
        <p:nvPicPr>
          <p:cNvPr id="5" name="Content Placeholder 4" descr="A screenshot of a computer&#10;&#10;Description automatically generated">
            <a:extLst>
              <a:ext uri="{FF2B5EF4-FFF2-40B4-BE49-F238E27FC236}">
                <a16:creationId xmlns:a16="http://schemas.microsoft.com/office/drawing/2014/main" id="{08A87B71-BA1D-0BFD-BB03-D9D8530A7DF2}"/>
              </a:ext>
            </a:extLst>
          </p:cNvPr>
          <p:cNvPicPr>
            <a:picLocks noGrp="1" noChangeAspect="1"/>
          </p:cNvPicPr>
          <p:nvPr>
            <p:ph idx="1"/>
          </p:nvPr>
        </p:nvPicPr>
        <p:blipFill>
          <a:blip r:embed="rId5">
            <a:extLst>
              <a:ext uri="{28A0092B-C50C-407E-A947-70E740481C1C}">
                <a14:useLocalDpi xmlns:a14="http://schemas.microsoft.com/office/drawing/2010/main" val="0"/>
              </a:ext>
            </a:extLst>
          </a:blip>
          <a:stretch>
            <a:fillRect/>
          </a:stretch>
        </p:blipFill>
        <p:spPr>
          <a:xfrm>
            <a:off x="5800725" y="103032"/>
            <a:ext cx="5886450" cy="6628124"/>
          </a:xfrm>
        </p:spPr>
      </p:pic>
    </p:spTree>
    <p:custDataLst>
      <p:tags r:id="rId1"/>
    </p:custDataLst>
    <p:extLst>
      <p:ext uri="{BB962C8B-B14F-4D97-AF65-F5344CB8AC3E}">
        <p14:creationId xmlns:p14="http://schemas.microsoft.com/office/powerpoint/2010/main" val="35640556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Security</a:t>
            </a:r>
          </a:p>
        </p:txBody>
      </p:sp>
      <p:sp>
        <p:nvSpPr>
          <p:cNvPr id="3" name="Content Placeholder 2"/>
          <p:cNvSpPr>
            <a:spLocks noGrp="1"/>
          </p:cNvSpPr>
          <p:nvPr>
            <p:ph idx="1"/>
          </p:nvPr>
        </p:nvSpPr>
        <p:spPr>
          <a:xfrm>
            <a:off x="6090574" y="801866"/>
            <a:ext cx="5306084" cy="5230634"/>
          </a:xfrm>
        </p:spPr>
        <p:txBody>
          <a:bodyPr anchor="ctr">
            <a:normAutofit/>
          </a:bodyPr>
          <a:lstStyle/>
          <a:p>
            <a:r>
              <a:rPr lang="en-US" sz="2400" dirty="0">
                <a:solidFill>
                  <a:srgbClr val="000000"/>
                </a:solidFill>
              </a:rPr>
              <a:t>Each user will log in with an email and password.</a:t>
            </a:r>
          </a:p>
          <a:p>
            <a:r>
              <a:rPr lang="en-US" sz="2400" dirty="0">
                <a:solidFill>
                  <a:srgbClr val="000000"/>
                </a:solidFill>
              </a:rPr>
              <a:t>Supports a two-step authentication mechanism.</a:t>
            </a:r>
          </a:p>
          <a:p>
            <a:r>
              <a:rPr lang="en-US" sz="2400" dirty="0">
                <a:solidFill>
                  <a:srgbClr val="000000"/>
                </a:solidFill>
              </a:rPr>
              <a:t>Supports encryption with the SHA-256 algorithm.</a:t>
            </a:r>
          </a:p>
          <a:p>
            <a:r>
              <a:rPr lang="en-US" sz="2400" dirty="0">
                <a:solidFill>
                  <a:srgbClr val="000000"/>
                </a:solidFill>
              </a:rPr>
              <a:t>Supports SSL/TLS communication protocols.</a:t>
            </a:r>
          </a:p>
          <a:p>
            <a:r>
              <a:rPr lang="en-US" sz="2400" dirty="0">
                <a:solidFill>
                  <a:srgbClr val="000000"/>
                </a:solidFill>
              </a:rPr>
              <a:t>Prevents brute force attacks.</a:t>
            </a:r>
          </a:p>
          <a:p>
            <a:r>
              <a:rPr lang="en-US" sz="2400" dirty="0">
                <a:solidFill>
                  <a:srgbClr val="000000"/>
                </a:solidFill>
              </a:rPr>
              <a:t>Supports secure password recovery.</a:t>
            </a:r>
          </a:p>
          <a:p>
            <a:endParaRPr sz="2400" dirty="0">
              <a:solidFill>
                <a:srgbClr val="000000"/>
              </a:solidFill>
            </a:endParaRPr>
          </a:p>
        </p:txBody>
      </p:sp>
    </p:spTree>
    <p:custDataLst>
      <p:tags r:id="rId1"/>
    </p:custDataLst>
    <p:extLst>
      <p:ext uri="{BB962C8B-B14F-4D97-AF65-F5344CB8AC3E}">
        <p14:creationId xmlns:p14="http://schemas.microsoft.com/office/powerpoint/2010/main" val="3768431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System Limitations</a:t>
            </a:r>
          </a:p>
        </p:txBody>
      </p:sp>
      <p:sp>
        <p:nvSpPr>
          <p:cNvPr id="3" name="Content Placeholder 2"/>
          <p:cNvSpPr>
            <a:spLocks noGrp="1"/>
          </p:cNvSpPr>
          <p:nvPr>
            <p:ph type="body" idx="1"/>
          </p:nvPr>
        </p:nvSpPr>
        <p:spPr>
          <a:xfrm>
            <a:off x="6090574" y="801866"/>
            <a:ext cx="5306084" cy="5230634"/>
          </a:xfrm>
        </p:spPr>
        <p:txBody>
          <a:bodyPr anchor="ctr">
            <a:normAutofit/>
          </a:bodyPr>
          <a:lstStyle/>
          <a:p>
            <a:r>
              <a:rPr lang="en-US" sz="2400" dirty="0">
                <a:solidFill>
                  <a:srgbClr val="000000"/>
                </a:solidFill>
              </a:rPr>
              <a:t>Requires active and stable internet access.</a:t>
            </a:r>
          </a:p>
          <a:p>
            <a:r>
              <a:rPr lang="en-US" sz="2400" dirty="0">
                <a:solidFill>
                  <a:srgbClr val="000000"/>
                </a:solidFill>
              </a:rPr>
              <a:t>The user’s device will outstand the system’s minimum requirements.</a:t>
            </a:r>
          </a:p>
          <a:p>
            <a:r>
              <a:rPr lang="en-US" sz="2400" dirty="0">
                <a:solidFill>
                  <a:srgbClr val="000000"/>
                </a:solidFill>
              </a:rPr>
              <a:t>The system will not be accessible during downtime update sessions.</a:t>
            </a:r>
          </a:p>
          <a:p>
            <a:r>
              <a:rPr lang="en-US" sz="2400" dirty="0">
                <a:solidFill>
                  <a:srgbClr val="000000"/>
                </a:solidFill>
              </a:rPr>
              <a:t>The system does not support geographical or voice command functions.</a:t>
            </a:r>
          </a:p>
          <a:p>
            <a:r>
              <a:rPr lang="en-US" sz="2400" dirty="0">
                <a:solidFill>
                  <a:srgbClr val="000000"/>
                </a:solidFill>
              </a:rPr>
              <a:t>The accuracy of the regulations depends on DMV’s API connectivity.</a:t>
            </a:r>
            <a:endParaRPr sz="2400" dirty="0">
              <a:solidFill>
                <a:srgbClr val="000000"/>
              </a:solidFill>
            </a:endParaRPr>
          </a:p>
        </p:txBody>
      </p:sp>
    </p:spTree>
    <p:custDataLst>
      <p:tags r:id="rId1"/>
    </p:custDataLst>
    <p:extLst>
      <p:ext uri="{BB962C8B-B14F-4D97-AF65-F5344CB8AC3E}">
        <p14:creationId xmlns:p14="http://schemas.microsoft.com/office/powerpoint/2010/main" val="322514164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
  <p:tag name="ARTICULATE_PROJECT_OPEN" val="0"/>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WebD281</Template>
  <TotalTime>1587</TotalTime>
  <Words>729</Words>
  <Application>Microsoft Office PowerPoint</Application>
  <PresentationFormat>Widescreen</PresentationFormat>
  <Paragraphs>52</Paragraphs>
  <Slides>6</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DriverPass System Analysis</vt:lpstr>
      <vt:lpstr>System Requirements</vt:lpstr>
      <vt:lpstr>Use Case Diagram</vt:lpstr>
      <vt:lpstr>Activity Diagram</vt:lpstr>
      <vt:lpstr>Security</vt:lpstr>
      <vt:lpstr>System Limitations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Systems Analysis</dc:title>
  <dc:creator>Loay Alnaji</dc:creator>
  <cp:lastModifiedBy>Gorelkin, Daniel</cp:lastModifiedBy>
  <cp:revision>20</cp:revision>
  <dcterms:created xsi:type="dcterms:W3CDTF">2019-10-14T02:36:52Z</dcterms:created>
  <dcterms:modified xsi:type="dcterms:W3CDTF">2024-08-08T17:42:41Z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17B2C008-CF5F-4D7E-BF2C-A283A0269B28</vt:lpwstr>
  </property>
  <property fmtid="{D5CDD505-2E9C-101B-9397-08002B2CF9AE}" pid="3" name="ArticulatePath">
    <vt:lpwstr>CS 255 Client Presentation Template</vt:lpwstr>
  </property>
</Properties>
</file>