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57" r:id="rId5"/>
    <p:sldId id="262" r:id="rId6"/>
    <p:sldId id="261" r:id="rId7"/>
    <p:sldId id="264" r:id="rId8"/>
    <p:sldId id="269" r:id="rId9"/>
    <p:sldId id="268" r:id="rId10"/>
    <p:sldId id="263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D2C8-2CA6-42C3-A1C4-D44FCDED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8CDD7-AEA4-47C0-BB09-57243B811EB4}" type="datetimeFigureOut">
              <a:rPr lang="fr-CA"/>
              <a:pPr>
                <a:defRPr/>
              </a:pPr>
              <a:t>2022-02-28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75FF-E948-4238-B0C8-870E9261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339D-CBB6-4CD0-B184-5549BA17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4A51-9281-4579-A0E5-46FF3FF86D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39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3F47-9CED-4467-B298-D7C6EEA4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769A5-C08B-41AB-A3C4-7113CEFBC525}" type="datetimeFigureOut">
              <a:rPr lang="fr-CA"/>
              <a:pPr>
                <a:defRPr/>
              </a:pPr>
              <a:t>2022-02-28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5C1A-95DC-4585-97B9-87247B6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85A1-47FF-4F41-B4C1-4C0D9E1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0C0C3-2BAC-4BBD-BF8D-D7876CA2B4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20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93FC-D2D1-4301-BB06-4A46F020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8D274-BD4E-4778-A257-3DFFCDAA6F05}" type="datetimeFigureOut">
              <a:rPr lang="fr-CA"/>
              <a:pPr>
                <a:defRPr/>
              </a:pPr>
              <a:t>2022-02-28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AC3B-3AA1-4B7F-91D5-F80C3430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1C60-8695-442B-A966-7C6DAF52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0DD4-489C-4D99-B307-FDBB0F356FE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60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D964-7A5E-4E66-AD7A-DC92248C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85F31-D658-40DA-8A3A-DCB31620D458}" type="datetimeFigureOut">
              <a:rPr lang="fr-CA"/>
              <a:pPr>
                <a:defRPr/>
              </a:pPr>
              <a:t>2022-02-28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DDF9-C411-453C-A7C6-A08392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A52F-5594-418F-A172-FE090A7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5217E-E8F5-44B2-8FE6-C5299C66EDA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2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9C29-FD02-42A6-830F-A79C8D17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9FCA1-4B5E-4828-B6A9-B5B036B7B656}" type="datetimeFigureOut">
              <a:rPr lang="fr-CA"/>
              <a:pPr>
                <a:defRPr/>
              </a:pPr>
              <a:t>2022-02-28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D99D-BECA-4B39-BCDF-31F96552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38FC-BFD5-4EB1-946D-F1D65F0D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04216-CA8D-4378-82DA-1B37E3273B8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569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E2B9F1-931C-431A-9BF6-F3BB1B6F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E52F-8A2A-4020-B3B6-5066764C60C1}" type="datetimeFigureOut">
              <a:rPr lang="fr-CA"/>
              <a:pPr>
                <a:defRPr/>
              </a:pPr>
              <a:t>2022-02-28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A13A7A-6693-4BAA-9D54-C1952EFF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C2B460-8080-4197-87C9-A79E95E9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587B6-38C2-453A-A199-44A149719B6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08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F15C3E-5183-4064-BD47-B99B2D45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331-E615-4852-A380-E866DF8EAC37}" type="datetimeFigureOut">
              <a:rPr lang="fr-CA"/>
              <a:pPr>
                <a:defRPr/>
              </a:pPr>
              <a:t>2022-02-28</a:t>
            </a:fld>
            <a:endParaRPr lang="fr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82B2B1-828E-4CDA-9EFE-1CC2C088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C6D782-FAA9-4319-A434-CAB65699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E06B0-61AE-4FF1-88A7-AFE16956C03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FDFEF06-FB85-412F-9CA9-AB85249D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2F1D2-BDE8-4312-8E7E-E09A0F66056E}" type="datetimeFigureOut">
              <a:rPr lang="fr-CA"/>
              <a:pPr>
                <a:defRPr/>
              </a:pPr>
              <a:t>2022-02-28</a:t>
            </a:fld>
            <a:endParaRPr lang="fr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8F2FF4-FB95-4070-A479-329F8C42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DC2460-F2B5-46E0-83D1-E9715481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8CB5E-37A4-4C26-919E-3DA471D0E9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72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8DCE67-E345-496C-A1F3-B9D45440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75380-86F3-473F-A1BC-2596F202AA88}" type="datetimeFigureOut">
              <a:rPr lang="fr-CA"/>
              <a:pPr>
                <a:defRPr/>
              </a:pPr>
              <a:t>2022-02-28</a:t>
            </a:fld>
            <a:endParaRPr lang="fr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113D41-C1BE-4722-9B93-66CF2ECF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6241D8-2002-48CE-AB65-516A24E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C1B5-F0DD-4C95-92D5-96E5D2159CA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901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AA994D-D64C-49AE-B2F9-38FEC5DC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2EB6-E94B-459F-A8A2-C65152EE12F2}" type="datetimeFigureOut">
              <a:rPr lang="fr-CA"/>
              <a:pPr>
                <a:defRPr/>
              </a:pPr>
              <a:t>2022-02-28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98B011-070D-4C2D-A1D9-17833112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7DE0BC-F183-4CBD-8EAF-D1156ABC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AFCC4-A6ED-4285-A41A-8ECFF3D1AEB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B5A04-15AB-4E8A-967D-C8CE2060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5F718-299A-4427-A04F-92AB0A2A15A9}" type="datetimeFigureOut">
              <a:rPr lang="fr-CA"/>
              <a:pPr>
                <a:defRPr/>
              </a:pPr>
              <a:t>2022-02-28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D46069-1407-4C7D-9FFB-0FE79544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4B618E-6E04-4477-9D6D-6DB1E82D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7E5D-F892-4332-B888-F1E9C11C6C2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666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F8B42A6-41E8-4267-B281-472F7E0F0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  <a:endParaRPr lang="fr-CA" altLang="fr-F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E7E855E-4B87-430F-98B4-97A584367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  <a:endParaRPr lang="fr-CA" alt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16AA-DDDE-4A41-8BF0-743B83981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92CFFB-EC97-4CD6-91DD-76D28582F574}" type="datetimeFigureOut">
              <a:rPr lang="fr-CA"/>
              <a:pPr>
                <a:defRPr/>
              </a:pPr>
              <a:t>2022-02-28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E1BF-810C-43C7-8EE1-99C941BBC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33CD-6C9C-4FE8-AD4F-F6DC8F30F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B9FBC1-8A68-44AB-AAF0-CC6732F799F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ame-icons.net/1x1/delapouite/wifi-rout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ame-icons.net/1x1/delapouite/wifi-rout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ame-icons.net/1x1/delapouite/wifi-rout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D238-BFC3-4D12-83A9-042D5011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Local Networking </a:t>
            </a:r>
            <a:r>
              <a:rPr lang="fr-CA" dirty="0" err="1"/>
              <a:t>with</a:t>
            </a:r>
            <a:r>
              <a:rPr lang="fr-CA" dirty="0"/>
              <a:t> Distant </a:t>
            </a:r>
            <a:r>
              <a:rPr lang="fr-CA" dirty="0" err="1"/>
              <a:t>Warmup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C40CF-4EA4-41C9-AFDE-A8F41C5D3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the warmup room is far</a:t>
            </a:r>
          </a:p>
          <a:p>
            <a:r>
              <a:rPr lang="en-US" dirty="0"/>
              <a:t>Marshall is in the warmup room</a:t>
            </a:r>
          </a:p>
          <a:p>
            <a:r>
              <a:rPr lang="en-US" dirty="0"/>
              <a:t>Safest solution is to connect a second router, by wire.</a:t>
            </a:r>
          </a:p>
          <a:p>
            <a:pPr lvl="1"/>
            <a:r>
              <a:rPr lang="en-US" dirty="0"/>
              <a:t>WAN Port of second router goes to one of the 4 LAN ports of the main router</a:t>
            </a:r>
          </a:p>
          <a:p>
            <a:r>
              <a:rPr lang="en-US" dirty="0"/>
              <a:t>Note for main room:</a:t>
            </a:r>
          </a:p>
          <a:p>
            <a:pPr lvl="1"/>
            <a:r>
              <a:rPr lang="en-US" dirty="0"/>
              <a:t>Owlcms is connected by wire</a:t>
            </a:r>
          </a:p>
          <a:p>
            <a:pPr lvl="1"/>
            <a:r>
              <a:rPr lang="en-US" dirty="0"/>
              <a:t>Announcer and timekeeper are normally very close to router, </a:t>
            </a:r>
            <a:r>
              <a:rPr lang="en-US" dirty="0" err="1"/>
              <a:t>WiFi</a:t>
            </a:r>
            <a:r>
              <a:rPr lang="en-US" dirty="0"/>
              <a:t> is OK</a:t>
            </a:r>
          </a:p>
          <a:p>
            <a:pPr lvl="1"/>
            <a:r>
              <a:rPr lang="en-US" dirty="0"/>
              <a:t>Athlete-facing is far from router, so LAN wiring is suggested.</a:t>
            </a:r>
          </a:p>
          <a:p>
            <a:pPr lvl="1"/>
            <a:r>
              <a:rPr lang="en-US" dirty="0"/>
              <a:t>Scoreboards are far.  Wiring the main one is ideal, but not mandatory.</a:t>
            </a:r>
          </a:p>
        </p:txBody>
      </p:sp>
    </p:spTree>
    <p:extLst>
      <p:ext uri="{BB962C8B-B14F-4D97-AF65-F5344CB8AC3E}">
        <p14:creationId xmlns:p14="http://schemas.microsoft.com/office/powerpoint/2010/main" val="421106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F94A71-E1A3-4246-828E-01AFDEC3C888}"/>
              </a:ext>
            </a:extLst>
          </p:cNvPr>
          <p:cNvGrpSpPr/>
          <p:nvPr/>
        </p:nvGrpSpPr>
        <p:grpSpPr>
          <a:xfrm flipV="1">
            <a:off x="4593565" y="5282983"/>
            <a:ext cx="2448272" cy="428769"/>
            <a:chOff x="4780743" y="4587645"/>
            <a:chExt cx="2448272" cy="428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BCB491-B45D-4730-8AE4-8E2332B357C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4CEE5F-059C-40A6-A85B-54278A46B33A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0DDEC4-573B-4010-B64B-F60D775950E0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39E76-8DC4-4433-B6F5-B0DBB7E4EB7C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13DA03-C656-4C55-8388-541915D879C5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0C5229C-C6D9-46AD-BAE6-601FEA950F81}"/>
              </a:ext>
            </a:extLst>
          </p:cNvPr>
          <p:cNvCxnSpPr>
            <a:cxnSpLocks/>
            <a:stCxn id="42" idx="2"/>
            <a:endCxn id="65" idx="2"/>
          </p:cNvCxnSpPr>
          <p:nvPr/>
        </p:nvCxnSpPr>
        <p:spPr>
          <a:xfrm rot="5400000">
            <a:off x="4222826" y="3940135"/>
            <a:ext cx="2181639" cy="504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57" descr="Laptop">
            <a:extLst>
              <a:ext uri="{FF2B5EF4-FFF2-40B4-BE49-F238E27FC236}">
                <a16:creationId xmlns:a16="http://schemas.microsoft.com/office/drawing/2014/main" id="{41F79C8E-40B1-427F-82B3-AD1AAFA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33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B0991A-E6F1-4793-8781-923A084AE696}"/>
              </a:ext>
            </a:extLst>
          </p:cNvPr>
          <p:cNvCxnSpPr>
            <a:cxnSpLocks/>
            <a:stCxn id="134" idx="2"/>
            <a:endCxn id="68" idx="2"/>
          </p:cNvCxnSpPr>
          <p:nvPr/>
        </p:nvCxnSpPr>
        <p:spPr>
          <a:xfrm flipH="1">
            <a:off x="6573785" y="4830926"/>
            <a:ext cx="5850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09" idx="1"/>
            <a:endCxn id="113" idx="1"/>
          </p:cNvCxnSpPr>
          <p:nvPr/>
        </p:nvCxnSpPr>
        <p:spPr>
          <a:xfrm rot="10800000" flipH="1">
            <a:off x="5841126" y="3492082"/>
            <a:ext cx="499743" cy="1110242"/>
          </a:xfrm>
          <a:prstGeom prst="bentConnector3">
            <a:avLst>
              <a:gd name="adj1" fmla="val -425633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53844" y="3492081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29E178E-6616-4EB7-9EA2-00FD487FB80B}"/>
              </a:ext>
            </a:extLst>
          </p:cNvPr>
          <p:cNvSpPr txBox="1"/>
          <p:nvPr/>
        </p:nvSpPr>
        <p:spPr>
          <a:xfrm>
            <a:off x="5032025" y="5388369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304C3C2-DE8B-49AE-80A3-AD6BC89BA86B}"/>
              </a:ext>
            </a:extLst>
          </p:cNvPr>
          <p:cNvSpPr txBox="1"/>
          <p:nvPr/>
        </p:nvSpPr>
        <p:spPr>
          <a:xfrm>
            <a:off x="8112224" y="1434766"/>
            <a:ext cx="34512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Wired setup (bad Wi-Fi or long distances)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main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WAN can connect to internet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For remote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 a switch to the router,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 an access point to the router,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 a router to the router (see next page)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3FEC4E5-26FE-4655-9B5F-0A29A923044D}"/>
              </a:ext>
            </a:extLst>
          </p:cNvPr>
          <p:cNvGrpSpPr/>
          <p:nvPr/>
        </p:nvGrpSpPr>
        <p:grpSpPr>
          <a:xfrm>
            <a:off x="2055061" y="2383732"/>
            <a:ext cx="1376861" cy="303948"/>
            <a:chOff x="1085069" y="2104442"/>
            <a:chExt cx="1368152" cy="306951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4A40779A-D30A-4A61-8BC4-28534A4153C4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14A43B12-108D-4A15-8875-EE9D0F940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19B833B9-9DFA-4F38-889E-5C9580DB6B79}"/>
              </a:ext>
            </a:extLst>
          </p:cNvPr>
          <p:cNvSpPr txBox="1"/>
          <p:nvPr/>
        </p:nvSpPr>
        <p:spPr>
          <a:xfrm>
            <a:off x="2022605" y="2159263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Additional Access Point</a:t>
            </a:r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291A52E6-7FBA-4097-8184-F9D85CCBA656}"/>
              </a:ext>
            </a:extLst>
          </p:cNvPr>
          <p:cNvCxnSpPr>
            <a:stCxn id="41" idx="2"/>
            <a:endCxn id="219" idx="2"/>
          </p:cNvCxnSpPr>
          <p:nvPr/>
        </p:nvCxnSpPr>
        <p:spPr>
          <a:xfrm rot="5400000" flipH="1">
            <a:off x="3694489" y="1736684"/>
            <a:ext cx="416132" cy="2318125"/>
          </a:xfrm>
          <a:prstGeom prst="bentConnector3">
            <a:avLst>
              <a:gd name="adj1" fmla="val -54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hought Bubble: Cloud 233">
            <a:extLst>
              <a:ext uri="{FF2B5EF4-FFF2-40B4-BE49-F238E27FC236}">
                <a16:creationId xmlns:a16="http://schemas.microsoft.com/office/drawing/2014/main" id="{EAB63478-82B5-4DB0-BB8F-9329B2649950}"/>
              </a:ext>
            </a:extLst>
          </p:cNvPr>
          <p:cNvSpPr/>
          <p:nvPr/>
        </p:nvSpPr>
        <p:spPr>
          <a:xfrm>
            <a:off x="5793865" y="880241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E82B49D0-96EA-41A5-9AC7-890F46988AC0}"/>
              </a:ext>
            </a:extLst>
          </p:cNvPr>
          <p:cNvCxnSpPr>
            <a:cxnSpLocks/>
            <a:endCxn id="234" idx="1"/>
          </p:cNvCxnSpPr>
          <p:nvPr/>
        </p:nvCxnSpPr>
        <p:spPr>
          <a:xfrm flipH="1" flipV="1">
            <a:off x="6501659" y="1402517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D8A505C7-A1B1-4F75-9E9D-35B8E66DFBEF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142346C1-B8B4-42DB-BFFE-1C3D982DCA5A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31061D7-733C-4FAE-A7FB-08C265EF7811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491AF05B-D26C-40AC-A37F-ECA79325F38E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31574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75BCA-B633-4ED9-BE03-A4C79E835E36}"/>
              </a:ext>
            </a:extLst>
          </p:cNvPr>
          <p:cNvSpPr/>
          <p:nvPr/>
        </p:nvSpPr>
        <p:spPr>
          <a:xfrm>
            <a:off x="2702292" y="2304320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EB516C-8911-463E-B78A-DADAEECC1624}"/>
              </a:ext>
            </a:extLst>
          </p:cNvPr>
          <p:cNvSpPr/>
          <p:nvPr/>
        </p:nvSpPr>
        <p:spPr>
          <a:xfrm>
            <a:off x="902044" y="2667639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798798-45A4-4318-AC68-60F0F60A8BC1}"/>
              </a:ext>
            </a:extLst>
          </p:cNvPr>
          <p:cNvSpPr/>
          <p:nvPr/>
        </p:nvSpPr>
        <p:spPr>
          <a:xfrm>
            <a:off x="1766140" y="302193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293FCF-A55B-462F-BE6B-6206DEEF5828}"/>
              </a:ext>
            </a:extLst>
          </p:cNvPr>
          <p:cNvSpPr/>
          <p:nvPr/>
        </p:nvSpPr>
        <p:spPr>
          <a:xfrm>
            <a:off x="2270196" y="301946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45D9CB-D352-4D6A-84D1-927BD9A28086}"/>
              </a:ext>
            </a:extLst>
          </p:cNvPr>
          <p:cNvSpPr/>
          <p:nvPr/>
        </p:nvSpPr>
        <p:spPr>
          <a:xfrm>
            <a:off x="2774252" y="301699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7C8862-437A-47EE-90B0-E1F99792815E}"/>
              </a:ext>
            </a:extLst>
          </p:cNvPr>
          <p:cNvSpPr/>
          <p:nvPr/>
        </p:nvSpPr>
        <p:spPr>
          <a:xfrm>
            <a:off x="2270196" y="2376328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A193C2-D668-41C3-A8A6-C7143DC01113}"/>
              </a:ext>
            </a:extLst>
          </p:cNvPr>
          <p:cNvCxnSpPr>
            <a:stCxn id="54" idx="0"/>
            <a:endCxn id="41" idx="2"/>
          </p:cNvCxnSpPr>
          <p:nvPr/>
        </p:nvCxnSpPr>
        <p:spPr>
          <a:xfrm rot="16200000" flipH="1">
            <a:off x="3536214" y="1578410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7F80BB-B1CF-438A-9A64-31785222F3A3}"/>
              </a:ext>
            </a:extLst>
          </p:cNvPr>
          <p:cNvSpPr txBox="1"/>
          <p:nvPr/>
        </p:nvSpPr>
        <p:spPr>
          <a:xfrm>
            <a:off x="2366783" y="2415742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192.168.0.240</a:t>
            </a:r>
            <a:endParaRPr lang="en-CA" sz="10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F39F28-BE2D-4B25-B6F0-412FB6347065}"/>
              </a:ext>
            </a:extLst>
          </p:cNvPr>
          <p:cNvGrpSpPr/>
          <p:nvPr/>
        </p:nvGrpSpPr>
        <p:grpSpPr>
          <a:xfrm>
            <a:off x="897891" y="2373858"/>
            <a:ext cx="1376861" cy="303948"/>
            <a:chOff x="1085069" y="2104442"/>
            <a:chExt cx="1368152" cy="3069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4B42F0-E165-48EB-A2DD-F8BDC83F63E5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DC67F23-7281-47AA-8261-E5168911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CFC899-6C83-48F0-A4D1-B81A37236D0B}"/>
              </a:ext>
            </a:extLst>
          </p:cNvPr>
          <p:cNvSpPr txBox="1"/>
          <p:nvPr/>
        </p:nvSpPr>
        <p:spPr>
          <a:xfrm>
            <a:off x="1125594" y="143831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192.168.1.115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57" descr="Laptop">
            <a:extLst>
              <a:ext uri="{FF2B5EF4-FFF2-40B4-BE49-F238E27FC236}">
                <a16:creationId xmlns:a16="http://schemas.microsoft.com/office/drawing/2014/main" id="{1181B018-9993-426A-9EFB-DDAFCD1C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50" y="437526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F942FD-5579-462F-A5AD-9610FAB025BE}"/>
              </a:ext>
            </a:extLst>
          </p:cNvPr>
          <p:cNvSpPr txBox="1"/>
          <p:nvPr/>
        </p:nvSpPr>
        <p:spPr>
          <a:xfrm>
            <a:off x="2311587" y="2160155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099821-B077-4E88-AB4A-04264FB634ED}"/>
              </a:ext>
            </a:extLst>
          </p:cNvPr>
          <p:cNvCxnSpPr>
            <a:cxnSpLocks/>
            <a:stCxn id="111" idx="0"/>
            <a:endCxn id="52" idx="2"/>
          </p:cNvCxnSpPr>
          <p:nvPr/>
        </p:nvCxnSpPr>
        <p:spPr>
          <a:xfrm flipV="1">
            <a:off x="2367852" y="3091472"/>
            <a:ext cx="10356" cy="128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11" idx="0"/>
            <a:endCxn id="113" idx="1"/>
          </p:cNvCxnSpPr>
          <p:nvPr/>
        </p:nvCxnSpPr>
        <p:spPr>
          <a:xfrm rot="5400000" flipH="1" flipV="1">
            <a:off x="3912772" y="1947163"/>
            <a:ext cx="883179" cy="397301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33005" y="3492081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(via default gateway)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5157C2-09EA-45D8-A599-D47EC5A8B43F}"/>
              </a:ext>
            </a:extLst>
          </p:cNvPr>
          <p:cNvSpPr txBox="1"/>
          <p:nvPr/>
        </p:nvSpPr>
        <p:spPr>
          <a:xfrm>
            <a:off x="1343472" y="1990643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Secondary Router</a:t>
            </a:r>
          </a:p>
        </p:txBody>
      </p:sp>
      <p:pic>
        <p:nvPicPr>
          <p:cNvPr id="155" name="Graphic 157" descr="Laptop">
            <a:extLst>
              <a:ext uri="{FF2B5EF4-FFF2-40B4-BE49-F238E27FC236}">
                <a16:creationId xmlns:a16="http://schemas.microsoft.com/office/drawing/2014/main" id="{29CB9D10-6ED7-4ADF-91D2-6E2CCC46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26" y="929556"/>
            <a:ext cx="553216" cy="55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8F3728-0ED0-4CB6-A68F-FB1B3A769F2E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1194234" y="1482772"/>
            <a:ext cx="0" cy="8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DCC0118-204C-449A-856F-D11272FEB792}"/>
              </a:ext>
            </a:extLst>
          </p:cNvPr>
          <p:cNvSpPr txBox="1"/>
          <p:nvPr/>
        </p:nvSpPr>
        <p:spPr>
          <a:xfrm>
            <a:off x="1806714" y="270980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192.168.1.1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One secondary router per additional platform or room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99BE5FC-A5DB-4E06-88AC-440974EEFBB0}"/>
              </a:ext>
            </a:extLst>
          </p:cNvPr>
          <p:cNvSpPr txBox="1"/>
          <p:nvPr/>
        </p:nvSpPr>
        <p:spPr>
          <a:xfrm>
            <a:off x="1723521" y="456783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192.168.1.165</a:t>
            </a:r>
            <a:endParaRPr lang="en-CA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190845C-3800-4BA4-9DE1-BEBF30C923DC}"/>
              </a:ext>
            </a:extLst>
          </p:cNvPr>
          <p:cNvSpPr txBox="1"/>
          <p:nvPr/>
        </p:nvSpPr>
        <p:spPr>
          <a:xfrm>
            <a:off x="8112224" y="1434766"/>
            <a:ext cx="34563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Distant room using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connect a router to any of the LAN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 the secondary router(s)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For simplicity use different names for each Wi-Fi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Ideally, change the Wi-Fi channel to be different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D8D4B53-47A6-4A98-9F8B-139C91F032C9}"/>
              </a:ext>
            </a:extLst>
          </p:cNvPr>
          <p:cNvSpPr/>
          <p:nvPr/>
        </p:nvSpPr>
        <p:spPr>
          <a:xfrm>
            <a:off x="1262084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9" name="Thought Bubble: Cloud 128">
            <a:extLst>
              <a:ext uri="{FF2B5EF4-FFF2-40B4-BE49-F238E27FC236}">
                <a16:creationId xmlns:a16="http://schemas.microsoft.com/office/drawing/2014/main" id="{C2E7EA51-3E89-4E04-98FB-2473C4E0A0E6}"/>
              </a:ext>
            </a:extLst>
          </p:cNvPr>
          <p:cNvSpPr/>
          <p:nvPr/>
        </p:nvSpPr>
        <p:spPr>
          <a:xfrm>
            <a:off x="5793865" y="873646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9742A22-AB44-4B4C-A0DD-909AA0F89534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 flipV="1">
            <a:off x="6501659" y="1395922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D466151-DFB6-4C69-B10E-991E6F96E31A}"/>
              </a:ext>
            </a:extLst>
          </p:cNvPr>
          <p:cNvCxnSpPr>
            <a:cxnSpLocks/>
          </p:cNvCxnSpPr>
          <p:nvPr/>
        </p:nvCxnSpPr>
        <p:spPr>
          <a:xfrm flipV="1">
            <a:off x="6333587" y="4114219"/>
            <a:ext cx="250906" cy="64800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6AEBFBD-4F24-4D2A-BB63-2C4341ECAA08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E587292-00C2-4995-AEF2-00C4EB206B35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3C6FBBA-0479-4AF2-9F08-F5491AEBF039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41F9A38-AA73-4B2B-B727-45AEEBEA2069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264754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75BCA-B633-4ED9-BE03-A4C79E835E36}"/>
              </a:ext>
            </a:extLst>
          </p:cNvPr>
          <p:cNvSpPr/>
          <p:nvPr/>
        </p:nvSpPr>
        <p:spPr>
          <a:xfrm>
            <a:off x="2702292" y="2304320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EB516C-8911-463E-B78A-DADAEECC1624}"/>
              </a:ext>
            </a:extLst>
          </p:cNvPr>
          <p:cNvSpPr/>
          <p:nvPr/>
        </p:nvSpPr>
        <p:spPr>
          <a:xfrm>
            <a:off x="902044" y="2667639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798798-45A4-4318-AC68-60F0F60A8BC1}"/>
              </a:ext>
            </a:extLst>
          </p:cNvPr>
          <p:cNvSpPr/>
          <p:nvPr/>
        </p:nvSpPr>
        <p:spPr>
          <a:xfrm>
            <a:off x="1766140" y="302193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293FCF-A55B-462F-BE6B-6206DEEF5828}"/>
              </a:ext>
            </a:extLst>
          </p:cNvPr>
          <p:cNvSpPr/>
          <p:nvPr/>
        </p:nvSpPr>
        <p:spPr>
          <a:xfrm>
            <a:off x="2270196" y="301946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45D9CB-D352-4D6A-84D1-927BD9A28086}"/>
              </a:ext>
            </a:extLst>
          </p:cNvPr>
          <p:cNvSpPr/>
          <p:nvPr/>
        </p:nvSpPr>
        <p:spPr>
          <a:xfrm>
            <a:off x="2774252" y="301699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7C8862-437A-47EE-90B0-E1F99792815E}"/>
              </a:ext>
            </a:extLst>
          </p:cNvPr>
          <p:cNvSpPr/>
          <p:nvPr/>
        </p:nvSpPr>
        <p:spPr>
          <a:xfrm>
            <a:off x="2270196" y="2376328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A193C2-D668-41C3-A8A6-C7143DC01113}"/>
              </a:ext>
            </a:extLst>
          </p:cNvPr>
          <p:cNvCxnSpPr>
            <a:stCxn id="54" idx="0"/>
            <a:endCxn id="41" idx="2"/>
          </p:cNvCxnSpPr>
          <p:nvPr/>
        </p:nvCxnSpPr>
        <p:spPr>
          <a:xfrm rot="16200000" flipH="1">
            <a:off x="3536214" y="1578410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F94A71-E1A3-4246-828E-01AFDEC3C888}"/>
              </a:ext>
            </a:extLst>
          </p:cNvPr>
          <p:cNvGrpSpPr/>
          <p:nvPr/>
        </p:nvGrpSpPr>
        <p:grpSpPr>
          <a:xfrm flipV="1">
            <a:off x="4593565" y="5282983"/>
            <a:ext cx="2448272" cy="428769"/>
            <a:chOff x="4780743" y="4587645"/>
            <a:chExt cx="2448272" cy="428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BCB491-B45D-4730-8AE4-8E2332B357C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4CEE5F-059C-40A6-A85B-54278A46B33A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0DDEC4-573B-4010-B64B-F60D775950E0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39E76-8DC4-4433-B6F5-B0DBB7E4EB7C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13DA03-C656-4C55-8388-541915D879C5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0C5229C-C6D9-46AD-BAE6-601FEA950F81}"/>
              </a:ext>
            </a:extLst>
          </p:cNvPr>
          <p:cNvCxnSpPr>
            <a:cxnSpLocks/>
            <a:stCxn id="42" idx="2"/>
            <a:endCxn id="65" idx="2"/>
          </p:cNvCxnSpPr>
          <p:nvPr/>
        </p:nvCxnSpPr>
        <p:spPr>
          <a:xfrm rot="5400000">
            <a:off x="4222826" y="3940135"/>
            <a:ext cx="2181639" cy="504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897891" y="5282983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AC005AD-CFD4-4DCE-86F2-581D2144EE50}"/>
              </a:ext>
            </a:extLst>
          </p:cNvPr>
          <p:cNvCxnSpPr>
            <a:stCxn id="51" idx="2"/>
            <a:endCxn id="80" idx="2"/>
          </p:cNvCxnSpPr>
          <p:nvPr/>
        </p:nvCxnSpPr>
        <p:spPr>
          <a:xfrm rot="5400000">
            <a:off x="525527" y="3934357"/>
            <a:ext cx="2189043" cy="508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7F80BB-B1CF-438A-9A64-31785222F3A3}"/>
              </a:ext>
            </a:extLst>
          </p:cNvPr>
          <p:cNvSpPr txBox="1"/>
          <p:nvPr/>
        </p:nvSpPr>
        <p:spPr>
          <a:xfrm>
            <a:off x="2366783" y="2415742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192.168.0.240</a:t>
            </a:r>
            <a:endParaRPr lang="en-CA" sz="10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F39F28-BE2D-4B25-B6F0-412FB6347065}"/>
              </a:ext>
            </a:extLst>
          </p:cNvPr>
          <p:cNvGrpSpPr/>
          <p:nvPr/>
        </p:nvGrpSpPr>
        <p:grpSpPr>
          <a:xfrm>
            <a:off x="897891" y="2373858"/>
            <a:ext cx="1376861" cy="303948"/>
            <a:chOff x="1085069" y="2104442"/>
            <a:chExt cx="1368152" cy="3069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4B42F0-E165-48EB-A2DD-F8BDC83F63E5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DC67F23-7281-47AA-8261-E5168911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CFC899-6C83-48F0-A4D1-B81A37236D0B}"/>
              </a:ext>
            </a:extLst>
          </p:cNvPr>
          <p:cNvSpPr txBox="1"/>
          <p:nvPr/>
        </p:nvSpPr>
        <p:spPr>
          <a:xfrm>
            <a:off x="1125594" y="143831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192.168.1.115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57" descr="Laptop">
            <a:extLst>
              <a:ext uri="{FF2B5EF4-FFF2-40B4-BE49-F238E27FC236}">
                <a16:creationId xmlns:a16="http://schemas.microsoft.com/office/drawing/2014/main" id="{1181B018-9993-426A-9EFB-DDAFCD1C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50" y="437526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F942FD-5579-462F-A5AD-9610FAB025BE}"/>
              </a:ext>
            </a:extLst>
          </p:cNvPr>
          <p:cNvSpPr txBox="1"/>
          <p:nvPr/>
        </p:nvSpPr>
        <p:spPr>
          <a:xfrm>
            <a:off x="2311587" y="2160155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099821-B077-4E88-AB4A-04264FB634ED}"/>
              </a:ext>
            </a:extLst>
          </p:cNvPr>
          <p:cNvCxnSpPr>
            <a:cxnSpLocks/>
            <a:stCxn id="111" idx="0"/>
            <a:endCxn id="52" idx="2"/>
          </p:cNvCxnSpPr>
          <p:nvPr/>
        </p:nvCxnSpPr>
        <p:spPr>
          <a:xfrm flipV="1">
            <a:off x="2367852" y="3091472"/>
            <a:ext cx="10356" cy="128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57" descr="Laptop">
            <a:extLst>
              <a:ext uri="{FF2B5EF4-FFF2-40B4-BE49-F238E27FC236}">
                <a16:creationId xmlns:a16="http://schemas.microsoft.com/office/drawing/2014/main" id="{6F48F3D0-C9FC-47CB-89F6-867C7553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611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F3A611E-C384-4786-A3AF-A361A9F6FC5E}"/>
              </a:ext>
            </a:extLst>
          </p:cNvPr>
          <p:cNvCxnSpPr>
            <a:stCxn id="131" idx="2"/>
            <a:endCxn id="83" idx="2"/>
          </p:cNvCxnSpPr>
          <p:nvPr/>
        </p:nvCxnSpPr>
        <p:spPr>
          <a:xfrm flipH="1">
            <a:off x="2878111" y="4830926"/>
            <a:ext cx="8102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57" descr="Laptop">
            <a:extLst>
              <a:ext uri="{FF2B5EF4-FFF2-40B4-BE49-F238E27FC236}">
                <a16:creationId xmlns:a16="http://schemas.microsoft.com/office/drawing/2014/main" id="{41F79C8E-40B1-427F-82B3-AD1AAFA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33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B0991A-E6F1-4793-8781-923A084AE696}"/>
              </a:ext>
            </a:extLst>
          </p:cNvPr>
          <p:cNvCxnSpPr>
            <a:cxnSpLocks/>
            <a:stCxn id="134" idx="2"/>
            <a:endCxn id="68" idx="2"/>
          </p:cNvCxnSpPr>
          <p:nvPr/>
        </p:nvCxnSpPr>
        <p:spPr>
          <a:xfrm flipH="1">
            <a:off x="6573785" y="4830926"/>
            <a:ext cx="5850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11" idx="0"/>
            <a:endCxn id="113" idx="1"/>
          </p:cNvCxnSpPr>
          <p:nvPr/>
        </p:nvCxnSpPr>
        <p:spPr>
          <a:xfrm rot="5400000" flipH="1" flipV="1">
            <a:off x="3912772" y="1947163"/>
            <a:ext cx="883179" cy="397301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33005" y="3492081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(via default gateway)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5157C2-09EA-45D8-A599-D47EC5A8B43F}"/>
              </a:ext>
            </a:extLst>
          </p:cNvPr>
          <p:cNvSpPr txBox="1"/>
          <p:nvPr/>
        </p:nvSpPr>
        <p:spPr>
          <a:xfrm>
            <a:off x="1343472" y="1990643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Secondary Router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422836" y="5401326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29E178E-6616-4EB7-9EA2-00FD487FB80B}"/>
              </a:ext>
            </a:extLst>
          </p:cNvPr>
          <p:cNvSpPr txBox="1"/>
          <p:nvPr/>
        </p:nvSpPr>
        <p:spPr>
          <a:xfrm>
            <a:off x="5032025" y="5388369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pic>
        <p:nvPicPr>
          <p:cNvPr id="155" name="Graphic 157" descr="Laptop">
            <a:extLst>
              <a:ext uri="{FF2B5EF4-FFF2-40B4-BE49-F238E27FC236}">
                <a16:creationId xmlns:a16="http://schemas.microsoft.com/office/drawing/2014/main" id="{29CB9D10-6ED7-4ADF-91D2-6E2CCC46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26" y="929556"/>
            <a:ext cx="553216" cy="55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8F3728-0ED0-4CB6-A68F-FB1B3A769F2E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1194234" y="1482772"/>
            <a:ext cx="0" cy="8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DCC0118-204C-449A-856F-D11272FEB792}"/>
              </a:ext>
            </a:extLst>
          </p:cNvPr>
          <p:cNvSpPr txBox="1"/>
          <p:nvPr/>
        </p:nvSpPr>
        <p:spPr>
          <a:xfrm>
            <a:off x="1806714" y="270980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192.168.1.1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One secondary router per additional platform or room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99BE5FC-A5DB-4E06-88AC-440974EEFBB0}"/>
              </a:ext>
            </a:extLst>
          </p:cNvPr>
          <p:cNvSpPr txBox="1"/>
          <p:nvPr/>
        </p:nvSpPr>
        <p:spPr>
          <a:xfrm>
            <a:off x="1723521" y="456783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192.168.1.165</a:t>
            </a:r>
            <a:endParaRPr lang="en-CA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190845C-3800-4BA4-9DE1-BEBF30C923DC}"/>
              </a:ext>
            </a:extLst>
          </p:cNvPr>
          <p:cNvSpPr txBox="1"/>
          <p:nvPr/>
        </p:nvSpPr>
        <p:spPr>
          <a:xfrm>
            <a:off x="8112225" y="1434766"/>
            <a:ext cx="30963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Multiple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To minimize configuration and keep things simple,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Connect the other platform routers directly to the main router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Use different Wi-Fi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Use different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connect one or more switches or access points to each router if you need more ports.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8023FC7-A40A-4A8D-9221-1A1B4E71A1D7}"/>
              </a:ext>
            </a:extLst>
          </p:cNvPr>
          <p:cNvGrpSpPr/>
          <p:nvPr/>
        </p:nvGrpSpPr>
        <p:grpSpPr>
          <a:xfrm>
            <a:off x="397115" y="3558598"/>
            <a:ext cx="1376861" cy="303948"/>
            <a:chOff x="1085069" y="2104442"/>
            <a:chExt cx="1368152" cy="30695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92394FE-3197-4072-9F01-498991D3E616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3DFAE52B-AB5E-4F25-ADF0-955BB2E14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AA2EF1C8-87EA-4F1A-91C2-739023668E19}"/>
              </a:ext>
            </a:extLst>
          </p:cNvPr>
          <p:cNvSpPr txBox="1"/>
          <p:nvPr/>
        </p:nvSpPr>
        <p:spPr>
          <a:xfrm>
            <a:off x="439061" y="3845054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Additional Access Point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D8D4B53-47A6-4A98-9F8B-139C91F032C9}"/>
              </a:ext>
            </a:extLst>
          </p:cNvPr>
          <p:cNvSpPr/>
          <p:nvPr/>
        </p:nvSpPr>
        <p:spPr>
          <a:xfrm>
            <a:off x="1262084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B2E081-9D6D-4BFB-957F-6A1DCCFE8D1C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370096" y="3096408"/>
            <a:ext cx="1241" cy="46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hought Bubble: Cloud 128">
            <a:extLst>
              <a:ext uri="{FF2B5EF4-FFF2-40B4-BE49-F238E27FC236}">
                <a16:creationId xmlns:a16="http://schemas.microsoft.com/office/drawing/2014/main" id="{C2E7EA51-3E89-4E04-98FB-2473C4E0A0E6}"/>
              </a:ext>
            </a:extLst>
          </p:cNvPr>
          <p:cNvSpPr/>
          <p:nvPr/>
        </p:nvSpPr>
        <p:spPr>
          <a:xfrm>
            <a:off x="5793865" y="873646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9742A22-AB44-4B4C-A0DD-909AA0F89534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 flipV="1">
            <a:off x="6501659" y="1395922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0C98205-0270-4CA9-88BE-84A22A9C956D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3C6BCCE-69D1-4E32-A75A-545951AFC7CA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119E60B-7060-4417-A17D-EB7172510BC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6ED85FF-D266-4361-937C-B22418623374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322985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AE8A8C7-6B1F-4CFB-9A86-513007DC18E8}"/>
              </a:ext>
            </a:extLst>
          </p:cNvPr>
          <p:cNvSpPr/>
          <p:nvPr/>
        </p:nvSpPr>
        <p:spPr>
          <a:xfrm>
            <a:off x="8250168" y="3157594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49C974-EC28-4703-9B50-1A09E758AD16}"/>
              </a:ext>
            </a:extLst>
          </p:cNvPr>
          <p:cNvSpPr/>
          <p:nvPr/>
        </p:nvSpPr>
        <p:spPr>
          <a:xfrm>
            <a:off x="8610208" y="3514355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0BD3E2-353C-4ED5-8BE7-3CF7DD4CEE1D}"/>
              </a:ext>
            </a:extLst>
          </p:cNvPr>
          <p:cNvSpPr/>
          <p:nvPr/>
        </p:nvSpPr>
        <p:spPr>
          <a:xfrm>
            <a:off x="9114264" y="3511887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13EBEA-DCCC-412B-8008-7A2A599574B6}"/>
              </a:ext>
            </a:extLst>
          </p:cNvPr>
          <p:cNvSpPr/>
          <p:nvPr/>
        </p:nvSpPr>
        <p:spPr>
          <a:xfrm>
            <a:off x="9618320" y="3509419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25822-A37E-4C5A-94C0-CBE954404DF2}"/>
              </a:ext>
            </a:extLst>
          </p:cNvPr>
          <p:cNvSpPr/>
          <p:nvPr/>
        </p:nvSpPr>
        <p:spPr>
          <a:xfrm>
            <a:off x="10145802" y="3506951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6E87CD-873D-4D91-811C-744B2DF51BCB}"/>
              </a:ext>
            </a:extLst>
          </p:cNvPr>
          <p:cNvSpPr/>
          <p:nvPr/>
        </p:nvSpPr>
        <p:spPr>
          <a:xfrm>
            <a:off x="10050416" y="2794275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222FCC-8ECC-4E30-95B2-D716BB11A3E8}"/>
              </a:ext>
            </a:extLst>
          </p:cNvPr>
          <p:cNvSpPr/>
          <p:nvPr/>
        </p:nvSpPr>
        <p:spPr>
          <a:xfrm>
            <a:off x="9618320" y="2866283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58647" y="3150190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18687" y="3506951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22743" y="3504483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26799" y="3502015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30855" y="3499547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58895" y="2786871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26799" y="2858879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75BCA-B633-4ED9-BE03-A4C79E835E36}"/>
              </a:ext>
            </a:extLst>
          </p:cNvPr>
          <p:cNvSpPr/>
          <p:nvPr/>
        </p:nvSpPr>
        <p:spPr>
          <a:xfrm>
            <a:off x="2667374" y="2779467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EB516C-8911-463E-B78A-DADAEECC1624}"/>
              </a:ext>
            </a:extLst>
          </p:cNvPr>
          <p:cNvSpPr/>
          <p:nvPr/>
        </p:nvSpPr>
        <p:spPr>
          <a:xfrm>
            <a:off x="867126" y="3142786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1939F3-6811-42AB-A9D1-6D79410B6D37}"/>
              </a:ext>
            </a:extLst>
          </p:cNvPr>
          <p:cNvSpPr/>
          <p:nvPr/>
        </p:nvSpPr>
        <p:spPr>
          <a:xfrm>
            <a:off x="1227166" y="3499547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798798-45A4-4318-AC68-60F0F60A8BC1}"/>
              </a:ext>
            </a:extLst>
          </p:cNvPr>
          <p:cNvSpPr/>
          <p:nvPr/>
        </p:nvSpPr>
        <p:spPr>
          <a:xfrm>
            <a:off x="1731222" y="3497079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293FCF-A55B-462F-BE6B-6206DEEF5828}"/>
              </a:ext>
            </a:extLst>
          </p:cNvPr>
          <p:cNvSpPr/>
          <p:nvPr/>
        </p:nvSpPr>
        <p:spPr>
          <a:xfrm>
            <a:off x="2235278" y="3494611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45D9CB-D352-4D6A-84D1-927BD9A28086}"/>
              </a:ext>
            </a:extLst>
          </p:cNvPr>
          <p:cNvSpPr/>
          <p:nvPr/>
        </p:nvSpPr>
        <p:spPr>
          <a:xfrm>
            <a:off x="2739334" y="3492143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7C8862-437A-47EE-90B0-E1F99792815E}"/>
              </a:ext>
            </a:extLst>
          </p:cNvPr>
          <p:cNvSpPr/>
          <p:nvPr/>
        </p:nvSpPr>
        <p:spPr>
          <a:xfrm>
            <a:off x="2235278" y="2851475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A193C2-D668-41C3-A8A6-C7143DC01113}"/>
              </a:ext>
            </a:extLst>
          </p:cNvPr>
          <p:cNvCxnSpPr>
            <a:stCxn id="54" idx="0"/>
            <a:endCxn id="41" idx="2"/>
          </p:cNvCxnSpPr>
          <p:nvPr/>
        </p:nvCxnSpPr>
        <p:spPr>
          <a:xfrm rot="16200000" flipH="1">
            <a:off x="3501296" y="2053557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7192817" y="2060961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F94A71-E1A3-4246-828E-01AFDEC3C888}"/>
              </a:ext>
            </a:extLst>
          </p:cNvPr>
          <p:cNvGrpSpPr/>
          <p:nvPr/>
        </p:nvGrpSpPr>
        <p:grpSpPr>
          <a:xfrm flipV="1">
            <a:off x="4558647" y="5758130"/>
            <a:ext cx="2448272" cy="428769"/>
            <a:chOff x="4780743" y="4587645"/>
            <a:chExt cx="2448272" cy="428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BCB491-B45D-4730-8AE4-8E2332B357C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4CEE5F-059C-40A6-A85B-54278A46B33A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0DDEC4-573B-4010-B64B-F60D775950E0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39E76-8DC4-4433-B6F5-B0DBB7E4EB7C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13DA03-C656-4C55-8388-541915D879C5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0C5229C-C6D9-46AD-BAE6-601FEA950F81}"/>
              </a:ext>
            </a:extLst>
          </p:cNvPr>
          <p:cNvCxnSpPr>
            <a:cxnSpLocks/>
            <a:stCxn id="42" idx="2"/>
            <a:endCxn id="65" idx="2"/>
          </p:cNvCxnSpPr>
          <p:nvPr/>
        </p:nvCxnSpPr>
        <p:spPr>
          <a:xfrm rot="5400000">
            <a:off x="4187908" y="4415282"/>
            <a:ext cx="2181639" cy="504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862973" y="5758130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AC005AD-CFD4-4DCE-86F2-581D2144EE50}"/>
              </a:ext>
            </a:extLst>
          </p:cNvPr>
          <p:cNvCxnSpPr>
            <a:stCxn id="51" idx="2"/>
            <a:endCxn id="80" idx="2"/>
          </p:cNvCxnSpPr>
          <p:nvPr/>
        </p:nvCxnSpPr>
        <p:spPr>
          <a:xfrm rot="5400000">
            <a:off x="490609" y="4409504"/>
            <a:ext cx="2189043" cy="508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450586" y="1357022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D38BCD-6C5A-440C-85F3-EC475A271956}"/>
              </a:ext>
            </a:extLst>
          </p:cNvPr>
          <p:cNvCxnSpPr>
            <a:cxnSpLocks/>
            <a:stCxn id="35" idx="0"/>
            <a:endCxn id="86" idx="1"/>
          </p:cNvCxnSpPr>
          <p:nvPr/>
        </p:nvCxnSpPr>
        <p:spPr>
          <a:xfrm flipH="1" flipV="1">
            <a:off x="10158380" y="1879298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A0319E4-3195-4BEC-B9FD-61CD453B997C}"/>
              </a:ext>
            </a:extLst>
          </p:cNvPr>
          <p:cNvSpPr txBox="1"/>
          <p:nvPr/>
        </p:nvSpPr>
        <p:spPr>
          <a:xfrm>
            <a:off x="9656478" y="2903438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107.171.217.85</a:t>
            </a:r>
            <a:endParaRPr lang="en-CA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03093" y="2883485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C7811A-D426-477A-8F80-33FE8D47415C}"/>
              </a:ext>
            </a:extLst>
          </p:cNvPr>
          <p:cNvSpPr txBox="1"/>
          <p:nvPr/>
        </p:nvSpPr>
        <p:spPr>
          <a:xfrm>
            <a:off x="9313589" y="3210819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10.0.0.1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13864" y="3198055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7F80BB-B1CF-438A-9A64-31785222F3A3}"/>
              </a:ext>
            </a:extLst>
          </p:cNvPr>
          <p:cNvSpPr txBox="1"/>
          <p:nvPr/>
        </p:nvSpPr>
        <p:spPr>
          <a:xfrm>
            <a:off x="2331865" y="2890889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192.168.0.240</a:t>
            </a:r>
            <a:endParaRPr lang="en-CA" sz="10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F39F28-BE2D-4B25-B6F0-412FB6347065}"/>
              </a:ext>
            </a:extLst>
          </p:cNvPr>
          <p:cNvGrpSpPr/>
          <p:nvPr/>
        </p:nvGrpSpPr>
        <p:grpSpPr>
          <a:xfrm>
            <a:off x="862973" y="2849005"/>
            <a:ext cx="1376861" cy="303948"/>
            <a:chOff x="1085069" y="2104442"/>
            <a:chExt cx="1368152" cy="3069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4B42F0-E165-48EB-A2DD-F8BDC83F63E5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DC67F23-7281-47AA-8261-E5168911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CFC899-6C83-48F0-A4D1-B81A37236D0B}"/>
              </a:ext>
            </a:extLst>
          </p:cNvPr>
          <p:cNvSpPr txBox="1"/>
          <p:nvPr/>
        </p:nvSpPr>
        <p:spPr>
          <a:xfrm>
            <a:off x="1090676" y="191345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192.168.1.115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58647" y="2858879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8E914C-2D3F-4B4F-8E3B-1F77EA9102DE}"/>
              </a:ext>
            </a:extLst>
          </p:cNvPr>
          <p:cNvGrpSpPr/>
          <p:nvPr/>
        </p:nvGrpSpPr>
        <p:grpSpPr>
          <a:xfrm>
            <a:off x="8250144" y="2874569"/>
            <a:ext cx="1368152" cy="285087"/>
            <a:chOff x="1085069" y="2104442"/>
            <a:chExt cx="1368152" cy="2954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FA13817-4A0D-49C0-980F-DC2C3FFE02E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E2E8399-FA69-4B89-8031-C2F1B3C0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0355986-CD43-4C65-A070-86A2CF35CE57}"/>
              </a:ext>
            </a:extLst>
          </p:cNvPr>
          <p:cNvSpPr txBox="1"/>
          <p:nvPr/>
        </p:nvSpPr>
        <p:spPr>
          <a:xfrm>
            <a:off x="8256302" y="2500180"/>
            <a:ext cx="1312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Internet Router</a:t>
            </a:r>
          </a:p>
        </p:txBody>
      </p: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209" y="484886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75" y="374258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57" descr="Laptop">
            <a:extLst>
              <a:ext uri="{FF2B5EF4-FFF2-40B4-BE49-F238E27FC236}">
                <a16:creationId xmlns:a16="http://schemas.microsoft.com/office/drawing/2014/main" id="{1181B018-9993-426A-9EFB-DDAFCD1C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32" y="4850408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52" y="373862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32259" y="4035368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9026004" y="409866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5973637" y="2657217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F942FD-5579-462F-A5AD-9610FAB025BE}"/>
              </a:ext>
            </a:extLst>
          </p:cNvPr>
          <p:cNvSpPr txBox="1"/>
          <p:nvPr/>
        </p:nvSpPr>
        <p:spPr>
          <a:xfrm>
            <a:off x="2276669" y="2635302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048DE45-7D70-4F25-BBC2-6410E7FA64E1}"/>
              </a:ext>
            </a:extLst>
          </p:cNvPr>
          <p:cNvSpPr txBox="1"/>
          <p:nvPr/>
        </p:nvSpPr>
        <p:spPr>
          <a:xfrm>
            <a:off x="9670605" y="2644668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C4FA98-0E52-4A8B-9852-AFD3DAD646B1}"/>
              </a:ext>
            </a:extLst>
          </p:cNvPr>
          <p:cNvCxnSpPr>
            <a:cxnSpLocks/>
            <a:stCxn id="110" idx="0"/>
            <a:endCxn id="32" idx="2"/>
          </p:cNvCxnSpPr>
          <p:nvPr/>
        </p:nvCxnSpPr>
        <p:spPr>
          <a:xfrm flipH="1" flipV="1">
            <a:off x="9222276" y="3583895"/>
            <a:ext cx="2701" cy="15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34554" y="3571555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34811" y="3574023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099821-B077-4E88-AB4A-04264FB634ED}"/>
              </a:ext>
            </a:extLst>
          </p:cNvPr>
          <p:cNvCxnSpPr>
            <a:cxnSpLocks/>
            <a:stCxn id="111" idx="0"/>
            <a:endCxn id="52" idx="2"/>
          </p:cNvCxnSpPr>
          <p:nvPr/>
        </p:nvCxnSpPr>
        <p:spPr>
          <a:xfrm flipV="1">
            <a:off x="2332934" y="3566619"/>
            <a:ext cx="10356" cy="128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57" descr="Laptop">
            <a:extLst>
              <a:ext uri="{FF2B5EF4-FFF2-40B4-BE49-F238E27FC236}">
                <a16:creationId xmlns:a16="http://schemas.microsoft.com/office/drawing/2014/main" id="{6F48F3D0-C9FC-47CB-89F6-867C7553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693" y="484886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F3A611E-C384-4786-A3AF-A361A9F6FC5E}"/>
              </a:ext>
            </a:extLst>
          </p:cNvPr>
          <p:cNvCxnSpPr>
            <a:stCxn id="131" idx="2"/>
            <a:endCxn id="83" idx="2"/>
          </p:cNvCxnSpPr>
          <p:nvPr/>
        </p:nvCxnSpPr>
        <p:spPr>
          <a:xfrm flipH="1">
            <a:off x="2843193" y="5306073"/>
            <a:ext cx="8102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57" descr="Laptop">
            <a:extLst>
              <a:ext uri="{FF2B5EF4-FFF2-40B4-BE49-F238E27FC236}">
                <a16:creationId xmlns:a16="http://schemas.microsoft.com/office/drawing/2014/main" id="{41F79C8E-40B1-427F-82B3-AD1AAFA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115" y="484886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B0991A-E6F1-4793-8781-923A084AE696}"/>
              </a:ext>
            </a:extLst>
          </p:cNvPr>
          <p:cNvCxnSpPr>
            <a:cxnSpLocks/>
            <a:stCxn id="134" idx="2"/>
            <a:endCxn id="68" idx="2"/>
          </p:cNvCxnSpPr>
          <p:nvPr/>
        </p:nvCxnSpPr>
        <p:spPr>
          <a:xfrm flipH="1">
            <a:off x="6538867" y="5306073"/>
            <a:ext cx="5850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536AE47-2669-46A2-88DA-F692AB7D852B}"/>
              </a:ext>
            </a:extLst>
          </p:cNvPr>
          <p:cNvCxnSpPr>
            <a:stCxn id="110" idx="1"/>
            <a:endCxn id="113" idx="3"/>
          </p:cNvCxnSpPr>
          <p:nvPr/>
        </p:nvCxnSpPr>
        <p:spPr>
          <a:xfrm flipH="1" flipV="1">
            <a:off x="6763156" y="3967229"/>
            <a:ext cx="2233219" cy="3956"/>
          </a:xfrm>
          <a:prstGeom prst="straightConnector1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2386D0A-1323-48B7-B1D5-EEC17CBAD5E0}"/>
              </a:ext>
            </a:extLst>
          </p:cNvPr>
          <p:cNvSpPr txBox="1"/>
          <p:nvPr/>
        </p:nvSpPr>
        <p:spPr>
          <a:xfrm>
            <a:off x="7338962" y="3954651"/>
            <a:ext cx="1544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10.0.0.234:8080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port redirection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configured on router 1 for</a:t>
            </a:r>
            <a:br>
              <a:rPr lang="en-CA" sz="1000" dirty="0"/>
            </a:br>
            <a:r>
              <a:rPr lang="en-CA" sz="1000" dirty="0"/>
              <a:t>192.168.0.100:8080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stCxn id="131" idx="0"/>
            <a:endCxn id="113" idx="1"/>
          </p:cNvCxnSpPr>
          <p:nvPr/>
        </p:nvCxnSpPr>
        <p:spPr>
          <a:xfrm rot="5400000" flipH="1" flipV="1">
            <a:off x="4137803" y="2680721"/>
            <a:ext cx="881640" cy="3454657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698087" y="3967228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(via default gateway)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72904" y="2520637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5157C2-09EA-45D8-A599-D47EC5A8B43F}"/>
              </a:ext>
            </a:extLst>
          </p:cNvPr>
          <p:cNvSpPr txBox="1"/>
          <p:nvPr/>
        </p:nvSpPr>
        <p:spPr>
          <a:xfrm>
            <a:off x="1308554" y="2465790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Secondary Router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387918" y="5876473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29E178E-6616-4EB7-9EA2-00FD487FB80B}"/>
              </a:ext>
            </a:extLst>
          </p:cNvPr>
          <p:cNvSpPr txBox="1"/>
          <p:nvPr/>
        </p:nvSpPr>
        <p:spPr>
          <a:xfrm>
            <a:off x="4997107" y="5863516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pic>
        <p:nvPicPr>
          <p:cNvPr id="155" name="Graphic 157" descr="Laptop">
            <a:extLst>
              <a:ext uri="{FF2B5EF4-FFF2-40B4-BE49-F238E27FC236}">
                <a16:creationId xmlns:a16="http://schemas.microsoft.com/office/drawing/2014/main" id="{29CB9D10-6ED7-4ADF-91D2-6E2CCC46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08" y="1404703"/>
            <a:ext cx="553216" cy="55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8F3728-0ED0-4CB6-A68F-FB1B3A769F2E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1159316" y="1957919"/>
            <a:ext cx="0" cy="8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495" y="145270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798097" y="1909913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DCC0118-204C-449A-856F-D11272FEB792}"/>
              </a:ext>
            </a:extLst>
          </p:cNvPr>
          <p:cNvSpPr txBox="1"/>
          <p:nvPr/>
        </p:nvSpPr>
        <p:spPr>
          <a:xfrm>
            <a:off x="1771796" y="318495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192.168.1.1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49432" y="1898943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60592" y="503731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14" idx="2"/>
            <a:endCxn id="86" idx="2"/>
          </p:cNvCxnSpPr>
          <p:nvPr/>
        </p:nvCxnSpPr>
        <p:spPr>
          <a:xfrm rot="5400000" flipH="1" flipV="1">
            <a:off x="7221820" y="946194"/>
            <a:ext cx="2970927" cy="4315418"/>
          </a:xfrm>
          <a:prstGeom prst="bentConnector4">
            <a:avLst>
              <a:gd name="adj1" fmla="val -4764"/>
              <a:gd name="adj2" fmla="val 115213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5" idx="2"/>
            <a:endCxn id="86" idx="2"/>
          </p:cNvCxnSpPr>
          <p:nvPr/>
        </p:nvCxnSpPr>
        <p:spPr>
          <a:xfrm rot="5400000" flipH="1" flipV="1">
            <a:off x="8682141" y="2162037"/>
            <a:ext cx="2726449" cy="1639254"/>
          </a:xfrm>
          <a:prstGeom prst="bentConnector4">
            <a:avLst>
              <a:gd name="adj1" fmla="val -8385"/>
              <a:gd name="adj2" fmla="val 129423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10484734" y="4706669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publicresults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9464286" y="4004245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YouTube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Facebook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286909" y="1146339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343472" y="476672"/>
            <a:ext cx="5186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One secondary router per additional platform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372648E-443C-4310-9E57-C47369D3B6F4}"/>
              </a:ext>
            </a:extLst>
          </p:cNvPr>
          <p:cNvGrpSpPr/>
          <p:nvPr/>
        </p:nvGrpSpPr>
        <p:grpSpPr>
          <a:xfrm>
            <a:off x="362197" y="4033745"/>
            <a:ext cx="1376861" cy="303948"/>
            <a:chOff x="1085069" y="2104442"/>
            <a:chExt cx="1368152" cy="306951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780620-064C-43F0-9797-5A54F2B68E20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3B71774B-A298-43B2-BDC0-DC6D4F76C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2F9CF01-6397-43EC-87E9-B17323F99794}"/>
              </a:ext>
            </a:extLst>
          </p:cNvPr>
          <p:cNvCxnSpPr>
            <a:cxnSpLocks/>
            <a:endCxn id="50" idx="2"/>
          </p:cNvCxnSpPr>
          <p:nvPr/>
        </p:nvCxnSpPr>
        <p:spPr>
          <a:xfrm flipH="1" flipV="1">
            <a:off x="1335178" y="3571555"/>
            <a:ext cx="1241" cy="46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99BE5FC-A5DB-4E06-88AC-440974EEFBB0}"/>
              </a:ext>
            </a:extLst>
          </p:cNvPr>
          <p:cNvSpPr txBox="1"/>
          <p:nvPr/>
        </p:nvSpPr>
        <p:spPr>
          <a:xfrm>
            <a:off x="1688603" y="504298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192.168.1.165</a:t>
            </a:r>
            <a:endParaRPr lang="en-CA" sz="10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A4BF1C5-7D34-45BC-8751-44F479971566}"/>
              </a:ext>
            </a:extLst>
          </p:cNvPr>
          <p:cNvSpPr txBox="1"/>
          <p:nvPr/>
        </p:nvSpPr>
        <p:spPr>
          <a:xfrm>
            <a:off x="404143" y="4320201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Additional Access Point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50B2E3E-4C83-47E6-B42D-D3AAE9E92E93}"/>
              </a:ext>
            </a:extLst>
          </p:cNvPr>
          <p:cNvSpPr/>
          <p:nvPr/>
        </p:nvSpPr>
        <p:spPr>
          <a:xfrm>
            <a:off x="7515140" y="1146339"/>
            <a:ext cx="4306582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1226B3C-9EB1-4624-BD2A-EE31D5068FAB}"/>
              </a:ext>
            </a:extLst>
          </p:cNvPr>
          <p:cNvSpPr txBox="1"/>
          <p:nvPr/>
        </p:nvSpPr>
        <p:spPr>
          <a:xfrm>
            <a:off x="7462583" y="523911"/>
            <a:ext cx="40034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Isolated Video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Needs a redirection to see owlcms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Avoids video traffic hitting the competition router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33167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phic 4" descr="Laptop">
            <a:extLst>
              <a:ext uri="{FF2B5EF4-FFF2-40B4-BE49-F238E27FC236}">
                <a16:creationId xmlns:a16="http://schemas.microsoft.com/office/drawing/2014/main" id="{4CF2F9A1-4F18-4577-806E-AC52EFE2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781646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phic 14" descr="Smart Phone">
            <a:extLst>
              <a:ext uri="{FF2B5EF4-FFF2-40B4-BE49-F238E27FC236}">
                <a16:creationId xmlns:a16="http://schemas.microsoft.com/office/drawing/2014/main" id="{DABCBB31-6253-424D-A9A0-12A32B78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30205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Graphic 17" descr="Smart Phone">
            <a:extLst>
              <a:ext uri="{FF2B5EF4-FFF2-40B4-BE49-F238E27FC236}">
                <a16:creationId xmlns:a16="http://schemas.microsoft.com/office/drawing/2014/main" id="{9C0C5617-17D1-4070-9DB1-37DB65791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096" y="30205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Graphic 18" descr="Smart Phone">
            <a:extLst>
              <a:ext uri="{FF2B5EF4-FFF2-40B4-BE49-F238E27FC236}">
                <a16:creationId xmlns:a16="http://schemas.microsoft.com/office/drawing/2014/main" id="{81D21DB3-E14B-452C-85A9-C35487B6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83" y="30205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Graphic 20" descr="Server">
            <a:extLst>
              <a:ext uri="{FF2B5EF4-FFF2-40B4-BE49-F238E27FC236}">
                <a16:creationId xmlns:a16="http://schemas.microsoft.com/office/drawing/2014/main" id="{1CE4C8A9-BAF3-4160-9859-B0790119E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4718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Graphic 43" descr="Laptop">
            <a:extLst>
              <a:ext uri="{FF2B5EF4-FFF2-40B4-BE49-F238E27FC236}">
                <a16:creationId xmlns:a16="http://schemas.microsoft.com/office/drawing/2014/main" id="{F4537BA7-9D72-464C-B1D5-E7DB5B87D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78640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CFAC687-B58D-4079-BC6D-599EAA9483C7}"/>
              </a:ext>
            </a:extLst>
          </p:cNvPr>
          <p:cNvSpPr/>
          <p:nvPr/>
        </p:nvSpPr>
        <p:spPr>
          <a:xfrm>
            <a:off x="4383088" y="3471863"/>
            <a:ext cx="1500187" cy="1109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pic>
        <p:nvPicPr>
          <p:cNvPr id="2057" name="Graphic 12" descr="Laptop">
            <a:extLst>
              <a:ext uri="{FF2B5EF4-FFF2-40B4-BE49-F238E27FC236}">
                <a16:creationId xmlns:a16="http://schemas.microsoft.com/office/drawing/2014/main" id="{805D1863-2552-4D4B-A6AD-3273C527D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484" y="499956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F6D43D4-5C89-466E-BD52-1A7A8E8D76C0}"/>
              </a:ext>
            </a:extLst>
          </p:cNvPr>
          <p:cNvCxnSpPr>
            <a:cxnSpLocks/>
            <a:stCxn id="2051" idx="1"/>
            <a:endCxn id="2071" idx="1"/>
          </p:cNvCxnSpPr>
          <p:nvPr/>
        </p:nvCxnSpPr>
        <p:spPr>
          <a:xfrm rot="10800000" flipH="1" flipV="1">
            <a:off x="767408" y="3249165"/>
            <a:ext cx="1486842" cy="768797"/>
          </a:xfrm>
          <a:prstGeom prst="curvedConnector3">
            <a:avLst>
              <a:gd name="adj1" fmla="val -15375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A551B54-1D8D-4ACC-AABD-6A6451CE9D9F}"/>
              </a:ext>
            </a:extLst>
          </p:cNvPr>
          <p:cNvSpPr/>
          <p:nvPr/>
        </p:nvSpPr>
        <p:spPr>
          <a:xfrm>
            <a:off x="606425" y="465138"/>
            <a:ext cx="6008688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62" name="TextBox 126">
            <a:extLst>
              <a:ext uri="{FF2B5EF4-FFF2-40B4-BE49-F238E27FC236}">
                <a16:creationId xmlns:a16="http://schemas.microsoft.com/office/drawing/2014/main" id="{E09AF9BF-9FA1-47C9-AD77-30C0E5A8D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7" y="900852"/>
            <a:ext cx="29765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Attempt</a:t>
            </a:r>
            <a:r>
              <a:rPr lang="fr-CA" altLang="fr-FR" sz="1800" dirty="0"/>
              <a:t> </a:t>
            </a:r>
            <a:r>
              <a:rPr lang="fr-CA" altLang="fr-FR" sz="1800" dirty="0" err="1"/>
              <a:t>Board</a:t>
            </a:r>
            <a:r>
              <a:rPr lang="fr-CA" altLang="fr-FR" sz="1800" dirty="0"/>
              <a:t> +</a:t>
            </a:r>
            <a:br>
              <a:rPr lang="fr-CA" altLang="fr-FR" sz="1800" dirty="0"/>
            </a:br>
            <a:r>
              <a:rPr lang="fr-CA" altLang="fr-FR" sz="1800" dirty="0" err="1"/>
              <a:t>Secondary</a:t>
            </a:r>
            <a:r>
              <a:rPr lang="fr-CA" altLang="fr-FR" sz="1800" dirty="0"/>
              <a:t> Scoreboards (</a:t>
            </a:r>
            <a:r>
              <a:rPr lang="fr-CA" altLang="fr-FR" sz="1800" dirty="0" err="1"/>
              <a:t>WiFi</a:t>
            </a:r>
            <a:r>
              <a:rPr lang="fr-CA" altLang="fr-FR" sz="1800" dirty="0"/>
              <a:t>)</a:t>
            </a:r>
          </a:p>
        </p:txBody>
      </p:sp>
      <p:sp>
        <p:nvSpPr>
          <p:cNvPr id="2063" name="TextBox 127">
            <a:extLst>
              <a:ext uri="{FF2B5EF4-FFF2-40B4-BE49-F238E27FC236}">
                <a16:creationId xmlns:a16="http://schemas.microsoft.com/office/drawing/2014/main" id="{29C99C36-593B-4006-8FA3-6E9FC5ADF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746" y="2926904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Referee</a:t>
            </a:r>
            <a:br>
              <a:rPr lang="fr-CA" altLang="fr-FR" sz="1800"/>
            </a:br>
            <a:r>
              <a:rPr lang="fr-CA" altLang="fr-FR" sz="1800"/>
              <a:t>devices (USB)</a:t>
            </a:r>
          </a:p>
        </p:txBody>
      </p:sp>
      <p:sp>
        <p:nvSpPr>
          <p:cNvPr id="2064" name="TextBox 137">
            <a:extLst>
              <a:ext uri="{FF2B5EF4-FFF2-40B4-BE49-F238E27FC236}">
                <a16:creationId xmlns:a16="http://schemas.microsoft.com/office/drawing/2014/main" id="{C3BBB3B1-6D3E-4B67-A4DB-8BFCDB8AC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1255" y="5742520"/>
            <a:ext cx="92685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Owlcms</a:t>
            </a:r>
            <a:br>
              <a:rPr lang="fr-CA" altLang="fr-FR" sz="1800" dirty="0"/>
            </a:br>
            <a:r>
              <a:rPr lang="fr-CA" altLang="fr-FR" sz="1800" dirty="0"/>
              <a:t>(LAN!)</a:t>
            </a:r>
            <a:br>
              <a:rPr lang="fr-CA" altLang="fr-FR" sz="1800" dirty="0"/>
            </a:br>
            <a:endParaRPr lang="fr-CA" altLang="fr-FR" sz="1800" dirty="0"/>
          </a:p>
        </p:txBody>
      </p:sp>
      <p:pic>
        <p:nvPicPr>
          <p:cNvPr id="2065" name="Graphic 153" descr="Laptop">
            <a:extLst>
              <a:ext uri="{FF2B5EF4-FFF2-40B4-BE49-F238E27FC236}">
                <a16:creationId xmlns:a16="http://schemas.microsoft.com/office/drawing/2014/main" id="{43A9CDCA-C43C-499D-8C15-11808D07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903" y="525720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AB50CE33-EC37-4940-A95B-404957B6C337}"/>
              </a:ext>
            </a:extLst>
          </p:cNvPr>
          <p:cNvCxnSpPr>
            <a:cxnSpLocks/>
            <a:stCxn id="3" idx="2"/>
            <a:endCxn id="2057" idx="3"/>
          </p:cNvCxnSpPr>
          <p:nvPr/>
        </p:nvCxnSpPr>
        <p:spPr>
          <a:xfrm rot="16200000" flipH="1">
            <a:off x="5516179" y="4651063"/>
            <a:ext cx="1204542" cy="406868"/>
          </a:xfrm>
          <a:prstGeom prst="curvedConnector4">
            <a:avLst>
              <a:gd name="adj1" fmla="val 31022"/>
              <a:gd name="adj2" fmla="val 168556"/>
            </a:avLst>
          </a:prstGeom>
          <a:ln w="698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TextBox 155">
            <a:extLst>
              <a:ext uri="{FF2B5EF4-FFF2-40B4-BE49-F238E27FC236}">
                <a16:creationId xmlns:a16="http://schemas.microsoft.com/office/drawing/2014/main" id="{028034BB-1260-4370-84C0-2754268DA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628" y="5987256"/>
            <a:ext cx="1722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Marshall (</a:t>
            </a:r>
            <a:r>
              <a:rPr lang="fr-CA" altLang="fr-FR" sz="1800" dirty="0" err="1"/>
              <a:t>WiFi</a:t>
            </a:r>
            <a:r>
              <a:rPr lang="fr-CA" altLang="fr-FR" sz="1800" dirty="0"/>
              <a:t>*)</a:t>
            </a:r>
          </a:p>
        </p:txBody>
      </p:sp>
      <p:sp>
        <p:nvSpPr>
          <p:cNvPr id="2068" name="TextBox 156">
            <a:extLst>
              <a:ext uri="{FF2B5EF4-FFF2-40B4-BE49-F238E27FC236}">
                <a16:creationId xmlns:a16="http://schemas.microsoft.com/office/drawing/2014/main" id="{4C1FFB65-2CC2-4604-A012-AA7702C9A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282" y="5721658"/>
            <a:ext cx="12202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Announcer</a:t>
            </a:r>
            <a:endParaRPr lang="fr-CA" altLang="fr-FR" sz="1800" dirty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(</a:t>
            </a:r>
            <a:r>
              <a:rPr lang="fr-CA" altLang="fr-FR" sz="1800" dirty="0" err="1"/>
              <a:t>WiFi</a:t>
            </a:r>
            <a:r>
              <a:rPr lang="fr-CA" altLang="fr-FR" sz="1800" dirty="0"/>
              <a:t>*)</a:t>
            </a:r>
          </a:p>
        </p:txBody>
      </p:sp>
      <p:pic>
        <p:nvPicPr>
          <p:cNvPr id="2069" name="Graphic 157" descr="Laptop">
            <a:extLst>
              <a:ext uri="{FF2B5EF4-FFF2-40B4-BE49-F238E27FC236}">
                <a16:creationId xmlns:a16="http://schemas.microsoft.com/office/drawing/2014/main" id="{770C31E4-2257-4B75-944B-6A7D1631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464" y="497296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0" name="TextBox 160">
            <a:extLst>
              <a:ext uri="{FF2B5EF4-FFF2-40B4-BE49-F238E27FC236}">
                <a16:creationId xmlns:a16="http://schemas.microsoft.com/office/drawing/2014/main" id="{3CE4D45A-56E5-46E8-BBFF-904E2E104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38150"/>
            <a:ext cx="27443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 dirty="0" err="1"/>
              <a:t>Competition</a:t>
            </a:r>
            <a:r>
              <a:rPr lang="fr-CA" altLang="fr-FR" sz="1400" i="1" dirty="0"/>
              <a:t> Network (192.168.1.x)</a:t>
            </a:r>
          </a:p>
        </p:txBody>
      </p:sp>
      <p:pic>
        <p:nvPicPr>
          <p:cNvPr id="2071" name="Graphic 25" descr="Laptop">
            <a:extLst>
              <a:ext uri="{FF2B5EF4-FFF2-40B4-BE49-F238E27FC236}">
                <a16:creationId xmlns:a16="http://schemas.microsoft.com/office/drawing/2014/main" id="{62AA78AB-9155-491F-8CC5-7390A7ED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CAC28A8-A3B7-4BE8-BEBB-E406B80D288C}"/>
              </a:ext>
            </a:extLst>
          </p:cNvPr>
          <p:cNvCxnSpPr>
            <a:stCxn id="2052" idx="1"/>
            <a:endCxn id="2071" idx="1"/>
          </p:cNvCxnSpPr>
          <p:nvPr/>
        </p:nvCxnSpPr>
        <p:spPr>
          <a:xfrm rot="10800000" flipH="1" flipV="1">
            <a:off x="1442096" y="3249165"/>
            <a:ext cx="812154" cy="768797"/>
          </a:xfrm>
          <a:prstGeom prst="curvedConnector3">
            <a:avLst>
              <a:gd name="adj1" fmla="val -28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D929224-1FC9-45B9-8A64-276C27428EFB}"/>
              </a:ext>
            </a:extLst>
          </p:cNvPr>
          <p:cNvCxnSpPr>
            <a:cxnSpLocks/>
            <a:stCxn id="2053" idx="1"/>
            <a:endCxn id="2071" idx="1"/>
          </p:cNvCxnSpPr>
          <p:nvPr/>
        </p:nvCxnSpPr>
        <p:spPr>
          <a:xfrm rot="10800000" flipH="1" flipV="1">
            <a:off x="2065982" y="3249165"/>
            <a:ext cx="188267" cy="768797"/>
          </a:xfrm>
          <a:prstGeom prst="curvedConnector3">
            <a:avLst>
              <a:gd name="adj1" fmla="val -121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CE35E94-F47C-402A-B35F-B8EAB77EA6F4}"/>
              </a:ext>
            </a:extLst>
          </p:cNvPr>
          <p:cNvCxnSpPr>
            <a:cxnSpLocks/>
            <a:stCxn id="2071" idx="3"/>
            <a:endCxn id="3" idx="2"/>
          </p:cNvCxnSpPr>
          <p:nvPr/>
        </p:nvCxnSpPr>
        <p:spPr>
          <a:xfrm>
            <a:off x="3168650" y="4017963"/>
            <a:ext cx="2746366" cy="234263"/>
          </a:xfrm>
          <a:prstGeom prst="curvedConnector4">
            <a:avLst>
              <a:gd name="adj1" fmla="val 36240"/>
              <a:gd name="adj2" fmla="val 209532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19">
            <a:extLst>
              <a:ext uri="{FF2B5EF4-FFF2-40B4-BE49-F238E27FC236}">
                <a16:creationId xmlns:a16="http://schemas.microsoft.com/office/drawing/2014/main" id="{E2E70437-B7EC-41AD-A73C-1D72AB600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Athlete-facing</a:t>
            </a:r>
            <a:br>
              <a:rPr lang="fr-CA" altLang="fr-FR" sz="1800" dirty="0"/>
            </a:br>
            <a:r>
              <a:rPr lang="fr-CA" altLang="fr-FR" sz="1800" dirty="0"/>
              <a:t>display (LAN)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D0A4A-7B5D-40DF-8359-516EAEEF57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7816" y="333782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7" name="TextBox 3">
            <a:extLst>
              <a:ext uri="{FF2B5EF4-FFF2-40B4-BE49-F238E27FC236}">
                <a16:creationId xmlns:a16="http://schemas.microsoft.com/office/drawing/2014/main" id="{9CD063DB-7858-49CD-8A07-8DCDC07D7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438" y="8208963"/>
            <a:ext cx="4876800" cy="4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5C74EC-F02A-4218-A5B8-C8324A7CB45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46358" y="333253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9" name="TextBox 5">
            <a:extLst>
              <a:ext uri="{FF2B5EF4-FFF2-40B4-BE49-F238E27FC236}">
                <a16:creationId xmlns:a16="http://schemas.microsoft.com/office/drawing/2014/main" id="{1CBFA705-3476-4C31-810E-A161039DC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8204200"/>
            <a:ext cx="4876800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sp>
        <p:nvSpPr>
          <p:cNvPr id="2082" name="TextBox 39">
            <a:extLst>
              <a:ext uri="{FF2B5EF4-FFF2-40B4-BE49-F238E27FC236}">
                <a16:creationId xmlns:a16="http://schemas.microsoft.com/office/drawing/2014/main" id="{29503FF6-FE24-4762-A0C2-4EFBBD87A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437" y="2317263"/>
            <a:ext cx="16607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>
                <a:solidFill>
                  <a:schemeClr val="bg1">
                    <a:lumMod val="75000"/>
                  </a:schemeClr>
                </a:solidFill>
              </a:rPr>
              <a:t>publicresults</a:t>
            </a:r>
            <a:br>
              <a:rPr lang="fr-CA" altLang="fr-FR" sz="1800" dirty="0">
                <a:solidFill>
                  <a:schemeClr val="bg1">
                    <a:lumMod val="75000"/>
                  </a:schemeClr>
                </a:solidFill>
              </a:rPr>
            </a:br>
            <a:endParaRPr lang="fr-CA" alt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85" name="TextBox 47">
            <a:extLst>
              <a:ext uri="{FF2B5EF4-FFF2-40B4-BE49-F238E27FC236}">
                <a16:creationId xmlns:a16="http://schemas.microsoft.com/office/drawing/2014/main" id="{326EC00E-DEA1-4DD5-A0BF-D093BA537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1828" y="1750435"/>
            <a:ext cx="2314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>
                <a:solidFill>
                  <a:schemeClr val="bg1">
                    <a:lumMod val="75000"/>
                  </a:schemeClr>
                </a:solidFill>
              </a:rPr>
              <a:t>Individual</a:t>
            </a:r>
            <a:r>
              <a:rPr lang="fr-CA" altLang="fr-FR" sz="1800" dirty="0">
                <a:solidFill>
                  <a:schemeClr val="bg1">
                    <a:lumMod val="75000"/>
                  </a:schemeClr>
                </a:solidFill>
              </a:rPr>
              <a:t> Scoreboards</a:t>
            </a:r>
          </a:p>
        </p:txBody>
      </p:sp>
      <p:pic>
        <p:nvPicPr>
          <p:cNvPr id="2086" name="Graphic 6" descr="Laptop">
            <a:extLst>
              <a:ext uri="{FF2B5EF4-FFF2-40B4-BE49-F238E27FC236}">
                <a16:creationId xmlns:a16="http://schemas.microsoft.com/office/drawing/2014/main" id="{7D82585F-3F01-45BE-A0F3-DBCC1BDAA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650" y="217128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B85964A-1039-4906-BCA8-D7FB2AB4EDDE}"/>
              </a:ext>
            </a:extLst>
          </p:cNvPr>
          <p:cNvSpPr/>
          <p:nvPr/>
        </p:nvSpPr>
        <p:spPr>
          <a:xfrm>
            <a:off x="6899275" y="465138"/>
            <a:ext cx="4686300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89" name="TextBox 23">
            <a:extLst>
              <a:ext uri="{FF2B5EF4-FFF2-40B4-BE49-F238E27FC236}">
                <a16:creationId xmlns:a16="http://schemas.microsoft.com/office/drawing/2014/main" id="{5470980A-FED0-4C7D-95EF-C96B9B8A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8050" y="487363"/>
            <a:ext cx="14830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 dirty="0" err="1"/>
              <a:t>Warmup</a:t>
            </a:r>
            <a:r>
              <a:rPr lang="fr-CA" altLang="fr-FR" sz="1400" i="1" dirty="0"/>
              <a:t> Network</a:t>
            </a:r>
            <a:br>
              <a:rPr lang="fr-CA" altLang="fr-FR" sz="1400" i="1" dirty="0"/>
            </a:br>
            <a:r>
              <a:rPr lang="fr-CA" altLang="fr-FR" sz="1400" i="1" dirty="0"/>
              <a:t>(192.168.x.y)</a:t>
            </a:r>
          </a:p>
        </p:txBody>
      </p:sp>
      <p:sp>
        <p:nvSpPr>
          <p:cNvPr id="2091" name="TextBox 58">
            <a:extLst>
              <a:ext uri="{FF2B5EF4-FFF2-40B4-BE49-F238E27FC236}">
                <a16:creationId xmlns:a16="http://schemas.microsoft.com/office/drawing/2014/main" id="{6AFB50A1-F343-4C00-88C0-F8A90A5E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930" y="2758327"/>
            <a:ext cx="8186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Main</a:t>
            </a:r>
            <a:br>
              <a:rPr lang="fr-CA" altLang="fr-FR" sz="1800" dirty="0"/>
            </a:br>
            <a:r>
              <a:rPr lang="fr-CA" altLang="fr-FR" sz="1800" dirty="0"/>
              <a:t>Router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186FD3F3-23E9-4791-BCAE-236F22F2B00A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2685902" y="2005836"/>
            <a:ext cx="3229114" cy="2246390"/>
          </a:xfrm>
          <a:prstGeom prst="curvedConnector4">
            <a:avLst>
              <a:gd name="adj1" fmla="val 42921"/>
              <a:gd name="adj2" fmla="val 110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3" name="TextBox 66">
            <a:extLst>
              <a:ext uri="{FF2B5EF4-FFF2-40B4-BE49-F238E27FC236}">
                <a16:creationId xmlns:a16="http://schemas.microsoft.com/office/drawing/2014/main" id="{B8B68416-BE68-4F1C-9D09-81A0B57EE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895" y="2776603"/>
            <a:ext cx="10005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Warmup</a:t>
            </a:r>
            <a:endParaRPr lang="fr-CA" altLang="fr-FR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Router</a:t>
            </a:r>
          </a:p>
        </p:txBody>
      </p:sp>
      <p:pic>
        <p:nvPicPr>
          <p:cNvPr id="2094" name="Graphic 85" descr="Smart Phone">
            <a:extLst>
              <a:ext uri="{FF2B5EF4-FFF2-40B4-BE49-F238E27FC236}">
                <a16:creationId xmlns:a16="http://schemas.microsoft.com/office/drawing/2014/main" id="{18188E56-D942-4693-B854-331D4885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240" y="1049906"/>
            <a:ext cx="988080" cy="98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76C293-3F86-4363-86B4-B6939CB22B0F}"/>
              </a:ext>
            </a:extLst>
          </p:cNvPr>
          <p:cNvSpPr txBox="1"/>
          <p:nvPr/>
        </p:nvSpPr>
        <p:spPr>
          <a:xfrm>
            <a:off x="6626204" y="3744397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WAN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9096AD75-C927-43EF-B8CF-6CB65854051E}"/>
              </a:ext>
            </a:extLst>
          </p:cNvPr>
          <p:cNvCxnSpPr>
            <a:cxnSpLocks/>
            <a:stCxn id="2086" idx="1"/>
            <a:endCxn id="2" idx="2"/>
          </p:cNvCxnSpPr>
          <p:nvPr/>
        </p:nvCxnSpPr>
        <p:spPr>
          <a:xfrm rot="10800000" flipV="1">
            <a:off x="7503558" y="2628480"/>
            <a:ext cx="1380092" cy="1618456"/>
          </a:xfrm>
          <a:prstGeom prst="curvedConnector4">
            <a:avLst>
              <a:gd name="adj1" fmla="val 33436"/>
              <a:gd name="adj2" fmla="val 108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AA51742-339F-4468-9A28-58862BAE17AD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 flipV="1">
            <a:off x="5915016" y="4036238"/>
            <a:ext cx="1156890" cy="215988"/>
          </a:xfrm>
          <a:prstGeom prst="curvedConnector4">
            <a:avLst>
              <a:gd name="adj1" fmla="val 30240"/>
              <a:gd name="adj2" fmla="val 205839"/>
            </a:avLst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5" descr="Smart Phone">
            <a:extLst>
              <a:ext uri="{FF2B5EF4-FFF2-40B4-BE49-F238E27FC236}">
                <a16:creationId xmlns:a16="http://schemas.microsoft.com/office/drawing/2014/main" id="{E3C1A93E-A4D5-4333-8524-FEB987ED9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828" y="1039713"/>
            <a:ext cx="988080" cy="98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85" descr="Smart Phone">
            <a:extLst>
              <a:ext uri="{FF2B5EF4-FFF2-40B4-BE49-F238E27FC236}">
                <a16:creationId xmlns:a16="http://schemas.microsoft.com/office/drawing/2014/main" id="{71973AB3-1B3E-4C0F-A86A-4BAC1579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582" y="1017756"/>
            <a:ext cx="988080" cy="98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207FE6F7-537C-4653-8177-A5C212B91F05}"/>
              </a:ext>
            </a:extLst>
          </p:cNvPr>
          <p:cNvCxnSpPr>
            <a:cxnSpLocks/>
            <a:stCxn id="2" idx="2"/>
            <a:endCxn id="2065" idx="1"/>
          </p:cNvCxnSpPr>
          <p:nvPr/>
        </p:nvCxnSpPr>
        <p:spPr>
          <a:xfrm rot="16200000" flipH="1">
            <a:off x="7311994" y="4438499"/>
            <a:ext cx="1467472" cy="1084345"/>
          </a:xfrm>
          <a:prstGeom prst="curved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43" descr="Laptop">
            <a:extLst>
              <a:ext uri="{FF2B5EF4-FFF2-40B4-BE49-F238E27FC236}">
                <a16:creationId xmlns:a16="http://schemas.microsoft.com/office/drawing/2014/main" id="{003818B3-1456-4C69-8398-5A7C65B6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406" y="1580786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26">
            <a:extLst>
              <a:ext uri="{FF2B5EF4-FFF2-40B4-BE49-F238E27FC236}">
                <a16:creationId xmlns:a16="http://schemas.microsoft.com/office/drawing/2014/main" id="{6C47F4D9-122B-4069-B1D0-486F7DC32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00" y="1677222"/>
            <a:ext cx="2976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Main Scoreboard (LAN)</a:t>
            </a:r>
          </a:p>
        </p:txBody>
      </p:sp>
      <p:pic>
        <p:nvPicPr>
          <p:cNvPr id="96" name="Graphic 43" descr="Laptop">
            <a:extLst>
              <a:ext uri="{FF2B5EF4-FFF2-40B4-BE49-F238E27FC236}">
                <a16:creationId xmlns:a16="http://schemas.microsoft.com/office/drawing/2014/main" id="{03C0225A-A617-4B91-AB38-8A5517A1D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386" y="412799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126">
            <a:extLst>
              <a:ext uri="{FF2B5EF4-FFF2-40B4-BE49-F238E27FC236}">
                <a16:creationId xmlns:a16="http://schemas.microsoft.com/office/drawing/2014/main" id="{0BF4F19C-6C56-439C-86F6-6ABEE3473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475" y="4208165"/>
            <a:ext cx="18607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Warmup</a:t>
            </a:r>
            <a:br>
              <a:rPr lang="fr-CA" altLang="fr-FR" sz="1800" dirty="0"/>
            </a:br>
            <a:r>
              <a:rPr lang="fr-CA" altLang="fr-FR" sz="1800" dirty="0"/>
              <a:t>Scoreboard (LAN)</a:t>
            </a:r>
          </a:p>
        </p:txBody>
      </p:sp>
      <p:pic>
        <p:nvPicPr>
          <p:cNvPr id="102" name="Graphic 157" descr="Laptop">
            <a:extLst>
              <a:ext uri="{FF2B5EF4-FFF2-40B4-BE49-F238E27FC236}">
                <a16:creationId xmlns:a16="http://schemas.microsoft.com/office/drawing/2014/main" id="{F9C38CB0-D726-4D8F-BEEB-2F8163893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288" y="497935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56">
            <a:extLst>
              <a:ext uri="{FF2B5EF4-FFF2-40B4-BE49-F238E27FC236}">
                <a16:creationId xmlns:a16="http://schemas.microsoft.com/office/drawing/2014/main" id="{3122AE63-2B4F-4C90-B162-156D63877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190" y="5691460"/>
            <a:ext cx="12945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Timekeeper</a:t>
            </a:r>
            <a:br>
              <a:rPr lang="fr-CA" altLang="fr-FR" sz="1800" dirty="0"/>
            </a:br>
            <a:r>
              <a:rPr lang="fr-CA" altLang="fr-FR" sz="1800" dirty="0"/>
              <a:t>(</a:t>
            </a:r>
            <a:r>
              <a:rPr lang="fr-CA" altLang="fr-FR" sz="1800" dirty="0" err="1"/>
              <a:t>WiFi</a:t>
            </a:r>
            <a:r>
              <a:rPr lang="fr-CA" altLang="fr-FR" sz="1800" dirty="0"/>
              <a:t>)</a:t>
            </a:r>
          </a:p>
        </p:txBody>
      </p: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0822B15E-E643-4D3B-906A-FC6C224E049A}"/>
              </a:ext>
            </a:extLst>
          </p:cNvPr>
          <p:cNvCxnSpPr>
            <a:cxnSpLocks/>
            <a:stCxn id="96" idx="1"/>
            <a:endCxn id="2" idx="2"/>
          </p:cNvCxnSpPr>
          <p:nvPr/>
        </p:nvCxnSpPr>
        <p:spPr>
          <a:xfrm rot="10800000">
            <a:off x="7503558" y="4246936"/>
            <a:ext cx="1276828" cy="3382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4082370-CE64-4197-B870-4FBD71BD100B}"/>
              </a:ext>
            </a:extLst>
          </p:cNvPr>
          <p:cNvSpPr txBox="1"/>
          <p:nvPr/>
        </p:nvSpPr>
        <p:spPr>
          <a:xfrm>
            <a:off x="7498787" y="412568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LAN 1-4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2A3489C-7580-4355-80A8-CF73B3677681}"/>
              </a:ext>
            </a:extLst>
          </p:cNvPr>
          <p:cNvSpPr txBox="1"/>
          <p:nvPr/>
        </p:nvSpPr>
        <p:spPr>
          <a:xfrm>
            <a:off x="5438462" y="412723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LAN 1-4</a:t>
            </a:r>
          </a:p>
        </p:txBody>
      </p:sp>
    </p:spTree>
    <p:extLst>
      <p:ext uri="{BB962C8B-B14F-4D97-AF65-F5344CB8AC3E}">
        <p14:creationId xmlns:p14="http://schemas.microsoft.com/office/powerpoint/2010/main" val="70996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CA8C-6F0F-4E44-87DD-DC8072E2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Isolated</a:t>
            </a:r>
            <a:r>
              <a:rPr lang="fr-CA" dirty="0"/>
              <a:t> Setup for </a:t>
            </a:r>
            <a:r>
              <a:rPr lang="fr-CA" dirty="0" err="1"/>
              <a:t>Individual</a:t>
            </a:r>
            <a:r>
              <a:rPr lang="fr-CA" dirty="0"/>
              <a:t> Scoreboards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A808-D5C2-4DE7-9D42-5CEAA83D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setup reverses the role of the routers to prevent vandalism of the competition network</a:t>
            </a:r>
          </a:p>
          <a:p>
            <a:pPr lvl="1"/>
            <a:r>
              <a:rPr lang="en-CA" dirty="0"/>
              <a:t>The « main » router is the one in the warmup area and acts as the WAN</a:t>
            </a:r>
          </a:p>
          <a:p>
            <a:pPr lvl="1"/>
            <a:r>
              <a:rPr lang="en-CA" dirty="0"/>
              <a:t>The competition floor router is protected because the machines on the brown network cannot see the machines in the blue network</a:t>
            </a:r>
          </a:p>
          <a:p>
            <a:pPr lvl="1"/>
            <a:r>
              <a:rPr lang="en-CA" dirty="0"/>
              <a:t>The setup works because owlcms initiates the connection to publicresults</a:t>
            </a:r>
          </a:p>
          <a:p>
            <a:r>
              <a:rPr lang="en-CA" dirty="0"/>
              <a:t>If you also need other machines in the attendance network that need to connect back to owlcms, then</a:t>
            </a:r>
          </a:p>
          <a:p>
            <a:pPr lvl="1"/>
            <a:r>
              <a:rPr lang="en-CA" dirty="0"/>
              <a:t>The blue router must open of its ports (for example, port 8080) and redirect it to owlcms</a:t>
            </a:r>
          </a:p>
          <a:p>
            <a:pPr lvl="1"/>
            <a:r>
              <a:rPr lang="en-CA" dirty="0"/>
              <a:t>The machines on the brown network will use the address of the blue router as seen on the brown network, and use that as their destination.</a:t>
            </a:r>
          </a:p>
        </p:txBody>
      </p:sp>
    </p:spTree>
    <p:extLst>
      <p:ext uri="{BB962C8B-B14F-4D97-AF65-F5344CB8AC3E}">
        <p14:creationId xmlns:p14="http://schemas.microsoft.com/office/powerpoint/2010/main" val="130522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phic 4" descr="Laptop">
            <a:extLst>
              <a:ext uri="{FF2B5EF4-FFF2-40B4-BE49-F238E27FC236}">
                <a16:creationId xmlns:a16="http://schemas.microsoft.com/office/drawing/2014/main" id="{4CF2F9A1-4F18-4577-806E-AC52EFE2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781646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phic 14" descr="Smart Phone">
            <a:extLst>
              <a:ext uri="{FF2B5EF4-FFF2-40B4-BE49-F238E27FC236}">
                <a16:creationId xmlns:a16="http://schemas.microsoft.com/office/drawing/2014/main" id="{DABCBB31-6253-424D-A9A0-12A32B78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Graphic 17" descr="Smart Phone">
            <a:extLst>
              <a:ext uri="{FF2B5EF4-FFF2-40B4-BE49-F238E27FC236}">
                <a16:creationId xmlns:a16="http://schemas.microsoft.com/office/drawing/2014/main" id="{9C0C5617-17D1-4070-9DB1-37DB65791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Graphic 18" descr="Smart Phone">
            <a:extLst>
              <a:ext uri="{FF2B5EF4-FFF2-40B4-BE49-F238E27FC236}">
                <a16:creationId xmlns:a16="http://schemas.microsoft.com/office/drawing/2014/main" id="{81D21DB3-E14B-452C-85A9-C35487B6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Graphic 20" descr="Server">
            <a:extLst>
              <a:ext uri="{FF2B5EF4-FFF2-40B4-BE49-F238E27FC236}">
                <a16:creationId xmlns:a16="http://schemas.microsoft.com/office/drawing/2014/main" id="{1CE4C8A9-BAF3-4160-9859-B0790119E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4718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Graphic 43" descr="Laptop">
            <a:extLst>
              <a:ext uri="{FF2B5EF4-FFF2-40B4-BE49-F238E27FC236}">
                <a16:creationId xmlns:a16="http://schemas.microsoft.com/office/drawing/2014/main" id="{F4537BA7-9D72-464C-B1D5-E7DB5B87D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78640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CFAC687-B58D-4079-BC6D-599EAA9483C7}"/>
              </a:ext>
            </a:extLst>
          </p:cNvPr>
          <p:cNvSpPr/>
          <p:nvPr/>
        </p:nvSpPr>
        <p:spPr>
          <a:xfrm>
            <a:off x="4383088" y="3471863"/>
            <a:ext cx="1500187" cy="1109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pic>
        <p:nvPicPr>
          <p:cNvPr id="2057" name="Graphic 12" descr="Laptop">
            <a:extLst>
              <a:ext uri="{FF2B5EF4-FFF2-40B4-BE49-F238E27FC236}">
                <a16:creationId xmlns:a16="http://schemas.microsoft.com/office/drawing/2014/main" id="{805D1863-2552-4D4B-A6AD-3273C527D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F6D43D4-5C89-466E-BD52-1A7A8E8D76C0}"/>
              </a:ext>
            </a:extLst>
          </p:cNvPr>
          <p:cNvCxnSpPr>
            <a:cxnSpLocks/>
            <a:stCxn id="2051" idx="1"/>
            <a:endCxn id="2071" idx="1"/>
          </p:cNvCxnSpPr>
          <p:nvPr/>
        </p:nvCxnSpPr>
        <p:spPr>
          <a:xfrm rot="10800000" flipH="1" flipV="1">
            <a:off x="1054100" y="3006725"/>
            <a:ext cx="1200150" cy="1011238"/>
          </a:xfrm>
          <a:prstGeom prst="curvedConnector3">
            <a:avLst>
              <a:gd name="adj1" fmla="val -19058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99B6F128-9F43-4A76-8248-9136D6FC031B}"/>
              </a:ext>
            </a:extLst>
          </p:cNvPr>
          <p:cNvCxnSpPr>
            <a:cxnSpLocks/>
            <a:stCxn id="2057" idx="0"/>
            <a:endCxn id="2050" idx="2"/>
          </p:cNvCxnSpPr>
          <p:nvPr/>
        </p:nvCxnSpPr>
        <p:spPr>
          <a:xfrm rot="16200000" flipV="1">
            <a:off x="2052936" y="752774"/>
            <a:ext cx="1864717" cy="3751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D64E8DC6-E0EF-4323-A9E1-9796826B872C}"/>
              </a:ext>
            </a:extLst>
          </p:cNvPr>
          <p:cNvCxnSpPr>
            <a:cxnSpLocks/>
            <a:stCxn id="2057" idx="0"/>
            <a:endCxn id="2055" idx="2"/>
          </p:cNvCxnSpPr>
          <p:nvPr/>
        </p:nvCxnSpPr>
        <p:spPr>
          <a:xfrm rot="16200000" flipV="1">
            <a:off x="2676823" y="1376661"/>
            <a:ext cx="1859955" cy="2508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A551B54-1D8D-4ACC-AABD-6A6451CE9D9F}"/>
              </a:ext>
            </a:extLst>
          </p:cNvPr>
          <p:cNvSpPr/>
          <p:nvPr/>
        </p:nvSpPr>
        <p:spPr>
          <a:xfrm>
            <a:off x="606425" y="465138"/>
            <a:ext cx="6008688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62" name="TextBox 126">
            <a:extLst>
              <a:ext uri="{FF2B5EF4-FFF2-40B4-BE49-F238E27FC236}">
                <a16:creationId xmlns:a16="http://schemas.microsoft.com/office/drawing/2014/main" id="{E09AF9BF-9FA1-47C9-AD77-30C0E5A8D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1019771"/>
            <a:ext cx="1344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Scoreboards</a:t>
            </a:r>
          </a:p>
        </p:txBody>
      </p:sp>
      <p:sp>
        <p:nvSpPr>
          <p:cNvPr id="2063" name="TextBox 127">
            <a:extLst>
              <a:ext uri="{FF2B5EF4-FFF2-40B4-BE49-F238E27FC236}">
                <a16:creationId xmlns:a16="http://schemas.microsoft.com/office/drawing/2014/main" id="{29C99C36-593B-4006-8FA3-6E9FC5ADF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2684463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Referee</a:t>
            </a:r>
            <a:br>
              <a:rPr lang="fr-CA" altLang="fr-FR" sz="1800"/>
            </a:br>
            <a:r>
              <a:rPr lang="fr-CA" altLang="fr-FR" sz="1800"/>
              <a:t>devices (USB)</a:t>
            </a:r>
          </a:p>
        </p:txBody>
      </p:sp>
      <p:sp>
        <p:nvSpPr>
          <p:cNvPr id="2064" name="TextBox 137">
            <a:extLst>
              <a:ext uri="{FF2B5EF4-FFF2-40B4-BE49-F238E27FC236}">
                <a16:creationId xmlns:a16="http://schemas.microsoft.com/office/drawing/2014/main" id="{C3BBB3B1-6D3E-4B67-A4DB-8BFCDB8AC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428" y="4232275"/>
            <a:ext cx="108555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owlcms</a:t>
            </a:r>
            <a:br>
              <a:rPr lang="fr-CA" altLang="fr-FR" sz="1800" dirty="0"/>
            </a:br>
            <a:r>
              <a:rPr lang="fr-CA" sz="1200" dirty="0"/>
              <a:t>192.168.4.100</a:t>
            </a:r>
            <a:endParaRPr lang="fr-CA" altLang="fr-FR" sz="1800" dirty="0"/>
          </a:p>
        </p:txBody>
      </p:sp>
      <p:pic>
        <p:nvPicPr>
          <p:cNvPr id="2065" name="Graphic 153" descr="Laptop">
            <a:extLst>
              <a:ext uri="{FF2B5EF4-FFF2-40B4-BE49-F238E27FC236}">
                <a16:creationId xmlns:a16="http://schemas.microsoft.com/office/drawing/2014/main" id="{43A9CDCA-C43C-499D-8C15-11808D07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50609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AB50CE33-EC37-4940-A95B-404957B6C337}"/>
              </a:ext>
            </a:extLst>
          </p:cNvPr>
          <p:cNvCxnSpPr>
            <a:cxnSpLocks/>
            <a:stCxn id="2065" idx="3"/>
            <a:endCxn id="2064" idx="2"/>
          </p:cNvCxnSpPr>
          <p:nvPr/>
        </p:nvCxnSpPr>
        <p:spPr>
          <a:xfrm flipV="1">
            <a:off x="2178050" y="4786273"/>
            <a:ext cx="2685156" cy="73187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TextBox 155">
            <a:extLst>
              <a:ext uri="{FF2B5EF4-FFF2-40B4-BE49-F238E27FC236}">
                <a16:creationId xmlns:a16="http://schemas.microsoft.com/office/drawing/2014/main" id="{028034BB-1260-4370-84C0-2754268DA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5791200"/>
            <a:ext cx="996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Marshall</a:t>
            </a:r>
          </a:p>
        </p:txBody>
      </p:sp>
      <p:sp>
        <p:nvSpPr>
          <p:cNvPr id="2068" name="TextBox 156">
            <a:extLst>
              <a:ext uri="{FF2B5EF4-FFF2-40B4-BE49-F238E27FC236}">
                <a16:creationId xmlns:a16="http://schemas.microsoft.com/office/drawing/2014/main" id="{4C1FFB65-2CC2-4604-A012-AA7702C9A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713" y="5997575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Announcer</a:t>
            </a:r>
          </a:p>
        </p:txBody>
      </p:sp>
      <p:pic>
        <p:nvPicPr>
          <p:cNvPr id="2069" name="Graphic 157" descr="Laptop">
            <a:extLst>
              <a:ext uri="{FF2B5EF4-FFF2-40B4-BE49-F238E27FC236}">
                <a16:creationId xmlns:a16="http://schemas.microsoft.com/office/drawing/2014/main" id="{770C31E4-2257-4B75-944B-6A7D1631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53435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0" name="TextBox 160">
            <a:extLst>
              <a:ext uri="{FF2B5EF4-FFF2-40B4-BE49-F238E27FC236}">
                <a16:creationId xmlns:a16="http://schemas.microsoft.com/office/drawing/2014/main" id="{3CE4D45A-56E5-46E8-BBFF-904E2E104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38150"/>
            <a:ext cx="27443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 dirty="0" err="1"/>
              <a:t>Competition</a:t>
            </a:r>
            <a:r>
              <a:rPr lang="fr-CA" altLang="fr-FR" sz="1400" i="1" dirty="0"/>
              <a:t> Network (192.168.4.x)</a:t>
            </a:r>
          </a:p>
        </p:txBody>
      </p:sp>
      <p:pic>
        <p:nvPicPr>
          <p:cNvPr id="2071" name="Graphic 25" descr="Laptop">
            <a:extLst>
              <a:ext uri="{FF2B5EF4-FFF2-40B4-BE49-F238E27FC236}">
                <a16:creationId xmlns:a16="http://schemas.microsoft.com/office/drawing/2014/main" id="{62AA78AB-9155-491F-8CC5-7390A7ED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CAC28A8-A3B7-4BE8-BEBB-E406B80D288C}"/>
              </a:ext>
            </a:extLst>
          </p:cNvPr>
          <p:cNvCxnSpPr>
            <a:stCxn id="2052" idx="1"/>
            <a:endCxn id="2071" idx="1"/>
          </p:cNvCxnSpPr>
          <p:nvPr/>
        </p:nvCxnSpPr>
        <p:spPr>
          <a:xfrm rot="10800000" flipH="1" flipV="1">
            <a:off x="1728788" y="3006725"/>
            <a:ext cx="525462" cy="1011238"/>
          </a:xfrm>
          <a:prstGeom prst="curvedConnector3">
            <a:avLst>
              <a:gd name="adj1" fmla="val -43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D929224-1FC9-45B9-8A64-276C27428EFB}"/>
              </a:ext>
            </a:extLst>
          </p:cNvPr>
          <p:cNvCxnSpPr>
            <a:stCxn id="2053" idx="1"/>
            <a:endCxn id="2071" idx="1"/>
          </p:cNvCxnSpPr>
          <p:nvPr/>
        </p:nvCxnSpPr>
        <p:spPr>
          <a:xfrm rot="10800000" flipV="1">
            <a:off x="2254250" y="3006725"/>
            <a:ext cx="98425" cy="1011238"/>
          </a:xfrm>
          <a:prstGeom prst="curvedConnector3">
            <a:avLst>
              <a:gd name="adj1" fmla="val 329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CE35E94-F47C-402A-B35F-B8EAB77EA6F4}"/>
              </a:ext>
            </a:extLst>
          </p:cNvPr>
          <p:cNvCxnSpPr>
            <a:cxnSpLocks/>
            <a:stCxn id="2071" idx="3"/>
            <a:endCxn id="35" idx="1"/>
          </p:cNvCxnSpPr>
          <p:nvPr/>
        </p:nvCxnSpPr>
        <p:spPr>
          <a:xfrm>
            <a:off x="3168650" y="4017963"/>
            <a:ext cx="1214438" cy="79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19">
            <a:extLst>
              <a:ext uri="{FF2B5EF4-FFF2-40B4-BE49-F238E27FC236}">
                <a16:creationId xmlns:a16="http://schemas.microsoft.com/office/drawing/2014/main" id="{E2E70437-B7EC-41AD-A73C-1D72AB600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Athlete-facing</a:t>
            </a:r>
            <a:br>
              <a:rPr lang="fr-CA" altLang="fr-FR" sz="1800"/>
            </a:br>
            <a:r>
              <a:rPr lang="fr-CA" altLang="fr-FR" sz="1800"/>
              <a:t>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D0A4A-7B5D-40DF-8359-516EAEEF57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7816" y="333782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7" name="TextBox 3">
            <a:extLst>
              <a:ext uri="{FF2B5EF4-FFF2-40B4-BE49-F238E27FC236}">
                <a16:creationId xmlns:a16="http://schemas.microsoft.com/office/drawing/2014/main" id="{9CD063DB-7858-49CD-8A07-8DCDC07D7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438" y="8208963"/>
            <a:ext cx="4876800" cy="4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5C74EC-F02A-4218-A5B8-C8324A7CB45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46358" y="333253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9" name="TextBox 5">
            <a:extLst>
              <a:ext uri="{FF2B5EF4-FFF2-40B4-BE49-F238E27FC236}">
                <a16:creationId xmlns:a16="http://schemas.microsoft.com/office/drawing/2014/main" id="{1CBFA705-3476-4C31-810E-A161039DC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8204200"/>
            <a:ext cx="4876800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pic>
        <p:nvPicPr>
          <p:cNvPr id="2080" name="Graphic 36" descr="Laptop">
            <a:extLst>
              <a:ext uri="{FF2B5EF4-FFF2-40B4-BE49-F238E27FC236}">
                <a16:creationId xmlns:a16="http://schemas.microsoft.com/office/drawing/2014/main" id="{33E30F42-2372-493E-9654-E3E753741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38" y="11779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1" name="Graphic 37" descr="Laptop">
            <a:extLst>
              <a:ext uri="{FF2B5EF4-FFF2-40B4-BE49-F238E27FC236}">
                <a16:creationId xmlns:a16="http://schemas.microsoft.com/office/drawing/2014/main" id="{A45D2B28-9B06-4D03-ADA7-2ABC4A542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1985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2" name="TextBox 39">
            <a:extLst>
              <a:ext uri="{FF2B5EF4-FFF2-40B4-BE49-F238E27FC236}">
                <a16:creationId xmlns:a16="http://schemas.microsoft.com/office/drawing/2014/main" id="{29503FF6-FE24-4762-A0C2-4EFBBD87A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4810" y="4203700"/>
            <a:ext cx="137749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publicresults</a:t>
            </a:r>
            <a:br>
              <a:rPr lang="fr-CA" altLang="fr-FR" sz="1800" dirty="0"/>
            </a:br>
            <a:r>
              <a:rPr lang="fr-CA" sz="1200" dirty="0"/>
              <a:t>10.0.0.234</a:t>
            </a:r>
            <a:endParaRPr lang="fr-CA" altLang="fr-FR" sz="18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19EE4E4-1B72-4B9C-9EBA-529BC0289E4E}"/>
              </a:ext>
            </a:extLst>
          </p:cNvPr>
          <p:cNvCxnSpPr>
            <a:cxnSpLocks/>
            <a:stCxn id="2086" idx="3"/>
            <a:endCxn id="2080" idx="3"/>
          </p:cNvCxnSpPr>
          <p:nvPr/>
        </p:nvCxnSpPr>
        <p:spPr>
          <a:xfrm flipH="1" flipV="1">
            <a:off x="8923338" y="1635125"/>
            <a:ext cx="279400" cy="2347913"/>
          </a:xfrm>
          <a:prstGeom prst="curvedConnector3">
            <a:avLst>
              <a:gd name="adj1" fmla="val -81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0892C97-A566-4FA9-8315-E48F16287327}"/>
              </a:ext>
            </a:extLst>
          </p:cNvPr>
          <p:cNvCxnSpPr>
            <a:cxnSpLocks/>
            <a:stCxn id="2086" idx="3"/>
          </p:cNvCxnSpPr>
          <p:nvPr/>
        </p:nvCxnSpPr>
        <p:spPr>
          <a:xfrm flipV="1">
            <a:off x="9202738" y="1635125"/>
            <a:ext cx="1778000" cy="2347913"/>
          </a:xfrm>
          <a:prstGeom prst="curvedConnector3">
            <a:avLst>
              <a:gd name="adj1" fmla="val 112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5" name="TextBox 47">
            <a:extLst>
              <a:ext uri="{FF2B5EF4-FFF2-40B4-BE49-F238E27FC236}">
                <a16:creationId xmlns:a16="http://schemas.microsoft.com/office/drawing/2014/main" id="{326EC00E-DEA1-4DD5-A0BF-D093BA537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029" y="1922463"/>
            <a:ext cx="2314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Individual</a:t>
            </a:r>
            <a:r>
              <a:rPr lang="fr-CA" altLang="fr-FR" sz="1800" dirty="0"/>
              <a:t> Scoreboards</a:t>
            </a:r>
          </a:p>
        </p:txBody>
      </p:sp>
      <p:pic>
        <p:nvPicPr>
          <p:cNvPr id="2086" name="Graphic 6" descr="Laptop">
            <a:extLst>
              <a:ext uri="{FF2B5EF4-FFF2-40B4-BE49-F238E27FC236}">
                <a16:creationId xmlns:a16="http://schemas.microsoft.com/office/drawing/2014/main" id="{7D82585F-3F01-45BE-A0F3-DBCC1BDAA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35258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15191B2-AB70-4A6F-BC13-F59F6E474ED5}"/>
              </a:ext>
            </a:extLst>
          </p:cNvPr>
          <p:cNvCxnSpPr>
            <a:stCxn id="2086" idx="3"/>
            <a:endCxn id="2081" idx="3"/>
          </p:cNvCxnSpPr>
          <p:nvPr/>
        </p:nvCxnSpPr>
        <p:spPr>
          <a:xfrm flipV="1">
            <a:off x="9202738" y="1655763"/>
            <a:ext cx="766762" cy="2327275"/>
          </a:xfrm>
          <a:prstGeom prst="curvedConnector3">
            <a:avLst>
              <a:gd name="adj1" fmla="val 129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B85964A-1039-4906-BCA8-D7FB2AB4EDDE}"/>
              </a:ext>
            </a:extLst>
          </p:cNvPr>
          <p:cNvSpPr/>
          <p:nvPr/>
        </p:nvSpPr>
        <p:spPr>
          <a:xfrm>
            <a:off x="6899275" y="465138"/>
            <a:ext cx="4686300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89" name="TextBox 23">
            <a:extLst>
              <a:ext uri="{FF2B5EF4-FFF2-40B4-BE49-F238E27FC236}">
                <a16:creationId xmlns:a16="http://schemas.microsoft.com/office/drawing/2014/main" id="{5470980A-FED0-4C7D-95EF-C96B9B8A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8050" y="487363"/>
            <a:ext cx="16809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 dirty="0"/>
              <a:t>Attendance Network</a:t>
            </a:r>
            <a:br>
              <a:rPr lang="fr-CA" altLang="fr-FR" sz="1400" i="1" dirty="0"/>
            </a:br>
            <a:r>
              <a:rPr lang="fr-CA" altLang="fr-FR" sz="1400" i="1" dirty="0"/>
              <a:t>(10.0.0.x)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8C60C2C-DA24-402D-8A35-72A4568EEE27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rot="5400000">
            <a:off x="6706642" y="3455310"/>
            <a:ext cx="5290" cy="1588542"/>
          </a:xfrm>
          <a:prstGeom prst="bentConnector3">
            <a:avLst>
              <a:gd name="adj1" fmla="val 7772628"/>
            </a:avLst>
          </a:prstGeom>
          <a:ln w="762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1" name="TextBox 58">
            <a:extLst>
              <a:ext uri="{FF2B5EF4-FFF2-40B4-BE49-F238E27FC236}">
                <a16:creationId xmlns:a16="http://schemas.microsoft.com/office/drawing/2014/main" id="{6AFB50A1-F343-4C00-88C0-F8A90A5E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930" y="2758327"/>
            <a:ext cx="13536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Competition</a:t>
            </a:r>
            <a:br>
              <a:rPr lang="fr-CA" altLang="fr-FR" sz="1800" dirty="0"/>
            </a:br>
            <a:r>
              <a:rPr lang="fr-CA" altLang="fr-FR" sz="1800" dirty="0"/>
              <a:t>Router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186FD3F3-23E9-4791-BCAE-236F22F2B00A}"/>
              </a:ext>
            </a:extLst>
          </p:cNvPr>
          <p:cNvCxnSpPr>
            <a:cxnSpLocks/>
            <a:stCxn id="2069" idx="3"/>
            <a:endCxn id="2064" idx="2"/>
          </p:cNvCxnSpPr>
          <p:nvPr/>
        </p:nvCxnSpPr>
        <p:spPr>
          <a:xfrm flipV="1">
            <a:off x="4200525" y="4786273"/>
            <a:ext cx="662681" cy="10144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3" name="TextBox 66">
            <a:extLst>
              <a:ext uri="{FF2B5EF4-FFF2-40B4-BE49-F238E27FC236}">
                <a16:creationId xmlns:a16="http://schemas.microsoft.com/office/drawing/2014/main" id="{B8B68416-BE68-4F1C-9D09-81A0B57EE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895" y="2776603"/>
            <a:ext cx="16607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Crowd</a:t>
            </a:r>
            <a:r>
              <a:rPr lang="fr-CA" altLang="fr-FR" sz="1800" dirty="0"/>
              <a:t>/Coaches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Router + </a:t>
            </a:r>
            <a:r>
              <a:rPr lang="fr-CA" altLang="fr-FR" sz="1800" dirty="0" err="1"/>
              <a:t>WiFi</a:t>
            </a:r>
            <a:endParaRPr lang="fr-CA" altLang="fr-FR" sz="1800" dirty="0"/>
          </a:p>
        </p:txBody>
      </p:sp>
      <p:pic>
        <p:nvPicPr>
          <p:cNvPr id="2094" name="Graphic 85" descr="Smart Phone">
            <a:extLst>
              <a:ext uri="{FF2B5EF4-FFF2-40B4-BE49-F238E27FC236}">
                <a16:creationId xmlns:a16="http://schemas.microsoft.com/office/drawing/2014/main" id="{18188E56-D942-4693-B854-331D4885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050" y="131286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76C293-3F86-4363-86B4-B6939CB22B0F}"/>
              </a:ext>
            </a:extLst>
          </p:cNvPr>
          <p:cNvSpPr txBox="1"/>
          <p:nvPr/>
        </p:nvSpPr>
        <p:spPr>
          <a:xfrm>
            <a:off x="5883735" y="4294452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WAN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9096AD75-C927-43EF-B8CF-6CB65854051E}"/>
              </a:ext>
            </a:extLst>
          </p:cNvPr>
          <p:cNvCxnSpPr>
            <a:cxnSpLocks/>
            <a:endCxn id="2082" idx="2"/>
          </p:cNvCxnSpPr>
          <p:nvPr/>
        </p:nvCxnSpPr>
        <p:spPr>
          <a:xfrm>
            <a:off x="5497216" y="4552970"/>
            <a:ext cx="3316341" cy="204728"/>
          </a:xfrm>
          <a:prstGeom prst="curvedConnector4">
            <a:avLst>
              <a:gd name="adj1" fmla="val 7823"/>
              <a:gd name="adj2" fmla="val 21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E1AB-9750-4F23-96AB-0D1B5BCA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Video</a:t>
            </a:r>
            <a:r>
              <a:rPr lang="fr-CA" dirty="0"/>
              <a:t>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14D8-ED1E-4C4E-BED9-CBA90EE61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 </a:t>
            </a:r>
            <a:r>
              <a:rPr lang="fr-CA" dirty="0" err="1"/>
              <a:t>this</a:t>
            </a:r>
            <a:r>
              <a:rPr lang="fr-CA" dirty="0"/>
              <a:t> setup, the network </a:t>
            </a:r>
            <a:r>
              <a:rPr lang="fr-CA" dirty="0" err="1"/>
              <a:t>traffic</a:t>
            </a:r>
            <a:r>
              <a:rPr lang="fr-CA" dirty="0"/>
              <a:t> for the </a:t>
            </a:r>
            <a:r>
              <a:rPr lang="fr-CA" dirty="0" err="1"/>
              <a:t>video</a:t>
            </a:r>
            <a:r>
              <a:rPr lang="fr-CA" dirty="0"/>
              <a:t> streaming </a:t>
            </a:r>
            <a:r>
              <a:rPr lang="fr-CA" dirty="0" err="1"/>
              <a:t>does</a:t>
            </a:r>
            <a:r>
              <a:rPr lang="fr-CA" dirty="0"/>
              <a:t> not </a:t>
            </a:r>
            <a:r>
              <a:rPr lang="fr-CA" dirty="0" err="1"/>
              <a:t>reach</a:t>
            </a:r>
            <a:r>
              <a:rPr lang="fr-CA" dirty="0"/>
              <a:t> the </a:t>
            </a:r>
            <a:r>
              <a:rPr lang="fr-CA" dirty="0" err="1"/>
              <a:t>competition</a:t>
            </a:r>
            <a:r>
              <a:rPr lang="fr-CA" dirty="0"/>
              <a:t> network</a:t>
            </a:r>
          </a:p>
          <a:p>
            <a:r>
              <a:rPr lang="fr-CA" dirty="0"/>
              <a:t>This </a:t>
            </a:r>
            <a:r>
              <a:rPr lang="fr-CA" dirty="0" err="1"/>
              <a:t>requires</a:t>
            </a:r>
            <a:r>
              <a:rPr lang="fr-CA" dirty="0"/>
              <a:t> a port </a:t>
            </a:r>
            <a:r>
              <a:rPr lang="fr-CA" dirty="0" err="1"/>
              <a:t>forwarding</a:t>
            </a:r>
            <a:r>
              <a:rPr lang="fr-CA" dirty="0"/>
              <a:t> </a:t>
            </a:r>
            <a:r>
              <a:rPr lang="fr-CA" dirty="0" err="1"/>
              <a:t>rule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put in place on the </a:t>
            </a:r>
            <a:r>
              <a:rPr lang="fr-CA" dirty="0" err="1"/>
              <a:t>competition</a:t>
            </a:r>
            <a:r>
              <a:rPr lang="fr-CA" dirty="0"/>
              <a:t> router</a:t>
            </a:r>
          </a:p>
          <a:p>
            <a:pPr lvl="1"/>
            <a:r>
              <a:rPr lang="fr-CA" dirty="0"/>
              <a:t>In the </a:t>
            </a:r>
            <a:r>
              <a:rPr lang="fr-CA" dirty="0" err="1"/>
              <a:t>example</a:t>
            </a:r>
            <a:r>
              <a:rPr lang="fr-CA" dirty="0"/>
              <a:t>, the OBS machine </a:t>
            </a:r>
            <a:r>
              <a:rPr lang="fr-CA" dirty="0" err="1"/>
              <a:t>sees</a:t>
            </a:r>
            <a:r>
              <a:rPr lang="fr-CA" dirty="0"/>
              <a:t> the </a:t>
            </a:r>
            <a:r>
              <a:rPr lang="fr-CA" dirty="0" err="1"/>
              <a:t>competition</a:t>
            </a:r>
            <a:r>
              <a:rPr lang="fr-CA" dirty="0"/>
              <a:t> router as 10.0.0.1</a:t>
            </a:r>
          </a:p>
          <a:p>
            <a:pPr lvl="1"/>
            <a:r>
              <a:rPr lang="fr-CA" dirty="0"/>
              <a:t>The </a:t>
            </a:r>
            <a:r>
              <a:rPr lang="fr-CA" dirty="0" err="1"/>
              <a:t>blue</a:t>
            </a:r>
            <a:r>
              <a:rPr lang="fr-CA" dirty="0"/>
              <a:t> router </a:t>
            </a:r>
            <a:r>
              <a:rPr lang="fr-CA" dirty="0" err="1"/>
              <a:t>forwards</a:t>
            </a:r>
            <a:r>
              <a:rPr lang="fr-CA" dirty="0"/>
              <a:t> </a:t>
            </a:r>
            <a:r>
              <a:rPr lang="fr-CA" dirty="0" err="1"/>
              <a:t>outside</a:t>
            </a:r>
            <a:r>
              <a:rPr lang="fr-CA" dirty="0"/>
              <a:t> </a:t>
            </a:r>
            <a:r>
              <a:rPr lang="fr-CA" dirty="0" err="1"/>
              <a:t>requests</a:t>
            </a:r>
            <a:r>
              <a:rPr lang="fr-CA" dirty="0"/>
              <a:t> for port 8080 to 192.168.1.100:8080</a:t>
            </a:r>
          </a:p>
          <a:p>
            <a:pPr lvl="1"/>
            <a:r>
              <a:rPr lang="fr-CA" dirty="0"/>
              <a:t>OBS </a:t>
            </a:r>
            <a:r>
              <a:rPr lang="fr-CA" dirty="0" err="1"/>
              <a:t>therefore</a:t>
            </a:r>
            <a:r>
              <a:rPr lang="fr-CA" dirty="0"/>
              <a:t> uses 10.0.0.1:8080 to </a:t>
            </a:r>
            <a:r>
              <a:rPr lang="fr-CA" dirty="0" err="1"/>
              <a:t>see</a:t>
            </a:r>
            <a:r>
              <a:rPr lang="fr-CA" dirty="0"/>
              <a:t> owlcms</a:t>
            </a:r>
          </a:p>
        </p:txBody>
      </p:sp>
    </p:spTree>
    <p:extLst>
      <p:ext uri="{BB962C8B-B14F-4D97-AF65-F5344CB8AC3E}">
        <p14:creationId xmlns:p14="http://schemas.microsoft.com/office/powerpoint/2010/main" val="412474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phic 4" descr="Laptop">
            <a:extLst>
              <a:ext uri="{FF2B5EF4-FFF2-40B4-BE49-F238E27FC236}">
                <a16:creationId xmlns:a16="http://schemas.microsoft.com/office/drawing/2014/main" id="{4CF2F9A1-4F18-4577-806E-AC52EFE2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781646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phic 14" descr="Smart Phone">
            <a:extLst>
              <a:ext uri="{FF2B5EF4-FFF2-40B4-BE49-F238E27FC236}">
                <a16:creationId xmlns:a16="http://schemas.microsoft.com/office/drawing/2014/main" id="{DABCBB31-6253-424D-A9A0-12A32B78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Graphic 17" descr="Smart Phone">
            <a:extLst>
              <a:ext uri="{FF2B5EF4-FFF2-40B4-BE49-F238E27FC236}">
                <a16:creationId xmlns:a16="http://schemas.microsoft.com/office/drawing/2014/main" id="{9C0C5617-17D1-4070-9DB1-37DB65791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Graphic 18" descr="Smart Phone">
            <a:extLst>
              <a:ext uri="{FF2B5EF4-FFF2-40B4-BE49-F238E27FC236}">
                <a16:creationId xmlns:a16="http://schemas.microsoft.com/office/drawing/2014/main" id="{81D21DB3-E14B-452C-85A9-C35487B6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Graphic 20" descr="Server">
            <a:extLst>
              <a:ext uri="{FF2B5EF4-FFF2-40B4-BE49-F238E27FC236}">
                <a16:creationId xmlns:a16="http://schemas.microsoft.com/office/drawing/2014/main" id="{1CE4C8A9-BAF3-4160-9859-B0790119E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4718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Graphic 43" descr="Laptop">
            <a:extLst>
              <a:ext uri="{FF2B5EF4-FFF2-40B4-BE49-F238E27FC236}">
                <a16:creationId xmlns:a16="http://schemas.microsoft.com/office/drawing/2014/main" id="{F4537BA7-9D72-464C-B1D5-E7DB5B87D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78640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CFAC687-B58D-4079-BC6D-599EAA9483C7}"/>
              </a:ext>
            </a:extLst>
          </p:cNvPr>
          <p:cNvSpPr/>
          <p:nvPr/>
        </p:nvSpPr>
        <p:spPr>
          <a:xfrm>
            <a:off x="4752916" y="3422195"/>
            <a:ext cx="1500187" cy="1109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pic>
        <p:nvPicPr>
          <p:cNvPr id="2057" name="Graphic 12" descr="Laptop">
            <a:extLst>
              <a:ext uri="{FF2B5EF4-FFF2-40B4-BE49-F238E27FC236}">
                <a16:creationId xmlns:a16="http://schemas.microsoft.com/office/drawing/2014/main" id="{805D1863-2552-4D4B-A6AD-3273C527D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F6D43D4-5C89-466E-BD52-1A7A8E8D76C0}"/>
              </a:ext>
            </a:extLst>
          </p:cNvPr>
          <p:cNvCxnSpPr>
            <a:cxnSpLocks/>
            <a:stCxn id="2051" idx="1"/>
            <a:endCxn id="2071" idx="1"/>
          </p:cNvCxnSpPr>
          <p:nvPr/>
        </p:nvCxnSpPr>
        <p:spPr>
          <a:xfrm rot="10800000" flipH="1" flipV="1">
            <a:off x="1054100" y="3006725"/>
            <a:ext cx="1200150" cy="1011238"/>
          </a:xfrm>
          <a:prstGeom prst="curvedConnector3">
            <a:avLst>
              <a:gd name="adj1" fmla="val -19058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99B6F128-9F43-4A76-8248-9136D6FC031B}"/>
              </a:ext>
            </a:extLst>
          </p:cNvPr>
          <p:cNvCxnSpPr>
            <a:cxnSpLocks/>
            <a:stCxn id="2057" idx="0"/>
            <a:endCxn id="2050" idx="2"/>
          </p:cNvCxnSpPr>
          <p:nvPr/>
        </p:nvCxnSpPr>
        <p:spPr>
          <a:xfrm rot="16200000" flipV="1">
            <a:off x="2052936" y="752774"/>
            <a:ext cx="1864717" cy="3751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D64E8DC6-E0EF-4323-A9E1-9796826B872C}"/>
              </a:ext>
            </a:extLst>
          </p:cNvPr>
          <p:cNvCxnSpPr>
            <a:cxnSpLocks/>
            <a:stCxn id="2057" idx="0"/>
            <a:endCxn id="2055" idx="2"/>
          </p:cNvCxnSpPr>
          <p:nvPr/>
        </p:nvCxnSpPr>
        <p:spPr>
          <a:xfrm rot="16200000" flipV="1">
            <a:off x="2676823" y="1376661"/>
            <a:ext cx="1859955" cy="2508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A551B54-1D8D-4ACC-AABD-6A6451CE9D9F}"/>
              </a:ext>
            </a:extLst>
          </p:cNvPr>
          <p:cNvSpPr/>
          <p:nvPr/>
        </p:nvSpPr>
        <p:spPr>
          <a:xfrm>
            <a:off x="606425" y="465138"/>
            <a:ext cx="6008688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62" name="TextBox 126">
            <a:extLst>
              <a:ext uri="{FF2B5EF4-FFF2-40B4-BE49-F238E27FC236}">
                <a16:creationId xmlns:a16="http://schemas.microsoft.com/office/drawing/2014/main" id="{E09AF9BF-9FA1-47C9-AD77-30C0E5A8D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1019771"/>
            <a:ext cx="1344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Scoreboards</a:t>
            </a:r>
          </a:p>
        </p:txBody>
      </p:sp>
      <p:sp>
        <p:nvSpPr>
          <p:cNvPr id="2063" name="TextBox 127">
            <a:extLst>
              <a:ext uri="{FF2B5EF4-FFF2-40B4-BE49-F238E27FC236}">
                <a16:creationId xmlns:a16="http://schemas.microsoft.com/office/drawing/2014/main" id="{29C99C36-593B-4006-8FA3-6E9FC5ADF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2684463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Referee</a:t>
            </a:r>
            <a:br>
              <a:rPr lang="fr-CA" altLang="fr-FR" sz="1800"/>
            </a:br>
            <a:r>
              <a:rPr lang="fr-CA" altLang="fr-FR" sz="1800"/>
              <a:t>devices (USB)</a:t>
            </a:r>
          </a:p>
        </p:txBody>
      </p:sp>
      <p:sp>
        <p:nvSpPr>
          <p:cNvPr id="2064" name="TextBox 137">
            <a:extLst>
              <a:ext uri="{FF2B5EF4-FFF2-40B4-BE49-F238E27FC236}">
                <a16:creationId xmlns:a16="http://schemas.microsoft.com/office/drawing/2014/main" id="{C3BBB3B1-6D3E-4B67-A4DB-8BFCDB8AC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428" y="4232275"/>
            <a:ext cx="108555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owlcms</a:t>
            </a:r>
            <a:br>
              <a:rPr lang="fr-CA" altLang="fr-FR" sz="1800" dirty="0"/>
            </a:br>
            <a:r>
              <a:rPr lang="fr-CA" sz="1200" dirty="0"/>
              <a:t>192.168.1.100</a:t>
            </a:r>
            <a:endParaRPr lang="fr-CA" altLang="fr-FR" sz="1800" dirty="0"/>
          </a:p>
        </p:txBody>
      </p:sp>
      <p:pic>
        <p:nvPicPr>
          <p:cNvPr id="2065" name="Graphic 153" descr="Laptop">
            <a:extLst>
              <a:ext uri="{FF2B5EF4-FFF2-40B4-BE49-F238E27FC236}">
                <a16:creationId xmlns:a16="http://schemas.microsoft.com/office/drawing/2014/main" id="{43A9CDCA-C43C-499D-8C15-11808D07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50609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AB50CE33-EC37-4940-A95B-404957B6C337}"/>
              </a:ext>
            </a:extLst>
          </p:cNvPr>
          <p:cNvCxnSpPr>
            <a:cxnSpLocks/>
          </p:cNvCxnSpPr>
          <p:nvPr/>
        </p:nvCxnSpPr>
        <p:spPr>
          <a:xfrm flipV="1">
            <a:off x="2163139" y="4771211"/>
            <a:ext cx="2685156" cy="73187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TextBox 155">
            <a:extLst>
              <a:ext uri="{FF2B5EF4-FFF2-40B4-BE49-F238E27FC236}">
                <a16:creationId xmlns:a16="http://schemas.microsoft.com/office/drawing/2014/main" id="{028034BB-1260-4370-84C0-2754268DA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5791200"/>
            <a:ext cx="996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Marshall</a:t>
            </a:r>
          </a:p>
        </p:txBody>
      </p:sp>
      <p:sp>
        <p:nvSpPr>
          <p:cNvPr id="2068" name="TextBox 156">
            <a:extLst>
              <a:ext uri="{FF2B5EF4-FFF2-40B4-BE49-F238E27FC236}">
                <a16:creationId xmlns:a16="http://schemas.microsoft.com/office/drawing/2014/main" id="{4C1FFB65-2CC2-4604-A012-AA7702C9A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713" y="5997575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Announcer</a:t>
            </a:r>
          </a:p>
        </p:txBody>
      </p:sp>
      <p:pic>
        <p:nvPicPr>
          <p:cNvPr id="2069" name="Graphic 157" descr="Laptop">
            <a:extLst>
              <a:ext uri="{FF2B5EF4-FFF2-40B4-BE49-F238E27FC236}">
                <a16:creationId xmlns:a16="http://schemas.microsoft.com/office/drawing/2014/main" id="{770C31E4-2257-4B75-944B-6A7D1631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53435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0" name="TextBox 160">
            <a:extLst>
              <a:ext uri="{FF2B5EF4-FFF2-40B4-BE49-F238E27FC236}">
                <a16:creationId xmlns:a16="http://schemas.microsoft.com/office/drawing/2014/main" id="{3CE4D45A-56E5-46E8-BBFF-904E2E104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38150"/>
            <a:ext cx="27443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 dirty="0" err="1"/>
              <a:t>Competition</a:t>
            </a:r>
            <a:r>
              <a:rPr lang="fr-CA" altLang="fr-FR" sz="1400" i="1" dirty="0"/>
              <a:t> Network (192.168.1.x)</a:t>
            </a:r>
          </a:p>
        </p:txBody>
      </p:sp>
      <p:pic>
        <p:nvPicPr>
          <p:cNvPr id="2071" name="Graphic 25" descr="Laptop">
            <a:extLst>
              <a:ext uri="{FF2B5EF4-FFF2-40B4-BE49-F238E27FC236}">
                <a16:creationId xmlns:a16="http://schemas.microsoft.com/office/drawing/2014/main" id="{62AA78AB-9155-491F-8CC5-7390A7ED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CAC28A8-A3B7-4BE8-BEBB-E406B80D288C}"/>
              </a:ext>
            </a:extLst>
          </p:cNvPr>
          <p:cNvCxnSpPr>
            <a:stCxn id="2052" idx="1"/>
            <a:endCxn id="2071" idx="1"/>
          </p:cNvCxnSpPr>
          <p:nvPr/>
        </p:nvCxnSpPr>
        <p:spPr>
          <a:xfrm rot="10800000" flipH="1" flipV="1">
            <a:off x="1728788" y="3006725"/>
            <a:ext cx="525462" cy="1011238"/>
          </a:xfrm>
          <a:prstGeom prst="curvedConnector3">
            <a:avLst>
              <a:gd name="adj1" fmla="val -43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D929224-1FC9-45B9-8A64-276C27428EFB}"/>
              </a:ext>
            </a:extLst>
          </p:cNvPr>
          <p:cNvCxnSpPr>
            <a:stCxn id="2053" idx="1"/>
            <a:endCxn id="2071" idx="1"/>
          </p:cNvCxnSpPr>
          <p:nvPr/>
        </p:nvCxnSpPr>
        <p:spPr>
          <a:xfrm rot="10800000" flipV="1">
            <a:off x="2254250" y="3006725"/>
            <a:ext cx="98425" cy="1011238"/>
          </a:xfrm>
          <a:prstGeom prst="curvedConnector3">
            <a:avLst>
              <a:gd name="adj1" fmla="val 329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CE35E94-F47C-402A-B35F-B8EAB77EA6F4}"/>
              </a:ext>
            </a:extLst>
          </p:cNvPr>
          <p:cNvCxnSpPr>
            <a:cxnSpLocks/>
            <a:stCxn id="2071" idx="3"/>
            <a:endCxn id="35" idx="1"/>
          </p:cNvCxnSpPr>
          <p:nvPr/>
        </p:nvCxnSpPr>
        <p:spPr>
          <a:xfrm flipV="1">
            <a:off x="3168650" y="3977026"/>
            <a:ext cx="1584266" cy="409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19">
            <a:extLst>
              <a:ext uri="{FF2B5EF4-FFF2-40B4-BE49-F238E27FC236}">
                <a16:creationId xmlns:a16="http://schemas.microsoft.com/office/drawing/2014/main" id="{E2E70437-B7EC-41AD-A73C-1D72AB600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Athlete-facing</a:t>
            </a:r>
            <a:br>
              <a:rPr lang="fr-CA" altLang="fr-FR" sz="1800"/>
            </a:br>
            <a:r>
              <a:rPr lang="fr-CA" altLang="fr-FR" sz="1800"/>
              <a:t>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D0A4A-7B5D-40DF-8359-516EAEEF57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7816" y="3450704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7" name="TextBox 3">
            <a:extLst>
              <a:ext uri="{FF2B5EF4-FFF2-40B4-BE49-F238E27FC236}">
                <a16:creationId xmlns:a16="http://schemas.microsoft.com/office/drawing/2014/main" id="{9CD063DB-7858-49CD-8A07-8DCDC07D7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438" y="8208963"/>
            <a:ext cx="4876800" cy="4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5C74EC-F02A-4218-A5B8-C8324A7CB45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59237" y="3450704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9" name="TextBox 5">
            <a:extLst>
              <a:ext uri="{FF2B5EF4-FFF2-40B4-BE49-F238E27FC236}">
                <a16:creationId xmlns:a16="http://schemas.microsoft.com/office/drawing/2014/main" id="{1CBFA705-3476-4C31-810E-A161039DC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8204200"/>
            <a:ext cx="4876800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sp>
        <p:nvSpPr>
          <p:cNvPr id="2082" name="TextBox 39">
            <a:extLst>
              <a:ext uri="{FF2B5EF4-FFF2-40B4-BE49-F238E27FC236}">
                <a16:creationId xmlns:a16="http://schemas.microsoft.com/office/drawing/2014/main" id="{29503FF6-FE24-4762-A0C2-4EFBBD87A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0662" y="3762666"/>
            <a:ext cx="8499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br>
              <a:rPr lang="fr-CA" altLang="fr-FR" sz="1800" dirty="0"/>
            </a:br>
            <a:r>
              <a:rPr lang="fr-CA" sz="1200" dirty="0"/>
              <a:t>10.0.0.110</a:t>
            </a:r>
            <a:endParaRPr lang="fr-CA" altLang="fr-FR" sz="1800" dirty="0"/>
          </a:p>
        </p:txBody>
      </p:sp>
      <p:pic>
        <p:nvPicPr>
          <p:cNvPr id="2086" name="Graphic 6" descr="Laptop">
            <a:extLst>
              <a:ext uri="{FF2B5EF4-FFF2-40B4-BE49-F238E27FC236}">
                <a16:creationId xmlns:a16="http://schemas.microsoft.com/office/drawing/2014/main" id="{7D82585F-3F01-45BE-A0F3-DBCC1BDAA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795" y="25574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B85964A-1039-4906-BCA8-D7FB2AB4EDDE}"/>
              </a:ext>
            </a:extLst>
          </p:cNvPr>
          <p:cNvSpPr/>
          <p:nvPr/>
        </p:nvSpPr>
        <p:spPr>
          <a:xfrm>
            <a:off x="6891339" y="465138"/>
            <a:ext cx="3102885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8C60C2C-DA24-402D-8A35-72A4568EEE27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6545264" y="4157654"/>
            <a:ext cx="2268293" cy="321464"/>
          </a:xfrm>
          <a:prstGeom prst="bentConnector3">
            <a:avLst>
              <a:gd name="adj1" fmla="val 50000"/>
            </a:avLst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1" name="TextBox 58">
            <a:extLst>
              <a:ext uri="{FF2B5EF4-FFF2-40B4-BE49-F238E27FC236}">
                <a16:creationId xmlns:a16="http://schemas.microsoft.com/office/drawing/2014/main" id="{6AFB50A1-F343-4C00-88C0-F8A90A5E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8890" y="3100453"/>
            <a:ext cx="13536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Competition</a:t>
            </a:r>
            <a:br>
              <a:rPr lang="fr-CA" altLang="fr-FR" sz="1800" dirty="0"/>
            </a:br>
            <a:r>
              <a:rPr lang="fr-CA" altLang="fr-FR" sz="1800" dirty="0"/>
              <a:t>Router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186FD3F3-23E9-4791-BCAE-236F22F2B00A}"/>
              </a:ext>
            </a:extLst>
          </p:cNvPr>
          <p:cNvCxnSpPr>
            <a:cxnSpLocks/>
            <a:stCxn id="2069" idx="3"/>
            <a:endCxn id="2064" idx="2"/>
          </p:cNvCxnSpPr>
          <p:nvPr/>
        </p:nvCxnSpPr>
        <p:spPr>
          <a:xfrm flipV="1">
            <a:off x="4200525" y="4786273"/>
            <a:ext cx="662681" cy="10144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3" name="TextBox 66">
            <a:extLst>
              <a:ext uri="{FF2B5EF4-FFF2-40B4-BE49-F238E27FC236}">
                <a16:creationId xmlns:a16="http://schemas.microsoft.com/office/drawing/2014/main" id="{B8B68416-BE68-4F1C-9D09-81A0B57EE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749" y="2583457"/>
            <a:ext cx="84657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Video</a:t>
            </a:r>
            <a:br>
              <a:rPr lang="fr-CA" altLang="fr-FR" sz="1800" dirty="0"/>
            </a:br>
            <a:r>
              <a:rPr lang="fr-CA" altLang="fr-FR" sz="1800" dirty="0"/>
              <a:t>Station</a:t>
            </a:r>
            <a:br>
              <a:rPr lang="fr-CA" altLang="fr-FR" sz="1800" dirty="0"/>
            </a:br>
            <a:r>
              <a:rPr lang="fr-CA" altLang="fr-FR" sz="1800" dirty="0"/>
              <a:t>(OBS)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6C293-3F86-4363-86B4-B6939CB22B0F}"/>
              </a:ext>
            </a:extLst>
          </p:cNvPr>
          <p:cNvSpPr txBox="1"/>
          <p:nvPr/>
        </p:nvSpPr>
        <p:spPr>
          <a:xfrm>
            <a:off x="5883735" y="4294452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WAN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9096AD75-C927-43EF-B8CF-6CB65854051E}"/>
              </a:ext>
            </a:extLst>
          </p:cNvPr>
          <p:cNvCxnSpPr>
            <a:cxnSpLocks/>
            <a:stCxn id="2086" idx="3"/>
          </p:cNvCxnSpPr>
          <p:nvPr/>
        </p:nvCxnSpPr>
        <p:spPr>
          <a:xfrm flipH="1">
            <a:off x="5316663" y="3014663"/>
            <a:ext cx="3756532" cy="1045942"/>
          </a:xfrm>
          <a:prstGeom prst="curvedConnector3">
            <a:avLst>
              <a:gd name="adj1" fmla="val -1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74CA2D2-4E65-4909-B0D3-F756C96204DA}"/>
              </a:ext>
            </a:extLst>
          </p:cNvPr>
          <p:cNvCxnSpPr>
            <a:cxnSpLocks/>
          </p:cNvCxnSpPr>
          <p:nvPr/>
        </p:nvCxnSpPr>
        <p:spPr>
          <a:xfrm rot="5400000">
            <a:off x="8911371" y="2280219"/>
            <a:ext cx="2639701" cy="1115170"/>
          </a:xfrm>
          <a:prstGeom prst="bentConnector2">
            <a:avLst/>
          </a:prstGeom>
          <a:ln w="76200"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hought Bubble: Cloud 21">
            <a:extLst>
              <a:ext uri="{FF2B5EF4-FFF2-40B4-BE49-F238E27FC236}">
                <a16:creationId xmlns:a16="http://schemas.microsoft.com/office/drawing/2014/main" id="{1ACF60FB-2E89-4A19-A86B-19463DE128F2}"/>
              </a:ext>
            </a:extLst>
          </p:cNvPr>
          <p:cNvSpPr/>
          <p:nvPr/>
        </p:nvSpPr>
        <p:spPr>
          <a:xfrm>
            <a:off x="10064074" y="992738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C883C4A-7203-4A22-8BAD-399CF0505B7E}"/>
              </a:ext>
            </a:extLst>
          </p:cNvPr>
          <p:cNvSpPr txBox="1"/>
          <p:nvPr/>
        </p:nvSpPr>
        <p:spPr>
          <a:xfrm>
            <a:off x="9402546" y="4250022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WAN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72C4537-2A9D-4DB4-9E35-9E3C0872EA74}"/>
              </a:ext>
            </a:extLst>
          </p:cNvPr>
          <p:cNvCxnSpPr>
            <a:stCxn id="2086" idx="2"/>
          </p:cNvCxnSpPr>
          <p:nvPr/>
        </p:nvCxnSpPr>
        <p:spPr>
          <a:xfrm rot="16200000" flipH="1">
            <a:off x="8558056" y="3529802"/>
            <a:ext cx="642929" cy="527050"/>
          </a:xfrm>
          <a:prstGeom prst="bentConnector3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39">
            <a:extLst>
              <a:ext uri="{FF2B5EF4-FFF2-40B4-BE49-F238E27FC236}">
                <a16:creationId xmlns:a16="http://schemas.microsoft.com/office/drawing/2014/main" id="{42E20070-869A-490A-8DB0-8890C91B2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703" y="4027095"/>
            <a:ext cx="6928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br>
              <a:rPr lang="fr-CA" altLang="fr-FR" sz="1800" dirty="0"/>
            </a:br>
            <a:r>
              <a:rPr lang="fr-CA" sz="1200" dirty="0"/>
              <a:t>10.0.0.1</a:t>
            </a:r>
            <a:endParaRPr lang="fr-CA" altLang="fr-FR" sz="1800" dirty="0"/>
          </a:p>
        </p:txBody>
      </p:sp>
    </p:spTree>
    <p:extLst>
      <p:ext uri="{BB962C8B-B14F-4D97-AF65-F5344CB8AC3E}">
        <p14:creationId xmlns:p14="http://schemas.microsoft.com/office/powerpoint/2010/main" val="383640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9D93-9CA9-4405-9C30-081CF796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Full Networking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9B67-78C1-4131-B3DD-9A001D3D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Owlcms connected to main router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One additional secondary router per additional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Additional Ethernet switches be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Owlcms should have a fixed, reserved DHCP address to support port redirection</a:t>
            </a:r>
          </a:p>
          <a:p>
            <a:pPr marL="0" indent="0">
              <a:buNone/>
            </a:pPr>
            <a:r>
              <a:rPr lang="en-CA" b="1" dirty="0"/>
              <a:t>Video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Connects to internet, acts as internet gateway for main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No video traffic goes to main router, uses a port redirection to see owlcms</a:t>
            </a:r>
          </a:p>
          <a:p>
            <a:pPr marL="0" indent="0">
              <a:buNone/>
            </a:pPr>
            <a:r>
              <a:rPr lang="en-CA" sz="2400" b="1" dirty="0"/>
              <a:t>Public Network</a:t>
            </a:r>
          </a:p>
          <a:p>
            <a:r>
              <a:rPr lang="en-CA" sz="2400" dirty="0"/>
              <a:t>The public can follow the scoreboard with Heroku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8447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9D93-9CA9-4405-9C30-081CF796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Networking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9B67-78C1-4131-B3DD-9A001D3D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The following pages show several networking configurations, in increasing order of capability</a:t>
            </a:r>
          </a:p>
          <a:p>
            <a:r>
              <a:rPr lang="en-CA" dirty="0"/>
              <a:t>Goals:</a:t>
            </a:r>
          </a:p>
          <a:p>
            <a:pPr lvl="1"/>
            <a:r>
              <a:rPr lang="en-CA" dirty="0"/>
              <a:t>To use </a:t>
            </a:r>
            <a:r>
              <a:rPr lang="en-CA" u="sng" dirty="0"/>
              <a:t>normal home networking equipment </a:t>
            </a:r>
            <a:r>
              <a:rPr lang="en-CA" dirty="0"/>
              <a:t>(consumer-grade routers, switches and access points) you can get at the normal electronics outlets</a:t>
            </a:r>
          </a:p>
          <a:p>
            <a:pPr lvl="1"/>
            <a:r>
              <a:rPr lang="en-CA" dirty="0"/>
              <a:t>To </a:t>
            </a:r>
            <a:r>
              <a:rPr lang="en-CA" u="sng" dirty="0"/>
              <a:t>limit configuration</a:t>
            </a:r>
            <a:r>
              <a:rPr lang="en-CA" dirty="0"/>
              <a:t> to what a regular </a:t>
            </a:r>
            <a:r>
              <a:rPr lang="en-CA"/>
              <a:t>hobbyist normally does (</a:t>
            </a:r>
            <a:r>
              <a:rPr lang="en-CA" dirty="0"/>
              <a:t>set the Wi-Fi names, open gaming ports)</a:t>
            </a:r>
          </a:p>
        </p:txBody>
      </p:sp>
    </p:spTree>
    <p:extLst>
      <p:ext uri="{BB962C8B-B14F-4D97-AF65-F5344CB8AC3E}">
        <p14:creationId xmlns:p14="http://schemas.microsoft.com/office/powerpoint/2010/main" val="23741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65" idx="3"/>
            <a:endCxn id="114" idx="2"/>
          </p:cNvCxnSpPr>
          <p:nvPr/>
        </p:nvCxnSpPr>
        <p:spPr>
          <a:xfrm flipV="1">
            <a:off x="6333587" y="4114219"/>
            <a:ext cx="250906" cy="64800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53844" y="3492081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304C3C2-DE8B-49AE-80A3-AD6BC89BA86B}"/>
              </a:ext>
            </a:extLst>
          </p:cNvPr>
          <p:cNvSpPr txBox="1"/>
          <p:nvPr/>
        </p:nvSpPr>
        <p:spPr>
          <a:xfrm>
            <a:off x="8112225" y="1434766"/>
            <a:ext cx="3309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Simplest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main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WAN can connect to internet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Even with good Wi-Fi, the main laptop is wired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Optionally, you can wire the announcer, etc.</a:t>
            </a:r>
          </a:p>
        </p:txBody>
      </p:sp>
      <p:sp>
        <p:nvSpPr>
          <p:cNvPr id="234" name="Thought Bubble: Cloud 233">
            <a:extLst>
              <a:ext uri="{FF2B5EF4-FFF2-40B4-BE49-F238E27FC236}">
                <a16:creationId xmlns:a16="http://schemas.microsoft.com/office/drawing/2014/main" id="{EAB63478-82B5-4DB0-BB8F-9329B2649950}"/>
              </a:ext>
            </a:extLst>
          </p:cNvPr>
          <p:cNvSpPr/>
          <p:nvPr/>
        </p:nvSpPr>
        <p:spPr>
          <a:xfrm>
            <a:off x="5793865" y="880241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E82B49D0-96EA-41A5-9AC7-890F46988AC0}"/>
              </a:ext>
            </a:extLst>
          </p:cNvPr>
          <p:cNvCxnSpPr>
            <a:cxnSpLocks/>
            <a:endCxn id="234" idx="1"/>
          </p:cNvCxnSpPr>
          <p:nvPr/>
        </p:nvCxnSpPr>
        <p:spPr>
          <a:xfrm flipH="1" flipV="1">
            <a:off x="6501659" y="1402517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1179335-C85A-494A-9152-1233C89C5E6D}"/>
              </a:ext>
            </a:extLst>
          </p:cNvPr>
          <p:cNvCxnSpPr>
            <a:cxnSpLocks/>
            <a:stCxn id="157" idx="1"/>
            <a:endCxn id="113" idx="1"/>
          </p:cNvCxnSpPr>
          <p:nvPr/>
        </p:nvCxnSpPr>
        <p:spPr>
          <a:xfrm rot="10800000" flipH="1" flipV="1">
            <a:off x="4604412" y="1206164"/>
            <a:ext cx="1736457" cy="2285918"/>
          </a:xfrm>
          <a:prstGeom prst="bentConnector3">
            <a:avLst>
              <a:gd name="adj1" fmla="val -51280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392F40-FDD7-4AC7-834C-0AA5B0AE5D51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6A464D7-5947-4ED3-B569-71EE26CB86D7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BA217C-7288-485A-848F-7BD94C37819F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3BB894F-9B5A-4918-9A54-8E8E6D11A32E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234972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1158</Words>
  <Application>Microsoft Office PowerPoint</Application>
  <PresentationFormat>Widescreen</PresentationFormat>
  <Paragraphs>217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Local Networking with Distant Warmup</vt:lpstr>
      <vt:lpstr>PowerPoint Presentation</vt:lpstr>
      <vt:lpstr>Isolated Setup for Individual Scoreboards</vt:lpstr>
      <vt:lpstr>PowerPoint Presentation</vt:lpstr>
      <vt:lpstr>Video Isolation</vt:lpstr>
      <vt:lpstr>PowerPoint Presentation</vt:lpstr>
      <vt:lpstr>Full Networking Setup</vt:lpstr>
      <vt:lpstr>Networking Setup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72</cp:revision>
  <dcterms:created xsi:type="dcterms:W3CDTF">2020-07-05T19:05:46Z</dcterms:created>
  <dcterms:modified xsi:type="dcterms:W3CDTF">2022-02-28T18:09:59Z</dcterms:modified>
</cp:coreProperties>
</file>