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63" r:id="rId4"/>
    <p:sldId id="265" r:id="rId5"/>
    <p:sldId id="267" r:id="rId6"/>
    <p:sldId id="266" r:id="rId7"/>
    <p:sldId id="270" r:id="rId8"/>
    <p:sldId id="271" r:id="rId9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2022-03-28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2022-03-28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2022-03-28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2022-03-28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2022-03-28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2022-03-28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2022-03-28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2022-03-28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2022-03-28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2022-03-28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2022-03-28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2022-03-28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pixabay.com/en/wi-fi-wifi-symbol-wireless-211922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Networking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The following pages show several networking configurations, in increasing order of capability</a:t>
            </a:r>
          </a:p>
          <a:p>
            <a:r>
              <a:rPr lang="en-CA" dirty="0"/>
              <a:t>Goals:</a:t>
            </a:r>
          </a:p>
          <a:p>
            <a:pPr lvl="1"/>
            <a:r>
              <a:rPr lang="en-CA" dirty="0"/>
              <a:t>To use </a:t>
            </a:r>
            <a:r>
              <a:rPr lang="en-CA" u="sng" dirty="0"/>
              <a:t>normal home networking equipment </a:t>
            </a:r>
            <a:r>
              <a:rPr lang="en-CA" dirty="0"/>
              <a:t>(consumer-grade routers, switches and access points) you can get at the normal electronics outlets</a:t>
            </a:r>
          </a:p>
          <a:p>
            <a:pPr lvl="1"/>
            <a:r>
              <a:rPr lang="en-CA" dirty="0"/>
              <a:t>To </a:t>
            </a:r>
            <a:r>
              <a:rPr lang="en-CA" u="sng" dirty="0"/>
              <a:t>limit configuration</a:t>
            </a:r>
            <a:r>
              <a:rPr lang="en-CA" dirty="0"/>
              <a:t> to what a regular hobbyist normally does (set the Wi-Fi names, open gaming ports)</a:t>
            </a:r>
          </a:p>
          <a:p>
            <a:r>
              <a:rPr lang="en-CA" dirty="0"/>
              <a:t>Notes:</a:t>
            </a:r>
          </a:p>
          <a:p>
            <a:pPr lvl="1"/>
            <a:r>
              <a:rPr lang="en-CA" dirty="0"/>
              <a:t>The Internet addresses used don’t matter. The ones used are realistic, but yours will most likely be different.</a:t>
            </a:r>
          </a:p>
        </p:txBody>
      </p:sp>
    </p:spTree>
    <p:extLst>
      <p:ext uri="{BB962C8B-B14F-4D97-AF65-F5344CB8AC3E}">
        <p14:creationId xmlns:p14="http://schemas.microsoft.com/office/powerpoint/2010/main" val="2374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65" idx="3"/>
            <a:endCxn id="114" idx="2"/>
          </p:cNvCxnSpPr>
          <p:nvPr/>
        </p:nvCxnSpPr>
        <p:spPr>
          <a:xfrm flipV="1">
            <a:off x="6333587" y="4114219"/>
            <a:ext cx="250906" cy="64800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53844" y="349208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304C3C2-DE8B-49AE-80A3-AD6BC89BA86B}"/>
              </a:ext>
            </a:extLst>
          </p:cNvPr>
          <p:cNvSpPr txBox="1"/>
          <p:nvPr/>
        </p:nvSpPr>
        <p:spPr>
          <a:xfrm>
            <a:off x="8112225" y="1434766"/>
            <a:ext cx="3309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Simplest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WAN can connect to internet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Connections are Wi-Fi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But the main laptop should be wired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Optionally, you can also wire the announcer, etc.</a:t>
            </a:r>
          </a:p>
        </p:txBody>
      </p:sp>
      <p:sp>
        <p:nvSpPr>
          <p:cNvPr id="234" name="Thought Bubble: Cloud 233">
            <a:extLst>
              <a:ext uri="{FF2B5EF4-FFF2-40B4-BE49-F238E27FC236}">
                <a16:creationId xmlns:a16="http://schemas.microsoft.com/office/drawing/2014/main" id="{EAB63478-82B5-4DB0-BB8F-9329B2649950}"/>
              </a:ext>
            </a:extLst>
          </p:cNvPr>
          <p:cNvSpPr/>
          <p:nvPr/>
        </p:nvSpPr>
        <p:spPr>
          <a:xfrm>
            <a:off x="5793865" y="880241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82B49D0-96EA-41A5-9AC7-890F46988AC0}"/>
              </a:ext>
            </a:extLst>
          </p:cNvPr>
          <p:cNvCxnSpPr>
            <a:cxnSpLocks/>
            <a:endCxn id="234" idx="1"/>
          </p:cNvCxnSpPr>
          <p:nvPr/>
        </p:nvCxnSpPr>
        <p:spPr>
          <a:xfrm flipH="1" flipV="1">
            <a:off x="6501659" y="1402517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1179335-C85A-494A-9152-1233C89C5E6D}"/>
              </a:ext>
            </a:extLst>
          </p:cNvPr>
          <p:cNvCxnSpPr>
            <a:cxnSpLocks/>
            <a:stCxn id="157" idx="1"/>
            <a:endCxn id="113" idx="1"/>
          </p:cNvCxnSpPr>
          <p:nvPr/>
        </p:nvCxnSpPr>
        <p:spPr>
          <a:xfrm rot="10800000" flipH="1" flipV="1">
            <a:off x="4604412" y="1206164"/>
            <a:ext cx="1736457" cy="2285918"/>
          </a:xfrm>
          <a:prstGeom prst="bentConnector3">
            <a:avLst>
              <a:gd name="adj1" fmla="val -51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392F40-FDD7-4AC7-834C-0AA5B0AE5D51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6A464D7-5947-4ED3-B569-71EE26CB86D7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BA217C-7288-485A-848F-7BD94C37819F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3BB894F-9B5A-4918-9A54-8E8E6D11A32E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234972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93565" y="5282983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222826" y="3940135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3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73785" y="4830926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09" idx="1"/>
            <a:endCxn id="113" idx="1"/>
          </p:cNvCxnSpPr>
          <p:nvPr/>
        </p:nvCxnSpPr>
        <p:spPr>
          <a:xfrm rot="10800000" flipH="1">
            <a:off x="5841126" y="3492082"/>
            <a:ext cx="499743" cy="1110242"/>
          </a:xfrm>
          <a:prstGeom prst="bentConnector3">
            <a:avLst>
              <a:gd name="adj1" fmla="val -42563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53844" y="349208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5032025" y="5388369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304C3C2-DE8B-49AE-80A3-AD6BC89BA86B}"/>
              </a:ext>
            </a:extLst>
          </p:cNvPr>
          <p:cNvSpPr txBox="1"/>
          <p:nvPr/>
        </p:nvSpPr>
        <p:spPr>
          <a:xfrm>
            <a:off x="8112224" y="1434766"/>
            <a:ext cx="34512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Wired setup (bad Wi-Fi or long distances)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WAN can connect to internet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For remote or dead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 switch to the router,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an access point to the router,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 router to the router (see next page)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3FEC4E5-26FE-4655-9B5F-0A29A923044D}"/>
              </a:ext>
            </a:extLst>
          </p:cNvPr>
          <p:cNvGrpSpPr/>
          <p:nvPr/>
        </p:nvGrpSpPr>
        <p:grpSpPr>
          <a:xfrm>
            <a:off x="2055061" y="2383732"/>
            <a:ext cx="1376861" cy="303948"/>
            <a:chOff x="1085069" y="2104442"/>
            <a:chExt cx="1368152" cy="306951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A40779A-D30A-4A61-8BC4-28534A4153C4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14A43B12-108D-4A15-8875-EE9D0F940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19B833B9-9DFA-4F38-889E-5C9580DB6B79}"/>
              </a:ext>
            </a:extLst>
          </p:cNvPr>
          <p:cNvSpPr txBox="1"/>
          <p:nvPr/>
        </p:nvSpPr>
        <p:spPr>
          <a:xfrm>
            <a:off x="2022605" y="2159263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291A52E6-7FBA-4097-8184-F9D85CCBA656}"/>
              </a:ext>
            </a:extLst>
          </p:cNvPr>
          <p:cNvCxnSpPr>
            <a:stCxn id="41" idx="2"/>
            <a:endCxn id="219" idx="2"/>
          </p:cNvCxnSpPr>
          <p:nvPr/>
        </p:nvCxnSpPr>
        <p:spPr>
          <a:xfrm rot="5400000" flipH="1">
            <a:off x="3694489" y="1736684"/>
            <a:ext cx="416132" cy="2318125"/>
          </a:xfrm>
          <a:prstGeom prst="bentConnector3">
            <a:avLst>
              <a:gd name="adj1" fmla="val -54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hought Bubble: Cloud 233">
            <a:extLst>
              <a:ext uri="{FF2B5EF4-FFF2-40B4-BE49-F238E27FC236}">
                <a16:creationId xmlns:a16="http://schemas.microsoft.com/office/drawing/2014/main" id="{EAB63478-82B5-4DB0-BB8F-9329B2649950}"/>
              </a:ext>
            </a:extLst>
          </p:cNvPr>
          <p:cNvSpPr/>
          <p:nvPr/>
        </p:nvSpPr>
        <p:spPr>
          <a:xfrm>
            <a:off x="5793865" y="880241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82B49D0-96EA-41A5-9AC7-890F46988AC0}"/>
              </a:ext>
            </a:extLst>
          </p:cNvPr>
          <p:cNvCxnSpPr>
            <a:cxnSpLocks/>
            <a:endCxn id="234" idx="1"/>
          </p:cNvCxnSpPr>
          <p:nvPr/>
        </p:nvCxnSpPr>
        <p:spPr>
          <a:xfrm flipH="1" flipV="1">
            <a:off x="6501659" y="1402517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8A505C7-A1B1-4F75-9E9D-35B8E66DFBEF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142346C1-B8B4-42DB-BFFE-1C3D982DCA5A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31061D7-733C-4FAE-A7FB-08C265EF7811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491AF05B-D26C-40AC-A37F-ECA79325F38E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1574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702292" y="2304320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902044" y="2667639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66140" y="302193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70196" y="301946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74252" y="301699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70196" y="2376328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36214" y="1578410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66783" y="241574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97891" y="2373858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125594" y="143831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50" y="437526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311587" y="216015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67852" y="3091472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11" idx="0"/>
            <a:endCxn id="113" idx="1"/>
          </p:cNvCxnSpPr>
          <p:nvPr/>
        </p:nvCxnSpPr>
        <p:spPr>
          <a:xfrm rot="5400000" flipH="1" flipV="1">
            <a:off x="3912772" y="1947163"/>
            <a:ext cx="883179" cy="397301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33005" y="3492081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43472" y="1990643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26" y="929556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94234" y="1482772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806714" y="27098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 or room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723521" y="45678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90845C-3800-4BA4-9DE1-BEBF30C923DC}"/>
              </a:ext>
            </a:extLst>
          </p:cNvPr>
          <p:cNvSpPr txBox="1"/>
          <p:nvPr/>
        </p:nvSpPr>
        <p:spPr>
          <a:xfrm>
            <a:off x="8112224" y="1434766"/>
            <a:ext cx="3456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Distant room using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connect a router to any of the LAN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 the secondary router(s)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For simplicity use different names for each Wi-Fi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Ideally, change the Wi-Fi channel to be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should work “plug and play”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8D4B53-47A6-4A98-9F8B-139C91F032C9}"/>
              </a:ext>
            </a:extLst>
          </p:cNvPr>
          <p:cNvSpPr/>
          <p:nvPr/>
        </p:nvSpPr>
        <p:spPr>
          <a:xfrm>
            <a:off x="1262084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9" name="Thought Bubble: Cloud 128">
            <a:extLst>
              <a:ext uri="{FF2B5EF4-FFF2-40B4-BE49-F238E27FC236}">
                <a16:creationId xmlns:a16="http://schemas.microsoft.com/office/drawing/2014/main" id="{C2E7EA51-3E89-4E04-98FB-2473C4E0A0E6}"/>
              </a:ext>
            </a:extLst>
          </p:cNvPr>
          <p:cNvSpPr/>
          <p:nvPr/>
        </p:nvSpPr>
        <p:spPr>
          <a:xfrm>
            <a:off x="5793865" y="873646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9742A22-AB44-4B4C-A0DD-909AA0F89534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 flipV="1">
            <a:off x="6501659" y="1395922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D466151-DFB6-4C69-B10E-991E6F96E31A}"/>
              </a:ext>
            </a:extLst>
          </p:cNvPr>
          <p:cNvCxnSpPr>
            <a:cxnSpLocks/>
          </p:cNvCxnSpPr>
          <p:nvPr/>
        </p:nvCxnSpPr>
        <p:spPr>
          <a:xfrm flipV="1">
            <a:off x="6333587" y="4114219"/>
            <a:ext cx="250906" cy="64800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6AEBFBD-4F24-4D2A-BB63-2C4341ECAA08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587292-00C2-4995-AEF2-00C4EB206B35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3C6FBBA-0479-4AF2-9F08-F5491AEBF039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41F9A38-AA73-4B2B-B727-45AEEBEA2069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191B27-4E26-4EDB-A46D-C90725CD0B2C}"/>
              </a:ext>
            </a:extLst>
          </p:cNvPr>
          <p:cNvSpPr txBox="1"/>
          <p:nvPr/>
        </p:nvSpPr>
        <p:spPr>
          <a:xfrm>
            <a:off x="8264624" y="1587166"/>
            <a:ext cx="3456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Distant room using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connect a router to any of the LAN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 the secondary router(s)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For simplicity use different names for each Wi-Fi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Ideally, change the Wi-Fi channel to be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should work “plug and play”</a:t>
            </a:r>
          </a:p>
        </p:txBody>
      </p:sp>
    </p:spTree>
    <p:extLst>
      <p:ext uri="{BB962C8B-B14F-4D97-AF65-F5344CB8AC3E}">
        <p14:creationId xmlns:p14="http://schemas.microsoft.com/office/powerpoint/2010/main" val="264754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702292" y="2304320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902044" y="2667639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66140" y="302193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70196" y="301946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74252" y="301699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70196" y="2376328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36214" y="1578410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93565" y="5282983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222826" y="3940135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97891" y="528298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C005AD-CFD4-4DCE-86F2-581D2144EE50}"/>
              </a:ext>
            </a:extLst>
          </p:cNvPr>
          <p:cNvCxnSpPr>
            <a:stCxn id="51" idx="2"/>
            <a:endCxn id="80" idx="2"/>
          </p:cNvCxnSpPr>
          <p:nvPr/>
        </p:nvCxnSpPr>
        <p:spPr>
          <a:xfrm rot="5400000">
            <a:off x="525527" y="3934357"/>
            <a:ext cx="2189043" cy="508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66783" y="241574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97891" y="2373858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125594" y="143831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50" y="437526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311587" y="216015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67852" y="3091472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57" descr="Laptop">
            <a:extLst>
              <a:ext uri="{FF2B5EF4-FFF2-40B4-BE49-F238E27FC236}">
                <a16:creationId xmlns:a16="http://schemas.microsoft.com/office/drawing/2014/main" id="{6F48F3D0-C9FC-47CB-89F6-867C7553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11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3A611E-C384-4786-A3AF-A361A9F6FC5E}"/>
              </a:ext>
            </a:extLst>
          </p:cNvPr>
          <p:cNvCxnSpPr>
            <a:stCxn id="131" idx="2"/>
            <a:endCxn id="83" idx="2"/>
          </p:cNvCxnSpPr>
          <p:nvPr/>
        </p:nvCxnSpPr>
        <p:spPr>
          <a:xfrm flipH="1">
            <a:off x="2878111" y="4830926"/>
            <a:ext cx="8102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3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73785" y="4830926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11" idx="0"/>
            <a:endCxn id="113" idx="1"/>
          </p:cNvCxnSpPr>
          <p:nvPr/>
        </p:nvCxnSpPr>
        <p:spPr>
          <a:xfrm rot="5400000" flipH="1" flipV="1">
            <a:off x="3912772" y="1947163"/>
            <a:ext cx="883179" cy="397301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33005" y="3492081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43472" y="1990643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22836" y="5401326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5032025" y="5388369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26" y="929556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94234" y="1482772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806714" y="27098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 or room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723521" y="45678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90845C-3800-4BA4-9DE1-BEBF30C923DC}"/>
              </a:ext>
            </a:extLst>
          </p:cNvPr>
          <p:cNvSpPr txBox="1"/>
          <p:nvPr/>
        </p:nvSpPr>
        <p:spPr>
          <a:xfrm>
            <a:off x="8112225" y="1434766"/>
            <a:ext cx="3682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Multiple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secondary router per additional platform, connected to the main router.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 different Wi-Fi names and different channels for </a:t>
            </a:r>
            <a:r>
              <a:rPr lang="en-CA"/>
              <a:t>each platform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still connect one or more switches or access points to each router if you need more ports.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8023FC7-A40A-4A8D-9221-1A1B4E71A1D7}"/>
              </a:ext>
            </a:extLst>
          </p:cNvPr>
          <p:cNvGrpSpPr/>
          <p:nvPr/>
        </p:nvGrpSpPr>
        <p:grpSpPr>
          <a:xfrm>
            <a:off x="397115" y="3558598"/>
            <a:ext cx="1376861" cy="303948"/>
            <a:chOff x="1085069" y="2104442"/>
            <a:chExt cx="1368152" cy="30695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92394FE-3197-4072-9F01-498991D3E616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3DFAE52B-AB5E-4F25-ADF0-955BB2E14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AA2EF1C8-87EA-4F1A-91C2-739023668E19}"/>
              </a:ext>
            </a:extLst>
          </p:cNvPr>
          <p:cNvSpPr txBox="1"/>
          <p:nvPr/>
        </p:nvSpPr>
        <p:spPr>
          <a:xfrm>
            <a:off x="439061" y="3845054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8D4B53-47A6-4A98-9F8B-139C91F032C9}"/>
              </a:ext>
            </a:extLst>
          </p:cNvPr>
          <p:cNvSpPr/>
          <p:nvPr/>
        </p:nvSpPr>
        <p:spPr>
          <a:xfrm>
            <a:off x="1262084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B2E081-9D6D-4BFB-957F-6A1DCCFE8D1C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370096" y="3096408"/>
            <a:ext cx="1241" cy="4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hought Bubble: Cloud 128">
            <a:extLst>
              <a:ext uri="{FF2B5EF4-FFF2-40B4-BE49-F238E27FC236}">
                <a16:creationId xmlns:a16="http://schemas.microsoft.com/office/drawing/2014/main" id="{C2E7EA51-3E89-4E04-98FB-2473C4E0A0E6}"/>
              </a:ext>
            </a:extLst>
          </p:cNvPr>
          <p:cNvSpPr/>
          <p:nvPr/>
        </p:nvSpPr>
        <p:spPr>
          <a:xfrm>
            <a:off x="5793865" y="873646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9742A22-AB44-4B4C-A0DD-909AA0F89534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 flipV="1">
            <a:off x="6501659" y="1395922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C98205-0270-4CA9-88BE-84A22A9C956D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3C6BCCE-69D1-4E32-A75A-545951AFC7CA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119E60B-7060-4417-A17D-EB7172510BC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6ED85FF-D266-4361-937C-B22418623374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22985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3157594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3514355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351188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350941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350695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794275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866283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58647" y="3150190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18687" y="350695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22743" y="3504483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26799" y="3502015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30855" y="349954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58895" y="2786871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26799" y="2858879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667374" y="2779467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867126" y="3142786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1939F3-6811-42AB-A9D1-6D79410B6D37}"/>
              </a:ext>
            </a:extLst>
          </p:cNvPr>
          <p:cNvSpPr/>
          <p:nvPr/>
        </p:nvSpPr>
        <p:spPr>
          <a:xfrm>
            <a:off x="1227166" y="349954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31222" y="349707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35278" y="349461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39334" y="3492143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35278" y="2851475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01296" y="2053557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7192817" y="2060961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58647" y="5758130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187908" y="4415282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62973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C005AD-CFD4-4DCE-86F2-581D2144EE50}"/>
              </a:ext>
            </a:extLst>
          </p:cNvPr>
          <p:cNvCxnSpPr>
            <a:stCxn id="51" idx="2"/>
            <a:endCxn id="80" idx="2"/>
          </p:cNvCxnSpPr>
          <p:nvPr/>
        </p:nvCxnSpPr>
        <p:spPr>
          <a:xfrm rot="5400000">
            <a:off x="490609" y="4409504"/>
            <a:ext cx="2189043" cy="508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35702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stCxn id="35" idx="0"/>
            <a:endCxn id="86" idx="1"/>
          </p:cNvCxnSpPr>
          <p:nvPr/>
        </p:nvCxnSpPr>
        <p:spPr>
          <a:xfrm flipH="1" flipV="1">
            <a:off x="10158380" y="1879298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903438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107.171.217.85</a:t>
            </a:r>
            <a:endParaRPr lang="en-CA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03093" y="288348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313589" y="3210819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10.0.0.1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13864" y="319805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31865" y="2890889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62973" y="2849005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090676" y="191345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58647" y="2858879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874569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256302" y="2500180"/>
            <a:ext cx="131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Internet Router</a:t>
            </a:r>
          </a:p>
        </p:txBody>
      </p: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09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74258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32" y="4850408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2" y="373862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32259" y="4035368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409866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5973637" y="2657217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276669" y="2635302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048DE45-7D70-4F25-BBC2-6410E7FA64E1}"/>
              </a:ext>
            </a:extLst>
          </p:cNvPr>
          <p:cNvSpPr txBox="1"/>
          <p:nvPr/>
        </p:nvSpPr>
        <p:spPr>
          <a:xfrm>
            <a:off x="9670605" y="2644668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3583895"/>
            <a:ext cx="2701" cy="15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34554" y="3571555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34811" y="3574023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32934" y="3566619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57" descr="Laptop">
            <a:extLst>
              <a:ext uri="{FF2B5EF4-FFF2-40B4-BE49-F238E27FC236}">
                <a16:creationId xmlns:a16="http://schemas.microsoft.com/office/drawing/2014/main" id="{6F48F3D0-C9FC-47CB-89F6-867C7553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3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3A611E-C384-4786-A3AF-A361A9F6FC5E}"/>
              </a:ext>
            </a:extLst>
          </p:cNvPr>
          <p:cNvCxnSpPr>
            <a:stCxn id="131" idx="2"/>
            <a:endCxn id="83" idx="2"/>
          </p:cNvCxnSpPr>
          <p:nvPr/>
        </p:nvCxnSpPr>
        <p:spPr>
          <a:xfrm flipH="1">
            <a:off x="2843193" y="5306073"/>
            <a:ext cx="8102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15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38867" y="5306073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536AE47-2669-46A2-88DA-F692AB7D852B}"/>
              </a:ext>
            </a:extLst>
          </p:cNvPr>
          <p:cNvCxnSpPr>
            <a:stCxn id="110" idx="1"/>
            <a:endCxn id="113" idx="3"/>
          </p:cNvCxnSpPr>
          <p:nvPr/>
        </p:nvCxnSpPr>
        <p:spPr>
          <a:xfrm flipH="1" flipV="1">
            <a:off x="6763156" y="3967229"/>
            <a:ext cx="2233219" cy="3956"/>
          </a:xfrm>
          <a:prstGeom prst="straightConnector1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7338962" y="3954651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10.0.0.234:8080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port redirection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configured on router 1 for</a:t>
            </a:r>
            <a:br>
              <a:rPr lang="en-CA" sz="1000" dirty="0"/>
            </a:br>
            <a:r>
              <a:rPr lang="en-CA" sz="1000" dirty="0"/>
              <a:t>192.168.0.100:8080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stCxn id="131" idx="0"/>
            <a:endCxn id="113" idx="1"/>
          </p:cNvCxnSpPr>
          <p:nvPr/>
        </p:nvCxnSpPr>
        <p:spPr>
          <a:xfrm rot="5400000" flipH="1" flipV="1">
            <a:off x="4137803" y="2680721"/>
            <a:ext cx="881640" cy="3454657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698087" y="3967228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72904" y="2520637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08554" y="2465790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387918" y="5876473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4997107" y="5863516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8" y="1404703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59316" y="1957919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495" y="145270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798097" y="1909913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771796" y="318495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49432" y="189894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60592" y="503731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7221820" y="946194"/>
            <a:ext cx="2970927" cy="4315418"/>
          </a:xfrm>
          <a:prstGeom prst="bentConnector4">
            <a:avLst>
              <a:gd name="adj1" fmla="val -4764"/>
              <a:gd name="adj2" fmla="val 11521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5" idx="2"/>
            <a:endCxn id="86" idx="2"/>
          </p:cNvCxnSpPr>
          <p:nvPr/>
        </p:nvCxnSpPr>
        <p:spPr>
          <a:xfrm rot="5400000" flipH="1" flipV="1">
            <a:off x="8682141" y="2162037"/>
            <a:ext cx="2726449" cy="1639254"/>
          </a:xfrm>
          <a:prstGeom prst="bentConnector4">
            <a:avLst>
              <a:gd name="adj1" fmla="val -8385"/>
              <a:gd name="adj2" fmla="val 12942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10484734" y="470666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464286" y="4004245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YouTube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Facebook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343472" y="476672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372648E-443C-4310-9E57-C47369D3B6F4}"/>
              </a:ext>
            </a:extLst>
          </p:cNvPr>
          <p:cNvGrpSpPr/>
          <p:nvPr/>
        </p:nvGrpSpPr>
        <p:grpSpPr>
          <a:xfrm>
            <a:off x="362197" y="4033745"/>
            <a:ext cx="1376861" cy="303948"/>
            <a:chOff x="1085069" y="2104442"/>
            <a:chExt cx="1368152" cy="306951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780620-064C-43F0-9797-5A54F2B68E20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3B71774B-A298-43B2-BDC0-DC6D4F76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2F9CF01-6397-43EC-87E9-B17323F99794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1335178" y="3571555"/>
            <a:ext cx="1241" cy="4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688603" y="504298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A4BF1C5-7D34-45BC-8751-44F479971566}"/>
              </a:ext>
            </a:extLst>
          </p:cNvPr>
          <p:cNvSpPr txBox="1"/>
          <p:nvPr/>
        </p:nvSpPr>
        <p:spPr>
          <a:xfrm>
            <a:off x="404143" y="4320201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462583" y="523911"/>
            <a:ext cx="40034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Isolated Video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Needs a redirection to see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Avoids video traffic hitting the competition router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3167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2461301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281806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281559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281312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281065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097982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169990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6182433" y="354283"/>
            <a:ext cx="613198" cy="4458376"/>
          </a:xfrm>
          <a:prstGeom prst="bentConnector5">
            <a:avLst>
              <a:gd name="adj1" fmla="val -37280"/>
              <a:gd name="adj2" fmla="val 50000"/>
              <a:gd name="adj3" fmla="val 137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62973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19675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2071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243524" y="2514526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effectLst/>
              </a:rPr>
              <a:t>10.0.0.232</a:t>
            </a:r>
            <a:endParaRPr lang="fr-CA" sz="1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178276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966823" y="1703274"/>
            <a:ext cx="107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Bridge Wi-Fi</a:t>
            </a:r>
            <a:br>
              <a:rPr lang="fr-CA" sz="1400" dirty="0"/>
            </a:br>
            <a:r>
              <a:rPr lang="fr-CA" sz="1400" dirty="0"/>
              <a:t>(Routeur B)</a:t>
            </a:r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36506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331622" y="4018421"/>
            <a:ext cx="1234633" cy="850739"/>
            <a:chOff x="5932259" y="3738627"/>
            <a:chExt cx="1234633" cy="850739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5932259" y="4035368"/>
              <a:ext cx="12346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DHCP Réservation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192.168.0.139:8080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372114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51584" y="2147218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2887602"/>
            <a:ext cx="2701" cy="47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6069224" y="3561075"/>
            <a:ext cx="1234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Port externe 8080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redirection vers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192.168.0.139:8080</a:t>
            </a:r>
            <a:endParaRPr lang="fr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2756644" y="2021236"/>
            <a:ext cx="918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Routeur A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6701470" y="705638"/>
            <a:ext cx="3410991" cy="4916054"/>
          </a:xfrm>
          <a:prstGeom prst="bentConnector4">
            <a:avLst>
              <a:gd name="adj1" fmla="val -6702"/>
              <a:gd name="adj2" fmla="val 104674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9453579" y="1458169"/>
            <a:ext cx="1411414" cy="2135496"/>
          </a:xfrm>
          <a:prstGeom prst="bentConnector3">
            <a:avLst>
              <a:gd name="adj1" fmla="val 116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9972521" y="4614165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 err="1">
                <a:effectLst/>
              </a:rPr>
              <a:t>publicresults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980694" y="304948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767408" y="63175"/>
            <a:ext cx="58035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Réseau de compétition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Même configuration et adresses réseau que normalement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Toutes les antennes </a:t>
            </a:r>
            <a:r>
              <a:rPr lang="fr-CA" sz="1200" dirty="0" err="1"/>
              <a:t>WiFi</a:t>
            </a:r>
            <a:r>
              <a:rPr lang="fr-CA" sz="1200" dirty="0"/>
              <a:t> vont dans les ports PoE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Tous les appareils câblés vont dans les commutateurs (switch)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Configuration du routeur (« redirection ») pour permettre l’accès à partir de OBS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E6E48-B84A-4B76-B664-A1E3CE28F2DD}"/>
              </a:ext>
            </a:extLst>
          </p:cNvPr>
          <p:cNvGrpSpPr/>
          <p:nvPr/>
        </p:nvGrpSpPr>
        <p:grpSpPr>
          <a:xfrm>
            <a:off x="767408" y="4525585"/>
            <a:ext cx="1091967" cy="487591"/>
            <a:chOff x="510710" y="3830851"/>
            <a:chExt cx="1632592" cy="48759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372648E-443C-4310-9E57-C47369D3B6F4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B780620-064C-43F0-9797-5A54F2B68E2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3B71774B-A298-43B2-BDC0-DC6D4F76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A4BF1C5-7D34-45BC-8751-44F479971566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 err="1"/>
                <a:t>WiFi</a:t>
              </a:r>
              <a:r>
                <a:rPr lang="fr-CA" sz="1000" dirty="0"/>
                <a:t> Access Point</a:t>
              </a:r>
            </a:p>
          </p:txBody>
        </p:sp>
      </p:grp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Connexion </a:t>
            </a:r>
            <a:r>
              <a:rPr lang="fr-CA" sz="1100" dirty="0" err="1"/>
              <a:t>ethernet</a:t>
            </a:r>
            <a:r>
              <a:rPr lang="fr-CA" sz="1100" dirty="0"/>
              <a:t> ou wifi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515140" y="99062"/>
            <a:ext cx="40034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Réseau pour transmission vidéo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Logiciel OBS pour superposer vidéo et données de compétition (athlète courant, poids demandé,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Pont </a:t>
            </a:r>
            <a:r>
              <a:rPr lang="fr-CA" sz="1200" dirty="0" err="1"/>
              <a:t>WiFi</a:t>
            </a:r>
            <a:r>
              <a:rPr lang="fr-CA" sz="1200" dirty="0"/>
              <a:t> pour se brancher au réseau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Permet aussi de publier les résultats sur le cloud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Connexion logique 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83D43C-A0C7-4031-BD5B-FF608F8338A6}"/>
              </a:ext>
            </a:extLst>
          </p:cNvPr>
          <p:cNvCxnSpPr>
            <a:cxnSpLocks/>
            <a:stCxn id="190" idx="2"/>
            <a:endCxn id="80" idx="2"/>
          </p:cNvCxnSpPr>
          <p:nvPr/>
        </p:nvCxnSpPr>
        <p:spPr>
          <a:xfrm>
            <a:off x="1313392" y="5013176"/>
            <a:ext cx="17633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33" y="5110028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4613086" y="5567232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FB138D-7BC7-430A-B652-01307C160610}"/>
              </a:ext>
            </a:extLst>
          </p:cNvPr>
          <p:cNvGrpSpPr/>
          <p:nvPr/>
        </p:nvGrpSpPr>
        <p:grpSpPr>
          <a:xfrm>
            <a:off x="1777170" y="4525585"/>
            <a:ext cx="1091967" cy="487591"/>
            <a:chOff x="510710" y="3830851"/>
            <a:chExt cx="1632592" cy="48759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5602E61-FAE6-4DC6-87C1-446DC9B2AED8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902B882-47B2-42EF-A90E-2916092B9BD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5015172-E9CD-4296-9FCD-79F853D9C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AEB4F8C-C94B-492A-A3D6-963DB621DB3E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 err="1"/>
                <a:t>WiFi</a:t>
              </a:r>
              <a:r>
                <a:rPr lang="fr-CA" sz="1000" dirty="0"/>
                <a:t> Access Point</a:t>
              </a:r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1"/>
            <a:endCxn id="172" idx="2"/>
          </p:cNvCxnSpPr>
          <p:nvPr/>
        </p:nvCxnSpPr>
        <p:spPr>
          <a:xfrm rot="10800000" flipV="1">
            <a:off x="4115780" y="4592161"/>
            <a:ext cx="1215842" cy="1168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143672" y="5757741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1" idx="2"/>
            <a:endCxn id="41" idx="2"/>
          </p:cNvCxnSpPr>
          <p:nvPr/>
        </p:nvCxnSpPr>
        <p:spPr>
          <a:xfrm rot="16200000" flipV="1">
            <a:off x="1871290" y="4017307"/>
            <a:ext cx="2688781" cy="792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839BAA5-F733-4EE0-9EA4-151B91595FCD}"/>
              </a:ext>
            </a:extLst>
          </p:cNvPr>
          <p:cNvCxnSpPr>
            <a:stCxn id="148" idx="2"/>
            <a:endCxn id="81" idx="2"/>
          </p:cNvCxnSpPr>
          <p:nvPr/>
        </p:nvCxnSpPr>
        <p:spPr>
          <a:xfrm rot="5400000">
            <a:off x="1705407" y="5142851"/>
            <a:ext cx="747422" cy="488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3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3DD348A-B31D-4549-9D0B-FE30B7D03B9B}"/>
              </a:ext>
            </a:extLst>
          </p:cNvPr>
          <p:cNvCxnSpPr>
            <a:cxnSpLocks/>
          </p:cNvCxnSpPr>
          <p:nvPr/>
        </p:nvCxnSpPr>
        <p:spPr>
          <a:xfrm>
            <a:off x="1301955" y="4127874"/>
            <a:ext cx="11437" cy="52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413F8C54-1391-4149-AA6C-787129AF8D31}"/>
              </a:ext>
            </a:extLst>
          </p:cNvPr>
          <p:cNvCxnSpPr>
            <a:cxnSpLocks/>
            <a:stCxn id="110" idx="1"/>
            <a:endCxn id="113" idx="0"/>
          </p:cNvCxnSpPr>
          <p:nvPr/>
        </p:nvCxnSpPr>
        <p:spPr>
          <a:xfrm rot="10800000" flipV="1">
            <a:off x="5933917" y="3593665"/>
            <a:ext cx="3062458" cy="424756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5E201A6-3F91-40F1-A01A-A58790C9C3F2}"/>
              </a:ext>
            </a:extLst>
          </p:cNvPr>
          <p:cNvSpPr txBox="1"/>
          <p:nvPr/>
        </p:nvSpPr>
        <p:spPr>
          <a:xfrm>
            <a:off x="5749867" y="583762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Switch supplémentaire</a:t>
            </a:r>
            <a:br>
              <a:rPr lang="fr-CA" sz="900" dirty="0"/>
            </a:br>
            <a:r>
              <a:rPr lang="fr-CA" sz="900" dirty="0"/>
              <a:t>pour plateforme 2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1DC2A35-0D0E-46C3-92D7-406DFA1D2045}"/>
              </a:ext>
            </a:extLst>
          </p:cNvPr>
          <p:cNvCxnSpPr>
            <a:stCxn id="166" idx="0"/>
            <a:endCxn id="174" idx="2"/>
          </p:cNvCxnSpPr>
          <p:nvPr/>
        </p:nvCxnSpPr>
        <p:spPr>
          <a:xfrm rot="16200000" flipV="1">
            <a:off x="5716110" y="5172928"/>
            <a:ext cx="72483" cy="1256917"/>
          </a:xfrm>
          <a:prstGeom prst="bentConnector3">
            <a:avLst>
              <a:gd name="adj1" fmla="val 415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5878553-636F-4E9F-8CD9-A749F5F87023}"/>
              </a:ext>
            </a:extLst>
          </p:cNvPr>
          <p:cNvSpPr txBox="1"/>
          <p:nvPr/>
        </p:nvSpPr>
        <p:spPr>
          <a:xfrm>
            <a:off x="2855640" y="2196153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387918" y="5876473"/>
            <a:ext cx="27799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 Power over Ethernet (PoE)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E12A0B5-4A81-48D7-A2B9-75F0C8A44135}"/>
              </a:ext>
            </a:extLst>
          </p:cNvPr>
          <p:cNvSpPr txBox="1"/>
          <p:nvPr/>
        </p:nvSpPr>
        <p:spPr>
          <a:xfrm>
            <a:off x="917347" y="5641131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D1BDFE-56B3-4FC5-B934-184F3036490F}"/>
              </a:ext>
            </a:extLst>
          </p:cNvPr>
          <p:cNvSpPr txBox="1"/>
          <p:nvPr/>
        </p:nvSpPr>
        <p:spPr>
          <a:xfrm>
            <a:off x="1440881" y="5650712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9E390C-84F5-42E1-86FD-432439EFA71E}"/>
              </a:ext>
            </a:extLst>
          </p:cNvPr>
          <p:cNvSpPr txBox="1"/>
          <p:nvPr/>
        </p:nvSpPr>
        <p:spPr>
          <a:xfrm>
            <a:off x="8458575" y="1187619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Wi-Fi Public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69C7C6F-8FFE-45F7-8600-8F5C70A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25667" y="1528364"/>
            <a:ext cx="182880" cy="129967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02620E2-2AB9-44CD-A8C7-9D448D8C058D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30805" y="1529500"/>
            <a:ext cx="695502" cy="552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391A946-ED78-4282-BE0D-DFD690F4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515" y="4229674"/>
            <a:ext cx="182880" cy="129967"/>
          </a:xfrm>
          <a:prstGeom prst="rect">
            <a:avLst/>
          </a:prstGeom>
        </p:spPr>
      </p:pic>
      <p:pic>
        <p:nvPicPr>
          <p:cNvPr id="101" name="Graphic 157" descr="Laptop">
            <a:extLst>
              <a:ext uri="{FF2B5EF4-FFF2-40B4-BE49-F238E27FC236}">
                <a16:creationId xmlns:a16="http://schemas.microsoft.com/office/drawing/2014/main" id="{D30BBF55-5DFC-4074-979C-BF4275DE6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42" y="379355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2F403D3-F724-421E-96FA-852DB3325CD6}"/>
              </a:ext>
            </a:extLst>
          </p:cNvPr>
          <p:cNvCxnSpPr>
            <a:cxnSpLocks/>
          </p:cNvCxnSpPr>
          <p:nvPr/>
        </p:nvCxnSpPr>
        <p:spPr>
          <a:xfrm flipH="1">
            <a:off x="2323154" y="4149080"/>
            <a:ext cx="3190" cy="52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5FA4E96-6496-4BD1-A697-E91F7929C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46052" y="4229674"/>
            <a:ext cx="182880" cy="1299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30042" y="4295906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9222276" y="3967368"/>
            <a:ext cx="3463" cy="3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7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909267" y="5376495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3575096" y="952797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endCxn id="86" idx="1"/>
          </p:cNvCxnSpPr>
          <p:nvPr/>
        </p:nvCxnSpPr>
        <p:spPr>
          <a:xfrm flipH="1" flipV="1">
            <a:off x="4282890" y="1475073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87" y="276348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696913" y="3636786"/>
            <a:ext cx="596638" cy="696851"/>
            <a:chOff x="6251256" y="3738627"/>
            <a:chExt cx="596638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251256" y="4035368"/>
              <a:ext cx="596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5769076" y="2843472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89411" y="1765583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5998807" y="2883485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107.171.217.85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1355386" y="1967244"/>
            <a:ext cx="109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</a:t>
            </a:r>
            <a:br>
              <a:rPr lang="en-CA" sz="1400" dirty="0"/>
            </a:br>
            <a:r>
              <a:rPr lang="en-CA" sz="1400" dirty="0"/>
              <a:t>Router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6293551" y="1043227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5608512" y="1058616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Video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4736" y="764704"/>
            <a:ext cx="7321259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E6E48-B84A-4B76-B664-A1E3CE28F2DD}"/>
              </a:ext>
            </a:extLst>
          </p:cNvPr>
          <p:cNvGrpSpPr/>
          <p:nvPr/>
        </p:nvGrpSpPr>
        <p:grpSpPr>
          <a:xfrm>
            <a:off x="813702" y="4143950"/>
            <a:ext cx="1091967" cy="487591"/>
            <a:chOff x="510710" y="3830851"/>
            <a:chExt cx="1632592" cy="48759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372648E-443C-4310-9E57-C47369D3B6F4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B780620-064C-43F0-9797-5A54F2B68E2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3B71774B-A298-43B2-BDC0-DC6D4F76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A4BF1C5-7D34-45BC-8751-44F479971566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5573347" y="6228131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060670" y="6095746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5595064" y="6453354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060669" y="6301102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traffic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83D43C-A0C7-4031-BD5B-FF608F8338A6}"/>
              </a:ext>
            </a:extLst>
          </p:cNvPr>
          <p:cNvCxnSpPr>
            <a:cxnSpLocks/>
            <a:stCxn id="190" idx="2"/>
            <a:endCxn id="80" idx="2"/>
          </p:cNvCxnSpPr>
          <p:nvPr/>
        </p:nvCxnSpPr>
        <p:spPr>
          <a:xfrm>
            <a:off x="1359686" y="4631541"/>
            <a:ext cx="17633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96" y="473381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2857449" y="519101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FB138D-7BC7-430A-B652-01307C160610}"/>
              </a:ext>
            </a:extLst>
          </p:cNvPr>
          <p:cNvGrpSpPr/>
          <p:nvPr/>
        </p:nvGrpSpPr>
        <p:grpSpPr>
          <a:xfrm>
            <a:off x="1823464" y="4143950"/>
            <a:ext cx="1091967" cy="487591"/>
            <a:chOff x="510710" y="3830851"/>
            <a:chExt cx="1632592" cy="48759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5602E61-FAE6-4DC6-87C1-446DC9B2AED8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902B882-47B2-42EF-A90E-2916092B9BD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5015172-E9CD-4296-9FCD-79F853D9C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AEB4F8C-C94B-492A-A3D6-963DB621DB3E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1"/>
            <a:endCxn id="173" idx="2"/>
          </p:cNvCxnSpPr>
          <p:nvPr/>
        </p:nvCxnSpPr>
        <p:spPr>
          <a:xfrm rot="10800000" flipV="1">
            <a:off x="4378099" y="4133582"/>
            <a:ext cx="1318815" cy="124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2901934" y="5374912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2" idx="2"/>
            <a:endCxn id="43" idx="2"/>
          </p:cNvCxnSpPr>
          <p:nvPr/>
        </p:nvCxnSpPr>
        <p:spPr>
          <a:xfrm rot="16200000" flipV="1">
            <a:off x="2522314" y="4025651"/>
            <a:ext cx="2694991" cy="8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839BAA5-F733-4EE0-9EA4-151B91595FCD}"/>
              </a:ext>
            </a:extLst>
          </p:cNvPr>
          <p:cNvCxnSpPr>
            <a:stCxn id="148" idx="2"/>
            <a:endCxn id="81" idx="2"/>
          </p:cNvCxnSpPr>
          <p:nvPr/>
        </p:nvCxnSpPr>
        <p:spPr>
          <a:xfrm rot="5400000">
            <a:off x="1751701" y="4761216"/>
            <a:ext cx="747422" cy="488073"/>
          </a:xfrm>
          <a:prstGeom prst="bentConnector3">
            <a:avLst>
              <a:gd name="adj1" fmla="val 10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24" y="343729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15E201A6-3F91-40F1-A01A-A58790C9C3F2}"/>
              </a:ext>
            </a:extLst>
          </p:cNvPr>
          <p:cNvSpPr txBox="1"/>
          <p:nvPr/>
        </p:nvSpPr>
        <p:spPr>
          <a:xfrm>
            <a:off x="5796161" y="545599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 err="1"/>
              <a:t>Additional</a:t>
            </a:r>
            <a:r>
              <a:rPr lang="fr-CA" sz="900" dirty="0"/>
              <a:t> switch</a:t>
            </a:r>
            <a:br>
              <a:rPr lang="fr-CA" sz="900" dirty="0"/>
            </a:br>
            <a:r>
              <a:rPr lang="fr-CA" sz="900" dirty="0"/>
              <a:t>for platform 2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1DC2A35-0D0E-46C3-92D7-406DFA1D2045}"/>
              </a:ext>
            </a:extLst>
          </p:cNvPr>
          <p:cNvCxnSpPr>
            <a:stCxn id="166" idx="0"/>
            <a:endCxn id="174" idx="2"/>
          </p:cNvCxnSpPr>
          <p:nvPr/>
        </p:nvCxnSpPr>
        <p:spPr>
          <a:xfrm rot="16200000" flipV="1">
            <a:off x="5551667" y="4712804"/>
            <a:ext cx="73677" cy="1412702"/>
          </a:xfrm>
          <a:prstGeom prst="bentConnector3">
            <a:avLst>
              <a:gd name="adj1" fmla="val 41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5878553-636F-4E9F-8CD9-A749F5F87023}"/>
              </a:ext>
            </a:extLst>
          </p:cNvPr>
          <p:cNvSpPr txBox="1"/>
          <p:nvPr/>
        </p:nvSpPr>
        <p:spPr>
          <a:xfrm>
            <a:off x="2893467" y="1814518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34212" y="5494838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PoE-capable Switch (one per platform)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E12A0B5-4A81-48D7-A2B9-75F0C8A44135}"/>
              </a:ext>
            </a:extLst>
          </p:cNvPr>
          <p:cNvSpPr txBox="1"/>
          <p:nvPr/>
        </p:nvSpPr>
        <p:spPr>
          <a:xfrm>
            <a:off x="963641" y="5259496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D1BDFE-56B3-4FC5-B934-184F3036490F}"/>
              </a:ext>
            </a:extLst>
          </p:cNvPr>
          <p:cNvSpPr txBox="1"/>
          <p:nvPr/>
        </p:nvSpPr>
        <p:spPr>
          <a:xfrm>
            <a:off x="1487175" y="5269077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EC82425-A89A-42BA-B85F-16428A514966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369631" y="2679921"/>
            <a:ext cx="1371556" cy="312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06E766-A8E7-4CF5-901C-D42ADF90D9DC}"/>
              </a:ext>
            </a:extLst>
          </p:cNvPr>
          <p:cNvSpPr txBox="1"/>
          <p:nvPr/>
        </p:nvSpPr>
        <p:spPr>
          <a:xfrm>
            <a:off x="4774142" y="356297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</a:t>
            </a:r>
            <a:endParaRPr lang="en-CA" sz="1000" dirty="0"/>
          </a:p>
        </p:txBody>
      </p: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E43A20B3-CDE1-4410-AF15-A16C814A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16" y="473381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92FBF72-BD18-4A41-A916-74C44E9B84B2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3357769" y="519101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7330CD68-28EC-46AE-872A-649A1DA2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32" y="473381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093D47-FF37-44E2-9CCE-A72C8A838EEA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375485" y="519101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372815-FCE1-4050-8C5B-1A2A708A5D67}"/>
              </a:ext>
            </a:extLst>
          </p:cNvPr>
          <p:cNvCxnSpPr>
            <a:cxnSpLocks/>
            <a:stCxn id="110" idx="0"/>
            <a:endCxn id="186" idx="2"/>
          </p:cNvCxnSpPr>
          <p:nvPr/>
        </p:nvCxnSpPr>
        <p:spPr>
          <a:xfrm flipH="1" flipV="1">
            <a:off x="5962135" y="1458726"/>
            <a:ext cx="7654" cy="1304761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EF73B51-DF07-4452-BBF7-D6763C4248EE}"/>
              </a:ext>
            </a:extLst>
          </p:cNvPr>
          <p:cNvCxnSpPr>
            <a:cxnSpLocks/>
            <a:stCxn id="113" idx="3"/>
            <a:endCxn id="185" idx="2"/>
          </p:cNvCxnSpPr>
          <p:nvPr/>
        </p:nvCxnSpPr>
        <p:spPr>
          <a:xfrm flipV="1">
            <a:off x="6208813" y="1443337"/>
            <a:ext cx="508092" cy="2422051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A9E4F60-3958-49B3-AA87-53E0BB3CBC8F}"/>
              </a:ext>
            </a:extLst>
          </p:cNvPr>
          <p:cNvSpPr txBox="1"/>
          <p:nvPr/>
        </p:nvSpPr>
        <p:spPr>
          <a:xfrm>
            <a:off x="8112225" y="764704"/>
            <a:ext cx="34563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</a:t>
            </a:r>
            <a:r>
              <a:rPr lang="en-CA"/>
              <a:t>venue setup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Main laptop is on a </a:t>
            </a:r>
            <a:r>
              <a:rPr lang="en-CA" u="sng" dirty="0"/>
              <a:t>wired</a:t>
            </a:r>
            <a:r>
              <a:rPr lang="en-CA" dirty="0"/>
              <a:t> connection on the first platform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platform = one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Power over Ethernet for redundant </a:t>
            </a:r>
            <a:r>
              <a:rPr lang="en-CA" dirty="0" err="1"/>
              <a:t>WiFi</a:t>
            </a:r>
            <a:r>
              <a:rPr lang="en-CA" dirty="0"/>
              <a:t> Access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Other platform switches connect directly to main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Announcer, ref console can be wired if desired using free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interference from video traffic</a:t>
            </a:r>
          </a:p>
          <a:p>
            <a:endParaRPr lang="en-CA" dirty="0"/>
          </a:p>
          <a:p>
            <a:r>
              <a:rPr lang="en-CA" dirty="0"/>
              <a:t>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Provides DHCP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fetch scoreboards from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stream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owlcms to feed Heroku public scoreboards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67EF123-D39F-45EF-9AEE-C5EE0C73975C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152891" y="3894498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Graphic 157" descr="Laptop">
            <a:extLst>
              <a:ext uri="{FF2B5EF4-FFF2-40B4-BE49-F238E27FC236}">
                <a16:creationId xmlns:a16="http://schemas.microsoft.com/office/drawing/2014/main" id="{95F53995-5A56-43D1-9E24-74713315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89" y="343729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Graphic 157" descr="Laptop">
            <a:extLst>
              <a:ext uri="{FF2B5EF4-FFF2-40B4-BE49-F238E27FC236}">
                <a16:creationId xmlns:a16="http://schemas.microsoft.com/office/drawing/2014/main" id="{30635837-B33C-40E8-A905-4F274D3F6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28" y="342900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157" descr="Laptop">
            <a:extLst>
              <a:ext uri="{FF2B5EF4-FFF2-40B4-BE49-F238E27FC236}">
                <a16:creationId xmlns:a16="http://schemas.microsoft.com/office/drawing/2014/main" id="{9BC63793-B798-4BAE-B68A-0DC58CD10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93" y="342900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5F02202-F3B0-4B18-9770-973FF1825057}"/>
              </a:ext>
            </a:extLst>
          </p:cNvPr>
          <p:cNvCxnSpPr>
            <a:cxnSpLocks/>
          </p:cNvCxnSpPr>
          <p:nvPr/>
        </p:nvCxnSpPr>
        <p:spPr>
          <a:xfrm>
            <a:off x="1606103" y="3894916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B74CCEF-77C4-474D-A2B3-DD8178830CAE}"/>
              </a:ext>
            </a:extLst>
          </p:cNvPr>
          <p:cNvCxnSpPr>
            <a:cxnSpLocks/>
          </p:cNvCxnSpPr>
          <p:nvPr/>
        </p:nvCxnSpPr>
        <p:spPr>
          <a:xfrm>
            <a:off x="2076249" y="3895334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207F031-DBCA-4DAC-903E-2AAE0C4CE036}"/>
              </a:ext>
            </a:extLst>
          </p:cNvPr>
          <p:cNvCxnSpPr>
            <a:cxnSpLocks/>
          </p:cNvCxnSpPr>
          <p:nvPr/>
        </p:nvCxnSpPr>
        <p:spPr>
          <a:xfrm>
            <a:off x="2546395" y="3895752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6CDE222-7D9F-4A89-B42E-54B91DE51B30}"/>
              </a:ext>
            </a:extLst>
          </p:cNvPr>
          <p:cNvCxnSpPr>
            <a:cxnSpLocks/>
            <a:stCxn id="110" idx="2"/>
            <a:endCxn id="113" idx="1"/>
          </p:cNvCxnSpPr>
          <p:nvPr/>
        </p:nvCxnSpPr>
        <p:spPr>
          <a:xfrm rot="5400000">
            <a:off x="5538351" y="3433949"/>
            <a:ext cx="644697" cy="218180"/>
          </a:xfrm>
          <a:prstGeom prst="bentConnector4">
            <a:avLst>
              <a:gd name="adj1" fmla="val -1710"/>
              <a:gd name="adj2" fmla="val 706827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5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912</Words>
  <Application>Microsoft Office PowerPoint</Application>
  <PresentationFormat>Widescreen</PresentationFormat>
  <Paragraphs>198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Networking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100</cp:revision>
  <dcterms:created xsi:type="dcterms:W3CDTF">2020-07-05T19:05:46Z</dcterms:created>
  <dcterms:modified xsi:type="dcterms:W3CDTF">2022-03-28T16:31:23Z</dcterms:modified>
</cp:coreProperties>
</file>