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3" r:id="rId4"/>
    <p:sldId id="265" r:id="rId5"/>
    <p:sldId id="267" r:id="rId6"/>
    <p:sldId id="266" r:id="rId7"/>
    <p:sldId id="270" r:id="rId8"/>
    <p:sldId id="272" r:id="rId9"/>
    <p:sldId id="273" r:id="rId10"/>
    <p:sldId id="274" r:id="rId11"/>
    <p:sldId id="271" r:id="rId12"/>
    <p:sldId id="281" r:id="rId13"/>
    <p:sldId id="279" r:id="rId14"/>
    <p:sldId id="276" r:id="rId15"/>
    <p:sldId id="283" r:id="rId16"/>
    <p:sldId id="282" r:id="rId17"/>
    <p:sldId id="280" r:id="rId18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DDCDFC-D824-42A7-9164-B6B93C86FA92}">
          <p14:sldIdLst>
            <p14:sldId id="269"/>
            <p14:sldId id="268"/>
            <p14:sldId id="263"/>
            <p14:sldId id="265"/>
            <p14:sldId id="267"/>
            <p14:sldId id="266"/>
            <p14:sldId id="270"/>
            <p14:sldId id="272"/>
            <p14:sldId id="273"/>
            <p14:sldId id="274"/>
            <p14:sldId id="271"/>
          </p14:sldIdLst>
        </p14:section>
        <p14:section name="Wired Connection Broadcast" id="{8301FD88-0CEC-4848-B3A7-EA8E463C3B5B}">
          <p14:sldIdLst>
            <p14:sldId id="281"/>
            <p14:sldId id="279"/>
            <p14:sldId id="276"/>
          </p14:sldIdLst>
        </p14:section>
        <p14:section name="WiFi Bridging Broadcast" id="{B93F5286-0CA1-4DAD-BBDB-1662F082B6B9}">
          <p14:sldIdLst>
            <p14:sldId id="283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Video_camera_icon_svg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ixabay.com/en/wi-fi-wifi-symbol-wireless-2119225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Video_camera_icon_svg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ixabay.com/en/wi-fi-wifi-symbol-wireless-2119225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pixabay.com/en/wi-fi-wifi-symbol-wireless-2119225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The following pages show several networking configurations, in increasing order of capability</a:t>
            </a:r>
          </a:p>
          <a:p>
            <a:r>
              <a:rPr lang="en-CA" dirty="0"/>
              <a:t>Goals:</a:t>
            </a:r>
          </a:p>
          <a:p>
            <a:pPr lvl="1"/>
            <a:r>
              <a:rPr lang="en-CA" dirty="0"/>
              <a:t>To use </a:t>
            </a:r>
            <a:r>
              <a:rPr lang="en-CA" u="sng" dirty="0"/>
              <a:t>normal home networking equipment </a:t>
            </a:r>
            <a:r>
              <a:rPr lang="en-CA" dirty="0"/>
              <a:t>(consumer-grade routers, switches and access points) you can get at the normal electronics outlets</a:t>
            </a:r>
          </a:p>
          <a:p>
            <a:pPr lvl="1"/>
            <a:r>
              <a:rPr lang="en-CA" dirty="0"/>
              <a:t>To </a:t>
            </a:r>
            <a:r>
              <a:rPr lang="en-CA" u="sng" dirty="0"/>
              <a:t>limit configuration</a:t>
            </a:r>
            <a:r>
              <a:rPr lang="en-CA" dirty="0"/>
              <a:t> to what a regular hobbyist normally does (set the Wi-Fi names, open gaming ports)</a:t>
            </a:r>
          </a:p>
          <a:p>
            <a:r>
              <a:rPr lang="en-CA" dirty="0"/>
              <a:t>Notes:</a:t>
            </a:r>
          </a:p>
          <a:p>
            <a:pPr lvl="1"/>
            <a:r>
              <a:rPr lang="en-CA" dirty="0"/>
              <a:t>The Internet addresses used don’t matter. The ones used are realistic, but yours will most likely be different.</a:t>
            </a:r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A13B01-4716-E249-347F-F0EBE6CFF4FE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E8A8C7-6B1F-4CFB-9A86-513007DC18E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49C974-EC28-4703-9B50-1A09E758AD16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0BD3E2-353C-4ED5-8BE7-3CF7DD4CEE1D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13EBEA-DCCC-412B-8008-7A2A599574B6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E25822-A37E-4C5A-94C0-CBE954404DF2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6E87CD-873D-4D91-811C-744B2DF51BCB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222FCC-8ECC-4E30-95B2-D716BB11A3E8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0319E4-3195-4BEC-B9FD-61CD453B997C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1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BC7811A-D426-477A-8F80-33FE8D47415C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10.0.0.232</a:t>
              </a:r>
              <a:endParaRPr lang="fr-CA" sz="10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58E914C-2D3F-4B4F-8E3B-1F77EA9102DE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A13817-4A0D-49C0-980F-DC2C3FFE02E4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8E2E8399-FA69-4B89-8031-C2F1B3C03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0355986-CD43-4C65-A070-86A2CF35CE57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 err="1"/>
                <a:t>WiFi</a:t>
              </a:r>
              <a:r>
                <a:rPr lang="fr-CA" sz="1400" dirty="0"/>
                <a:t> Bridge</a:t>
              </a:r>
            </a:p>
          </p:txBody>
        </p:sp>
      </p:grp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stCxn id="127" idx="2"/>
            <a:endCxn id="155" idx="0"/>
          </p:cNvCxnSpPr>
          <p:nvPr/>
        </p:nvCxnSpPr>
        <p:spPr>
          <a:xfrm rot="16200000" flipH="1">
            <a:off x="1151239" y="3491885"/>
            <a:ext cx="279341" cy="618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2"/>
            <a:endCxn id="155" idx="0"/>
          </p:cNvCxnSpPr>
          <p:nvPr/>
        </p:nvCxnSpPr>
        <p:spPr>
          <a:xfrm rot="5400000">
            <a:off x="1727304" y="3534545"/>
            <a:ext cx="279341" cy="53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F4268A7-AAA4-DAD5-72FD-22BFF2602FE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C6C30DE-9882-7726-5C30-CF11A2DFFC9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2DCADC8-423F-C70C-00B4-25FC9685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31484D1-401B-E9E5-84AE-93B21E138B5D}"/>
              </a:ext>
            </a:extLst>
          </p:cNvPr>
          <p:cNvCxnSpPr>
            <a:cxnSpLocks/>
            <a:stCxn id="106" idx="0"/>
            <a:endCxn id="135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9D726137-9105-44CA-F096-EE8C4C65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045211-1FAA-97FB-2DA6-E64E1B87EDC3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Facility </a:t>
            </a:r>
            <a:r>
              <a:rPr lang="fr-CA" sz="1400" dirty="0" err="1"/>
              <a:t>WiFi</a:t>
            </a:r>
            <a:endParaRPr lang="fr-CA" sz="14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9CAA47-F117-B1EE-3FF4-D42CEB5D6023}"/>
              </a:ext>
            </a:extLst>
          </p:cNvPr>
          <p:cNvSpPr/>
          <p:nvPr/>
        </p:nvSpPr>
        <p:spPr>
          <a:xfrm>
            <a:off x="1139811" y="4124561"/>
            <a:ext cx="920920" cy="3039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442765-681E-8EAD-EBA3-051693FDAFDB}"/>
              </a:ext>
            </a:extLst>
          </p:cNvPr>
          <p:cNvSpPr txBox="1"/>
          <p:nvPr/>
        </p:nvSpPr>
        <p:spPr>
          <a:xfrm>
            <a:off x="1054287" y="3940918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 err="1"/>
              <a:t>WiFi</a:t>
            </a:r>
            <a:r>
              <a:rPr lang="fr-CA" sz="1000" dirty="0"/>
              <a:t> Access Point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48123C-628C-9FE3-59AD-5F29B1B5658C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1599756" y="4428509"/>
            <a:ext cx="51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7846296-13F4-47AF-BF64-C34D13997997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>
            <a:off x="1600270" y="3661577"/>
            <a:ext cx="1" cy="27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E8BD8E2-D0C5-9025-EA13-57ED6FD5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8830" y="3645007"/>
            <a:ext cx="182880" cy="1299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7DA94AC-E05B-C964-CB40-792CC6F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1326" y="4183695"/>
            <a:ext cx="182880" cy="129967"/>
          </a:xfrm>
          <a:prstGeom prst="rect">
            <a:avLst/>
          </a:prstGeom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Use multiple </a:t>
            </a:r>
            <a:r>
              <a:rPr lang="fr-CA" sz="1100" dirty="0" err="1"/>
              <a:t>APs</a:t>
            </a:r>
            <a:r>
              <a:rPr lang="fr-CA" sz="1100" dirty="0"/>
              <a:t> as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362278" y="3432975"/>
            <a:ext cx="2591046" cy="792088"/>
          </a:xfrm>
          <a:prstGeom prst="bentConnector3">
            <a:avLst>
              <a:gd name="adj1" fmla="val 89252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608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Separate</a:t>
            </a:r>
            <a:r>
              <a:rPr lang="fr-CA" dirty="0"/>
              <a:t> </a:t>
            </a:r>
            <a:r>
              <a:rPr lang="fr-CA" dirty="0" err="1"/>
              <a:t>WiFi</a:t>
            </a:r>
            <a:r>
              <a:rPr lang="fr-CA" dirty="0"/>
              <a:t> Access Points, </a:t>
            </a:r>
            <a:r>
              <a:rPr lang="fr-CA" dirty="0" err="1"/>
              <a:t>Video</a:t>
            </a:r>
            <a:r>
              <a:rPr lang="fr-CA" dirty="0"/>
              <a:t>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WiFi</a:t>
            </a:r>
            <a:endParaRPr lang="fr-CA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198FACD-AF46-CFE2-CA25-75C75476716A}"/>
              </a:ext>
            </a:extLst>
          </p:cNvPr>
          <p:cNvSpPr txBox="1"/>
          <p:nvPr/>
        </p:nvSpPr>
        <p:spPr>
          <a:xfrm>
            <a:off x="2931332" y="161752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D94B88E-61BE-8E10-5DBD-2E41998F91C2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279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376495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952797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475073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276348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636786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2843472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1765583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1967244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043227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058616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764704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813702" y="4143950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228131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60670" y="6095746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453354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060669" y="6301102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59686" y="4631541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823464" y="4143950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3" idx="2"/>
          </p:cNvCxnSpPr>
          <p:nvPr/>
        </p:nvCxnSpPr>
        <p:spPr>
          <a:xfrm rot="10800000" flipV="1">
            <a:off x="4378099" y="4133582"/>
            <a:ext cx="1318815" cy="124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374912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2" idx="2"/>
            <a:endCxn id="43" idx="2"/>
          </p:cNvCxnSpPr>
          <p:nvPr/>
        </p:nvCxnSpPr>
        <p:spPr>
          <a:xfrm rot="16200000" flipV="1">
            <a:off x="2522314" y="4025651"/>
            <a:ext cx="2694991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51701" y="4761216"/>
            <a:ext cx="747422" cy="488073"/>
          </a:xfrm>
          <a:prstGeom prst="bentConnector3">
            <a:avLst>
              <a:gd name="adj1" fmla="val 1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4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96161" y="545599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err="1"/>
              <a:t>Additional</a:t>
            </a:r>
            <a:r>
              <a:rPr lang="fr-CA" sz="900" dirty="0"/>
              <a:t> switch</a:t>
            </a:r>
            <a:br>
              <a:rPr lang="fr-CA" sz="900" dirty="0"/>
            </a:br>
            <a:r>
              <a:rPr lang="fr-CA" sz="900" dirty="0"/>
              <a:t>for platform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551667" y="4712804"/>
            <a:ext cx="73677" cy="1412702"/>
          </a:xfrm>
          <a:prstGeom prst="bentConnector3">
            <a:avLst>
              <a:gd name="adj1" fmla="val 41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181451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494838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259496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269077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2679921"/>
            <a:ext cx="1371556" cy="312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562974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4733815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191019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458726"/>
            <a:ext cx="7654" cy="1304761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  <a:stCxn id="113" idx="3"/>
            <a:endCxn id="185" idx="2"/>
          </p:cNvCxnSpPr>
          <p:nvPr/>
        </p:nvCxnSpPr>
        <p:spPr>
          <a:xfrm flipV="1">
            <a:off x="6208813" y="1443337"/>
            <a:ext cx="508092" cy="2422051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764704"/>
            <a:ext cx="34563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Large </a:t>
            </a:r>
            <a:r>
              <a:rPr lang="en-CA"/>
              <a:t>venue setup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Main laptop is on a </a:t>
            </a:r>
            <a:r>
              <a:rPr lang="en-CA" u="sng" dirty="0"/>
              <a:t>wired</a:t>
            </a:r>
            <a:r>
              <a:rPr lang="en-CA" dirty="0"/>
              <a:t> connection on the first platform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over Ethernet for redundant </a:t>
            </a:r>
            <a:r>
              <a:rPr lang="en-CA" dirty="0" err="1"/>
              <a:t>WiFi</a:t>
            </a:r>
            <a:r>
              <a:rPr lang="en-CA" dirty="0"/>
              <a:t> Access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Other platform switches connect directly to main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Announcer, ref console can be wired if desired using free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interference from video traffic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67EF123-D39F-45EF-9AEE-C5EE0C7397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52891" y="3894498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57" descr="Laptop">
            <a:extLst>
              <a:ext uri="{FF2B5EF4-FFF2-40B4-BE49-F238E27FC236}">
                <a16:creationId xmlns:a16="http://schemas.microsoft.com/office/drawing/2014/main" id="{95F53995-5A56-43D1-9E24-7471331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9" y="343729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57" descr="Laptop">
            <a:extLst>
              <a:ext uri="{FF2B5EF4-FFF2-40B4-BE49-F238E27FC236}">
                <a16:creationId xmlns:a16="http://schemas.microsoft.com/office/drawing/2014/main" id="{30635837-B33C-40E8-A905-4F274D3F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28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57" descr="Laptop">
            <a:extLst>
              <a:ext uri="{FF2B5EF4-FFF2-40B4-BE49-F238E27FC236}">
                <a16:creationId xmlns:a16="http://schemas.microsoft.com/office/drawing/2014/main" id="{9BC63793-B798-4BAE-B68A-0DC58CD1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93" y="342900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F02202-F3B0-4B18-9770-973FF1825057}"/>
              </a:ext>
            </a:extLst>
          </p:cNvPr>
          <p:cNvCxnSpPr>
            <a:cxnSpLocks/>
          </p:cNvCxnSpPr>
          <p:nvPr/>
        </p:nvCxnSpPr>
        <p:spPr>
          <a:xfrm>
            <a:off x="1606103" y="3894916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74CCEF-77C4-474D-A2B3-DD8178830CAE}"/>
              </a:ext>
            </a:extLst>
          </p:cNvPr>
          <p:cNvCxnSpPr>
            <a:cxnSpLocks/>
          </p:cNvCxnSpPr>
          <p:nvPr/>
        </p:nvCxnSpPr>
        <p:spPr>
          <a:xfrm>
            <a:off x="2076249" y="3895334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207F031-DBCA-4DAC-903E-2AAE0C4CE036}"/>
              </a:ext>
            </a:extLst>
          </p:cNvPr>
          <p:cNvCxnSpPr>
            <a:cxnSpLocks/>
          </p:cNvCxnSpPr>
          <p:nvPr/>
        </p:nvCxnSpPr>
        <p:spPr>
          <a:xfrm>
            <a:off x="2546395" y="3895752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433949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5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142" idx="2"/>
          </p:cNvCxnSpPr>
          <p:nvPr/>
        </p:nvCxnSpPr>
        <p:spPr>
          <a:xfrm rot="5400000" flipH="1" flipV="1">
            <a:off x="6556253" y="-749801"/>
            <a:ext cx="218969" cy="466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3" idx="1"/>
            <a:endCxn id="43" idx="2"/>
          </p:cNvCxnSpPr>
          <p:nvPr/>
        </p:nvCxnSpPr>
        <p:spPr>
          <a:xfrm rot="10800000">
            <a:off x="3901120" y="2479357"/>
            <a:ext cx="1052205" cy="174570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78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stCxn id="142" idx="0"/>
            <a:endCxn id="86" idx="0"/>
          </p:cNvCxnSpPr>
          <p:nvPr/>
        </p:nvCxnSpPr>
        <p:spPr>
          <a:xfrm rot="5400000" flipH="1" flipV="1">
            <a:off x="8961965" y="621766"/>
            <a:ext cx="602679" cy="530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2" y="322244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4" idx="2"/>
            <a:endCxn id="122" idx="2"/>
          </p:cNvCxnSpPr>
          <p:nvPr/>
        </p:nvCxnSpPr>
        <p:spPr>
          <a:xfrm rot="5400000" flipH="1">
            <a:off x="3532507" y="3028871"/>
            <a:ext cx="1018815" cy="2310069"/>
          </a:xfrm>
          <a:prstGeom prst="bentConnector3">
            <a:avLst>
              <a:gd name="adj1" fmla="val -22438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082890" y="4706233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4" idx="2"/>
            <a:endCxn id="126" idx="2"/>
          </p:cNvCxnSpPr>
          <p:nvPr/>
        </p:nvCxnSpPr>
        <p:spPr>
          <a:xfrm rot="5400000" flipH="1">
            <a:off x="3012660" y="2509024"/>
            <a:ext cx="1031735" cy="3336843"/>
          </a:xfrm>
          <a:prstGeom prst="bentConnector3">
            <a:avLst>
              <a:gd name="adj1" fmla="val -22157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620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WiFi</a:t>
            </a:r>
            <a:r>
              <a:rPr lang="fr-CA" dirty="0"/>
              <a:t> Router </a:t>
            </a:r>
            <a:r>
              <a:rPr lang="fr-CA" dirty="0" err="1"/>
              <a:t>only</a:t>
            </a:r>
            <a:r>
              <a:rPr lang="fr-CA" dirty="0"/>
              <a:t>, 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Wired</a:t>
            </a:r>
            <a:r>
              <a:rPr lang="fr-CA" dirty="0"/>
              <a:t> Connection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0BA50D4-97D3-B4BE-B638-DF77A4B013E6}"/>
              </a:ext>
            </a:extLst>
          </p:cNvPr>
          <p:cNvCxnSpPr>
            <a:cxnSpLocks/>
            <a:stCxn id="122" idx="0"/>
            <a:endCxn id="41" idx="2"/>
          </p:cNvCxnSpPr>
          <p:nvPr/>
        </p:nvCxnSpPr>
        <p:spPr>
          <a:xfrm flipV="1">
            <a:off x="2886880" y="2484293"/>
            <a:ext cx="6127" cy="73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E8F0AED-4285-8B24-21A6-BA454B49ED8A}"/>
              </a:ext>
            </a:extLst>
          </p:cNvPr>
          <p:cNvCxnSpPr>
            <a:cxnSpLocks/>
            <a:stCxn id="175" idx="0"/>
            <a:endCxn id="42" idx="2"/>
          </p:cNvCxnSpPr>
          <p:nvPr/>
        </p:nvCxnSpPr>
        <p:spPr>
          <a:xfrm flipH="1" flipV="1">
            <a:off x="3397063" y="2481825"/>
            <a:ext cx="761" cy="74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BF5181-9744-F0C8-0DC1-229FAA3E4ED8}"/>
              </a:ext>
            </a:extLst>
          </p:cNvPr>
          <p:cNvSpPr/>
          <p:nvPr/>
        </p:nvSpPr>
        <p:spPr>
          <a:xfrm>
            <a:off x="8314184" y="1188149"/>
            <a:ext cx="1368152" cy="28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167F5D-58CE-449E-E20D-67A15A677925}"/>
              </a:ext>
            </a:extLst>
          </p:cNvPr>
          <p:cNvSpPr txBox="1"/>
          <p:nvPr/>
        </p:nvSpPr>
        <p:spPr>
          <a:xfrm>
            <a:off x="9630696" y="1196752"/>
            <a:ext cx="13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Network</a:t>
            </a:r>
          </a:p>
        </p:txBody>
      </p:sp>
    </p:spTree>
    <p:extLst>
      <p:ext uri="{BB962C8B-B14F-4D97-AF65-F5344CB8AC3E}">
        <p14:creationId xmlns:p14="http://schemas.microsoft.com/office/powerpoint/2010/main" val="91363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128" idx="2"/>
          </p:cNvCxnSpPr>
          <p:nvPr/>
        </p:nvCxnSpPr>
        <p:spPr>
          <a:xfrm rot="5400000" flipH="1" flipV="1">
            <a:off x="6556253" y="-749801"/>
            <a:ext cx="218969" cy="466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Use multiple </a:t>
            </a:r>
            <a:r>
              <a:rPr lang="fr-CA" sz="1100" dirty="0" err="1"/>
              <a:t>APs</a:t>
            </a:r>
            <a:r>
              <a:rPr lang="fr-CA" sz="1100" dirty="0"/>
              <a:t> as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088708" y="3432975"/>
            <a:ext cx="2864616" cy="792088"/>
          </a:xfrm>
          <a:prstGeom prst="bentConnector3">
            <a:avLst>
              <a:gd name="adj1" fmla="val 92669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731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WiFi</a:t>
            </a:r>
            <a:r>
              <a:rPr lang="fr-CA" dirty="0"/>
              <a:t> Router, </a:t>
            </a:r>
            <a:r>
              <a:rPr lang="fr-CA" dirty="0" err="1"/>
              <a:t>External</a:t>
            </a:r>
            <a:r>
              <a:rPr lang="fr-CA" dirty="0"/>
              <a:t> Switch, 	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Wired</a:t>
            </a:r>
            <a:r>
              <a:rPr lang="fr-CA" dirty="0"/>
              <a:t> Connection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4B66E7C6-5EF2-2802-2170-D43BE63D6C16}"/>
              </a:ext>
            </a:extLst>
          </p:cNvPr>
          <p:cNvSpPr/>
          <p:nvPr/>
        </p:nvSpPr>
        <p:spPr>
          <a:xfrm>
            <a:off x="8314184" y="1188149"/>
            <a:ext cx="1368152" cy="28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A416D97-173E-7F85-CBF7-77BF4B629CA3}"/>
              </a:ext>
            </a:extLst>
          </p:cNvPr>
          <p:cNvSpPr txBox="1"/>
          <p:nvPr/>
        </p:nvSpPr>
        <p:spPr>
          <a:xfrm>
            <a:off x="9630696" y="1196752"/>
            <a:ext cx="13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Network</a:t>
            </a:r>
          </a:p>
        </p:txBody>
      </p:sp>
    </p:spTree>
    <p:extLst>
      <p:ext uri="{BB962C8B-B14F-4D97-AF65-F5344CB8AC3E}">
        <p14:creationId xmlns:p14="http://schemas.microsoft.com/office/powerpoint/2010/main" val="340223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135" idx="2"/>
          </p:cNvCxnSpPr>
          <p:nvPr/>
        </p:nvCxnSpPr>
        <p:spPr>
          <a:xfrm rot="5400000" flipH="1" flipV="1">
            <a:off x="6556253" y="-749801"/>
            <a:ext cx="218969" cy="466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</p:cNvCxnSpPr>
          <p:nvPr/>
        </p:nvCxnSpPr>
        <p:spPr>
          <a:xfrm flipV="1">
            <a:off x="5665987" y="585470"/>
            <a:ext cx="5301087" cy="4059063"/>
          </a:xfrm>
          <a:prstGeom prst="bentConnector3">
            <a:avLst>
              <a:gd name="adj1" fmla="val 1075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559698" y="425640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 err="1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err="1"/>
              <a:t>Commutateur</a:t>
            </a:r>
            <a:r>
              <a:rPr lang="en-CA" sz="1000" dirty="0"/>
              <a:t>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stCxn id="127" idx="2"/>
            <a:endCxn id="155" idx="0"/>
          </p:cNvCxnSpPr>
          <p:nvPr/>
        </p:nvCxnSpPr>
        <p:spPr>
          <a:xfrm rot="16200000" flipH="1">
            <a:off x="1151239" y="3491885"/>
            <a:ext cx="279341" cy="618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2"/>
            <a:endCxn id="155" idx="0"/>
          </p:cNvCxnSpPr>
          <p:nvPr/>
        </p:nvCxnSpPr>
        <p:spPr>
          <a:xfrm rot="5400000">
            <a:off x="1727304" y="3534545"/>
            <a:ext cx="279341" cy="53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0"/>
            <a:endCxn id="44" idx="2"/>
          </p:cNvCxnSpPr>
          <p:nvPr/>
        </p:nvCxnSpPr>
        <p:spPr>
          <a:xfrm rot="16200000" flipV="1">
            <a:off x="5418437" y="1463627"/>
            <a:ext cx="740404" cy="276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scoreboards</a:t>
            </a:r>
            <a:endParaRPr lang="en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camera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6C30DE-9882-7726-5C30-CF11A2DFFC94}"/>
              </a:ext>
            </a:extLst>
          </p:cNvPr>
          <p:cNvSpPr/>
          <p:nvPr/>
        </p:nvSpPr>
        <p:spPr>
          <a:xfrm>
            <a:off x="8314184" y="1188149"/>
            <a:ext cx="1368152" cy="28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045211-1FAA-97FB-2DA6-E64E1B87EDC3}"/>
              </a:ext>
            </a:extLst>
          </p:cNvPr>
          <p:cNvSpPr txBox="1"/>
          <p:nvPr/>
        </p:nvSpPr>
        <p:spPr>
          <a:xfrm>
            <a:off x="9630696" y="1196752"/>
            <a:ext cx="13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Network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9CAA47-F117-B1EE-3FF4-D42CEB5D6023}"/>
              </a:ext>
            </a:extLst>
          </p:cNvPr>
          <p:cNvSpPr/>
          <p:nvPr/>
        </p:nvSpPr>
        <p:spPr>
          <a:xfrm>
            <a:off x="1139811" y="4124561"/>
            <a:ext cx="920920" cy="3039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442765-681E-8EAD-EBA3-051693FDAFDB}"/>
              </a:ext>
            </a:extLst>
          </p:cNvPr>
          <p:cNvSpPr txBox="1"/>
          <p:nvPr/>
        </p:nvSpPr>
        <p:spPr>
          <a:xfrm>
            <a:off x="1054287" y="3940918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 err="1"/>
              <a:t>WiFi</a:t>
            </a:r>
            <a:r>
              <a:rPr lang="en-CA" sz="1000" dirty="0"/>
              <a:t> Access Point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48123C-628C-9FE3-59AD-5F29B1B5658C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1599756" y="4428509"/>
            <a:ext cx="51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7846296-13F4-47AF-BF64-C34D13997997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>
            <a:off x="1600270" y="3661577"/>
            <a:ext cx="1" cy="27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PoE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E8BD8E2-D0C5-9025-EA13-57ED6FD57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08830" y="3645007"/>
            <a:ext cx="182880" cy="1299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7DA94AC-E05B-C964-CB40-792CC6FF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31326" y="4183695"/>
            <a:ext cx="182880" cy="129967"/>
          </a:xfrm>
          <a:prstGeom prst="rect">
            <a:avLst/>
          </a:prstGeom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6" y="5938403"/>
            <a:ext cx="6097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</a:t>
            </a:r>
            <a:r>
              <a:rPr lang="en-CA" sz="1100" dirty="0" err="1"/>
              <a:t>marshall</a:t>
            </a:r>
            <a:r>
              <a:rPr lang="en-CA" sz="1100" dirty="0"/>
              <a:t>) or close to </a:t>
            </a:r>
            <a:r>
              <a:rPr lang="en-CA" sz="1100" dirty="0" err="1"/>
              <a:t>wifi</a:t>
            </a:r>
            <a:r>
              <a:rPr lang="en-CA" sz="1100" dirty="0"/>
              <a:t>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Only video and external scoreboard update traffic goes through the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Second external switch used to keep all traffic local to the switch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362278" y="3432975"/>
            <a:ext cx="2591046" cy="792088"/>
          </a:xfrm>
          <a:prstGeom prst="bentConnector3">
            <a:avLst>
              <a:gd name="adj1" fmla="val 89252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726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Separate </a:t>
            </a:r>
            <a:r>
              <a:rPr lang="en-CA" dirty="0" err="1"/>
              <a:t>WiFi</a:t>
            </a:r>
            <a:r>
              <a:rPr lang="en-CA" dirty="0"/>
              <a:t> Access Points, OBS Broadcast using Facility Wired Connection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9D7E21-52F9-DFFA-AC5E-63BCA983C5FA}"/>
              </a:ext>
            </a:extLst>
          </p:cNvPr>
          <p:cNvSpPr txBox="1"/>
          <p:nvPr/>
        </p:nvSpPr>
        <p:spPr>
          <a:xfrm>
            <a:off x="2931748" y="162742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699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87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3" idx="1"/>
            <a:endCxn id="43" idx="2"/>
          </p:cNvCxnSpPr>
          <p:nvPr/>
        </p:nvCxnSpPr>
        <p:spPr>
          <a:xfrm rot="10800000">
            <a:off x="3901120" y="2479357"/>
            <a:ext cx="1052205" cy="174570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78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2" y="322244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4" idx="2"/>
            <a:endCxn id="122" idx="2"/>
          </p:cNvCxnSpPr>
          <p:nvPr/>
        </p:nvCxnSpPr>
        <p:spPr>
          <a:xfrm rot="5400000" flipH="1">
            <a:off x="3532507" y="3028871"/>
            <a:ext cx="1018815" cy="2310069"/>
          </a:xfrm>
          <a:prstGeom prst="bentConnector3">
            <a:avLst>
              <a:gd name="adj1" fmla="val -22438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082890" y="4706233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4" idx="2"/>
            <a:endCxn id="126" idx="2"/>
          </p:cNvCxnSpPr>
          <p:nvPr/>
        </p:nvCxnSpPr>
        <p:spPr>
          <a:xfrm rot="5400000" flipH="1">
            <a:off x="3012660" y="2509024"/>
            <a:ext cx="1031735" cy="3336843"/>
          </a:xfrm>
          <a:prstGeom prst="bentConnector3">
            <a:avLst>
              <a:gd name="adj1" fmla="val -22157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491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WiFi</a:t>
            </a:r>
            <a:r>
              <a:rPr lang="fr-CA" dirty="0"/>
              <a:t> Router </a:t>
            </a:r>
            <a:r>
              <a:rPr lang="fr-CA" dirty="0" err="1"/>
              <a:t>only</a:t>
            </a:r>
            <a:r>
              <a:rPr lang="fr-CA" dirty="0"/>
              <a:t>, 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WiFi</a:t>
            </a:r>
            <a:endParaRPr lang="fr-CA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72F0F1A1-8D1E-E3B6-60BC-FD5722FE6B15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97529B6-BB17-22D9-C636-BEC8E88F98D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FA0A540-8158-505E-AB53-B7328AF12899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B2D1BC-966F-A3B9-21FE-BFD0C0A0BBFF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7F6214A-6582-2EB5-7D48-61F21B2D35C5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C0D707D-5C5B-3D01-B0BF-C3F3C5C937E5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1520D91-A398-BFD8-52C5-A92EE9EC2EAC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B4036C-1B3B-E85C-77F9-2D01D5F0E804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AFDFD0-F094-0998-51B2-4D5299B279FA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1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610A5C-07FB-E611-C369-5134296EBCA6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10.0.0.232</a:t>
              </a:r>
              <a:endParaRPr lang="fr-CA" sz="1000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EE360C6-AE62-A738-0C1F-30E78F5490D2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F68DB93-56DE-4A67-39EF-4B644101932B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0AD59A-0555-3EB3-2AE4-D49D2068A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BE18641-7167-0226-F30A-5E2C57CD3BE0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 err="1"/>
                <a:t>WiFi</a:t>
              </a:r>
              <a:r>
                <a:rPr lang="fr-CA" sz="1400" dirty="0"/>
                <a:t> Bridge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AE76BF-3843-0A11-9A39-4530CE3D73F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2BB317-79D3-4C62-D761-65095D6927D2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7077638F-BA6B-72DE-6B44-D4F9BA07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1" name="Connector: Elbow 136">
            <a:extLst>
              <a:ext uri="{FF2B5EF4-FFF2-40B4-BE49-F238E27FC236}">
                <a16:creationId xmlns:a16="http://schemas.microsoft.com/office/drawing/2014/main" id="{162106B8-78A1-1DE6-19D3-B7A07C141E45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2B51CCD-771C-9F90-B6AB-A6D5DE01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7DF726B-69BB-549D-B7D9-E8640D34436F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Facility </a:t>
            </a:r>
            <a:r>
              <a:rPr lang="fr-CA" sz="1400" dirty="0" err="1"/>
              <a:t>WiFi</a:t>
            </a:r>
            <a:endParaRPr lang="fr-CA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B59F95-0182-91C8-8873-616FAD70028D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0BA50D4-97D3-B4BE-B638-DF77A4B013E6}"/>
              </a:ext>
            </a:extLst>
          </p:cNvPr>
          <p:cNvCxnSpPr>
            <a:cxnSpLocks/>
            <a:stCxn id="122" idx="0"/>
            <a:endCxn id="41" idx="2"/>
          </p:cNvCxnSpPr>
          <p:nvPr/>
        </p:nvCxnSpPr>
        <p:spPr>
          <a:xfrm flipV="1">
            <a:off x="2886880" y="2484293"/>
            <a:ext cx="6127" cy="73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E8F0AED-4285-8B24-21A6-BA454B49ED8A}"/>
              </a:ext>
            </a:extLst>
          </p:cNvPr>
          <p:cNvCxnSpPr>
            <a:cxnSpLocks/>
            <a:stCxn id="175" idx="0"/>
            <a:endCxn id="42" idx="2"/>
          </p:cNvCxnSpPr>
          <p:nvPr/>
        </p:nvCxnSpPr>
        <p:spPr>
          <a:xfrm flipH="1" flipV="1">
            <a:off x="3397063" y="2481825"/>
            <a:ext cx="761" cy="74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6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87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Use multiple </a:t>
            </a:r>
            <a:r>
              <a:rPr lang="fr-CA" sz="1100" dirty="0" err="1"/>
              <a:t>APs</a:t>
            </a:r>
            <a:r>
              <a:rPr lang="fr-CA" sz="1100" dirty="0"/>
              <a:t> as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088708" y="3432975"/>
            <a:ext cx="2864616" cy="792088"/>
          </a:xfrm>
          <a:prstGeom prst="bentConnector3">
            <a:avLst>
              <a:gd name="adj1" fmla="val 92669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598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WiFi</a:t>
            </a:r>
            <a:r>
              <a:rPr lang="fr-CA" dirty="0"/>
              <a:t> Router, </a:t>
            </a:r>
            <a:r>
              <a:rPr lang="fr-CA" dirty="0" err="1"/>
              <a:t>External</a:t>
            </a:r>
            <a:r>
              <a:rPr lang="fr-CA" dirty="0"/>
              <a:t> Switch, 	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WiFi</a:t>
            </a:r>
            <a:endParaRPr lang="fr-CA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72F0F1A1-8D1E-E3B6-60BC-FD5722FE6B15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97529B6-BB17-22D9-C636-BEC8E88F98D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FA0A540-8158-505E-AB53-B7328AF12899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B2D1BC-966F-A3B9-21FE-BFD0C0A0BBFF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7F6214A-6582-2EB5-7D48-61F21B2D35C5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C0D707D-5C5B-3D01-B0BF-C3F3C5C937E5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1520D91-A398-BFD8-52C5-A92EE9EC2EAC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B4036C-1B3B-E85C-77F9-2D01D5F0E804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AFDFD0-F094-0998-51B2-4D5299B279FA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1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610A5C-07FB-E611-C369-5134296EBCA6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10.0.0.232</a:t>
              </a:r>
              <a:endParaRPr lang="fr-CA" sz="1000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EE360C6-AE62-A738-0C1F-30E78F5490D2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F68DB93-56DE-4A67-39EF-4B644101932B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0AD59A-0555-3EB3-2AE4-D49D2068A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BE18641-7167-0226-F30A-5E2C57CD3BE0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 err="1"/>
                <a:t>WiFi</a:t>
              </a:r>
              <a:r>
                <a:rPr lang="fr-CA" sz="1400" dirty="0"/>
                <a:t> Bridge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AE76BF-3843-0A11-9A39-4530CE3D73F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2BB317-79D3-4C62-D761-65095D6927D2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7077638F-BA6B-72DE-6B44-D4F9BA07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1" name="Connector: Elbow 136">
            <a:extLst>
              <a:ext uri="{FF2B5EF4-FFF2-40B4-BE49-F238E27FC236}">
                <a16:creationId xmlns:a16="http://schemas.microsoft.com/office/drawing/2014/main" id="{162106B8-78A1-1DE6-19D3-B7A07C141E45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2B51CCD-771C-9F90-B6AB-A6D5DE01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7DF726B-69BB-549D-B7D9-E8640D34436F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Facility </a:t>
            </a:r>
            <a:r>
              <a:rPr lang="fr-CA" sz="1400" dirty="0" err="1"/>
              <a:t>WiFi</a:t>
            </a:r>
            <a:endParaRPr lang="fr-CA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B59F95-0182-91C8-8873-616FAD70028D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575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A13B01-4716-E249-347F-F0EBE6CFF4FE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E8A8C7-6B1F-4CFB-9A86-513007DC18E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49C974-EC28-4703-9B50-1A09E758AD16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0BD3E2-353C-4ED5-8BE7-3CF7DD4CEE1D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13EBEA-DCCC-412B-8008-7A2A599574B6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E25822-A37E-4C5A-94C0-CBE954404DF2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6E87CD-873D-4D91-811C-744B2DF51BCB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222FCC-8ECC-4E30-95B2-D716BB11A3E8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0319E4-3195-4BEC-B9FD-61CD453B997C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CA" sz="1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BC7811A-D426-477A-8F80-33FE8D47415C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10.0.0.232</a:t>
              </a:r>
              <a:endParaRPr lang="fr-CA" sz="10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58E914C-2D3F-4B4F-8E3B-1F77EA9102DE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A13817-4A0D-49C0-980F-DC2C3FFE02E4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8E2E8399-FA69-4B89-8031-C2F1B3C03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0355986-CD43-4C65-A070-86A2CF35CE57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 err="1"/>
                <a:t>WiFi</a:t>
              </a:r>
              <a:r>
                <a:rPr lang="fr-CA" sz="1400" dirty="0"/>
                <a:t> Bridge</a:t>
              </a:r>
            </a:p>
          </p:txBody>
        </p:sp>
      </p:grp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public </a:t>
            </a:r>
            <a:r>
              <a:rPr lang="fr-CA" sz="1000" dirty="0" err="1">
                <a:effectLst/>
              </a:rPr>
              <a:t>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stCxn id="127" idx="2"/>
            <a:endCxn id="155" idx="0"/>
          </p:cNvCxnSpPr>
          <p:nvPr/>
        </p:nvCxnSpPr>
        <p:spPr>
          <a:xfrm rot="16200000" flipH="1">
            <a:off x="1151239" y="3491885"/>
            <a:ext cx="279341" cy="618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2"/>
            <a:endCxn id="155" idx="0"/>
          </p:cNvCxnSpPr>
          <p:nvPr/>
        </p:nvCxnSpPr>
        <p:spPr>
          <a:xfrm rot="5400000">
            <a:off x="1727304" y="3534545"/>
            <a:ext cx="279341" cy="53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scoreboards</a:t>
            </a:r>
            <a:endParaRPr lang="fr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camera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F4268A7-AAA4-DAD5-72FD-22BFF2602FE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C6C30DE-9882-7726-5C30-CF11A2DFFC9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2DCADC8-423F-C70C-00B4-25FC9685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31484D1-401B-E9E5-84AE-93B21E138B5D}"/>
              </a:ext>
            </a:extLst>
          </p:cNvPr>
          <p:cNvCxnSpPr>
            <a:cxnSpLocks/>
            <a:stCxn id="106" idx="0"/>
            <a:endCxn id="135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9D726137-9105-44CA-F096-EE8C4C65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045211-1FAA-97FB-2DA6-E64E1B87EDC3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Facility </a:t>
            </a:r>
            <a:r>
              <a:rPr lang="fr-CA" sz="1400" dirty="0" err="1"/>
              <a:t>WiFi</a:t>
            </a:r>
            <a:endParaRPr lang="fr-CA" sz="14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9CAA47-F117-B1EE-3FF4-D42CEB5D6023}"/>
              </a:ext>
            </a:extLst>
          </p:cNvPr>
          <p:cNvSpPr/>
          <p:nvPr/>
        </p:nvSpPr>
        <p:spPr>
          <a:xfrm>
            <a:off x="1139811" y="4124561"/>
            <a:ext cx="920920" cy="3039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442765-681E-8EAD-EBA3-051693FDAFDB}"/>
              </a:ext>
            </a:extLst>
          </p:cNvPr>
          <p:cNvSpPr txBox="1"/>
          <p:nvPr/>
        </p:nvSpPr>
        <p:spPr>
          <a:xfrm>
            <a:off x="1054287" y="3940918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 err="1"/>
              <a:t>WiFi</a:t>
            </a:r>
            <a:r>
              <a:rPr lang="fr-CA" sz="1000" dirty="0"/>
              <a:t> Access Point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48123C-628C-9FE3-59AD-5F29B1B5658C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1599756" y="4428509"/>
            <a:ext cx="51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7846296-13F4-47AF-BF64-C34D13997997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>
            <a:off x="1600270" y="3661577"/>
            <a:ext cx="1" cy="27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E8BD8E2-D0C5-9025-EA13-57ED6FD5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8830" y="3645007"/>
            <a:ext cx="182880" cy="1299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7DA94AC-E05B-C964-CB40-792CC6F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1326" y="4183695"/>
            <a:ext cx="182880" cy="129967"/>
          </a:xfrm>
          <a:prstGeom prst="rect">
            <a:avLst/>
          </a:prstGeom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/>
              <a:t>Critical computers are </a:t>
            </a:r>
            <a:r>
              <a:rPr lang="fr-CA" sz="1100" dirty="0" err="1"/>
              <a:t>cabled</a:t>
            </a:r>
            <a:r>
              <a:rPr lang="fr-CA" sz="1100" dirty="0"/>
              <a:t> (</a:t>
            </a:r>
            <a:r>
              <a:rPr lang="fr-CA" sz="1100" dirty="0" err="1"/>
              <a:t>announcer</a:t>
            </a:r>
            <a:r>
              <a:rPr lang="fr-CA" sz="1100" dirty="0"/>
              <a:t>, </a:t>
            </a:r>
            <a:r>
              <a:rPr lang="fr-CA" sz="1100" dirty="0" err="1"/>
              <a:t>marshall</a:t>
            </a:r>
            <a:r>
              <a:rPr lang="fr-CA" sz="1100" dirty="0"/>
              <a:t>) or close to wifi </a:t>
            </a:r>
            <a:r>
              <a:rPr lang="fr-CA" sz="1100" dirty="0" err="1"/>
              <a:t>access</a:t>
            </a:r>
            <a:r>
              <a:rPr lang="fr-CA" sz="1100" dirty="0"/>
              <a:t> point. Use multiple </a:t>
            </a:r>
            <a:r>
              <a:rPr lang="fr-CA" sz="1100" dirty="0" err="1"/>
              <a:t>APs</a:t>
            </a:r>
            <a:r>
              <a:rPr lang="fr-CA" sz="1100" dirty="0"/>
              <a:t> as </a:t>
            </a:r>
            <a:r>
              <a:rPr lang="fr-CA" sz="1100" dirty="0" err="1"/>
              <a:t>required</a:t>
            </a:r>
            <a:r>
              <a:rPr lang="fr-CA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External</a:t>
            </a:r>
            <a:r>
              <a:rPr lang="fr-CA" sz="1100" dirty="0"/>
              <a:t> switch </a:t>
            </a:r>
            <a:r>
              <a:rPr lang="fr-CA" sz="1100" dirty="0" err="1"/>
              <a:t>is</a:t>
            </a:r>
            <a:r>
              <a:rPr lang="fr-CA" sz="1100" dirty="0"/>
              <a:t> </a:t>
            </a:r>
            <a:r>
              <a:rPr lang="fr-CA" sz="1100" dirty="0" err="1"/>
              <a:t>used</a:t>
            </a:r>
            <a:r>
              <a:rPr lang="fr-CA" sz="1100" dirty="0"/>
              <a:t> to </a:t>
            </a:r>
            <a:r>
              <a:rPr lang="fr-CA" sz="1100" dirty="0" err="1"/>
              <a:t>keep</a:t>
            </a:r>
            <a:r>
              <a:rPr lang="fr-CA" sz="1100" dirty="0"/>
              <a:t> all </a:t>
            </a:r>
            <a:r>
              <a:rPr lang="fr-CA" sz="1100" dirty="0" err="1"/>
              <a:t>traffic</a:t>
            </a:r>
            <a:r>
              <a:rPr lang="fr-CA" sz="1100" dirty="0"/>
              <a:t> local to the switch, no </a:t>
            </a:r>
            <a:r>
              <a:rPr lang="fr-CA" sz="1100" dirty="0" err="1"/>
              <a:t>dependency</a:t>
            </a:r>
            <a:r>
              <a:rPr lang="fr-CA" sz="1100" dirty="0"/>
              <a:t> on router </a:t>
            </a:r>
            <a:r>
              <a:rPr lang="fr-CA" sz="1100" dirty="0" err="1"/>
              <a:t>other</a:t>
            </a:r>
            <a:r>
              <a:rPr lang="fr-CA" sz="1100" dirty="0"/>
              <a:t> </a:t>
            </a:r>
            <a:r>
              <a:rPr lang="fr-CA" sz="1100" dirty="0" err="1"/>
              <a:t>than</a:t>
            </a:r>
            <a:r>
              <a:rPr lang="fr-CA" sz="1100" dirty="0"/>
              <a:t>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done</a:t>
            </a:r>
            <a:r>
              <a:rPr lang="fr-CA" sz="1100" dirty="0"/>
              <a:t> </a:t>
            </a:r>
            <a:r>
              <a:rPr lang="fr-CA" sz="1100" dirty="0" err="1"/>
              <a:t>using</a:t>
            </a:r>
            <a:r>
              <a:rPr lang="fr-CA" sz="1100" dirty="0"/>
              <a:t> </a:t>
            </a:r>
            <a:r>
              <a:rPr lang="fr-CA" sz="1100" dirty="0" err="1"/>
              <a:t>access</a:t>
            </a:r>
            <a:r>
              <a:rPr lang="fr-CA" sz="1100" dirty="0"/>
              <a:t> point, </a:t>
            </a:r>
            <a:r>
              <a:rPr lang="fr-CA" sz="1100" dirty="0" err="1"/>
              <a:t>only</a:t>
            </a:r>
            <a:r>
              <a:rPr lang="fr-CA" sz="1100" dirty="0"/>
              <a:t> </a:t>
            </a:r>
            <a:r>
              <a:rPr lang="fr-CA" sz="1100" dirty="0" err="1"/>
              <a:t>video</a:t>
            </a:r>
            <a:r>
              <a:rPr lang="fr-CA" sz="1100" dirty="0"/>
              <a:t> </a:t>
            </a:r>
            <a:r>
              <a:rPr lang="fr-CA" sz="1100" dirty="0" err="1"/>
              <a:t>traffic</a:t>
            </a:r>
            <a:r>
              <a:rPr lang="fr-CA" sz="1100" dirty="0"/>
              <a:t> </a:t>
            </a:r>
            <a:r>
              <a:rPr lang="fr-CA" sz="1100" dirty="0" err="1"/>
              <a:t>goes</a:t>
            </a:r>
            <a:r>
              <a:rPr lang="fr-CA" sz="1100" dirty="0"/>
              <a:t> </a:t>
            </a:r>
            <a:r>
              <a:rPr lang="fr-CA" sz="1100" dirty="0" err="1"/>
              <a:t>through</a:t>
            </a:r>
            <a:r>
              <a:rPr lang="fr-CA" sz="1100" dirty="0"/>
              <a:t> the router. Router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  <a:r>
              <a:rPr lang="fr-CA" sz="1100" dirty="0" err="1"/>
              <a:t>turned</a:t>
            </a:r>
            <a:r>
              <a:rPr lang="fr-CA" sz="1100" dirty="0"/>
              <a:t>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362278" y="3432975"/>
            <a:ext cx="2591046" cy="792088"/>
          </a:xfrm>
          <a:prstGeom prst="bentConnector3">
            <a:avLst>
              <a:gd name="adj1" fmla="val 89252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597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Separate</a:t>
            </a:r>
            <a:r>
              <a:rPr lang="fr-CA" dirty="0"/>
              <a:t> </a:t>
            </a:r>
            <a:r>
              <a:rPr lang="fr-CA" dirty="0" err="1"/>
              <a:t>WiFi</a:t>
            </a:r>
            <a:r>
              <a:rPr lang="fr-CA" dirty="0"/>
              <a:t> Access Points, OBS Broadcast </a:t>
            </a:r>
            <a:r>
              <a:rPr lang="fr-CA" dirty="0" err="1"/>
              <a:t>using</a:t>
            </a:r>
            <a:r>
              <a:rPr lang="fr-CA" dirty="0"/>
              <a:t> Facility </a:t>
            </a:r>
            <a:r>
              <a:rPr lang="fr-CA" dirty="0" err="1"/>
              <a:t>WiFi</a:t>
            </a:r>
            <a:endParaRPr lang="fr-CA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198FACD-AF46-CFE2-CA25-75C75476716A}"/>
              </a:ext>
            </a:extLst>
          </p:cNvPr>
          <p:cNvSpPr txBox="1"/>
          <p:nvPr/>
        </p:nvSpPr>
        <p:spPr>
          <a:xfrm>
            <a:off x="2931332" y="161752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D94B88E-61BE-8E10-5DBD-2E41998F91C2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9955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65" idx="3"/>
            <a:endCxn id="114" idx="2"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5" y="1434766"/>
            <a:ext cx="3309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Simplest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Connections are Wi-Fi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But the main laptop should be wired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Optionally, you can also wire the announcer, etc.</a:t>
            </a:r>
          </a:p>
        </p:txBody>
      </p: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179335-C85A-494A-9152-1233C89C5E6D}"/>
              </a:ext>
            </a:extLst>
          </p:cNvPr>
          <p:cNvCxnSpPr>
            <a:cxnSpLocks/>
            <a:stCxn id="157" idx="1"/>
            <a:endCxn id="113" idx="1"/>
          </p:cNvCxnSpPr>
          <p:nvPr/>
        </p:nvCxnSpPr>
        <p:spPr>
          <a:xfrm rot="10800000" flipH="1" flipV="1">
            <a:off x="4604412" y="1206164"/>
            <a:ext cx="1736457" cy="2285918"/>
          </a:xfrm>
          <a:prstGeom prst="bentConnector3">
            <a:avLst>
              <a:gd name="adj1" fmla="val -51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392F40-FDD7-4AC7-834C-0AA5B0AE5D51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6A464D7-5947-4ED3-B569-71EE26CB86D7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BA217C-7288-485A-848F-7BD94C37819F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BB894F-9B5A-4918-9A54-8E8E6D11A32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34972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09" idx="1"/>
            <a:endCxn id="113" idx="1"/>
          </p:cNvCxnSpPr>
          <p:nvPr/>
        </p:nvCxnSpPr>
        <p:spPr>
          <a:xfrm rot="10800000" flipH="1">
            <a:off x="5841126" y="3492082"/>
            <a:ext cx="499743" cy="1110242"/>
          </a:xfrm>
          <a:prstGeom prst="bentConnector3">
            <a:avLst>
              <a:gd name="adj1" fmla="val -42563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53844" y="349208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304C3C2-DE8B-49AE-80A3-AD6BC89BA86B}"/>
              </a:ext>
            </a:extLst>
          </p:cNvPr>
          <p:cNvSpPr txBox="1"/>
          <p:nvPr/>
        </p:nvSpPr>
        <p:spPr>
          <a:xfrm>
            <a:off x="8112224" y="1434766"/>
            <a:ext cx="34512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Wired setup (bad Wi-Fi or long distances)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main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WAN can connect to internet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For remote or dead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switch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an access point to the router,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 a router to the router (see next page)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3FEC4E5-26FE-4655-9B5F-0A29A923044D}"/>
              </a:ext>
            </a:extLst>
          </p:cNvPr>
          <p:cNvGrpSpPr/>
          <p:nvPr/>
        </p:nvGrpSpPr>
        <p:grpSpPr>
          <a:xfrm>
            <a:off x="2055061" y="2383732"/>
            <a:ext cx="1376861" cy="303948"/>
            <a:chOff x="1085069" y="2104442"/>
            <a:chExt cx="1368152" cy="30695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40779A-D30A-4A61-8BC4-28534A4153C4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4A43B12-108D-4A15-8875-EE9D0F940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19B833B9-9DFA-4F38-889E-5C9580DB6B79}"/>
              </a:ext>
            </a:extLst>
          </p:cNvPr>
          <p:cNvSpPr txBox="1"/>
          <p:nvPr/>
        </p:nvSpPr>
        <p:spPr>
          <a:xfrm>
            <a:off x="2022605" y="215926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291A52E6-7FBA-4097-8184-F9D85CCBA656}"/>
              </a:ext>
            </a:extLst>
          </p:cNvPr>
          <p:cNvCxnSpPr>
            <a:stCxn id="41" idx="2"/>
            <a:endCxn id="219" idx="2"/>
          </p:cNvCxnSpPr>
          <p:nvPr/>
        </p:nvCxnSpPr>
        <p:spPr>
          <a:xfrm rot="5400000" flipH="1">
            <a:off x="3694489" y="1736684"/>
            <a:ext cx="416132" cy="2318125"/>
          </a:xfrm>
          <a:prstGeom prst="bentConnector3">
            <a:avLst>
              <a:gd name="adj1" fmla="val -54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hought Bubble: Cloud 233">
            <a:extLst>
              <a:ext uri="{FF2B5EF4-FFF2-40B4-BE49-F238E27FC236}">
                <a16:creationId xmlns:a16="http://schemas.microsoft.com/office/drawing/2014/main" id="{EAB63478-82B5-4DB0-BB8F-9329B2649950}"/>
              </a:ext>
            </a:extLst>
          </p:cNvPr>
          <p:cNvSpPr/>
          <p:nvPr/>
        </p:nvSpPr>
        <p:spPr>
          <a:xfrm>
            <a:off x="5793865" y="880241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82B49D0-96EA-41A5-9AC7-890F46988AC0}"/>
              </a:ext>
            </a:extLst>
          </p:cNvPr>
          <p:cNvCxnSpPr>
            <a:cxnSpLocks/>
            <a:endCxn id="234" idx="1"/>
          </p:cNvCxnSpPr>
          <p:nvPr/>
        </p:nvCxnSpPr>
        <p:spPr>
          <a:xfrm flipH="1" flipV="1">
            <a:off x="6501659" y="1402517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8A505C7-A1B1-4F75-9E9D-35B8E66DFBEF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142346C1-B8B4-42DB-BFFE-1C3D982DCA5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31061D7-733C-4FAE-A7FB-08C265EF7811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491AF05B-D26C-40AC-A37F-ECA79325F38E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157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4" y="1434766"/>
            <a:ext cx="3456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Distant room using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connect a router to any of the LAN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 the secondary router(s)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For simplicity use different names for each Wi-Fi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Ideally, change the Wi-Fi channel to be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should work “plug and play”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D466151-DFB6-4C69-B10E-991E6F96E31A}"/>
              </a:ext>
            </a:extLst>
          </p:cNvPr>
          <p:cNvCxnSpPr>
            <a:cxnSpLocks/>
          </p:cNvCxnSpPr>
          <p:nvPr/>
        </p:nvCxnSpPr>
        <p:spPr>
          <a:xfrm flipV="1">
            <a:off x="6333587" y="4114219"/>
            <a:ext cx="250906" cy="64800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6AEBFBD-4F24-4D2A-BB63-2C4341ECAA08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587292-00C2-4995-AEF2-00C4EB206B35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3C6FBBA-0479-4AF2-9F08-F5491AEBF039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41F9A38-AA73-4B2B-B727-45AEEBEA206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754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93565" y="2675043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53605" y="303180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57661" y="302933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61717" y="302686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65773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93813" y="2311724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61717" y="2383732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702292" y="2304320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902044" y="2667639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66140" y="302193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70196" y="301946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74252" y="301699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70196" y="2376328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36214" y="1578410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93565" y="5282983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222826" y="3940135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97891" y="528298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525527" y="3934357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38011" y="240833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48782" y="272290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66783" y="241574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97891" y="2373858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125594" y="143831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93565" y="2383732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27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50" y="437526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70" y="326348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67177" y="3560221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6008555" y="2182070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311587" y="2160155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69472" y="3096408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69729" y="3098876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67852" y="3091472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11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78111" y="4830926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33" y="43737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73785" y="4830926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cxnSpLocks/>
            <a:stCxn id="111" idx="0"/>
            <a:endCxn id="113" idx="1"/>
          </p:cNvCxnSpPr>
          <p:nvPr/>
        </p:nvCxnSpPr>
        <p:spPr>
          <a:xfrm rot="5400000" flipH="1" flipV="1">
            <a:off x="3912772" y="1947163"/>
            <a:ext cx="883179" cy="3973018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733005" y="3492081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907822" y="2045490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43472" y="1990643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22836" y="540132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5032025" y="5388369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26" y="929556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94234" y="1482772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13" y="97756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833015" y="1434766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806714" y="27098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84350" y="142379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95510" y="45621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1827" y="671192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576575" y="5913654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 or room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723521" y="456783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90845C-3800-4BA4-9DE1-BEBF30C923DC}"/>
              </a:ext>
            </a:extLst>
          </p:cNvPr>
          <p:cNvSpPr txBox="1"/>
          <p:nvPr/>
        </p:nvSpPr>
        <p:spPr>
          <a:xfrm>
            <a:off x="8112225" y="1434766"/>
            <a:ext cx="3682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secondary router per additional platform, connected to the main router.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different Wi-Fi names and different channels for </a:t>
            </a:r>
            <a:r>
              <a:rPr lang="en-CA"/>
              <a:t>each platform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still connect one or more switches or access points to each router if you need more ports.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023FC7-A40A-4A8D-9221-1A1B4E71A1D7}"/>
              </a:ext>
            </a:extLst>
          </p:cNvPr>
          <p:cNvGrpSpPr/>
          <p:nvPr/>
        </p:nvGrpSpPr>
        <p:grpSpPr>
          <a:xfrm>
            <a:off x="397115" y="3558598"/>
            <a:ext cx="1376861" cy="303948"/>
            <a:chOff x="1085069" y="2104442"/>
            <a:chExt cx="1368152" cy="3069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92394FE-3197-4072-9F01-498991D3E616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DFAE52B-AB5E-4F25-ADF0-955BB2E14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A2EF1C8-87EA-4F1A-91C2-739023668E19}"/>
              </a:ext>
            </a:extLst>
          </p:cNvPr>
          <p:cNvSpPr txBox="1"/>
          <p:nvPr/>
        </p:nvSpPr>
        <p:spPr>
          <a:xfrm>
            <a:off x="439061" y="3845054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8D4B53-47A6-4A98-9F8B-139C91F032C9}"/>
              </a:ext>
            </a:extLst>
          </p:cNvPr>
          <p:cNvSpPr/>
          <p:nvPr/>
        </p:nvSpPr>
        <p:spPr>
          <a:xfrm>
            <a:off x="1262084" y="302440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B2E081-9D6D-4BFB-957F-6A1DCCFE8D1C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370096" y="3096408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hought Bubble: Cloud 128">
            <a:extLst>
              <a:ext uri="{FF2B5EF4-FFF2-40B4-BE49-F238E27FC236}">
                <a16:creationId xmlns:a16="http://schemas.microsoft.com/office/drawing/2014/main" id="{C2E7EA51-3E89-4E04-98FB-2473C4E0A0E6}"/>
              </a:ext>
            </a:extLst>
          </p:cNvPr>
          <p:cNvSpPr/>
          <p:nvPr/>
        </p:nvSpPr>
        <p:spPr>
          <a:xfrm>
            <a:off x="5793865" y="873646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9742A22-AB44-4B4C-A0DD-909AA0F89534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 flipV="1">
            <a:off x="6501659" y="1395922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C98205-0270-4CA9-88BE-84A22A9C956D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C6BCCE-69D1-4E32-A75A-545951AFC7CA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19E60B-7060-4417-A17D-EB7172510BC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6ED85FF-D266-4361-937C-B22418623374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2298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3157594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351435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351188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35094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794275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866283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048A8-9141-4730-AACE-D33D573017A3}"/>
              </a:ext>
            </a:extLst>
          </p:cNvPr>
          <p:cNvSpPr/>
          <p:nvPr/>
        </p:nvSpPr>
        <p:spPr>
          <a:xfrm>
            <a:off x="4558647" y="3150190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D7A2AC-D108-46DE-9EEC-D37299CE1ED7}"/>
              </a:ext>
            </a:extLst>
          </p:cNvPr>
          <p:cNvSpPr/>
          <p:nvPr/>
        </p:nvSpPr>
        <p:spPr>
          <a:xfrm>
            <a:off x="4918687" y="350695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D861A-049A-49B4-ADC4-307F9C7D1107}"/>
              </a:ext>
            </a:extLst>
          </p:cNvPr>
          <p:cNvSpPr/>
          <p:nvPr/>
        </p:nvSpPr>
        <p:spPr>
          <a:xfrm>
            <a:off x="5422743" y="350448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447D46-4567-41C0-8416-2B5ED99F9F83}"/>
              </a:ext>
            </a:extLst>
          </p:cNvPr>
          <p:cNvSpPr/>
          <p:nvPr/>
        </p:nvSpPr>
        <p:spPr>
          <a:xfrm>
            <a:off x="5926799" y="3502015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400B4F-CBAF-4E24-BB05-192C23D6903A}"/>
              </a:ext>
            </a:extLst>
          </p:cNvPr>
          <p:cNvSpPr/>
          <p:nvPr/>
        </p:nvSpPr>
        <p:spPr>
          <a:xfrm>
            <a:off x="6430855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F7D1D-951C-4D7C-BC74-9502FE641018}"/>
              </a:ext>
            </a:extLst>
          </p:cNvPr>
          <p:cNvSpPr/>
          <p:nvPr/>
        </p:nvSpPr>
        <p:spPr>
          <a:xfrm>
            <a:off x="6358895" y="2786871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C4F415-5FD9-4BF8-94FB-ABC3A3BBD9BD}"/>
              </a:ext>
            </a:extLst>
          </p:cNvPr>
          <p:cNvSpPr/>
          <p:nvPr/>
        </p:nvSpPr>
        <p:spPr>
          <a:xfrm>
            <a:off x="5926799" y="2858879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75BCA-B633-4ED9-BE03-A4C79E835E36}"/>
              </a:ext>
            </a:extLst>
          </p:cNvPr>
          <p:cNvSpPr/>
          <p:nvPr/>
        </p:nvSpPr>
        <p:spPr>
          <a:xfrm>
            <a:off x="2667374" y="2779467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EB516C-8911-463E-B78A-DADAEECC1624}"/>
              </a:ext>
            </a:extLst>
          </p:cNvPr>
          <p:cNvSpPr/>
          <p:nvPr/>
        </p:nvSpPr>
        <p:spPr>
          <a:xfrm>
            <a:off x="867126" y="3142786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1939F3-6811-42AB-A9D1-6D79410B6D37}"/>
              </a:ext>
            </a:extLst>
          </p:cNvPr>
          <p:cNvSpPr/>
          <p:nvPr/>
        </p:nvSpPr>
        <p:spPr>
          <a:xfrm>
            <a:off x="1227166" y="3499547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798798-45A4-4318-AC68-60F0F60A8BC1}"/>
              </a:ext>
            </a:extLst>
          </p:cNvPr>
          <p:cNvSpPr/>
          <p:nvPr/>
        </p:nvSpPr>
        <p:spPr>
          <a:xfrm>
            <a:off x="1731222" y="349707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293FCF-A55B-462F-BE6B-6206DEEF5828}"/>
              </a:ext>
            </a:extLst>
          </p:cNvPr>
          <p:cNvSpPr/>
          <p:nvPr/>
        </p:nvSpPr>
        <p:spPr>
          <a:xfrm>
            <a:off x="2235278" y="3494611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D9CB-D352-4D6A-84D1-927BD9A28086}"/>
              </a:ext>
            </a:extLst>
          </p:cNvPr>
          <p:cNvSpPr/>
          <p:nvPr/>
        </p:nvSpPr>
        <p:spPr>
          <a:xfrm>
            <a:off x="2739334" y="3492143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7C8862-437A-47EE-90B0-E1F99792815E}"/>
              </a:ext>
            </a:extLst>
          </p:cNvPr>
          <p:cNvSpPr/>
          <p:nvPr/>
        </p:nvSpPr>
        <p:spPr>
          <a:xfrm>
            <a:off x="2235278" y="2851475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A193C2-D668-41C3-A8A6-C7143DC01113}"/>
              </a:ext>
            </a:extLst>
          </p:cNvPr>
          <p:cNvCxnSpPr>
            <a:stCxn id="54" idx="0"/>
            <a:endCxn id="41" idx="2"/>
          </p:cNvCxnSpPr>
          <p:nvPr/>
        </p:nvCxnSpPr>
        <p:spPr>
          <a:xfrm rot="16200000" flipH="1">
            <a:off x="3501296" y="2053557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7192817" y="2060961"/>
            <a:ext cx="799492" cy="2251313"/>
          </a:xfrm>
          <a:prstGeom prst="bentConnector5">
            <a:avLst>
              <a:gd name="adj1" fmla="val -28593"/>
              <a:gd name="adj2" fmla="val 50000"/>
              <a:gd name="adj3" fmla="val 12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F94A71-E1A3-4246-828E-01AFDEC3C888}"/>
              </a:ext>
            </a:extLst>
          </p:cNvPr>
          <p:cNvGrpSpPr/>
          <p:nvPr/>
        </p:nvGrpSpPr>
        <p:grpSpPr>
          <a:xfrm flipV="1">
            <a:off x="4558647" y="5758130"/>
            <a:ext cx="2448272" cy="428769"/>
            <a:chOff x="4780743" y="4587645"/>
            <a:chExt cx="2448272" cy="42876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BCB491-B45D-4730-8AE4-8E2332B357C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4CEE5F-059C-40A6-A85B-54278A46B33A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0DDEC4-573B-4010-B64B-F60D775950E0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39E76-8DC4-4433-B6F5-B0DBB7E4EB7C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13DA03-C656-4C55-8388-541915D879C5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0C5229C-C6D9-46AD-BAE6-601FEA950F81}"/>
              </a:ext>
            </a:extLst>
          </p:cNvPr>
          <p:cNvCxnSpPr>
            <a:cxnSpLocks/>
            <a:stCxn id="42" idx="2"/>
            <a:endCxn id="65" idx="2"/>
          </p:cNvCxnSpPr>
          <p:nvPr/>
        </p:nvCxnSpPr>
        <p:spPr>
          <a:xfrm rot="5400000">
            <a:off x="4187908" y="4415282"/>
            <a:ext cx="2181639" cy="504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AC005AD-CFD4-4DCE-86F2-581D2144EE50}"/>
              </a:ext>
            </a:extLst>
          </p:cNvPr>
          <p:cNvCxnSpPr>
            <a:stCxn id="51" idx="2"/>
            <a:endCxn id="80" idx="2"/>
          </p:cNvCxnSpPr>
          <p:nvPr/>
        </p:nvCxnSpPr>
        <p:spPr>
          <a:xfrm rot="5400000">
            <a:off x="490609" y="4409504"/>
            <a:ext cx="2189043" cy="508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35702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879298"/>
            <a:ext cx="48" cy="91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903438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107.171.217.85</a:t>
            </a:r>
            <a:endParaRPr lang="en-CA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DBD5E6-5DC8-4DD6-9978-D0BFCB45446E}"/>
              </a:ext>
            </a:extLst>
          </p:cNvPr>
          <p:cNvSpPr txBox="1"/>
          <p:nvPr/>
        </p:nvSpPr>
        <p:spPr>
          <a:xfrm>
            <a:off x="6103093" y="2883485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10.0.0.234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313589" y="321081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10.0.0.1</a:t>
            </a:r>
            <a:endParaRPr lang="en-CA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24D91B4-F575-4930-A046-505DBAA53ADA}"/>
              </a:ext>
            </a:extLst>
          </p:cNvPr>
          <p:cNvSpPr txBox="1"/>
          <p:nvPr/>
        </p:nvSpPr>
        <p:spPr>
          <a:xfrm>
            <a:off x="5513864" y="319805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192.168.0.1</a:t>
            </a:r>
            <a:endParaRPr lang="en-CA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7F80BB-B1CF-438A-9A64-31785222F3A3}"/>
              </a:ext>
            </a:extLst>
          </p:cNvPr>
          <p:cNvSpPr txBox="1"/>
          <p:nvPr/>
        </p:nvSpPr>
        <p:spPr>
          <a:xfrm>
            <a:off x="2331865" y="289088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192.168.0.240</a:t>
            </a:r>
            <a:endParaRPr lang="en-CA" sz="1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F39F28-BE2D-4B25-B6F0-412FB6347065}"/>
              </a:ext>
            </a:extLst>
          </p:cNvPr>
          <p:cNvGrpSpPr/>
          <p:nvPr/>
        </p:nvGrpSpPr>
        <p:grpSpPr>
          <a:xfrm>
            <a:off x="862973" y="2849005"/>
            <a:ext cx="1376861" cy="303948"/>
            <a:chOff x="1085069" y="2104442"/>
            <a:chExt cx="1368152" cy="306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4B42F0-E165-48EB-A2DD-F8BDC83F63E5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1DC67F23-7281-47AA-8261-E5168911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CFC899-6C83-48F0-A4D1-B81A37236D0B}"/>
              </a:ext>
            </a:extLst>
          </p:cNvPr>
          <p:cNvSpPr txBox="1"/>
          <p:nvPr/>
        </p:nvSpPr>
        <p:spPr>
          <a:xfrm>
            <a:off x="1090676" y="191345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192.168.1.115</a:t>
            </a:r>
            <a:endParaRPr lang="en-CA" sz="10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690F8C-9340-444F-8D87-52C983D671C3}"/>
              </a:ext>
            </a:extLst>
          </p:cNvPr>
          <p:cNvGrpSpPr/>
          <p:nvPr/>
        </p:nvGrpSpPr>
        <p:grpSpPr>
          <a:xfrm>
            <a:off x="4558647" y="2858879"/>
            <a:ext cx="1368152" cy="295435"/>
            <a:chOff x="1085069" y="2104442"/>
            <a:chExt cx="1368152" cy="29543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0228C3-2549-45C2-B6AF-86AD8D154840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9AF7D6F-8A43-476D-9719-9259329BE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874569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256302" y="2500180"/>
            <a:ext cx="13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Internet Router</a:t>
            </a:r>
          </a:p>
        </p:txBody>
      </p:sp>
      <p:pic>
        <p:nvPicPr>
          <p:cNvPr id="109" name="Graphic 12" descr="Laptop">
            <a:extLst>
              <a:ext uri="{FF2B5EF4-FFF2-40B4-BE49-F238E27FC236}">
                <a16:creationId xmlns:a16="http://schemas.microsoft.com/office/drawing/2014/main" id="{777B7728-2D00-4E43-8D59-929502E9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09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74258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157" descr="Laptop">
            <a:extLst>
              <a:ext uri="{FF2B5EF4-FFF2-40B4-BE49-F238E27FC236}">
                <a16:creationId xmlns:a16="http://schemas.microsoft.com/office/drawing/2014/main" id="{1181B018-9993-426A-9EFB-DDAFCD1CB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32" y="485040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6" descr="Laptop">
            <a:extLst>
              <a:ext uri="{FF2B5EF4-FFF2-40B4-BE49-F238E27FC236}">
                <a16:creationId xmlns:a16="http://schemas.microsoft.com/office/drawing/2014/main" id="{CF7B2BCB-B358-4AE4-82F4-DC0932CD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52" y="373862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AF12F8E-9889-4C2D-9CB8-5B4D4D68C374}"/>
              </a:ext>
            </a:extLst>
          </p:cNvPr>
          <p:cNvSpPr txBox="1"/>
          <p:nvPr/>
        </p:nvSpPr>
        <p:spPr>
          <a:xfrm>
            <a:off x="5932259" y="4035368"/>
            <a:ext cx="1234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Owlcms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DHCP Reservation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192.168.0.100:8080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409866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A6C595-FE90-465B-970C-F5794889D74A}"/>
              </a:ext>
            </a:extLst>
          </p:cNvPr>
          <p:cNvSpPr txBox="1"/>
          <p:nvPr/>
        </p:nvSpPr>
        <p:spPr>
          <a:xfrm>
            <a:off x="5973637" y="2657217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F942FD-5579-462F-A5AD-9610FAB025BE}"/>
              </a:ext>
            </a:extLst>
          </p:cNvPr>
          <p:cNvSpPr txBox="1"/>
          <p:nvPr/>
        </p:nvSpPr>
        <p:spPr>
          <a:xfrm>
            <a:off x="2276669" y="263530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48DE45-7D70-4F25-BBC2-6410E7FA64E1}"/>
              </a:ext>
            </a:extLst>
          </p:cNvPr>
          <p:cNvSpPr txBox="1"/>
          <p:nvPr/>
        </p:nvSpPr>
        <p:spPr>
          <a:xfrm>
            <a:off x="9670605" y="264466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WAN</a:t>
            </a:r>
            <a:endParaRPr lang="en-CA" sz="10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3583895"/>
            <a:ext cx="2701" cy="15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074063-0614-4F30-AFAD-E878BF66FC84}"/>
              </a:ext>
            </a:extLst>
          </p:cNvPr>
          <p:cNvCxnSpPr>
            <a:cxnSpLocks/>
            <a:stCxn id="113" idx="0"/>
            <a:endCxn id="44" idx="2"/>
          </p:cNvCxnSpPr>
          <p:nvPr/>
        </p:nvCxnSpPr>
        <p:spPr>
          <a:xfrm flipV="1">
            <a:off x="6534554" y="3571555"/>
            <a:ext cx="4313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0FD93B-9B0C-4050-A244-4E14007E63BB}"/>
              </a:ext>
            </a:extLst>
          </p:cNvPr>
          <p:cNvCxnSpPr>
            <a:stCxn id="109" idx="0"/>
            <a:endCxn id="43" idx="2"/>
          </p:cNvCxnSpPr>
          <p:nvPr/>
        </p:nvCxnSpPr>
        <p:spPr>
          <a:xfrm flipV="1">
            <a:off x="6034811" y="3574023"/>
            <a:ext cx="0" cy="127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7099821-B077-4E88-AB4A-04264FB634ED}"/>
              </a:ext>
            </a:extLst>
          </p:cNvPr>
          <p:cNvCxnSpPr>
            <a:cxnSpLocks/>
            <a:stCxn id="111" idx="0"/>
            <a:endCxn id="52" idx="2"/>
          </p:cNvCxnSpPr>
          <p:nvPr/>
        </p:nvCxnSpPr>
        <p:spPr>
          <a:xfrm flipV="1">
            <a:off x="2332934" y="3566619"/>
            <a:ext cx="10356" cy="128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57" descr="Laptop">
            <a:extLst>
              <a:ext uri="{FF2B5EF4-FFF2-40B4-BE49-F238E27FC236}">
                <a16:creationId xmlns:a16="http://schemas.microsoft.com/office/drawing/2014/main" id="{6F48F3D0-C9FC-47CB-89F6-867C7553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693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F3A611E-C384-4786-A3AF-A361A9F6FC5E}"/>
              </a:ext>
            </a:extLst>
          </p:cNvPr>
          <p:cNvCxnSpPr>
            <a:stCxn id="131" idx="2"/>
            <a:endCxn id="83" idx="2"/>
          </p:cNvCxnSpPr>
          <p:nvPr/>
        </p:nvCxnSpPr>
        <p:spPr>
          <a:xfrm flipH="1">
            <a:off x="2843193" y="5306073"/>
            <a:ext cx="8102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Graphic 157" descr="Laptop">
            <a:extLst>
              <a:ext uri="{FF2B5EF4-FFF2-40B4-BE49-F238E27FC236}">
                <a16:creationId xmlns:a16="http://schemas.microsoft.com/office/drawing/2014/main" id="{41F79C8E-40B1-427F-82B3-AD1AAFA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15" y="484886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B0991A-E6F1-4793-8781-923A084AE696}"/>
              </a:ext>
            </a:extLst>
          </p:cNvPr>
          <p:cNvCxnSpPr>
            <a:cxnSpLocks/>
            <a:stCxn id="134" idx="2"/>
            <a:endCxn id="68" idx="2"/>
          </p:cNvCxnSpPr>
          <p:nvPr/>
        </p:nvCxnSpPr>
        <p:spPr>
          <a:xfrm flipH="1">
            <a:off x="6538867" y="5306073"/>
            <a:ext cx="5850" cy="45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536AE47-2669-46A2-88DA-F692AB7D852B}"/>
              </a:ext>
            </a:extLst>
          </p:cNvPr>
          <p:cNvCxnSpPr>
            <a:stCxn id="110" idx="1"/>
            <a:endCxn id="113" idx="3"/>
          </p:cNvCxnSpPr>
          <p:nvPr/>
        </p:nvCxnSpPr>
        <p:spPr>
          <a:xfrm flipH="1" flipV="1">
            <a:off x="6763156" y="3967229"/>
            <a:ext cx="2233219" cy="3956"/>
          </a:xfrm>
          <a:prstGeom prst="straightConnector1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7338962" y="3954651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10.0.0.234:8080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port redirection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configured on router 1 for</a:t>
            </a:r>
            <a:br>
              <a:rPr lang="en-CA" sz="1000" dirty="0"/>
            </a:br>
            <a:r>
              <a:rPr lang="en-CA" sz="1000" dirty="0"/>
              <a:t>192.168.0.100:8080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4661EC59-F83C-4C3C-A9F0-33E950DF6EDB}"/>
              </a:ext>
            </a:extLst>
          </p:cNvPr>
          <p:cNvCxnSpPr>
            <a:stCxn id="131" idx="0"/>
            <a:endCxn id="113" idx="1"/>
          </p:cNvCxnSpPr>
          <p:nvPr/>
        </p:nvCxnSpPr>
        <p:spPr>
          <a:xfrm rot="5400000" flipH="1" flipV="1">
            <a:off x="4137803" y="2680721"/>
            <a:ext cx="881640" cy="3454657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0FB7B46-3B9B-4CE4-9CA3-EE405ED1CB19}"/>
              </a:ext>
            </a:extLst>
          </p:cNvPr>
          <p:cNvSpPr txBox="1"/>
          <p:nvPr/>
        </p:nvSpPr>
        <p:spPr>
          <a:xfrm>
            <a:off x="3698087" y="3967228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192.168.0.100:8080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(via default gateway)</a:t>
            </a:r>
            <a:endParaRPr lang="en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72904" y="2520637"/>
            <a:ext cx="109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Main Router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5157C2-09EA-45D8-A599-D47EC5A8B43F}"/>
              </a:ext>
            </a:extLst>
          </p:cNvPr>
          <p:cNvSpPr txBox="1"/>
          <p:nvPr/>
        </p:nvSpPr>
        <p:spPr>
          <a:xfrm>
            <a:off x="1308554" y="2465790"/>
            <a:ext cx="1480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Secondary Router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29E178E-6616-4EB7-9EA2-00FD487FB80B}"/>
              </a:ext>
            </a:extLst>
          </p:cNvPr>
          <p:cNvSpPr txBox="1"/>
          <p:nvPr/>
        </p:nvSpPr>
        <p:spPr>
          <a:xfrm>
            <a:off x="4997107" y="586351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Switch for additional ports</a:t>
            </a:r>
            <a:endParaRPr lang="en-CA" sz="1000" dirty="0"/>
          </a:p>
        </p:txBody>
      </p:sp>
      <p:pic>
        <p:nvPicPr>
          <p:cNvPr id="155" name="Graphic 157" descr="Laptop">
            <a:extLst>
              <a:ext uri="{FF2B5EF4-FFF2-40B4-BE49-F238E27FC236}">
                <a16:creationId xmlns:a16="http://schemas.microsoft.com/office/drawing/2014/main" id="{29CB9D10-6ED7-4ADF-91D2-6E2CCC4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8" y="1404703"/>
            <a:ext cx="553216" cy="55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8F3728-0ED0-4CB6-A68F-FB1B3A769F2E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1159316" y="1957919"/>
            <a:ext cx="0" cy="8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57" descr="Laptop">
            <a:extLst>
              <a:ext uri="{FF2B5EF4-FFF2-40B4-BE49-F238E27FC236}">
                <a16:creationId xmlns:a16="http://schemas.microsoft.com/office/drawing/2014/main" id="{757E8A61-1CAA-4611-A1AA-0D3F79A2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95" y="14527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BA81F6-DF24-453F-ABF7-2B37C5D58095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4798097" y="1909913"/>
            <a:ext cx="0" cy="9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DCC0118-204C-449A-856F-D11272FEB792}"/>
              </a:ext>
            </a:extLst>
          </p:cNvPr>
          <p:cNvSpPr txBox="1"/>
          <p:nvPr/>
        </p:nvSpPr>
        <p:spPr>
          <a:xfrm>
            <a:off x="1771796" y="318495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192.168.1.1</a:t>
            </a:r>
            <a:endParaRPr lang="en-CA" sz="10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46DB6D6-D839-4D41-A07D-C1F419B5B8F4}"/>
              </a:ext>
            </a:extLst>
          </p:cNvPr>
          <p:cNvSpPr txBox="1"/>
          <p:nvPr/>
        </p:nvSpPr>
        <p:spPr>
          <a:xfrm>
            <a:off x="4749432" y="189894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Wi-Fi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192.168.1.122</a:t>
            </a:r>
            <a:endParaRPr lang="en-CA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A23104-BEC7-4636-9AF0-9B98BC34A93B}"/>
              </a:ext>
            </a:extLst>
          </p:cNvPr>
          <p:cNvSpPr txBox="1"/>
          <p:nvPr/>
        </p:nvSpPr>
        <p:spPr>
          <a:xfrm>
            <a:off x="5360592" y="5037319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1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192.168.0.110</a:t>
            </a:r>
            <a:endParaRPr lang="en-CA" sz="10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7221820" y="946194"/>
            <a:ext cx="2970927" cy="4315418"/>
          </a:xfrm>
          <a:prstGeom prst="bentConnector4">
            <a:avLst>
              <a:gd name="adj1" fmla="val -4764"/>
              <a:gd name="adj2" fmla="val 11521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5" idx="2"/>
            <a:endCxn id="86" idx="2"/>
          </p:cNvCxnSpPr>
          <p:nvPr/>
        </p:nvCxnSpPr>
        <p:spPr>
          <a:xfrm rot="5400000" flipH="1" flipV="1">
            <a:off x="8682141" y="2162037"/>
            <a:ext cx="2726449" cy="1639254"/>
          </a:xfrm>
          <a:prstGeom prst="bentConnector4">
            <a:avLst>
              <a:gd name="adj1" fmla="val -8385"/>
              <a:gd name="adj2" fmla="val 129423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10484734" y="470666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464286" y="4004245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1343472" y="476672"/>
            <a:ext cx="518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All machines see owlcms using its 192.168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One secondary router per additional platform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372648E-443C-4310-9E57-C47369D3B6F4}"/>
              </a:ext>
            </a:extLst>
          </p:cNvPr>
          <p:cNvGrpSpPr/>
          <p:nvPr/>
        </p:nvGrpSpPr>
        <p:grpSpPr>
          <a:xfrm>
            <a:off x="362197" y="4033745"/>
            <a:ext cx="1376861" cy="303948"/>
            <a:chOff x="1085069" y="2104442"/>
            <a:chExt cx="1368152" cy="306951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780620-064C-43F0-9797-5A54F2B68E20}"/>
                </a:ext>
              </a:extLst>
            </p:cNvPr>
            <p:cNvSpPr/>
            <p:nvPr/>
          </p:nvSpPr>
          <p:spPr>
            <a:xfrm>
              <a:off x="1085069" y="2104442"/>
              <a:ext cx="1368152" cy="3069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3B71774B-A298-43B2-BDC0-DC6D4F76C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F9CF01-6397-43EC-87E9-B17323F99794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1335178" y="3571555"/>
            <a:ext cx="1241" cy="46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99BE5FC-A5DB-4E06-88AC-440974EEFBB0}"/>
              </a:ext>
            </a:extLst>
          </p:cNvPr>
          <p:cNvSpPr txBox="1"/>
          <p:nvPr/>
        </p:nvSpPr>
        <p:spPr>
          <a:xfrm>
            <a:off x="1688603" y="5042986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effectLst/>
              </a:rPr>
              <a:t>LAN 2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192.168.1.165</a:t>
            </a:r>
            <a:endParaRPr lang="en-CA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A4BF1C5-7D34-45BC-8751-44F479971566}"/>
              </a:ext>
            </a:extLst>
          </p:cNvPr>
          <p:cNvSpPr txBox="1"/>
          <p:nvPr/>
        </p:nvSpPr>
        <p:spPr>
          <a:xfrm>
            <a:off x="404143" y="4320201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Additional Access Point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2583" y="523911"/>
            <a:ext cx="40034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Isolated Video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Needs a redirection to see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Avoids video traffic hitting the competition router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Connection</a:t>
            </a:r>
          </a:p>
        </p:txBody>
      </p:sp>
    </p:spTree>
    <p:extLst>
      <p:ext uri="{BB962C8B-B14F-4D97-AF65-F5344CB8AC3E}">
        <p14:creationId xmlns:p14="http://schemas.microsoft.com/office/powerpoint/2010/main" val="3316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69990"/>
            <a:ext cx="1080120" cy="29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862973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966823" y="1703274"/>
            <a:ext cx="107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Bridge Wi-Fi</a:t>
            </a:r>
            <a:br>
              <a:rPr lang="fr-CA" sz="1400" dirty="0"/>
            </a:br>
            <a:r>
              <a:rPr lang="fr-CA" sz="1400" dirty="0"/>
              <a:t>(Routeur B)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Réservation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192.168.0.139:8080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Port externe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vers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192.168.0.139:8080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756644" y="2021236"/>
            <a:ext cx="918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Routeur A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767408" y="63175"/>
            <a:ext cx="58035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de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Même configuration et adresses réseau que normalement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Toutes les antennes </a:t>
            </a:r>
            <a:r>
              <a:rPr lang="fr-CA" sz="1200" dirty="0" err="1"/>
              <a:t>WiFi</a:t>
            </a:r>
            <a:r>
              <a:rPr lang="fr-CA" sz="1200" dirty="0"/>
              <a:t> vont dans les ports PoE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Tous les appareils câblés vont dans les commutateurs (switch)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Configuration du routeur (« redirection ») pour permettre l’accès à partir de OBS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767408" y="4525585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 err="1"/>
                <a:t>WiFi</a:t>
              </a:r>
              <a:r>
                <a:rPr lang="fr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</a:t>
            </a:r>
            <a:r>
              <a:rPr lang="fr-CA" sz="1100" dirty="0" err="1"/>
              <a:t>ethernet</a:t>
            </a:r>
            <a:r>
              <a:rPr lang="fr-CA" sz="1100" dirty="0"/>
              <a:t> ou wifi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515140" y="99062"/>
            <a:ext cx="40034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pour transmission vidéo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Logiciel OBS pour superposer vidéo et données de compétition (athlète courant, poids demandé,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Pont </a:t>
            </a:r>
            <a:r>
              <a:rPr lang="fr-CA" sz="1200" dirty="0" err="1"/>
              <a:t>WiFi</a:t>
            </a:r>
            <a:r>
              <a:rPr lang="fr-CA" sz="1200" dirty="0"/>
              <a:t> pour se brancher au réseau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Permet aussi de publier les résultats sur le cloud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logique 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13392" y="5013176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33" y="5110028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613086" y="5567232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777170" y="4525585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 err="1"/>
                <a:t>WiFi</a:t>
              </a:r>
              <a:r>
                <a:rPr lang="fr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2" idx="2"/>
          </p:cNvCxnSpPr>
          <p:nvPr/>
        </p:nvCxnSpPr>
        <p:spPr>
          <a:xfrm rot="10800000" flipV="1">
            <a:off x="4115780" y="4592161"/>
            <a:ext cx="1215842" cy="1168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1" idx="2"/>
            <a:endCxn id="41" idx="2"/>
          </p:cNvCxnSpPr>
          <p:nvPr/>
        </p:nvCxnSpPr>
        <p:spPr>
          <a:xfrm rot="16200000" flipV="1">
            <a:off x="1871290" y="4017307"/>
            <a:ext cx="2688781" cy="792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05407" y="5142851"/>
            <a:ext cx="747422" cy="488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3DD348A-B31D-4549-9D0B-FE30B7D03B9B}"/>
              </a:ext>
            </a:extLst>
          </p:cNvPr>
          <p:cNvCxnSpPr>
            <a:cxnSpLocks/>
          </p:cNvCxnSpPr>
          <p:nvPr/>
        </p:nvCxnSpPr>
        <p:spPr>
          <a:xfrm>
            <a:off x="1301955" y="4127874"/>
            <a:ext cx="11437" cy="5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49867" y="58376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Switch supplémentaire</a:t>
            </a:r>
            <a:br>
              <a:rPr lang="fr-CA" sz="900" dirty="0"/>
            </a:br>
            <a:r>
              <a:rPr lang="fr-CA" sz="900" dirty="0"/>
              <a:t>pour plateforme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716110" y="5172928"/>
            <a:ext cx="72483" cy="1256917"/>
          </a:xfrm>
          <a:prstGeom prst="bentConnector3">
            <a:avLst>
              <a:gd name="adj1" fmla="val 415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55640" y="219615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387918" y="5876473"/>
            <a:ext cx="27799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 Power over Ethernet (PoE)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17347" y="5641131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40881" y="5650712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9E390C-84F5-42E1-86FD-432439EFA71E}"/>
              </a:ext>
            </a:extLst>
          </p:cNvPr>
          <p:cNvSpPr txBox="1"/>
          <p:nvPr/>
        </p:nvSpPr>
        <p:spPr>
          <a:xfrm>
            <a:off x="8458575" y="1187619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Wi-Fi Public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69C7C6F-8FFE-45F7-8600-8F5C70A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5667" y="1528364"/>
            <a:ext cx="182880" cy="129967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02620E2-2AB9-44CD-A8C7-9D448D8C058D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30805" y="1529500"/>
            <a:ext cx="695502" cy="552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515" y="4229674"/>
            <a:ext cx="182880" cy="129967"/>
          </a:xfrm>
          <a:prstGeom prst="rect">
            <a:avLst/>
          </a:prstGeom>
        </p:spPr>
      </p:pic>
      <p:pic>
        <p:nvPicPr>
          <p:cNvPr id="101" name="Graphic 157" descr="Laptop">
            <a:extLst>
              <a:ext uri="{FF2B5EF4-FFF2-40B4-BE49-F238E27FC236}">
                <a16:creationId xmlns:a16="http://schemas.microsoft.com/office/drawing/2014/main" id="{D30BBF55-5DFC-4074-979C-BF4275DE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742" y="379355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F403D3-F724-421E-96FA-852DB3325CD6}"/>
              </a:ext>
            </a:extLst>
          </p:cNvPr>
          <p:cNvCxnSpPr>
            <a:cxnSpLocks/>
          </p:cNvCxnSpPr>
          <p:nvPr/>
        </p:nvCxnSpPr>
        <p:spPr>
          <a:xfrm flipH="1">
            <a:off x="2323154" y="4149080"/>
            <a:ext cx="3190" cy="52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5FA4E96-6496-4BD1-A697-E91F7929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46052" y="4229674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7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77925"/>
            <a:ext cx="1080120" cy="28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055440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953679" y="185479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/>
              <a:t>Vidéo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Réservation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192.168.0.139:8080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Port externe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vers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192.168.0.139:8080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434728" y="1877965"/>
            <a:ext cx="109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endParaRPr lang="fr-CA" sz="1400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767408" y="63175"/>
            <a:ext cx="58035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de compétition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Même configuration et adresses réseau que normalement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Toutes les antennes </a:t>
            </a:r>
            <a:r>
              <a:rPr lang="fr-CA" sz="1200" dirty="0" err="1"/>
              <a:t>WiFi</a:t>
            </a:r>
            <a:r>
              <a:rPr lang="fr-CA" sz="1200" dirty="0"/>
              <a:t> vont dans les ports PoE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Tous les appareils câblés vont dans les commutateurs (switch)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Configuration du routeur (« redirection ») pour permettre l’accès à partir de OBS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</a:t>
            </a:r>
            <a:r>
              <a:rPr lang="fr-CA" sz="1100" dirty="0" err="1"/>
              <a:t>ethernet</a:t>
            </a:r>
            <a:r>
              <a:rPr lang="fr-CA" sz="1100" dirty="0"/>
              <a:t> ou wifi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515140" y="99062"/>
            <a:ext cx="40034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Réseau pour transmission vidéo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Logiciel OBS pour superposer vidéo et données de compétition (athlète courant, poids demandé,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Pont </a:t>
            </a:r>
            <a:r>
              <a:rPr lang="fr-CA" sz="1200" dirty="0" err="1"/>
              <a:t>WiFi</a:t>
            </a:r>
            <a:r>
              <a:rPr lang="fr-CA" sz="1200" dirty="0"/>
              <a:t> pour se brancher au réseau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Permet aussi de publier les résultats sur le cloud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Connexion logique IP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4" y="508518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22977" y="554238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endCxn id="174" idx="2"/>
          </p:cNvCxnSpPr>
          <p:nvPr/>
        </p:nvCxnSpPr>
        <p:spPr>
          <a:xfrm rot="5400000">
            <a:off x="4677389" y="4703628"/>
            <a:ext cx="1508021" cy="615013"/>
          </a:xfrm>
          <a:prstGeom prst="bentConnector3">
            <a:avLst>
              <a:gd name="adj1" fmla="val 11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372878" y="3515719"/>
            <a:ext cx="2693717" cy="180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26199" y="588306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2136" y="3560652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933762-5CAF-434F-87D2-1A61797BF7A7}"/>
              </a:ext>
            </a:extLst>
          </p:cNvPr>
          <p:cNvSpPr txBox="1"/>
          <p:nvPr/>
        </p:nvSpPr>
        <p:spPr>
          <a:xfrm>
            <a:off x="8742479" y="201688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7D29AC-C37C-470D-ADEB-8EC59CFC37A7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719028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57" descr="Laptop">
            <a:extLst>
              <a:ext uri="{FF2B5EF4-FFF2-40B4-BE49-F238E27FC236}">
                <a16:creationId xmlns:a16="http://schemas.microsoft.com/office/drawing/2014/main" id="{259D6300-B54E-4A17-9614-6C1C12FA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6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7EE1876-B44B-4966-81A2-7A973D965A9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1510389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40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35893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27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549880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83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053936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A3A338-AB8E-485A-B568-40D1DD5950A2}"/>
              </a:ext>
            </a:extLst>
          </p:cNvPr>
          <p:cNvCxnSpPr>
            <a:stCxn id="193" idx="0"/>
            <a:endCxn id="103" idx="1"/>
          </p:cNvCxnSpPr>
          <p:nvPr/>
        </p:nvCxnSpPr>
        <p:spPr>
          <a:xfrm rot="5400000" flipH="1" flipV="1">
            <a:off x="1180548" y="2618005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2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9" y="379992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85441" y="2496598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0"/>
            <a:endCxn id="103" idx="1"/>
          </p:cNvCxnSpPr>
          <p:nvPr/>
        </p:nvCxnSpPr>
        <p:spPr>
          <a:xfrm rot="5400000" flipH="1" flipV="1">
            <a:off x="1426353" y="2863809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9812F6-61BE-487C-8C44-AD04771E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2788" y="3570131"/>
            <a:ext cx="182880" cy="12996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CF42520-89E8-4A5D-B7B6-601146C3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400" y="3579610"/>
            <a:ext cx="182880" cy="1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E8A8C7-6B1F-4CFB-9A86-513007DC18E8}"/>
              </a:ext>
            </a:extLst>
          </p:cNvPr>
          <p:cNvSpPr/>
          <p:nvPr/>
        </p:nvSpPr>
        <p:spPr>
          <a:xfrm>
            <a:off x="8250168" y="2461301"/>
            <a:ext cx="2448272" cy="35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49C974-EC28-4703-9B50-1A09E758AD16}"/>
              </a:ext>
            </a:extLst>
          </p:cNvPr>
          <p:cNvSpPr/>
          <p:nvPr/>
        </p:nvSpPr>
        <p:spPr>
          <a:xfrm>
            <a:off x="8610208" y="2818062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0BD3E2-353C-4ED5-8BE7-3CF7DD4CEE1D}"/>
              </a:ext>
            </a:extLst>
          </p:cNvPr>
          <p:cNvSpPr/>
          <p:nvPr/>
        </p:nvSpPr>
        <p:spPr>
          <a:xfrm>
            <a:off x="9114264" y="2815594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13EBEA-DCCC-412B-8008-7A2A599574B6}"/>
              </a:ext>
            </a:extLst>
          </p:cNvPr>
          <p:cNvSpPr/>
          <p:nvPr/>
        </p:nvSpPr>
        <p:spPr>
          <a:xfrm>
            <a:off x="9618320" y="2813126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25822-A37E-4C5A-94C0-CBE954404DF2}"/>
              </a:ext>
            </a:extLst>
          </p:cNvPr>
          <p:cNvSpPr/>
          <p:nvPr/>
        </p:nvSpPr>
        <p:spPr>
          <a:xfrm>
            <a:off x="10145802" y="281065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6E87CD-873D-4D91-811C-744B2DF51BCB}"/>
              </a:ext>
            </a:extLst>
          </p:cNvPr>
          <p:cNvSpPr/>
          <p:nvPr/>
        </p:nvSpPr>
        <p:spPr>
          <a:xfrm>
            <a:off x="10050416" y="2097982"/>
            <a:ext cx="216024" cy="7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22FCC-8ECC-4E30-95B2-D716BB11A3E8}"/>
              </a:ext>
            </a:extLst>
          </p:cNvPr>
          <p:cNvSpPr/>
          <p:nvPr/>
        </p:nvSpPr>
        <p:spPr>
          <a:xfrm>
            <a:off x="9618320" y="2177925"/>
            <a:ext cx="1080120" cy="28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6182433" y="354283"/>
            <a:ext cx="613198" cy="4458376"/>
          </a:xfrm>
          <a:prstGeom prst="bentConnector5">
            <a:avLst>
              <a:gd name="adj1" fmla="val -37280"/>
              <a:gd name="adj2" fmla="val 50000"/>
              <a:gd name="adj3" fmla="val 137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055440" y="5758130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450586" y="1196752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0319E4-3195-4BEC-B9FD-61CD453B997C}"/>
              </a:ext>
            </a:extLst>
          </p:cNvPr>
          <p:cNvSpPr txBox="1"/>
          <p:nvPr/>
        </p:nvSpPr>
        <p:spPr>
          <a:xfrm>
            <a:off x="9656478" y="22071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C7811A-D426-477A-8F80-33FE8D47415C}"/>
              </a:ext>
            </a:extLst>
          </p:cNvPr>
          <p:cNvSpPr txBox="1"/>
          <p:nvPr/>
        </p:nvSpPr>
        <p:spPr>
          <a:xfrm>
            <a:off x="9243524" y="2514526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>
                <a:effectLst/>
              </a:rPr>
              <a:t>10.0.0.232</a:t>
            </a:r>
            <a:endParaRPr lang="fr-CA" sz="1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8E914C-2D3F-4B4F-8E3B-1F77EA9102DE}"/>
              </a:ext>
            </a:extLst>
          </p:cNvPr>
          <p:cNvGrpSpPr/>
          <p:nvPr/>
        </p:nvGrpSpPr>
        <p:grpSpPr>
          <a:xfrm>
            <a:off x="8250144" y="2178276"/>
            <a:ext cx="1368152" cy="285087"/>
            <a:chOff x="1085069" y="2104442"/>
            <a:chExt cx="1368152" cy="2954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A13817-4A0D-49C0-980F-DC2C3FFE02E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E2E8399-FA69-4B89-8031-C2F1B3C0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0355986-CD43-4C65-A070-86A2CF35CE57}"/>
              </a:ext>
            </a:extLst>
          </p:cNvPr>
          <p:cNvSpPr txBox="1"/>
          <p:nvPr/>
        </p:nvSpPr>
        <p:spPr>
          <a:xfrm>
            <a:off x="8749218" y="1916832"/>
            <a:ext cx="114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400" dirty="0" err="1"/>
              <a:t>Video</a:t>
            </a:r>
            <a:r>
              <a:rPr lang="fr-CA" sz="1400" dirty="0"/>
              <a:t> Router</a:t>
            </a:r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75" y="336506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331622" y="4018421"/>
            <a:ext cx="1234633" cy="850739"/>
            <a:chOff x="5932259" y="3738627"/>
            <a:chExt cx="1234633" cy="850739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5932259" y="4035368"/>
              <a:ext cx="12346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Owlcms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DHCP </a:t>
              </a:r>
              <a:r>
                <a:rPr lang="fr-CA" sz="1000" dirty="0" err="1">
                  <a:effectLst/>
                </a:rPr>
                <a:t>Reservation</a:t>
              </a:r>
              <a:br>
                <a:rPr lang="fr-CA" sz="1000" dirty="0">
                  <a:effectLst/>
                </a:rPr>
              </a:br>
              <a:r>
                <a:rPr lang="fr-CA" sz="1000" dirty="0">
                  <a:effectLst/>
                </a:rPr>
                <a:t>192.168.0.100:8080</a:t>
              </a:r>
              <a:endParaRPr lang="fr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9026004" y="372114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OBS</a:t>
            </a:r>
            <a:endParaRPr lang="fr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51584" y="2147218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10.0.0.120</a:t>
              </a:r>
              <a:endParaRPr lang="fr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effectLst/>
                </a:rPr>
                <a:t>192.168.0.1</a:t>
              </a:r>
              <a:endParaRPr lang="fr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00" dirty="0">
                  <a:effectLst/>
                </a:rPr>
                <a:t>WAN</a:t>
              </a:r>
              <a:endParaRPr lang="fr-CA" sz="1000" dirty="0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C4FA98-0E52-4A8B-9852-AFD3DAD646B1}"/>
              </a:ext>
            </a:extLst>
          </p:cNvPr>
          <p:cNvCxnSpPr>
            <a:cxnSpLocks/>
            <a:stCxn id="110" idx="0"/>
            <a:endCxn id="32" idx="2"/>
          </p:cNvCxnSpPr>
          <p:nvPr/>
        </p:nvCxnSpPr>
        <p:spPr>
          <a:xfrm flipH="1" flipV="1">
            <a:off x="9222276" y="2887602"/>
            <a:ext cx="2701" cy="4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2386D0A-1323-48B7-B1D5-EEC17CBAD5E0}"/>
              </a:ext>
            </a:extLst>
          </p:cNvPr>
          <p:cNvSpPr txBox="1"/>
          <p:nvPr/>
        </p:nvSpPr>
        <p:spPr>
          <a:xfrm>
            <a:off x="6069224" y="3561075"/>
            <a:ext cx="1234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 err="1">
                <a:effectLst/>
              </a:rPr>
              <a:t>External</a:t>
            </a:r>
            <a:r>
              <a:rPr lang="fr-CA" sz="1000" dirty="0">
                <a:effectLst/>
              </a:rPr>
              <a:t> port 8080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redirection to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192.168.0.100:8080</a:t>
            </a:r>
            <a:endParaRPr lang="fr-CA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2279576" y="2041103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14" idx="2"/>
            <a:endCxn id="86" idx="2"/>
          </p:cNvCxnSpPr>
          <p:nvPr/>
        </p:nvCxnSpPr>
        <p:spPr>
          <a:xfrm rot="5400000" flipH="1" flipV="1">
            <a:off x="6701470" y="705638"/>
            <a:ext cx="3410991" cy="4916054"/>
          </a:xfrm>
          <a:prstGeom prst="bentConnector4">
            <a:avLst>
              <a:gd name="adj1" fmla="val -6702"/>
              <a:gd name="adj2" fmla="val 104674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9453579" y="1458169"/>
            <a:ext cx="1411414" cy="2135496"/>
          </a:xfrm>
          <a:prstGeom prst="bentConnector3">
            <a:avLst>
              <a:gd name="adj1" fmla="val 116280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9972521" y="461416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Heroku</a:t>
            </a:r>
            <a:br>
              <a:rPr lang="fr-CA" sz="1000" dirty="0">
                <a:effectLst/>
              </a:rPr>
            </a:br>
            <a:r>
              <a:rPr lang="fr-CA" sz="1000" dirty="0" err="1">
                <a:effectLst/>
              </a:rPr>
              <a:t>publicresults</a:t>
            </a:r>
            <a:endParaRPr lang="fr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9980694" y="304948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00" dirty="0">
                <a:effectLst/>
              </a:rPr>
              <a:t>YouTube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Facebook</a:t>
            </a:r>
            <a:br>
              <a:rPr lang="fr-CA" sz="1000" dirty="0">
                <a:effectLst/>
              </a:rPr>
            </a:br>
            <a:r>
              <a:rPr lang="fr-CA" sz="1000" dirty="0">
                <a:effectLst/>
              </a:rPr>
              <a:t>streaming</a:t>
            </a:r>
            <a:endParaRPr lang="fr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286909" y="1146339"/>
            <a:ext cx="6959063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19113" y="1095660"/>
            <a:ext cx="580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Competition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Same</a:t>
            </a:r>
            <a:r>
              <a:rPr lang="fr-CA" sz="1200" dirty="0"/>
              <a:t> configuration </a:t>
            </a:r>
            <a:r>
              <a:rPr lang="fr-CA" sz="1200" dirty="0" err="1"/>
              <a:t>you</a:t>
            </a:r>
            <a:r>
              <a:rPr lang="fr-CA" sz="1200" dirty="0"/>
              <a:t> </a:t>
            </a:r>
            <a:r>
              <a:rPr lang="fr-CA" sz="1200" dirty="0" err="1"/>
              <a:t>would</a:t>
            </a:r>
            <a:r>
              <a:rPr lang="fr-CA" sz="1200" dirty="0"/>
              <a:t> </a:t>
            </a:r>
            <a:r>
              <a:rPr lang="fr-CA" sz="1200" dirty="0" err="1"/>
              <a:t>normally</a:t>
            </a:r>
            <a:r>
              <a:rPr lang="fr-CA" sz="1200" dirty="0"/>
              <a:t>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All </a:t>
            </a:r>
            <a:r>
              <a:rPr lang="fr-CA" sz="1200" dirty="0" err="1"/>
              <a:t>cabled</a:t>
            </a:r>
            <a:r>
              <a:rPr lang="fr-CA" sz="1200" dirty="0"/>
              <a:t> computers are on the switch. Critical computers are </a:t>
            </a:r>
            <a:r>
              <a:rPr lang="fr-CA" sz="1200" dirty="0" err="1"/>
              <a:t>cabled</a:t>
            </a:r>
            <a:r>
              <a:rPr lang="fr-CA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One port </a:t>
            </a:r>
            <a:r>
              <a:rPr lang="fr-CA" sz="1200" dirty="0" err="1"/>
              <a:t>is</a:t>
            </a:r>
            <a:r>
              <a:rPr lang="fr-CA" sz="1200" dirty="0"/>
              <a:t> open to the </a:t>
            </a:r>
            <a:r>
              <a:rPr lang="fr-CA" sz="1200" dirty="0" err="1"/>
              <a:t>outside</a:t>
            </a:r>
            <a:r>
              <a:rPr lang="fr-CA" sz="1200" dirty="0"/>
              <a:t> to </a:t>
            </a:r>
            <a:r>
              <a:rPr lang="fr-CA" sz="1200" dirty="0" err="1"/>
              <a:t>allow</a:t>
            </a:r>
            <a:r>
              <a:rPr lang="fr-CA" sz="1200" dirty="0"/>
              <a:t> OBS to </a:t>
            </a:r>
            <a:r>
              <a:rPr lang="fr-CA" sz="1200" dirty="0" err="1"/>
              <a:t>reach</a:t>
            </a:r>
            <a:r>
              <a:rPr lang="fr-CA" sz="1200" dirty="0"/>
              <a:t> owlcms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8932004" y="5767156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9419327" y="5634771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Ethernet or </a:t>
            </a:r>
            <a:r>
              <a:rPr lang="fr-CA" sz="1100" dirty="0" err="1"/>
              <a:t>WiFi</a:t>
            </a:r>
            <a:r>
              <a:rPr lang="fr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8953721" y="599237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50B2E3E-4C83-47E6-B42D-D3AAE9E92E93}"/>
              </a:ext>
            </a:extLst>
          </p:cNvPr>
          <p:cNvSpPr/>
          <p:nvPr/>
        </p:nvSpPr>
        <p:spPr>
          <a:xfrm>
            <a:off x="7515140" y="1146339"/>
            <a:ext cx="4306582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226B3C-9EB1-4624-BD2A-EE31D5068FAB}"/>
              </a:ext>
            </a:extLst>
          </p:cNvPr>
          <p:cNvSpPr txBox="1"/>
          <p:nvPr/>
        </p:nvSpPr>
        <p:spPr>
          <a:xfrm>
            <a:off x="7465146" y="1073442"/>
            <a:ext cx="4003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 err="1"/>
              <a:t>Video</a:t>
            </a:r>
            <a:r>
              <a:rPr lang="fr-CA" sz="14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Does</a:t>
            </a:r>
            <a:r>
              <a:rPr lang="fr-CA" sz="1200" dirty="0"/>
              <a:t> not </a:t>
            </a:r>
            <a:r>
              <a:rPr lang="fr-CA" sz="1200" dirty="0" err="1"/>
              <a:t>interfere</a:t>
            </a:r>
            <a:br>
              <a:rPr lang="fr-CA" sz="1200" dirty="0"/>
            </a:br>
            <a:r>
              <a:rPr lang="fr-CA" sz="1200" dirty="0" err="1"/>
              <a:t>with</a:t>
            </a:r>
            <a:r>
              <a:rPr lang="fr-CA" sz="1200" dirty="0"/>
              <a:t> </a:t>
            </a:r>
            <a:r>
              <a:rPr lang="fr-CA" sz="1200" dirty="0" err="1"/>
              <a:t>competition</a:t>
            </a: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err="1"/>
              <a:t>Cabled</a:t>
            </a:r>
            <a:r>
              <a:rPr lang="fr-CA" sz="1200" dirty="0"/>
              <a:t> out or </a:t>
            </a:r>
            <a:r>
              <a:rPr lang="fr-CA" sz="1200" dirty="0" err="1"/>
              <a:t>WiFi</a:t>
            </a:r>
            <a:r>
              <a:rPr lang="fr-CA" sz="1200" dirty="0"/>
              <a:t> bridge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9419326" y="5840127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err="1"/>
              <a:t>Logical</a:t>
            </a:r>
            <a:r>
              <a:rPr lang="fr-CA" sz="1100" dirty="0"/>
              <a:t> IP </a:t>
            </a:r>
            <a:r>
              <a:rPr lang="fr-CA" sz="1100" dirty="0" err="1"/>
              <a:t>connection</a:t>
            </a:r>
            <a:endParaRPr lang="fr-CA" sz="1100" dirty="0"/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4" y="508518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22977" y="554238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endCxn id="174" idx="2"/>
          </p:cNvCxnSpPr>
          <p:nvPr/>
        </p:nvCxnSpPr>
        <p:spPr>
          <a:xfrm rot="5400000">
            <a:off x="4677389" y="4703628"/>
            <a:ext cx="1508021" cy="615013"/>
          </a:xfrm>
          <a:prstGeom prst="bentConnector3">
            <a:avLst>
              <a:gd name="adj1" fmla="val 115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143672" y="5757741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372878" y="3515719"/>
            <a:ext cx="2693717" cy="180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3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413F8C54-1391-4149-AA6C-787129AF8D31}"/>
              </a:ext>
            </a:extLst>
          </p:cNvPr>
          <p:cNvCxnSpPr>
            <a:cxnSpLocks/>
            <a:stCxn id="110" idx="1"/>
            <a:endCxn id="113" idx="0"/>
          </p:cNvCxnSpPr>
          <p:nvPr/>
        </p:nvCxnSpPr>
        <p:spPr>
          <a:xfrm rot="10800000" flipV="1">
            <a:off x="5933917" y="3593665"/>
            <a:ext cx="3062458" cy="424756"/>
          </a:xfrm>
          <a:prstGeom prst="bentConnector2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26199" y="5883060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Commutateur (Switch)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2391A946-ED78-4282-BE0D-DFD690F4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2136" y="3560652"/>
            <a:ext cx="182880" cy="1299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042" y="4295906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9222276" y="3967368"/>
            <a:ext cx="3463" cy="3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933762-5CAF-434F-87D2-1A61797BF7A7}"/>
              </a:ext>
            </a:extLst>
          </p:cNvPr>
          <p:cNvSpPr txBox="1"/>
          <p:nvPr/>
        </p:nvSpPr>
        <p:spPr>
          <a:xfrm>
            <a:off x="8742479" y="2016888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7D29AC-C37C-470D-ADEB-8EC59CFC37A7}"/>
              </a:ext>
            </a:extLst>
          </p:cNvPr>
          <p:cNvCxnSpPr>
            <a:cxnSpLocks/>
            <a:stCxn id="35" idx="0"/>
            <a:endCxn id="86" idx="1"/>
          </p:cNvCxnSpPr>
          <p:nvPr/>
        </p:nvCxnSpPr>
        <p:spPr>
          <a:xfrm flipH="1" flipV="1">
            <a:off x="10158380" y="1719028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57" descr="Laptop">
            <a:extLst>
              <a:ext uri="{FF2B5EF4-FFF2-40B4-BE49-F238E27FC236}">
                <a16:creationId xmlns:a16="http://schemas.microsoft.com/office/drawing/2014/main" id="{259D6300-B54E-4A17-9614-6C1C12FA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36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7EE1876-B44B-4966-81A2-7A973D965A9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1510389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40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35893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27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549880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83" y="5090471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053936" y="5547675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A3A338-AB8E-485A-B568-40D1DD5950A2}"/>
              </a:ext>
            </a:extLst>
          </p:cNvPr>
          <p:cNvCxnSpPr>
            <a:stCxn id="193" idx="0"/>
            <a:endCxn id="103" idx="1"/>
          </p:cNvCxnSpPr>
          <p:nvPr/>
        </p:nvCxnSpPr>
        <p:spPr>
          <a:xfrm rot="5400000" flipH="1" flipV="1">
            <a:off x="1180548" y="2618005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2" y="378904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9" y="3799920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85441" y="2496598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0"/>
            <a:endCxn id="103" idx="1"/>
          </p:cNvCxnSpPr>
          <p:nvPr/>
        </p:nvCxnSpPr>
        <p:spPr>
          <a:xfrm rot="5400000" flipH="1" flipV="1">
            <a:off x="1426353" y="2863809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9812F6-61BE-487C-8C44-AD04771E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2788" y="3570131"/>
            <a:ext cx="182880" cy="12996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CF42520-89E8-4A5D-B7B6-601146C34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400" y="3579610"/>
            <a:ext cx="182880" cy="1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1832</Words>
  <Application>Microsoft Office PowerPoint</Application>
  <PresentationFormat>Widescreen</PresentationFormat>
  <Paragraphs>399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Networking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112</cp:revision>
  <dcterms:created xsi:type="dcterms:W3CDTF">2020-07-05T19:05:46Z</dcterms:created>
  <dcterms:modified xsi:type="dcterms:W3CDTF">2022-05-24T18:17:39Z</dcterms:modified>
</cp:coreProperties>
</file>