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1" r:id="rId3"/>
    <p:sldId id="285" r:id="rId4"/>
    <p:sldId id="286" r:id="rId5"/>
    <p:sldId id="287" r:id="rId6"/>
    <p:sldId id="284" r:id="rId7"/>
    <p:sldId id="279" r:id="rId8"/>
    <p:sldId id="276" r:id="rId9"/>
    <p:sldId id="289" r:id="rId10"/>
    <p:sldId id="283" r:id="rId11"/>
    <p:sldId id="282" r:id="rId12"/>
    <p:sldId id="280" r:id="rId1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mple Setups, no broadcasting" id="{9EDDCDFC-D824-42A7-9164-B6B93C86FA92}">
          <p14:sldIdLst>
            <p14:sldId id="288"/>
            <p14:sldId id="281"/>
            <p14:sldId id="285"/>
            <p14:sldId id="286"/>
          </p14:sldIdLst>
        </p14:section>
        <p14:section name="Wired Connection Broadcast" id="{8301FD88-0CEC-4848-B3A7-EA8E463C3B5B}">
          <p14:sldIdLst>
            <p14:sldId id="287"/>
            <p14:sldId id="284"/>
            <p14:sldId id="279"/>
            <p14:sldId id="276"/>
          </p14:sldIdLst>
        </p14:section>
        <p14:section name="WiFi Bridging Broadcast" id="{B93F5286-0CA1-4DAD-BBDB-1662F082B6B9}">
          <p14:sldIdLst>
            <p14:sldId id="289"/>
            <p14:sldId id="283"/>
            <p14:sldId id="282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40" autoAdjust="0"/>
  </p:normalViewPr>
  <p:slideViewPr>
    <p:cSldViewPr showGuides="1">
      <p:cViewPr varScale="1">
        <p:scale>
          <a:sx n="109" d="100"/>
          <a:sy n="109" d="100"/>
        </p:scale>
        <p:origin x="6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2C8-2CA6-42C3-A1C4-D44FCDED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8CDD7-AEA4-47C0-BB09-57243B811EB4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75FF-E948-4238-B0C8-870E926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339D-CBB6-4CD0-B184-5549BA17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C4A51-9281-4579-A0E5-46FF3FF86DD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399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3F47-9CED-4467-B298-D7C6EEA4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769A5-C08B-41AB-A3C4-7113CEFBC525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5C1A-95DC-4585-97B9-87247B6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85A1-47FF-4F41-B4C1-4C0D9E1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0C0C3-2BAC-4BBD-BF8D-D7876CA2B43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01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93FC-D2D1-4301-BB06-4A46F020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8D274-BD4E-4778-A257-3DFFCDAA6F05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AC3B-3AA1-4B7F-91D5-F80C3430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A1C60-8695-442B-A966-7C6DAF52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0DD4-489C-4D99-B307-FDBB0F356FE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360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D964-7A5E-4E66-AD7A-DC92248C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85F31-D658-40DA-8A3A-DCB31620D458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DDF9-C411-453C-A7C6-A08392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A52F-5594-418F-A172-FE090A7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5217E-E8F5-44B2-8FE6-C5299C66EDA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62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C29-FD02-42A6-830F-A79C8D17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9FCA1-4B5E-4828-B6A9-B5B036B7B656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D99D-BECA-4B39-BCDF-31F96552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8FC-BFD5-4EB1-946D-F1D65F0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04216-CA8D-4378-82DA-1B37E3273B8F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56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E2B9F1-931C-431A-9BF6-F3BB1B6F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E52F-8A2A-4020-B3B6-5066764C60C1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A13A7A-6693-4BAA-9D54-C1952EFF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2B460-8080-4197-87C9-A79E95E9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587B6-38C2-453A-A199-44A149719B6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86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F15C3E-5183-4064-BD47-B99B2D45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21331-E615-4852-A380-E866DF8EAC37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82B2B1-828E-4CDA-9EFE-1CC2C088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CC6D782-FAA9-4319-A434-CAB65699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06B0-61AE-4FF1-88A7-AFE16956C03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FDFEF06-FB85-412F-9CA9-AB85249D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F1D2-BDE8-4312-8E7E-E09A0F66056E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A8F2FF4-FB95-4070-A479-329F8C42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DC2460-F2B5-46E0-83D1-E9715481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8CB5E-37A4-4C26-919E-3DA471D0E95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72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8DCE67-E345-496C-A1F3-B9D454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75380-86F3-473F-A1BC-2596F202AA88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113D41-C1BE-4722-9B93-66CF2ECF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6241D8-2002-48CE-AB65-516A24E4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C1B5-F0DD-4C95-92D5-96E5D2159C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90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2AA994D-D64C-49AE-B2F9-38FEC5DC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2EB6-E94B-459F-A8A2-C65152EE12F2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98B011-070D-4C2D-A1D9-17833112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DE0BC-F183-4CBD-8EAF-D1156ABC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AFCC4-A6ED-4285-A41A-8ECFF3D1AEB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652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B5A04-15AB-4E8A-967D-C8CE2060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5F718-299A-4427-A04F-92AB0A2A15A9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D46069-1407-4C7D-9FFB-0FE7954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4B618E-6E04-4477-9D6D-6DB1E82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77E5D-F892-4332-B888-F1E9C11C6C2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666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F8B42A6-41E8-4267-B281-472F7E0F0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  <a:endParaRPr lang="fr-CA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E7E855E-4B87-430F-98B4-97A584367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  <a:endParaRPr lang="fr-CA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16AA-DDDE-4A41-8BF0-743B8398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92CFFB-EC97-4CD6-91DD-76D28582F574}" type="datetimeFigureOut">
              <a:rPr lang="fr-CA"/>
              <a:pPr>
                <a:defRPr/>
              </a:pPr>
              <a:t>2022-05-23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E1BF-810C-43C7-8EE1-99C941BBC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33CD-6C9C-4FE8-AD4F-F6DC8F30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AB9FBC1-8A68-44AB-AAF0-CC6732F799F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Video_camera_icon_svg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ixabay.com/en/wi-fi-wifi-symbol-wireless-211922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ixabay.com/en/wi-fi-wifi-symbol-wireless-2119225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i-fi-wifi-symbol-wireless-2119225/" TargetMode="External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wi-fi-wifi-symbol-wireless-211922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wi-fi-wifi-symbol-wireless-2119225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pixabay.com/en/wi-fi-wifi-symbol-wireless-211922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Video_camera_icon_svg.sv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pixabay.com/en/wi-fi-wifi-symbol-wireless-211922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ixabay.com/en/wi-fi-wifi-symbol-wireless-2119225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ommons.wikimedia.org/wiki/File:Video_camera_icon_svg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ixabay.com/en/wi-fi-wifi-symbol-wireless-2119225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746F-CC99-3776-A903-7A4AC39C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Simple 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B900-A29E-7BB9-5624-AE752925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These setups are for local communications</a:t>
            </a:r>
          </a:p>
          <a:p>
            <a:pPr lvl="1"/>
            <a:r>
              <a:rPr lang="en-CA" noProof="0" dirty="0"/>
              <a:t>No information sent to the cloud</a:t>
            </a:r>
          </a:p>
          <a:p>
            <a:r>
              <a:rPr lang="en-CA" noProof="0" dirty="0"/>
              <a:t>If there is a video feed, it is done separately, using a phone/tablet directly to Facebook/YouTube</a:t>
            </a:r>
          </a:p>
          <a:p>
            <a:pPr lvl="1"/>
            <a:r>
              <a:rPr lang="en-CA" noProof="0" dirty="0"/>
              <a:t>Camera only</a:t>
            </a:r>
          </a:p>
          <a:p>
            <a:r>
              <a:rPr lang="en-CA" noProof="0" dirty="0"/>
              <a:t>Use of an external switch allows for more cabled ports</a:t>
            </a:r>
          </a:p>
        </p:txBody>
      </p:sp>
    </p:spTree>
    <p:extLst>
      <p:ext uri="{BB962C8B-B14F-4D97-AF65-F5344CB8AC3E}">
        <p14:creationId xmlns:p14="http://schemas.microsoft.com/office/powerpoint/2010/main" val="350405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87" idx="2"/>
          </p:cNvCxnSpPr>
          <p:nvPr/>
        </p:nvCxnSpPr>
        <p:spPr>
          <a:xfrm rot="16200000" flipH="1">
            <a:off x="5958786" y="66634"/>
            <a:ext cx="1207234" cy="4458376"/>
          </a:xfrm>
          <a:prstGeom prst="bentConnector5">
            <a:avLst>
              <a:gd name="adj1" fmla="val -18936"/>
              <a:gd name="adj2" fmla="val 50000"/>
              <a:gd name="adj3" fmla="val 11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</a:t>
              </a: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10.0.0.120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 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Ethernet or </a:t>
            </a:r>
            <a:r>
              <a:rPr lang="en-CA" sz="1100" dirty="0" err="1"/>
              <a:t>WiFi</a:t>
            </a:r>
            <a:r>
              <a:rPr lang="en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Logical IP connection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3" idx="1"/>
            <a:endCxn id="43" idx="2"/>
          </p:cNvCxnSpPr>
          <p:nvPr/>
        </p:nvCxnSpPr>
        <p:spPr>
          <a:xfrm rot="10800000">
            <a:off x="3901120" y="2479357"/>
            <a:ext cx="1052205" cy="174570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78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scoreboards</a:t>
            </a:r>
            <a:endParaRPr lang="en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22" y="322244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Critical computers are cabled (announcer, marshal) or close to </a:t>
            </a:r>
            <a:r>
              <a:rPr lang="en-CA" sz="1100" dirty="0" err="1"/>
              <a:t>wifi</a:t>
            </a:r>
            <a:r>
              <a:rPr lang="en-CA" sz="1100" dirty="0"/>
              <a:t> access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External switch is used to keep all traffic local to the switch, no dependency on router other than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 err="1"/>
              <a:t>WiFi</a:t>
            </a:r>
            <a:r>
              <a:rPr lang="en-CA" sz="1100" dirty="0"/>
              <a:t> done using access point, only video traffic goes through the router. Router </a:t>
            </a:r>
            <a:r>
              <a:rPr lang="en-CA" sz="1100" dirty="0" err="1"/>
              <a:t>WiFi</a:t>
            </a:r>
            <a:r>
              <a:rPr lang="en-CA" sz="1100" dirty="0"/>
              <a:t> turned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4" idx="2"/>
            <a:endCxn id="122" idx="2"/>
          </p:cNvCxnSpPr>
          <p:nvPr/>
        </p:nvCxnSpPr>
        <p:spPr>
          <a:xfrm rot="5400000" flipH="1">
            <a:off x="3532507" y="3028871"/>
            <a:ext cx="1018815" cy="2310069"/>
          </a:xfrm>
          <a:prstGeom prst="bentConnector3">
            <a:avLst>
              <a:gd name="adj1" fmla="val -22438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082890" y="4706233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4" idx="2"/>
            <a:endCxn id="126" idx="2"/>
          </p:cNvCxnSpPr>
          <p:nvPr/>
        </p:nvCxnSpPr>
        <p:spPr>
          <a:xfrm rot="5400000" flipH="1">
            <a:off x="3012660" y="2509024"/>
            <a:ext cx="1031735" cy="3336843"/>
          </a:xfrm>
          <a:prstGeom prst="bentConnector3">
            <a:avLst>
              <a:gd name="adj1" fmla="val -22157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491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WiFi</a:t>
            </a:r>
            <a:r>
              <a:rPr lang="en-CA" dirty="0"/>
              <a:t> Router only, OBS Broadcast using Facility </a:t>
            </a:r>
            <a:r>
              <a:rPr lang="en-CA" dirty="0" err="1"/>
              <a:t>WiFi</a:t>
            </a:r>
            <a:endParaRPr lang="en-CA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72F0F1A1-8D1E-E3B6-60BC-FD5722FE6B15}"/>
              </a:ext>
            </a:extLst>
          </p:cNvPr>
          <p:cNvGrpSpPr/>
          <p:nvPr/>
        </p:nvGrpSpPr>
        <p:grpSpPr>
          <a:xfrm>
            <a:off x="8323515" y="1900095"/>
            <a:ext cx="2448296" cy="999344"/>
            <a:chOff x="8250144" y="2429656"/>
            <a:chExt cx="2448296" cy="99934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97529B6-BB17-22D9-C636-BEC8E88F98D8}"/>
                </a:ext>
              </a:extLst>
            </p:cNvPr>
            <p:cNvSpPr/>
            <p:nvPr/>
          </p:nvSpPr>
          <p:spPr>
            <a:xfrm>
              <a:off x="8250168" y="3000231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FA0A540-8158-505E-AB53-B7328AF12899}"/>
                </a:ext>
              </a:extLst>
            </p:cNvPr>
            <p:cNvSpPr/>
            <p:nvPr/>
          </p:nvSpPr>
          <p:spPr>
            <a:xfrm>
              <a:off x="8610208" y="335699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B2D1BC-966F-A3B9-21FE-BFD0C0A0BBFF}"/>
                </a:ext>
              </a:extLst>
            </p:cNvPr>
            <p:cNvSpPr/>
            <p:nvPr/>
          </p:nvSpPr>
          <p:spPr>
            <a:xfrm>
              <a:off x="9114264" y="3354524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7F6214A-6582-2EB5-7D48-61F21B2D35C5}"/>
                </a:ext>
              </a:extLst>
            </p:cNvPr>
            <p:cNvSpPr/>
            <p:nvPr/>
          </p:nvSpPr>
          <p:spPr>
            <a:xfrm>
              <a:off x="9618320" y="335205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C0D707D-5C5B-3D01-B0BF-C3F3C5C937E5}"/>
                </a:ext>
              </a:extLst>
            </p:cNvPr>
            <p:cNvSpPr/>
            <p:nvPr/>
          </p:nvSpPr>
          <p:spPr>
            <a:xfrm>
              <a:off x="10145802" y="334958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1520D91-A398-BFD8-52C5-A92EE9EC2EAC}"/>
                </a:ext>
              </a:extLst>
            </p:cNvPr>
            <p:cNvSpPr/>
            <p:nvPr/>
          </p:nvSpPr>
          <p:spPr>
            <a:xfrm>
              <a:off x="10050416" y="2636912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8B4036C-1B3B-E85C-77F9-2D01D5F0E804}"/>
                </a:ext>
              </a:extLst>
            </p:cNvPr>
            <p:cNvSpPr/>
            <p:nvPr/>
          </p:nvSpPr>
          <p:spPr>
            <a:xfrm>
              <a:off x="9618320" y="2716855"/>
              <a:ext cx="1080120" cy="287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AFDFD0-F094-0998-51B2-4D5299B279FA}"/>
                </a:ext>
              </a:extLst>
            </p:cNvPr>
            <p:cNvSpPr txBox="1"/>
            <p:nvPr/>
          </p:nvSpPr>
          <p:spPr>
            <a:xfrm>
              <a:off x="9656478" y="2746075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sz="10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2610A5C-07FB-E611-C369-5134296EBCA6}"/>
                </a:ext>
              </a:extLst>
            </p:cNvPr>
            <p:cNvSpPr txBox="1"/>
            <p:nvPr/>
          </p:nvSpPr>
          <p:spPr>
            <a:xfrm>
              <a:off x="9243524" y="305345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10.0.0.232</a:t>
              </a:r>
              <a:endParaRPr lang="en-CA" sz="1000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EE360C6-AE62-A738-0C1F-30E78F5490D2}"/>
                </a:ext>
              </a:extLst>
            </p:cNvPr>
            <p:cNvGrpSpPr/>
            <p:nvPr/>
          </p:nvGrpSpPr>
          <p:grpSpPr>
            <a:xfrm>
              <a:off x="8250144" y="2717206"/>
              <a:ext cx="1368152" cy="285087"/>
              <a:chOff x="1085069" y="2104442"/>
              <a:chExt cx="1368152" cy="295435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F68DB93-56DE-4A67-39EF-4B644101932B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0AD59A-0555-3EB3-2AE4-D49D2068A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BE18641-7167-0226-F30A-5E2C57CD3BE0}"/>
                </a:ext>
              </a:extLst>
            </p:cNvPr>
            <p:cNvSpPr txBox="1"/>
            <p:nvPr/>
          </p:nvSpPr>
          <p:spPr>
            <a:xfrm>
              <a:off x="8976320" y="2429656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err="1"/>
                <a:t>WiFi</a:t>
              </a:r>
              <a:r>
                <a:rPr lang="en-CA" sz="1400" dirty="0"/>
                <a:t> Bridge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4AE76BF-3843-0A11-9A39-4530CE3D73F0}"/>
              </a:ext>
            </a:extLst>
          </p:cNvPr>
          <p:cNvGrpSpPr/>
          <p:nvPr/>
        </p:nvGrpSpPr>
        <p:grpSpPr>
          <a:xfrm>
            <a:off x="8314184" y="1188149"/>
            <a:ext cx="1368152" cy="285087"/>
            <a:chOff x="1085069" y="2104442"/>
            <a:chExt cx="1368152" cy="29543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2BB317-79D3-4C62-D761-65095D6927D2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7077638F-BA6B-72DE-6B44-D4F9BA07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31" name="Connector: Elbow 136">
            <a:extLst>
              <a:ext uri="{FF2B5EF4-FFF2-40B4-BE49-F238E27FC236}">
                <a16:creationId xmlns:a16="http://schemas.microsoft.com/office/drawing/2014/main" id="{162106B8-78A1-1DE6-19D3-B7A07C141E45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8998260" y="1473236"/>
            <a:ext cx="9331" cy="7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12B51CCD-771C-9F90-B6AB-A6D5DE01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15006" y="1900095"/>
            <a:ext cx="182880" cy="129967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7DF726B-69BB-549D-B7D9-E8640D34436F}"/>
              </a:ext>
            </a:extLst>
          </p:cNvPr>
          <p:cNvSpPr txBox="1"/>
          <p:nvPr/>
        </p:nvSpPr>
        <p:spPr>
          <a:xfrm>
            <a:off x="9666748" y="11967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</a:t>
            </a:r>
            <a:r>
              <a:rPr lang="en-CA" sz="1400" dirty="0" err="1"/>
              <a:t>WiFi</a:t>
            </a:r>
            <a:endParaRPr lang="en-CA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B59F95-0182-91C8-8873-616FAD70028D}"/>
              </a:ext>
            </a:extLst>
          </p:cNvPr>
          <p:cNvSpPr txBox="1"/>
          <p:nvPr/>
        </p:nvSpPr>
        <p:spPr>
          <a:xfrm>
            <a:off x="10051658" y="203865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0BA50D4-97D3-B4BE-B638-DF77A4B013E6}"/>
              </a:ext>
            </a:extLst>
          </p:cNvPr>
          <p:cNvCxnSpPr>
            <a:cxnSpLocks/>
            <a:stCxn id="122" idx="0"/>
            <a:endCxn id="41" idx="2"/>
          </p:cNvCxnSpPr>
          <p:nvPr/>
        </p:nvCxnSpPr>
        <p:spPr>
          <a:xfrm flipV="1">
            <a:off x="2886880" y="2484293"/>
            <a:ext cx="6127" cy="73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E8F0AED-4285-8B24-21A6-BA454B49ED8A}"/>
              </a:ext>
            </a:extLst>
          </p:cNvPr>
          <p:cNvCxnSpPr>
            <a:cxnSpLocks/>
            <a:stCxn id="175" idx="0"/>
            <a:endCxn id="42" idx="2"/>
          </p:cNvCxnSpPr>
          <p:nvPr/>
        </p:nvCxnSpPr>
        <p:spPr>
          <a:xfrm flipH="1" flipV="1">
            <a:off x="3397063" y="2481825"/>
            <a:ext cx="761" cy="74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6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87" idx="2"/>
          </p:cNvCxnSpPr>
          <p:nvPr/>
        </p:nvCxnSpPr>
        <p:spPr>
          <a:xfrm rot="16200000" flipH="1">
            <a:off x="5958786" y="66634"/>
            <a:ext cx="1207234" cy="4458376"/>
          </a:xfrm>
          <a:prstGeom prst="bentConnector5">
            <a:avLst>
              <a:gd name="adj1" fmla="val -18936"/>
              <a:gd name="adj2" fmla="val 50000"/>
              <a:gd name="adj3" fmla="val 11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</a:t>
              </a: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10.0.0.120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 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Ethernet or </a:t>
            </a:r>
            <a:r>
              <a:rPr lang="en-CA" sz="1100" dirty="0" err="1"/>
              <a:t>WiFi</a:t>
            </a:r>
            <a:r>
              <a:rPr lang="en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Logical IP connection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Switch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scoreboards</a:t>
            </a:r>
            <a:endParaRPr lang="en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PoE</a:t>
            </a:r>
          </a:p>
        </p:txBody>
      </p:sp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Critical computers are cabled (announcer, </a:t>
            </a:r>
            <a:r>
              <a:rPr lang="en-CA" sz="1100" dirty="0" err="1"/>
              <a:t>marshall</a:t>
            </a:r>
            <a:r>
              <a:rPr lang="en-CA" sz="1100" dirty="0"/>
              <a:t>) or close to </a:t>
            </a:r>
            <a:r>
              <a:rPr lang="en-CA" sz="1100" dirty="0" err="1"/>
              <a:t>wifi</a:t>
            </a:r>
            <a:r>
              <a:rPr lang="en-CA" sz="1100" dirty="0"/>
              <a:t> access point. Use multiple APs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External switch is used to keep all traffic local to the switch, no dependency on router other than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 err="1"/>
              <a:t>WiFi</a:t>
            </a:r>
            <a:r>
              <a:rPr lang="en-CA" sz="1100" dirty="0"/>
              <a:t> done using access point, only video traffic goes through the router. Router </a:t>
            </a:r>
            <a:r>
              <a:rPr lang="en-CA" sz="1100" dirty="0" err="1"/>
              <a:t>WiFi</a:t>
            </a:r>
            <a:r>
              <a:rPr lang="en-CA" sz="1100" dirty="0"/>
              <a:t> turned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088708" y="3432975"/>
            <a:ext cx="2864616" cy="792088"/>
          </a:xfrm>
          <a:prstGeom prst="bentConnector3">
            <a:avLst>
              <a:gd name="adj1" fmla="val 92669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598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WiFi</a:t>
            </a:r>
            <a:r>
              <a:rPr lang="en-CA" dirty="0"/>
              <a:t> Router, External Switch, 	OBS Broadcast using Facility </a:t>
            </a:r>
            <a:r>
              <a:rPr lang="en-CA" dirty="0" err="1"/>
              <a:t>WiFi</a:t>
            </a:r>
            <a:endParaRPr lang="en-CA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72F0F1A1-8D1E-E3B6-60BC-FD5722FE6B15}"/>
              </a:ext>
            </a:extLst>
          </p:cNvPr>
          <p:cNvGrpSpPr/>
          <p:nvPr/>
        </p:nvGrpSpPr>
        <p:grpSpPr>
          <a:xfrm>
            <a:off x="8323515" y="1900095"/>
            <a:ext cx="2448296" cy="999344"/>
            <a:chOff x="8250144" y="2429656"/>
            <a:chExt cx="2448296" cy="999344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97529B6-BB17-22D9-C636-BEC8E88F98D8}"/>
                </a:ext>
              </a:extLst>
            </p:cNvPr>
            <p:cNvSpPr/>
            <p:nvPr/>
          </p:nvSpPr>
          <p:spPr>
            <a:xfrm>
              <a:off x="8250168" y="3000231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FA0A540-8158-505E-AB53-B7328AF12899}"/>
                </a:ext>
              </a:extLst>
            </p:cNvPr>
            <p:cNvSpPr/>
            <p:nvPr/>
          </p:nvSpPr>
          <p:spPr>
            <a:xfrm>
              <a:off x="8610208" y="335699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B2D1BC-966F-A3B9-21FE-BFD0C0A0BBFF}"/>
                </a:ext>
              </a:extLst>
            </p:cNvPr>
            <p:cNvSpPr/>
            <p:nvPr/>
          </p:nvSpPr>
          <p:spPr>
            <a:xfrm>
              <a:off x="9114264" y="3354524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7F6214A-6582-2EB5-7D48-61F21B2D35C5}"/>
                </a:ext>
              </a:extLst>
            </p:cNvPr>
            <p:cNvSpPr/>
            <p:nvPr/>
          </p:nvSpPr>
          <p:spPr>
            <a:xfrm>
              <a:off x="9618320" y="335205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C0D707D-5C5B-3D01-B0BF-C3F3C5C937E5}"/>
                </a:ext>
              </a:extLst>
            </p:cNvPr>
            <p:cNvSpPr/>
            <p:nvPr/>
          </p:nvSpPr>
          <p:spPr>
            <a:xfrm>
              <a:off x="10145802" y="334958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1520D91-A398-BFD8-52C5-A92EE9EC2EAC}"/>
                </a:ext>
              </a:extLst>
            </p:cNvPr>
            <p:cNvSpPr/>
            <p:nvPr/>
          </p:nvSpPr>
          <p:spPr>
            <a:xfrm>
              <a:off x="10050416" y="2636912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8B4036C-1B3B-E85C-77F9-2D01D5F0E804}"/>
                </a:ext>
              </a:extLst>
            </p:cNvPr>
            <p:cNvSpPr/>
            <p:nvPr/>
          </p:nvSpPr>
          <p:spPr>
            <a:xfrm>
              <a:off x="9618320" y="2716855"/>
              <a:ext cx="1080120" cy="287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AFDFD0-F094-0998-51B2-4D5299B279FA}"/>
                </a:ext>
              </a:extLst>
            </p:cNvPr>
            <p:cNvSpPr txBox="1"/>
            <p:nvPr/>
          </p:nvSpPr>
          <p:spPr>
            <a:xfrm>
              <a:off x="9656478" y="2746075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sz="10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2610A5C-07FB-E611-C369-5134296EBCA6}"/>
                </a:ext>
              </a:extLst>
            </p:cNvPr>
            <p:cNvSpPr txBox="1"/>
            <p:nvPr/>
          </p:nvSpPr>
          <p:spPr>
            <a:xfrm>
              <a:off x="9243524" y="305345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10.0.0.232</a:t>
              </a:r>
              <a:endParaRPr lang="en-CA" sz="1000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EE360C6-AE62-A738-0C1F-30E78F5490D2}"/>
                </a:ext>
              </a:extLst>
            </p:cNvPr>
            <p:cNvGrpSpPr/>
            <p:nvPr/>
          </p:nvGrpSpPr>
          <p:grpSpPr>
            <a:xfrm>
              <a:off x="8250144" y="2717206"/>
              <a:ext cx="1368152" cy="285087"/>
              <a:chOff x="1085069" y="2104442"/>
              <a:chExt cx="1368152" cy="295435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F68DB93-56DE-4A67-39EF-4B644101932B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0AD59A-0555-3EB3-2AE4-D49D2068A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BE18641-7167-0226-F30A-5E2C57CD3BE0}"/>
                </a:ext>
              </a:extLst>
            </p:cNvPr>
            <p:cNvSpPr txBox="1"/>
            <p:nvPr/>
          </p:nvSpPr>
          <p:spPr>
            <a:xfrm>
              <a:off x="8976320" y="2429656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err="1"/>
                <a:t>WiFi</a:t>
              </a:r>
              <a:r>
                <a:rPr lang="en-CA" sz="1400" dirty="0"/>
                <a:t> Bridge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4AE76BF-3843-0A11-9A39-4530CE3D73F0}"/>
              </a:ext>
            </a:extLst>
          </p:cNvPr>
          <p:cNvGrpSpPr/>
          <p:nvPr/>
        </p:nvGrpSpPr>
        <p:grpSpPr>
          <a:xfrm>
            <a:off x="8314184" y="1188149"/>
            <a:ext cx="1368152" cy="285087"/>
            <a:chOff x="1085069" y="2104442"/>
            <a:chExt cx="1368152" cy="29543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2BB317-79D3-4C62-D761-65095D6927D2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7077638F-BA6B-72DE-6B44-D4F9BA07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31" name="Connector: Elbow 136">
            <a:extLst>
              <a:ext uri="{FF2B5EF4-FFF2-40B4-BE49-F238E27FC236}">
                <a16:creationId xmlns:a16="http://schemas.microsoft.com/office/drawing/2014/main" id="{162106B8-78A1-1DE6-19D3-B7A07C141E45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8998260" y="1473236"/>
            <a:ext cx="9331" cy="7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12B51CCD-771C-9F90-B6AB-A6D5DE01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15006" y="1900095"/>
            <a:ext cx="182880" cy="129967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7DF726B-69BB-549D-B7D9-E8640D34436F}"/>
              </a:ext>
            </a:extLst>
          </p:cNvPr>
          <p:cNvSpPr txBox="1"/>
          <p:nvPr/>
        </p:nvSpPr>
        <p:spPr>
          <a:xfrm>
            <a:off x="9666748" y="11967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</a:t>
            </a:r>
            <a:r>
              <a:rPr lang="en-CA" sz="1400" dirty="0" err="1"/>
              <a:t>WiFi</a:t>
            </a:r>
            <a:endParaRPr lang="en-CA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B59F95-0182-91C8-8873-616FAD70028D}"/>
              </a:ext>
            </a:extLst>
          </p:cNvPr>
          <p:cNvSpPr txBox="1"/>
          <p:nvPr/>
        </p:nvSpPr>
        <p:spPr>
          <a:xfrm>
            <a:off x="10051658" y="203865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575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stCxn id="45" idx="0"/>
            <a:endCxn id="31" idx="2"/>
          </p:cNvCxnSpPr>
          <p:nvPr/>
        </p:nvCxnSpPr>
        <p:spPr>
          <a:xfrm rot="16200000" flipH="1">
            <a:off x="5958786" y="66634"/>
            <a:ext cx="1207234" cy="4458376"/>
          </a:xfrm>
          <a:prstGeom prst="bentConnector5">
            <a:avLst>
              <a:gd name="adj1" fmla="val -18936"/>
              <a:gd name="adj2" fmla="val 50000"/>
              <a:gd name="adj3" fmla="val 11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A13B01-4716-E249-347F-F0EBE6CFF4FE}"/>
              </a:ext>
            </a:extLst>
          </p:cNvPr>
          <p:cNvGrpSpPr/>
          <p:nvPr/>
        </p:nvGrpSpPr>
        <p:grpSpPr>
          <a:xfrm>
            <a:off x="8323515" y="1900095"/>
            <a:ext cx="2448296" cy="999344"/>
            <a:chOff x="8250144" y="2429656"/>
            <a:chExt cx="2448296" cy="99934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AE8A8C7-6B1F-4CFB-9A86-513007DC18E8}"/>
                </a:ext>
              </a:extLst>
            </p:cNvPr>
            <p:cNvSpPr/>
            <p:nvPr/>
          </p:nvSpPr>
          <p:spPr>
            <a:xfrm>
              <a:off x="8250168" y="3000231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49C974-EC28-4703-9B50-1A09E758AD16}"/>
                </a:ext>
              </a:extLst>
            </p:cNvPr>
            <p:cNvSpPr/>
            <p:nvPr/>
          </p:nvSpPr>
          <p:spPr>
            <a:xfrm>
              <a:off x="8610208" y="335699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80BD3E2-353C-4ED5-8BE7-3CF7DD4CEE1D}"/>
                </a:ext>
              </a:extLst>
            </p:cNvPr>
            <p:cNvSpPr/>
            <p:nvPr/>
          </p:nvSpPr>
          <p:spPr>
            <a:xfrm>
              <a:off x="9114264" y="3354524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13EBEA-DCCC-412B-8008-7A2A599574B6}"/>
                </a:ext>
              </a:extLst>
            </p:cNvPr>
            <p:cNvSpPr/>
            <p:nvPr/>
          </p:nvSpPr>
          <p:spPr>
            <a:xfrm>
              <a:off x="9618320" y="335205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E25822-A37E-4C5A-94C0-CBE954404DF2}"/>
                </a:ext>
              </a:extLst>
            </p:cNvPr>
            <p:cNvSpPr/>
            <p:nvPr/>
          </p:nvSpPr>
          <p:spPr>
            <a:xfrm>
              <a:off x="10145802" y="334958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96E87CD-873D-4D91-811C-744B2DF51BCB}"/>
                </a:ext>
              </a:extLst>
            </p:cNvPr>
            <p:cNvSpPr/>
            <p:nvPr/>
          </p:nvSpPr>
          <p:spPr>
            <a:xfrm>
              <a:off x="10050416" y="2636912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222FCC-8ECC-4E30-95B2-D716BB11A3E8}"/>
                </a:ext>
              </a:extLst>
            </p:cNvPr>
            <p:cNvSpPr/>
            <p:nvPr/>
          </p:nvSpPr>
          <p:spPr>
            <a:xfrm>
              <a:off x="9618320" y="2716855"/>
              <a:ext cx="1080120" cy="2875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A0319E4-3195-4BEC-B9FD-61CD453B997C}"/>
                </a:ext>
              </a:extLst>
            </p:cNvPr>
            <p:cNvSpPr txBox="1"/>
            <p:nvPr/>
          </p:nvSpPr>
          <p:spPr>
            <a:xfrm>
              <a:off x="9656478" y="2746075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A" sz="10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BC7811A-D426-477A-8F80-33FE8D47415C}"/>
                </a:ext>
              </a:extLst>
            </p:cNvPr>
            <p:cNvSpPr txBox="1"/>
            <p:nvPr/>
          </p:nvSpPr>
          <p:spPr>
            <a:xfrm>
              <a:off x="9243524" y="305345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10.0.0.232</a:t>
              </a:r>
              <a:endParaRPr lang="en-CA" sz="1000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58E914C-2D3F-4B4F-8E3B-1F77EA9102DE}"/>
                </a:ext>
              </a:extLst>
            </p:cNvPr>
            <p:cNvGrpSpPr/>
            <p:nvPr/>
          </p:nvGrpSpPr>
          <p:grpSpPr>
            <a:xfrm>
              <a:off x="8250144" y="2717206"/>
              <a:ext cx="1368152" cy="285087"/>
              <a:chOff x="1085069" y="2104442"/>
              <a:chExt cx="1368152" cy="29543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FA13817-4A0D-49C0-980F-DC2C3FFE02E4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8E2E8399-FA69-4B89-8031-C2F1B3C03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0355986-CD43-4C65-A070-86A2CF35CE57}"/>
                </a:ext>
              </a:extLst>
            </p:cNvPr>
            <p:cNvSpPr txBox="1"/>
            <p:nvPr/>
          </p:nvSpPr>
          <p:spPr>
            <a:xfrm>
              <a:off x="8976320" y="2429656"/>
              <a:ext cx="1019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err="1"/>
                <a:t>WiFi</a:t>
              </a:r>
              <a:r>
                <a:rPr lang="en-CA" sz="1400" dirty="0"/>
                <a:t> Bridge</a:t>
              </a:r>
            </a:p>
          </p:txBody>
        </p:sp>
      </p:grp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</a:t>
              </a: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10.0.0.120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 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Ethernet or </a:t>
            </a:r>
            <a:r>
              <a:rPr lang="en-CA" sz="1100" dirty="0" err="1"/>
              <a:t>WiFi</a:t>
            </a:r>
            <a:r>
              <a:rPr lang="en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Logical IP connection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Switch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stCxn id="127" idx="2"/>
            <a:endCxn id="155" idx="0"/>
          </p:cNvCxnSpPr>
          <p:nvPr/>
        </p:nvCxnSpPr>
        <p:spPr>
          <a:xfrm rot="16200000" flipH="1">
            <a:off x="1151239" y="3491885"/>
            <a:ext cx="279341" cy="618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2"/>
            <a:endCxn id="155" idx="0"/>
          </p:cNvCxnSpPr>
          <p:nvPr/>
        </p:nvCxnSpPr>
        <p:spPr>
          <a:xfrm rot="5400000">
            <a:off x="1727304" y="3534545"/>
            <a:ext cx="279341" cy="533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scoreboards</a:t>
            </a:r>
            <a:endParaRPr lang="en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camera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F4268A7-AAA4-DAD5-72FD-22BFF2602FE0}"/>
              </a:ext>
            </a:extLst>
          </p:cNvPr>
          <p:cNvGrpSpPr/>
          <p:nvPr/>
        </p:nvGrpSpPr>
        <p:grpSpPr>
          <a:xfrm>
            <a:off x="8314184" y="1188149"/>
            <a:ext cx="1368152" cy="285087"/>
            <a:chOff x="1085069" y="2104442"/>
            <a:chExt cx="1368152" cy="295435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C6C30DE-9882-7726-5C30-CF11A2DFFC94}"/>
                </a:ext>
              </a:extLst>
            </p:cNvPr>
            <p:cNvSpPr/>
            <p:nvPr/>
          </p:nvSpPr>
          <p:spPr>
            <a:xfrm>
              <a:off x="1085069" y="2104442"/>
              <a:ext cx="1368152" cy="29543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2DCADC8-423F-C70C-00B4-25FC96856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691850" y="2187014"/>
              <a:ext cx="182880" cy="134684"/>
            </a:xfrm>
            <a:prstGeom prst="rect">
              <a:avLst/>
            </a:prstGeom>
          </p:spPr>
        </p:pic>
      </p:grp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731484D1-401B-E9E5-84AE-93B21E138B5D}"/>
              </a:ext>
            </a:extLst>
          </p:cNvPr>
          <p:cNvCxnSpPr>
            <a:cxnSpLocks/>
            <a:stCxn id="106" idx="0"/>
            <a:endCxn id="135" idx="2"/>
          </p:cNvCxnSpPr>
          <p:nvPr/>
        </p:nvCxnSpPr>
        <p:spPr>
          <a:xfrm flipH="1" flipV="1">
            <a:off x="8998260" y="1473236"/>
            <a:ext cx="9331" cy="71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9D726137-9105-44CA-F096-EE8C4C65C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15006" y="1900095"/>
            <a:ext cx="182880" cy="129967"/>
          </a:xfrm>
          <a:prstGeom prst="rect">
            <a:avLst/>
          </a:prstGeom>
        </p:spPr>
      </p:pic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D045211-1FAA-97FB-2DA6-E64E1B87EDC3}"/>
              </a:ext>
            </a:extLst>
          </p:cNvPr>
          <p:cNvSpPr txBox="1"/>
          <p:nvPr/>
        </p:nvSpPr>
        <p:spPr>
          <a:xfrm>
            <a:off x="9666748" y="1196752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</a:t>
            </a:r>
            <a:r>
              <a:rPr lang="en-CA" sz="1400" dirty="0" err="1"/>
              <a:t>WiFi</a:t>
            </a:r>
            <a:endParaRPr lang="en-CA" sz="14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9CAA47-F117-B1EE-3FF4-D42CEB5D6023}"/>
              </a:ext>
            </a:extLst>
          </p:cNvPr>
          <p:cNvSpPr/>
          <p:nvPr/>
        </p:nvSpPr>
        <p:spPr>
          <a:xfrm>
            <a:off x="1139811" y="4124561"/>
            <a:ext cx="920920" cy="3039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442765-681E-8EAD-EBA3-051693FDAFDB}"/>
              </a:ext>
            </a:extLst>
          </p:cNvPr>
          <p:cNvSpPr txBox="1"/>
          <p:nvPr/>
        </p:nvSpPr>
        <p:spPr>
          <a:xfrm>
            <a:off x="1054287" y="3940918"/>
            <a:ext cx="1091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 err="1"/>
              <a:t>WiFi</a:t>
            </a:r>
            <a:r>
              <a:rPr lang="en-CA" sz="1000" dirty="0"/>
              <a:t> Access Point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48123C-628C-9FE3-59AD-5F29B1B5658C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1599756" y="4428509"/>
            <a:ext cx="51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6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7846296-13F4-47AF-BF64-C34D13997997}"/>
              </a:ext>
            </a:extLst>
          </p:cNvPr>
          <p:cNvCxnSpPr>
            <a:cxnSpLocks/>
            <a:stCxn id="159" idx="2"/>
            <a:endCxn id="155" idx="0"/>
          </p:cNvCxnSpPr>
          <p:nvPr/>
        </p:nvCxnSpPr>
        <p:spPr>
          <a:xfrm>
            <a:off x="1600270" y="3661577"/>
            <a:ext cx="1" cy="27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PoE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E8BD8E2-D0C5-9025-EA13-57ED6FD57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8830" y="3645007"/>
            <a:ext cx="182880" cy="12996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7DA94AC-E05B-C964-CB40-792CC6FF7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1326" y="4183695"/>
            <a:ext cx="182880" cy="129967"/>
          </a:xfrm>
          <a:prstGeom prst="rect">
            <a:avLst/>
          </a:prstGeom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Critical computers are cabled (announcer, </a:t>
            </a:r>
            <a:r>
              <a:rPr lang="en-CA" sz="1100" dirty="0" err="1"/>
              <a:t>marshall</a:t>
            </a:r>
            <a:r>
              <a:rPr lang="en-CA" sz="1100" dirty="0"/>
              <a:t>) or close to </a:t>
            </a:r>
            <a:r>
              <a:rPr lang="en-CA" sz="1100" dirty="0" err="1"/>
              <a:t>wifi</a:t>
            </a:r>
            <a:r>
              <a:rPr lang="en-CA" sz="1100" dirty="0"/>
              <a:t> access point. Use multiple APs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External switch is used to keep all traffic local to the switch, no dependency on router other than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 err="1"/>
              <a:t>WiFi</a:t>
            </a:r>
            <a:r>
              <a:rPr lang="en-CA" sz="1100" dirty="0"/>
              <a:t> done using access point, only video traffic goes through the router. Router </a:t>
            </a:r>
            <a:r>
              <a:rPr lang="en-CA" sz="1100" dirty="0" err="1"/>
              <a:t>WiFi</a:t>
            </a:r>
            <a:r>
              <a:rPr lang="en-CA" sz="1100" dirty="0"/>
              <a:t> turned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362278" y="3432975"/>
            <a:ext cx="2591046" cy="792088"/>
          </a:xfrm>
          <a:prstGeom prst="bentConnector3">
            <a:avLst>
              <a:gd name="adj1" fmla="val 89252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597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Separate </a:t>
            </a:r>
            <a:r>
              <a:rPr lang="en-CA" dirty="0" err="1"/>
              <a:t>WiFi</a:t>
            </a:r>
            <a:r>
              <a:rPr lang="en-CA" dirty="0"/>
              <a:t> Access Points, OBS Broadcast using Facility </a:t>
            </a:r>
            <a:r>
              <a:rPr lang="en-CA" dirty="0" err="1"/>
              <a:t>WiFi</a:t>
            </a:r>
            <a:endParaRPr lang="en-CA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198FACD-AF46-CFE2-CA25-75C75476716A}"/>
              </a:ext>
            </a:extLst>
          </p:cNvPr>
          <p:cNvSpPr txBox="1"/>
          <p:nvPr/>
        </p:nvSpPr>
        <p:spPr>
          <a:xfrm>
            <a:off x="2931332" y="1617529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D94B88E-61BE-8E10-5DBD-2E41998F91C2}"/>
              </a:ext>
            </a:extLst>
          </p:cNvPr>
          <p:cNvSpPr txBox="1"/>
          <p:nvPr/>
        </p:nvSpPr>
        <p:spPr>
          <a:xfrm>
            <a:off x="10051658" y="2038656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9955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</a:t>
              </a:r>
              <a:endParaRPr lang="en-CA" sz="1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10.0.0.120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 Router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Ethernet or </a:t>
            </a:r>
            <a:r>
              <a:rPr lang="en-CA" sz="1100" dirty="0" err="1"/>
              <a:t>WiFi</a:t>
            </a:r>
            <a:r>
              <a:rPr lang="en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Logical IP connection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3" idx="1"/>
            <a:endCxn id="43" idx="2"/>
          </p:cNvCxnSpPr>
          <p:nvPr/>
        </p:nvCxnSpPr>
        <p:spPr>
          <a:xfrm rot="10800000">
            <a:off x="3901120" y="2479357"/>
            <a:ext cx="1052205" cy="174570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78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22" y="322244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Critical computers are cabled (announcer, marshal) or close to </a:t>
            </a:r>
            <a:r>
              <a:rPr lang="en-CA" sz="1100" dirty="0" err="1"/>
              <a:t>wifi</a:t>
            </a:r>
            <a:r>
              <a:rPr lang="en-CA" sz="1100" dirty="0"/>
              <a:t> access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External switch is used to keep all traffic local to the switch, no dependency on router other than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u="sng" dirty="0"/>
              <a:t>Beware: Distance and physical layout limitations for the </a:t>
            </a:r>
            <a:r>
              <a:rPr lang="en-CA" sz="1100" u="sng" dirty="0" err="1"/>
              <a:t>wifi</a:t>
            </a:r>
            <a:r>
              <a:rPr lang="en-CA" sz="1100" u="sng" dirty="0"/>
              <a:t> signal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4" idx="2"/>
            <a:endCxn id="122" idx="2"/>
          </p:cNvCxnSpPr>
          <p:nvPr/>
        </p:nvCxnSpPr>
        <p:spPr>
          <a:xfrm rot="5400000" flipH="1">
            <a:off x="3532507" y="3028871"/>
            <a:ext cx="1018815" cy="2310069"/>
          </a:xfrm>
          <a:prstGeom prst="bentConnector3">
            <a:avLst>
              <a:gd name="adj1" fmla="val -22438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082890" y="4706233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4" idx="2"/>
            <a:endCxn id="126" idx="2"/>
          </p:cNvCxnSpPr>
          <p:nvPr/>
        </p:nvCxnSpPr>
        <p:spPr>
          <a:xfrm rot="5400000" flipH="1">
            <a:off x="3012660" y="2509024"/>
            <a:ext cx="1031735" cy="3336843"/>
          </a:xfrm>
          <a:prstGeom prst="bentConnector3">
            <a:avLst>
              <a:gd name="adj1" fmla="val -22157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30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WiFi</a:t>
            </a:r>
            <a:r>
              <a:rPr lang="en-CA" dirty="0"/>
              <a:t> Router only, No broadcast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0BA50D4-97D3-B4BE-B638-DF77A4B013E6}"/>
              </a:ext>
            </a:extLst>
          </p:cNvPr>
          <p:cNvCxnSpPr>
            <a:cxnSpLocks/>
            <a:stCxn id="122" idx="0"/>
            <a:endCxn id="41" idx="2"/>
          </p:cNvCxnSpPr>
          <p:nvPr/>
        </p:nvCxnSpPr>
        <p:spPr>
          <a:xfrm flipV="1">
            <a:off x="2886880" y="2484293"/>
            <a:ext cx="6127" cy="73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E8F0AED-4285-8B24-21A6-BA454B49ED8A}"/>
              </a:ext>
            </a:extLst>
          </p:cNvPr>
          <p:cNvCxnSpPr>
            <a:cxnSpLocks/>
            <a:stCxn id="175" idx="0"/>
            <a:endCxn id="42" idx="2"/>
          </p:cNvCxnSpPr>
          <p:nvPr/>
        </p:nvCxnSpPr>
        <p:spPr>
          <a:xfrm flipH="1" flipV="1">
            <a:off x="3397063" y="2481825"/>
            <a:ext cx="761" cy="74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</a:t>
              </a:r>
              <a:endParaRPr lang="en-CA" sz="1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10.0.0.120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 Router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Ethernet or </a:t>
            </a:r>
            <a:r>
              <a:rPr lang="en-CA" sz="1100" dirty="0" err="1"/>
              <a:t>WiFi</a:t>
            </a:r>
            <a:r>
              <a:rPr lang="en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Logical IP connection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Switch</a:t>
            </a:r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PoE</a:t>
            </a:r>
          </a:p>
        </p:txBody>
      </p:sp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Critical computers are cabled (announcer, </a:t>
            </a:r>
            <a:r>
              <a:rPr lang="en-CA" sz="1100" dirty="0" err="1"/>
              <a:t>marshall</a:t>
            </a:r>
            <a:r>
              <a:rPr lang="en-CA" sz="1100" dirty="0"/>
              <a:t>) or close to </a:t>
            </a:r>
            <a:r>
              <a:rPr lang="en-CA" sz="1100" dirty="0" err="1"/>
              <a:t>wifi</a:t>
            </a:r>
            <a:r>
              <a:rPr lang="en-CA" sz="1100" dirty="0"/>
              <a:t> access point. Use multiple APs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External switch is used to keep all traffic local to the switch, no dependency on router other than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u="sng" dirty="0"/>
              <a:t>Beware: Distance and physical layout limitations for the </a:t>
            </a:r>
            <a:r>
              <a:rPr lang="en-CA" sz="1100" u="sng" dirty="0" err="1"/>
              <a:t>wifi</a:t>
            </a:r>
            <a:r>
              <a:rPr lang="en-CA" sz="1100" u="sng" dirty="0"/>
              <a:t> signal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088708" y="3432975"/>
            <a:ext cx="2864616" cy="792088"/>
          </a:xfrm>
          <a:prstGeom prst="bentConnector3">
            <a:avLst>
              <a:gd name="adj1" fmla="val 92669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420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WiFi</a:t>
            </a:r>
            <a:r>
              <a:rPr lang="en-CA" dirty="0"/>
              <a:t> Router, External Switch, 	No Broadcast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2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</a:t>
              </a:r>
              <a:endParaRPr lang="en-CA" sz="1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10.0.0.120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 Router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Ethernet or </a:t>
            </a:r>
            <a:r>
              <a:rPr lang="en-CA" sz="1100" dirty="0" err="1"/>
              <a:t>WiFi</a:t>
            </a:r>
            <a:r>
              <a:rPr lang="en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Logical IP connection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Switch</a:t>
            </a:r>
          </a:p>
        </p:txBody>
      </p: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stCxn id="127" idx="2"/>
            <a:endCxn id="155" idx="0"/>
          </p:cNvCxnSpPr>
          <p:nvPr/>
        </p:nvCxnSpPr>
        <p:spPr>
          <a:xfrm rot="16200000" flipH="1">
            <a:off x="1151239" y="3491885"/>
            <a:ext cx="279341" cy="618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2"/>
            <a:endCxn id="155" idx="0"/>
          </p:cNvCxnSpPr>
          <p:nvPr/>
        </p:nvCxnSpPr>
        <p:spPr>
          <a:xfrm rot="5400000">
            <a:off x="1727304" y="3534545"/>
            <a:ext cx="279341" cy="533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9CAA47-F117-B1EE-3FF4-D42CEB5D6023}"/>
              </a:ext>
            </a:extLst>
          </p:cNvPr>
          <p:cNvSpPr/>
          <p:nvPr/>
        </p:nvSpPr>
        <p:spPr>
          <a:xfrm>
            <a:off x="1139811" y="4124561"/>
            <a:ext cx="920920" cy="3039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442765-681E-8EAD-EBA3-051693FDAFDB}"/>
              </a:ext>
            </a:extLst>
          </p:cNvPr>
          <p:cNvSpPr txBox="1"/>
          <p:nvPr/>
        </p:nvSpPr>
        <p:spPr>
          <a:xfrm>
            <a:off x="1054287" y="3940918"/>
            <a:ext cx="1091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 err="1"/>
              <a:t>WiFi</a:t>
            </a:r>
            <a:r>
              <a:rPr lang="en-CA" sz="1000" dirty="0"/>
              <a:t> Access Point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48123C-628C-9FE3-59AD-5F29B1B5658C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1599756" y="4428509"/>
            <a:ext cx="51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6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7846296-13F4-47AF-BF64-C34D13997997}"/>
              </a:ext>
            </a:extLst>
          </p:cNvPr>
          <p:cNvCxnSpPr>
            <a:cxnSpLocks/>
            <a:stCxn id="159" idx="2"/>
            <a:endCxn id="155" idx="0"/>
          </p:cNvCxnSpPr>
          <p:nvPr/>
        </p:nvCxnSpPr>
        <p:spPr>
          <a:xfrm>
            <a:off x="1600270" y="3661577"/>
            <a:ext cx="1" cy="27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PoE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E8BD8E2-D0C5-9025-EA13-57ED6FD57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08830" y="3645007"/>
            <a:ext cx="182880" cy="12996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7DA94AC-E05B-C964-CB40-792CC6FF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31326" y="4183695"/>
            <a:ext cx="182880" cy="129967"/>
          </a:xfrm>
          <a:prstGeom prst="rect">
            <a:avLst/>
          </a:prstGeom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6" y="5938403"/>
            <a:ext cx="60975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Critical computers are cabled (announcer, </a:t>
            </a:r>
            <a:r>
              <a:rPr lang="en-CA" sz="1100" dirty="0" err="1"/>
              <a:t>marshall</a:t>
            </a:r>
            <a:r>
              <a:rPr lang="en-CA" sz="1100" dirty="0"/>
              <a:t>) or close to </a:t>
            </a:r>
            <a:r>
              <a:rPr lang="en-CA" sz="1100" dirty="0" err="1"/>
              <a:t>wifi</a:t>
            </a:r>
            <a:r>
              <a:rPr lang="en-CA" sz="1100" dirty="0"/>
              <a:t> access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External switch used to add more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Use of external access points allows adding a remote access point for the warmup room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362278" y="3432975"/>
            <a:ext cx="2591046" cy="792088"/>
          </a:xfrm>
          <a:prstGeom prst="bentConnector3">
            <a:avLst>
              <a:gd name="adj1" fmla="val 89252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414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Separate </a:t>
            </a:r>
            <a:r>
              <a:rPr lang="en-CA" dirty="0" err="1"/>
              <a:t>WiFi</a:t>
            </a:r>
            <a:r>
              <a:rPr lang="en-CA" dirty="0"/>
              <a:t> Access Points, No Broadcast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9D7E21-52F9-DFFA-AC5E-63BCA983C5FA}"/>
              </a:ext>
            </a:extLst>
          </p:cNvPr>
          <p:cNvSpPr txBox="1"/>
          <p:nvPr/>
        </p:nvSpPr>
        <p:spPr>
          <a:xfrm>
            <a:off x="2931748" y="162742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668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746F-CC99-3776-A903-7A4AC39C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Wired Broadcasting 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B900-A29E-7BB9-5624-AE752925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These setups allow for sending information to the Internet</a:t>
            </a:r>
          </a:p>
          <a:p>
            <a:r>
              <a:rPr lang="en-CA" noProof="0" dirty="0"/>
              <a:t>Two cases:</a:t>
            </a:r>
          </a:p>
          <a:p>
            <a:pPr lvl="1"/>
            <a:r>
              <a:rPr lang="en-CA" noProof="0" dirty="0"/>
              <a:t>Sending scoreboard results to the cloud (Heroku)</a:t>
            </a:r>
          </a:p>
          <a:p>
            <a:pPr lvl="1"/>
            <a:r>
              <a:rPr lang="en-CA" noProof="0" dirty="0"/>
              <a:t>Sending Video with competition information. Open Broadcasting Software (OBS) is typically used as the video console.</a:t>
            </a:r>
          </a:p>
          <a:p>
            <a:r>
              <a:rPr lang="en-CA" noProof="0" dirty="0"/>
              <a:t>Small difference between using OBS, Heroku, or both together.</a:t>
            </a:r>
          </a:p>
          <a:p>
            <a:pPr lvl="1"/>
            <a:r>
              <a:rPr lang="en-CA" noProof="0" dirty="0"/>
              <a:t>Not all routers behave well for sustained video</a:t>
            </a:r>
          </a:p>
          <a:p>
            <a:r>
              <a:rPr lang="en-CA" noProof="0" dirty="0"/>
              <a:t>When available, the ability to connect </a:t>
            </a:r>
            <a:r>
              <a:rPr lang="en-CA" dirty="0"/>
              <a:t>directly using a wired connection is recommended</a:t>
            </a:r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295906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142" idx="2"/>
          </p:cNvCxnSpPr>
          <p:nvPr/>
        </p:nvCxnSpPr>
        <p:spPr>
          <a:xfrm rot="5400000" flipH="1" flipV="1">
            <a:off x="6556253" y="-749801"/>
            <a:ext cx="218969" cy="466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</a:t>
              </a: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10.0.0.120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 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Ethernet or </a:t>
            </a:r>
            <a:r>
              <a:rPr lang="en-CA" sz="1100" dirty="0" err="1"/>
              <a:t>WiFi</a:t>
            </a:r>
            <a:r>
              <a:rPr lang="en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Logical IP connection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3" idx="1"/>
            <a:endCxn id="43" idx="2"/>
          </p:cNvCxnSpPr>
          <p:nvPr/>
        </p:nvCxnSpPr>
        <p:spPr>
          <a:xfrm rot="10800000">
            <a:off x="3901120" y="2479357"/>
            <a:ext cx="1052205" cy="174570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78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scoreboards</a:t>
            </a:r>
            <a:endParaRPr lang="en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stCxn id="142" idx="0"/>
            <a:endCxn id="86" idx="0"/>
          </p:cNvCxnSpPr>
          <p:nvPr/>
        </p:nvCxnSpPr>
        <p:spPr>
          <a:xfrm rot="5400000" flipH="1" flipV="1">
            <a:off x="8961965" y="621766"/>
            <a:ext cx="602679" cy="530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22" y="3222446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Critical computers are cabled (announcer, </a:t>
            </a:r>
            <a:r>
              <a:rPr lang="en-CA" sz="1100" dirty="0" err="1"/>
              <a:t>marshall</a:t>
            </a:r>
            <a:r>
              <a:rPr lang="en-CA" sz="1100" dirty="0"/>
              <a:t>) or close to </a:t>
            </a:r>
            <a:r>
              <a:rPr lang="en-CA" sz="1100" dirty="0" err="1"/>
              <a:t>wifi</a:t>
            </a:r>
            <a:r>
              <a:rPr lang="en-CA" sz="1100" dirty="0"/>
              <a:t> access point.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External switch is used to keep all traffic local to the switch, no dependency on router other than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 err="1"/>
              <a:t>WiFi</a:t>
            </a:r>
            <a:r>
              <a:rPr lang="en-CA" sz="1100" dirty="0"/>
              <a:t> done using access point, only video traffic goes through the router. Router </a:t>
            </a:r>
            <a:r>
              <a:rPr lang="en-CA" sz="1100" dirty="0" err="1"/>
              <a:t>WiFi</a:t>
            </a:r>
            <a:r>
              <a:rPr lang="en-CA" sz="1100" dirty="0"/>
              <a:t> turned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4" idx="2"/>
            <a:endCxn id="122" idx="2"/>
          </p:cNvCxnSpPr>
          <p:nvPr/>
        </p:nvCxnSpPr>
        <p:spPr>
          <a:xfrm rot="5400000" flipH="1">
            <a:off x="3532507" y="3028871"/>
            <a:ext cx="1018815" cy="2310069"/>
          </a:xfrm>
          <a:prstGeom prst="bentConnector3">
            <a:avLst>
              <a:gd name="adj1" fmla="val -22438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082890" y="4706233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4" idx="2"/>
            <a:endCxn id="126" idx="2"/>
          </p:cNvCxnSpPr>
          <p:nvPr/>
        </p:nvCxnSpPr>
        <p:spPr>
          <a:xfrm rot="5400000" flipH="1">
            <a:off x="3012660" y="2509024"/>
            <a:ext cx="1031735" cy="3336843"/>
          </a:xfrm>
          <a:prstGeom prst="bentConnector3">
            <a:avLst>
              <a:gd name="adj1" fmla="val -22157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620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WiFi</a:t>
            </a:r>
            <a:r>
              <a:rPr lang="en-CA" dirty="0"/>
              <a:t> Router only, OBS Broadcast using Facility Wired Connection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0BA50D4-97D3-B4BE-B638-DF77A4B013E6}"/>
              </a:ext>
            </a:extLst>
          </p:cNvPr>
          <p:cNvCxnSpPr>
            <a:cxnSpLocks/>
            <a:stCxn id="122" idx="0"/>
            <a:endCxn id="41" idx="2"/>
          </p:cNvCxnSpPr>
          <p:nvPr/>
        </p:nvCxnSpPr>
        <p:spPr>
          <a:xfrm flipV="1">
            <a:off x="2886880" y="2484293"/>
            <a:ext cx="6127" cy="73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E8F0AED-4285-8B24-21A6-BA454B49ED8A}"/>
              </a:ext>
            </a:extLst>
          </p:cNvPr>
          <p:cNvCxnSpPr>
            <a:cxnSpLocks/>
            <a:stCxn id="175" idx="0"/>
            <a:endCxn id="42" idx="2"/>
          </p:cNvCxnSpPr>
          <p:nvPr/>
        </p:nvCxnSpPr>
        <p:spPr>
          <a:xfrm flipH="1" flipV="1">
            <a:off x="3397063" y="2481825"/>
            <a:ext cx="761" cy="74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BF5181-9744-F0C8-0DC1-229FAA3E4ED8}"/>
              </a:ext>
            </a:extLst>
          </p:cNvPr>
          <p:cNvSpPr/>
          <p:nvPr/>
        </p:nvSpPr>
        <p:spPr>
          <a:xfrm>
            <a:off x="8314184" y="1188149"/>
            <a:ext cx="1368152" cy="28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167F5D-58CE-449E-E20D-67A15A677925}"/>
              </a:ext>
            </a:extLst>
          </p:cNvPr>
          <p:cNvSpPr txBox="1"/>
          <p:nvPr/>
        </p:nvSpPr>
        <p:spPr>
          <a:xfrm>
            <a:off x="9630696" y="1196752"/>
            <a:ext cx="136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Network</a:t>
            </a:r>
          </a:p>
        </p:txBody>
      </p:sp>
    </p:spTree>
    <p:extLst>
      <p:ext uri="{BB962C8B-B14F-4D97-AF65-F5344CB8AC3E}">
        <p14:creationId xmlns:p14="http://schemas.microsoft.com/office/powerpoint/2010/main" val="16849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128" idx="2"/>
          </p:cNvCxnSpPr>
          <p:nvPr/>
        </p:nvCxnSpPr>
        <p:spPr>
          <a:xfrm rot="5400000" flipH="1" flipV="1">
            <a:off x="6556253" y="-749801"/>
            <a:ext cx="218969" cy="466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</a:t>
              </a: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10.0.0.120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  <a:stCxn id="185" idx="1"/>
          </p:cNvCxnSpPr>
          <p:nvPr/>
        </p:nvCxnSpPr>
        <p:spPr>
          <a:xfrm rot="10800000" flipH="1">
            <a:off x="5677614" y="585475"/>
            <a:ext cx="5289457" cy="3976779"/>
          </a:xfrm>
          <a:prstGeom prst="bentConnector3">
            <a:avLst>
              <a:gd name="adj1" fmla="val 1094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677615" y="4362198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public 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Ethernet or </a:t>
            </a:r>
            <a:r>
              <a:rPr lang="en-CA" sz="1100" dirty="0" err="1"/>
              <a:t>WiFi</a:t>
            </a:r>
            <a:r>
              <a:rPr lang="en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Logical IP connection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Switch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1"/>
            <a:endCxn id="44" idx="2"/>
          </p:cNvCxnSpPr>
          <p:nvPr/>
        </p:nvCxnSpPr>
        <p:spPr>
          <a:xfrm rot="10800000">
            <a:off x="4405176" y="2476889"/>
            <a:ext cx="2538325" cy="969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scoreboards</a:t>
            </a:r>
            <a:endParaRPr lang="en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camera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9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PoE</a:t>
            </a:r>
          </a:p>
        </p:txBody>
      </p:sp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5" y="5938403"/>
            <a:ext cx="72249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Critical computers are cabled (announcer, </a:t>
            </a:r>
            <a:r>
              <a:rPr lang="en-CA" sz="1100" dirty="0" err="1"/>
              <a:t>marshall</a:t>
            </a:r>
            <a:r>
              <a:rPr lang="en-CA" sz="1100" dirty="0"/>
              <a:t>) or close to </a:t>
            </a:r>
            <a:r>
              <a:rPr lang="en-CA" sz="1100" dirty="0" err="1"/>
              <a:t>wifi</a:t>
            </a:r>
            <a:r>
              <a:rPr lang="en-CA" sz="1100" dirty="0"/>
              <a:t> access point. Use multiple APs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External switch is used to keep all traffic local to the switch, no dependency on router other than 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 err="1"/>
              <a:t>WiFi</a:t>
            </a:r>
            <a:r>
              <a:rPr lang="en-CA" sz="1100" dirty="0"/>
              <a:t> done using access point, only video traffic goes through the router. Router </a:t>
            </a:r>
            <a:r>
              <a:rPr lang="en-CA" sz="1100" dirty="0" err="1"/>
              <a:t>WiFi</a:t>
            </a:r>
            <a:r>
              <a:rPr lang="en-CA" sz="1100" dirty="0"/>
              <a:t> turned off.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088708" y="3432975"/>
            <a:ext cx="2864616" cy="792088"/>
          </a:xfrm>
          <a:prstGeom prst="bentConnector3">
            <a:avLst>
              <a:gd name="adj1" fmla="val 92669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731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WiFi</a:t>
            </a:r>
            <a:r>
              <a:rPr lang="en-CA" dirty="0"/>
              <a:t> Router, External Switch, 	OBS Broadcast using Facility Wired Connection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3871EC6-956E-A179-CDFE-29F6E1EA6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6836" y="2990569"/>
            <a:ext cx="182880" cy="129967"/>
          </a:xfrm>
          <a:prstGeom prst="rect">
            <a:avLst/>
          </a:prstGeom>
        </p:spPr>
      </p:pic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778344C-D013-AFA3-4BE6-9FB156E1B86D}"/>
              </a:ext>
            </a:extLst>
          </p:cNvPr>
          <p:cNvCxnSpPr/>
          <p:nvPr/>
        </p:nvCxnSpPr>
        <p:spPr>
          <a:xfrm rot="5400000" flipH="1" flipV="1">
            <a:off x="1255248" y="2047922"/>
            <a:ext cx="1292442" cy="104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CAE071DF-653F-54ED-222B-F55F991749D2}"/>
              </a:ext>
            </a:extLst>
          </p:cNvPr>
          <p:cNvCxnSpPr>
            <a:cxnSpLocks/>
          </p:cNvCxnSpPr>
          <p:nvPr/>
        </p:nvCxnSpPr>
        <p:spPr>
          <a:xfrm flipV="1">
            <a:off x="860141" y="1926515"/>
            <a:ext cx="1566143" cy="1292440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6DEC237-E294-4BE4-98EC-E35A7ACE9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1053" y="2293726"/>
            <a:ext cx="1292442" cy="558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E237499-3757-8F04-A08E-55CB6E7A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77488" y="3000048"/>
            <a:ext cx="182880" cy="12996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B39AAAA-B696-5D6C-066D-8DB9663B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0100" y="3009527"/>
            <a:ext cx="182880" cy="129967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4B66E7C6-5EF2-2802-2170-D43BE63D6C16}"/>
              </a:ext>
            </a:extLst>
          </p:cNvPr>
          <p:cNvSpPr/>
          <p:nvPr/>
        </p:nvSpPr>
        <p:spPr>
          <a:xfrm>
            <a:off x="8314184" y="1188149"/>
            <a:ext cx="1368152" cy="28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A416D97-173E-7F85-CBF7-77BF4B629CA3}"/>
              </a:ext>
            </a:extLst>
          </p:cNvPr>
          <p:cNvSpPr txBox="1"/>
          <p:nvPr/>
        </p:nvSpPr>
        <p:spPr>
          <a:xfrm>
            <a:off x="9630696" y="1196752"/>
            <a:ext cx="136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Network</a:t>
            </a:r>
          </a:p>
        </p:txBody>
      </p:sp>
    </p:spTree>
    <p:extLst>
      <p:ext uri="{BB962C8B-B14F-4D97-AF65-F5344CB8AC3E}">
        <p14:creationId xmlns:p14="http://schemas.microsoft.com/office/powerpoint/2010/main" val="340223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507EDF3-5B0B-45E6-A7BC-CE2C7215129E}"/>
              </a:ext>
            </a:extLst>
          </p:cNvPr>
          <p:cNvCxnSpPr>
            <a:cxnSpLocks/>
            <a:stCxn id="45" idx="0"/>
            <a:endCxn id="135" idx="2"/>
          </p:cNvCxnSpPr>
          <p:nvPr/>
        </p:nvCxnSpPr>
        <p:spPr>
          <a:xfrm rot="5400000" flipH="1" flipV="1">
            <a:off x="6556253" y="-749801"/>
            <a:ext cx="218969" cy="466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09B12F5-3A08-4030-9EB0-24C36005F479}"/>
              </a:ext>
            </a:extLst>
          </p:cNvPr>
          <p:cNvGrpSpPr/>
          <p:nvPr/>
        </p:nvGrpSpPr>
        <p:grpSpPr>
          <a:xfrm flipV="1">
            <a:off x="1128811" y="5173463"/>
            <a:ext cx="2448272" cy="428769"/>
            <a:chOff x="4780743" y="4587645"/>
            <a:chExt cx="2448272" cy="4287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AA13C98-962C-42A2-B0B1-75BC1B2E70AE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DE4E674-54F1-42DD-9B82-C2CFDC3C66C5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9C9EEC0-3B2A-45B5-89BD-89241625A9EF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9051E5-381A-4A0B-955C-DF79D7C66381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306FD8-B11D-4E55-88EE-27DB148E0DA8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86" name="Thought Bubble: Cloud 85">
            <a:extLst>
              <a:ext uri="{FF2B5EF4-FFF2-40B4-BE49-F238E27FC236}">
                <a16:creationId xmlns:a16="http://schemas.microsoft.com/office/drawing/2014/main" id="{015244E2-5618-4B8B-8BFA-D45976ABD90D}"/>
              </a:ext>
            </a:extLst>
          </p:cNvPr>
          <p:cNvSpPr/>
          <p:nvPr/>
        </p:nvSpPr>
        <p:spPr>
          <a:xfrm>
            <a:off x="9523957" y="324053"/>
            <a:ext cx="1415587" cy="522833"/>
          </a:xfrm>
          <a:prstGeom prst="cloudCallout">
            <a:avLst>
              <a:gd name="adj1" fmla="val -7169"/>
              <a:gd name="adj2" fmla="val 3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10" name="Graphic 6" descr="Laptop">
            <a:extLst>
              <a:ext uri="{FF2B5EF4-FFF2-40B4-BE49-F238E27FC236}">
                <a16:creationId xmlns:a16="http://schemas.microsoft.com/office/drawing/2014/main" id="{0821E5EE-91D3-45FD-8FF0-11AB2164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00" y="321729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E7A9EB4-582B-4052-9281-A83C8301F35F}"/>
              </a:ext>
            </a:extLst>
          </p:cNvPr>
          <p:cNvGrpSpPr/>
          <p:nvPr/>
        </p:nvGrpSpPr>
        <p:grpSpPr>
          <a:xfrm>
            <a:off x="4727910" y="3996461"/>
            <a:ext cx="938077" cy="696851"/>
            <a:chOff x="6080538" y="3738627"/>
            <a:chExt cx="938077" cy="696851"/>
          </a:xfrm>
        </p:grpSpPr>
        <p:pic>
          <p:nvPicPr>
            <p:cNvPr id="113" name="Graphic 6" descr="Laptop">
              <a:extLst>
                <a:ext uri="{FF2B5EF4-FFF2-40B4-BE49-F238E27FC236}">
                  <a16:creationId xmlns:a16="http://schemas.microsoft.com/office/drawing/2014/main" id="{CF7B2BCB-B358-4AE4-82F4-DC0932CD7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952" y="3738627"/>
              <a:ext cx="457204" cy="457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AF12F8E-9889-4C2D-9CB8-5B4D4D68C374}"/>
                </a:ext>
              </a:extLst>
            </p:cNvPr>
            <p:cNvSpPr txBox="1"/>
            <p:nvPr/>
          </p:nvSpPr>
          <p:spPr>
            <a:xfrm>
              <a:off x="6080538" y="403536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Owlcms</a:t>
              </a:r>
              <a:br>
                <a:rPr lang="en-CA" sz="1000" dirty="0">
                  <a:effectLst/>
                </a:rPr>
              </a:br>
              <a:r>
                <a:rPr lang="en-CA" sz="1000" dirty="0">
                  <a:effectLst/>
                </a:rPr>
                <a:t>192.168.0.100</a:t>
              </a:r>
              <a:endParaRPr lang="en-CA" sz="10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88F63D6-FD7F-4253-91F7-EBEB2D2D203A}"/>
              </a:ext>
            </a:extLst>
          </p:cNvPr>
          <p:cNvSpPr txBox="1"/>
          <p:nvPr/>
        </p:nvSpPr>
        <p:spPr>
          <a:xfrm>
            <a:off x="6973129" y="3573377"/>
            <a:ext cx="3994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OBS</a:t>
            </a:r>
            <a:endParaRPr lang="en-CA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E3BC31-DA0C-4A4C-8CCF-9941DE5FFCD1}"/>
              </a:ext>
            </a:extLst>
          </p:cNvPr>
          <p:cNvGrpSpPr/>
          <p:nvPr/>
        </p:nvGrpSpPr>
        <p:grpSpPr>
          <a:xfrm>
            <a:off x="2424955" y="1562551"/>
            <a:ext cx="2448272" cy="921742"/>
            <a:chOff x="4558647" y="2657217"/>
            <a:chExt cx="2448272" cy="92174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6048A8-9141-4730-AACE-D33D573017A3}"/>
                </a:ext>
              </a:extLst>
            </p:cNvPr>
            <p:cNvSpPr/>
            <p:nvPr/>
          </p:nvSpPr>
          <p:spPr>
            <a:xfrm>
              <a:off x="4558647" y="3150190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D7A2AC-D108-46DE-9EEC-D37299CE1ED7}"/>
                </a:ext>
              </a:extLst>
            </p:cNvPr>
            <p:cNvSpPr/>
            <p:nvPr/>
          </p:nvSpPr>
          <p:spPr>
            <a:xfrm>
              <a:off x="4918687" y="3506951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3DD861A-049A-49B4-ADC4-307F9C7D1107}"/>
                </a:ext>
              </a:extLst>
            </p:cNvPr>
            <p:cNvSpPr/>
            <p:nvPr/>
          </p:nvSpPr>
          <p:spPr>
            <a:xfrm>
              <a:off x="5422743" y="3504483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447D46-4567-41C0-8416-2B5ED99F9F83}"/>
                </a:ext>
              </a:extLst>
            </p:cNvPr>
            <p:cNvSpPr/>
            <p:nvPr/>
          </p:nvSpPr>
          <p:spPr>
            <a:xfrm>
              <a:off x="5926799" y="3502015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400B4F-CBAF-4E24-BB05-192C23D6903A}"/>
                </a:ext>
              </a:extLst>
            </p:cNvPr>
            <p:cNvSpPr/>
            <p:nvPr/>
          </p:nvSpPr>
          <p:spPr>
            <a:xfrm>
              <a:off x="6430855" y="3499547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DF7D1D-951C-4D7C-BC74-9502FE641018}"/>
                </a:ext>
              </a:extLst>
            </p:cNvPr>
            <p:cNvSpPr/>
            <p:nvPr/>
          </p:nvSpPr>
          <p:spPr>
            <a:xfrm>
              <a:off x="6358895" y="2786871"/>
              <a:ext cx="216024" cy="7200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C4F415-5FD9-4BF8-94FB-ABC3A3BBD9BD}"/>
                </a:ext>
              </a:extLst>
            </p:cNvPr>
            <p:cNvSpPr/>
            <p:nvPr/>
          </p:nvSpPr>
          <p:spPr>
            <a:xfrm>
              <a:off x="5926799" y="2858879"/>
              <a:ext cx="1080120" cy="29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DBD5E6-5DC8-4DD6-9978-D0BFCB45446E}"/>
                </a:ext>
              </a:extLst>
            </p:cNvPr>
            <p:cNvSpPr txBox="1"/>
            <p:nvPr/>
          </p:nvSpPr>
          <p:spPr>
            <a:xfrm>
              <a:off x="6103093" y="2883485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10.0.0.120</a:t>
              </a:r>
              <a:endParaRPr lang="en-CA" sz="10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D91B4-F575-4930-A046-505DBAA53ADA}"/>
                </a:ext>
              </a:extLst>
            </p:cNvPr>
            <p:cNvSpPr txBox="1"/>
            <p:nvPr/>
          </p:nvSpPr>
          <p:spPr>
            <a:xfrm>
              <a:off x="5513864" y="3198055"/>
              <a:ext cx="8066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000" dirty="0">
                  <a:effectLst/>
                </a:rPr>
                <a:t>192.168.0.1</a:t>
              </a:r>
              <a:endParaRPr lang="en-CA" sz="10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690F8C-9340-444F-8D87-52C983D671C3}"/>
                </a:ext>
              </a:extLst>
            </p:cNvPr>
            <p:cNvGrpSpPr/>
            <p:nvPr/>
          </p:nvGrpSpPr>
          <p:grpSpPr>
            <a:xfrm>
              <a:off x="4558647" y="2858879"/>
              <a:ext cx="1368152" cy="295435"/>
              <a:chOff x="1085069" y="2104442"/>
              <a:chExt cx="1368152" cy="29543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30228C3-2549-45C2-B6AF-86AD8D154840}"/>
                  </a:ext>
                </a:extLst>
              </p:cNvPr>
              <p:cNvSpPr/>
              <p:nvPr/>
            </p:nvSpPr>
            <p:spPr>
              <a:xfrm>
                <a:off x="1085069" y="2104442"/>
                <a:ext cx="1368152" cy="2954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9AF7D6F-8A43-476D-9719-9259329BE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tretch>
                <a:fillRect/>
              </a:stretch>
            </p:blipFill>
            <p:spPr>
              <a:xfrm>
                <a:off x="1691850" y="2187014"/>
                <a:ext cx="182880" cy="134684"/>
              </a:xfrm>
              <a:prstGeom prst="rect">
                <a:avLst/>
              </a:prstGeom>
            </p:spPr>
          </p:pic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A6C595-FE90-465B-970C-F5794889D74A}"/>
                </a:ext>
              </a:extLst>
            </p:cNvPr>
            <p:cNvSpPr txBox="1"/>
            <p:nvPr/>
          </p:nvSpPr>
          <p:spPr>
            <a:xfrm>
              <a:off x="5973637" y="2657217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00" dirty="0">
                  <a:effectLst/>
                </a:rPr>
                <a:t>WAN</a:t>
              </a:r>
              <a:endParaRPr lang="en-CA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E481F2B-82AA-4CA3-810C-F4822DC742A2}"/>
              </a:ext>
            </a:extLst>
          </p:cNvPr>
          <p:cNvSpPr txBox="1"/>
          <p:nvPr/>
        </p:nvSpPr>
        <p:spPr>
          <a:xfrm>
            <a:off x="4824830" y="1950620"/>
            <a:ext cx="1630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Competition Router</a:t>
            </a: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A12B181-550A-433E-AAA9-53A33D4D83FF}"/>
              </a:ext>
            </a:extLst>
          </p:cNvPr>
          <p:cNvCxnSpPr>
            <a:cxnSpLocks/>
          </p:cNvCxnSpPr>
          <p:nvPr/>
        </p:nvCxnSpPr>
        <p:spPr>
          <a:xfrm flipV="1">
            <a:off x="5665987" y="585470"/>
            <a:ext cx="5301087" cy="4059063"/>
          </a:xfrm>
          <a:prstGeom prst="bentConnector3">
            <a:avLst>
              <a:gd name="adj1" fmla="val 107556"/>
            </a:avLst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3B8E2FC9-4613-48BC-AEC6-1DF52C5C215A}"/>
              </a:ext>
            </a:extLst>
          </p:cNvPr>
          <p:cNvCxnSpPr>
            <a:cxnSpLocks/>
            <a:stCxn id="110" idx="3"/>
            <a:endCxn id="86" idx="2"/>
          </p:cNvCxnSpPr>
          <p:nvPr/>
        </p:nvCxnSpPr>
        <p:spPr>
          <a:xfrm flipV="1">
            <a:off x="7400704" y="585470"/>
            <a:ext cx="3537660" cy="2860425"/>
          </a:xfrm>
          <a:prstGeom prst="bentConnector3">
            <a:avLst>
              <a:gd name="adj1" fmla="val 106495"/>
            </a:avLst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8CA8C790-2476-4E2E-B1B6-A88961F97B19}"/>
              </a:ext>
            </a:extLst>
          </p:cNvPr>
          <p:cNvSpPr txBox="1"/>
          <p:nvPr/>
        </p:nvSpPr>
        <p:spPr>
          <a:xfrm>
            <a:off x="5559698" y="4256409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Heroku</a:t>
            </a:r>
            <a:br>
              <a:rPr lang="en-CA" sz="1000" dirty="0">
                <a:effectLst/>
              </a:rPr>
            </a:br>
            <a:r>
              <a:rPr lang="en-CA" sz="1000" dirty="0" err="1">
                <a:effectLst/>
              </a:rPr>
              <a:t>publicresults</a:t>
            </a:r>
            <a:endParaRPr lang="en-CA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5BDD38-42AC-41F7-8DC7-A3BD4B2141E6}"/>
              </a:ext>
            </a:extLst>
          </p:cNvPr>
          <p:cNvSpPr txBox="1"/>
          <p:nvPr/>
        </p:nvSpPr>
        <p:spPr>
          <a:xfrm>
            <a:off x="10473282" y="2866399"/>
            <a:ext cx="7072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YouTube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Facebook</a:t>
            </a:r>
            <a:br>
              <a:rPr lang="en-CA" sz="1000" dirty="0">
                <a:effectLst/>
              </a:rPr>
            </a:br>
            <a:r>
              <a:rPr lang="en-CA" sz="1000" dirty="0">
                <a:effectLst/>
              </a:rPr>
              <a:t>streaming</a:t>
            </a:r>
            <a:endParaRPr lang="en-CA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1E2C51B-E26A-40F9-8CCA-0D34F975B0B3}"/>
              </a:ext>
            </a:extLst>
          </p:cNvPr>
          <p:cNvSpPr/>
          <p:nvPr/>
        </p:nvSpPr>
        <p:spPr>
          <a:xfrm>
            <a:off x="360280" y="918893"/>
            <a:ext cx="7583892" cy="4931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F7EF4A-AC05-4AC6-B591-9D6E631DF448}"/>
              </a:ext>
            </a:extLst>
          </p:cNvPr>
          <p:cNvSpPr txBox="1"/>
          <p:nvPr/>
        </p:nvSpPr>
        <p:spPr>
          <a:xfrm>
            <a:off x="388546" y="959063"/>
            <a:ext cx="6377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Competition network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E738DF8-0D72-4AE6-AAE7-CB4F236B2F25}"/>
              </a:ext>
            </a:extLst>
          </p:cNvPr>
          <p:cNvCxnSpPr>
            <a:cxnSpLocks/>
          </p:cNvCxnSpPr>
          <p:nvPr/>
        </p:nvCxnSpPr>
        <p:spPr>
          <a:xfrm>
            <a:off x="6061045" y="5231378"/>
            <a:ext cx="406864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2BC43A0-175B-493B-AABF-9B4F7B5895CB}"/>
              </a:ext>
            </a:extLst>
          </p:cNvPr>
          <p:cNvSpPr txBox="1"/>
          <p:nvPr/>
        </p:nvSpPr>
        <p:spPr>
          <a:xfrm>
            <a:off x="6548368" y="5098993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Ethernet or </a:t>
            </a:r>
            <a:r>
              <a:rPr lang="en-CA" sz="1100" dirty="0" err="1"/>
              <a:t>WiFi</a:t>
            </a:r>
            <a:r>
              <a:rPr lang="en-CA" sz="1100" dirty="0"/>
              <a:t> 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C935AFB-B290-45DE-84B2-7DD0C126B796}"/>
              </a:ext>
            </a:extLst>
          </p:cNvPr>
          <p:cNvCxnSpPr>
            <a:cxnSpLocks/>
          </p:cNvCxnSpPr>
          <p:nvPr/>
        </p:nvCxnSpPr>
        <p:spPr>
          <a:xfrm>
            <a:off x="6082762" y="5456601"/>
            <a:ext cx="385147" cy="0"/>
          </a:xfrm>
          <a:prstGeom prst="line">
            <a:avLst/>
          </a:prstGeom>
          <a:ln w="444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9F3CA7A6-3357-4C39-B63E-B79EB7A68CB9}"/>
              </a:ext>
            </a:extLst>
          </p:cNvPr>
          <p:cNvSpPr txBox="1"/>
          <p:nvPr/>
        </p:nvSpPr>
        <p:spPr>
          <a:xfrm>
            <a:off x="6548367" y="5304349"/>
            <a:ext cx="1382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Logical IP connection</a:t>
            </a:r>
          </a:p>
        </p:txBody>
      </p:sp>
      <p:pic>
        <p:nvPicPr>
          <p:cNvPr id="138" name="Graphic 157" descr="Laptop">
            <a:extLst>
              <a:ext uri="{FF2B5EF4-FFF2-40B4-BE49-F238E27FC236}">
                <a16:creationId xmlns:a16="http://schemas.microsoft.com/office/drawing/2014/main" id="{C0292E6F-F379-44BE-8B4E-D40F68B2B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95" y="4500517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D152459-C34F-4DC2-B1EF-07B7D1A6CBBA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3696348" y="4957721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1C1A72B-8D41-46E6-83ED-89DCF054125F}"/>
              </a:ext>
            </a:extLst>
          </p:cNvPr>
          <p:cNvCxnSpPr>
            <a:cxnSpLocks/>
            <a:stCxn id="114" idx="2"/>
            <a:endCxn id="174" idx="2"/>
          </p:cNvCxnSpPr>
          <p:nvPr/>
        </p:nvCxnSpPr>
        <p:spPr>
          <a:xfrm rot="16200000" flipH="1">
            <a:off x="4953523" y="4936738"/>
            <a:ext cx="487166" cy="3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B45DF9D-2A00-4F9C-8D74-EDE7E83D69BA}"/>
              </a:ext>
            </a:extLst>
          </p:cNvPr>
          <p:cNvGrpSpPr/>
          <p:nvPr/>
        </p:nvGrpSpPr>
        <p:grpSpPr>
          <a:xfrm flipV="1">
            <a:off x="3217043" y="5173074"/>
            <a:ext cx="2448272" cy="428769"/>
            <a:chOff x="4780743" y="4587645"/>
            <a:chExt cx="2448272" cy="42876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AA01354-017F-471A-A0E0-0647939DEA9A}"/>
                </a:ext>
              </a:extLst>
            </p:cNvPr>
            <p:cNvSpPr/>
            <p:nvPr/>
          </p:nvSpPr>
          <p:spPr>
            <a:xfrm>
              <a:off x="4780743" y="4587645"/>
              <a:ext cx="2448272" cy="356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4E4660E-819F-46A2-9220-D84B2ABD1F53}"/>
                </a:ext>
              </a:extLst>
            </p:cNvPr>
            <p:cNvSpPr/>
            <p:nvPr/>
          </p:nvSpPr>
          <p:spPr>
            <a:xfrm>
              <a:off x="5140783" y="4944406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CC8A185-A00F-48A1-ACF8-D6821819AC79}"/>
                </a:ext>
              </a:extLst>
            </p:cNvPr>
            <p:cNvSpPr/>
            <p:nvPr/>
          </p:nvSpPr>
          <p:spPr>
            <a:xfrm>
              <a:off x="5644839" y="4941938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93DDE75-CC01-4B6A-A28A-2D0D1271EF70}"/>
                </a:ext>
              </a:extLst>
            </p:cNvPr>
            <p:cNvSpPr/>
            <p:nvPr/>
          </p:nvSpPr>
          <p:spPr>
            <a:xfrm>
              <a:off x="6148895" y="4939470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C6E9037-609E-4546-B1CE-E98DCA3C58F4}"/>
                </a:ext>
              </a:extLst>
            </p:cNvPr>
            <p:cNvSpPr/>
            <p:nvPr/>
          </p:nvSpPr>
          <p:spPr>
            <a:xfrm>
              <a:off x="6652951" y="4937002"/>
              <a:ext cx="216024" cy="720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B420ACC-0919-48DE-BE45-28E71249465C}"/>
              </a:ext>
            </a:extLst>
          </p:cNvPr>
          <p:cNvCxnSpPr>
            <a:cxnSpLocks/>
            <a:stCxn id="173" idx="2"/>
            <a:endCxn id="41" idx="2"/>
          </p:cNvCxnSpPr>
          <p:nvPr/>
        </p:nvCxnSpPr>
        <p:spPr>
          <a:xfrm rot="16200000" flipV="1">
            <a:off x="2446249" y="2931052"/>
            <a:ext cx="2693717" cy="1800200"/>
          </a:xfrm>
          <a:prstGeom prst="bentConnector3">
            <a:avLst>
              <a:gd name="adj1" fmla="val 60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84213BE-DC2C-4862-8E3A-4AEDFD7DDEDD}"/>
              </a:ext>
            </a:extLst>
          </p:cNvPr>
          <p:cNvSpPr txBox="1"/>
          <p:nvPr/>
        </p:nvSpPr>
        <p:spPr>
          <a:xfrm>
            <a:off x="2599570" y="5298393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Switch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A21AB8-A383-4A8D-ACAD-F7ECDA52F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80630" y="4134449"/>
            <a:ext cx="584468" cy="29406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9EEBA0-A4BA-4FF1-ACC2-2C2858648818}"/>
              </a:ext>
            </a:extLst>
          </p:cNvPr>
          <p:cNvCxnSpPr>
            <a:stCxn id="19" idx="0"/>
            <a:endCxn id="115" idx="2"/>
          </p:cNvCxnSpPr>
          <p:nvPr/>
        </p:nvCxnSpPr>
        <p:spPr>
          <a:xfrm flipV="1">
            <a:off x="7172864" y="3819598"/>
            <a:ext cx="0" cy="31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9" name="Graphic 157" descr="Laptop">
            <a:extLst>
              <a:ext uri="{FF2B5EF4-FFF2-40B4-BE49-F238E27FC236}">
                <a16:creationId xmlns:a16="http://schemas.microsoft.com/office/drawing/2014/main" id="{6EB4C6B8-308A-41CE-B93A-29B8A375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11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14DBF8-12FB-49A3-A448-17943D956267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109264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157" descr="Laptop">
            <a:extLst>
              <a:ext uri="{FF2B5EF4-FFF2-40B4-BE49-F238E27FC236}">
                <a16:creationId xmlns:a16="http://schemas.microsoft.com/office/drawing/2014/main" id="{DFA8061B-F4F5-45F1-ABD1-EC43ABE9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98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F1FE57-4EA8-4ABE-B1E6-80313F49F361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2623251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phic 157" descr="Laptop">
            <a:extLst>
              <a:ext uri="{FF2B5EF4-FFF2-40B4-BE49-F238E27FC236}">
                <a16:creationId xmlns:a16="http://schemas.microsoft.com/office/drawing/2014/main" id="{6A56AD25-DFEB-4BD9-936D-328A3EBF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454" y="4505804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715BB04-4DFD-4DC9-B869-D82E7EBDD047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3127307" y="4963008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57" descr="Laptop">
            <a:extLst>
              <a:ext uri="{FF2B5EF4-FFF2-40B4-BE49-F238E27FC236}">
                <a16:creationId xmlns:a16="http://schemas.microsoft.com/office/drawing/2014/main" id="{B7CC7ABB-5CAF-460B-BA91-0EDE0B239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4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Graphic 157" descr="Laptop">
            <a:extLst>
              <a:ext uri="{FF2B5EF4-FFF2-40B4-BE49-F238E27FC236}">
                <a16:creationId xmlns:a16="http://schemas.microsoft.com/office/drawing/2014/main" id="{094B222D-10FA-41DD-AC35-BA1E47D7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46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E1F44F5A-BE82-43DA-B2FD-7674B1183E9C}"/>
              </a:ext>
            </a:extLst>
          </p:cNvPr>
          <p:cNvCxnSpPr>
            <a:cxnSpLocks/>
            <a:stCxn id="127" idx="2"/>
            <a:endCxn id="155" idx="0"/>
          </p:cNvCxnSpPr>
          <p:nvPr/>
        </p:nvCxnSpPr>
        <p:spPr>
          <a:xfrm rot="16200000" flipH="1">
            <a:off x="1151239" y="3491885"/>
            <a:ext cx="279341" cy="618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BC04A75-5CAC-4166-B20A-7F413A3E0368}"/>
              </a:ext>
            </a:extLst>
          </p:cNvPr>
          <p:cNvCxnSpPr>
            <a:cxnSpLocks/>
            <a:stCxn id="126" idx="2"/>
            <a:endCxn id="155" idx="0"/>
          </p:cNvCxnSpPr>
          <p:nvPr/>
        </p:nvCxnSpPr>
        <p:spPr>
          <a:xfrm rot="5400000">
            <a:off x="1727304" y="3534545"/>
            <a:ext cx="279341" cy="533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B7A8686D-167C-3CC1-3AA2-3243BB1C9EC4}"/>
              </a:ext>
            </a:extLst>
          </p:cNvPr>
          <p:cNvCxnSpPr>
            <a:cxnSpLocks/>
            <a:stCxn id="110" idx="0"/>
            <a:endCxn id="44" idx="2"/>
          </p:cNvCxnSpPr>
          <p:nvPr/>
        </p:nvCxnSpPr>
        <p:spPr>
          <a:xfrm rot="16200000" flipV="1">
            <a:off x="5418437" y="1463627"/>
            <a:ext cx="740404" cy="276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 descr="scoreboard">
            <a:extLst>
              <a:ext uri="{FF2B5EF4-FFF2-40B4-BE49-F238E27FC236}">
                <a16:creationId xmlns:a16="http://schemas.microsoft.com/office/drawing/2014/main" id="{E0E04322-56B0-EC0A-A599-BB41A1D3718A}"/>
              </a:ext>
            </a:extLst>
          </p:cNvPr>
          <p:cNvCxnSpPr>
            <a:cxnSpLocks/>
            <a:stCxn id="115" idx="1"/>
            <a:endCxn id="113" idx="0"/>
          </p:cNvCxnSpPr>
          <p:nvPr/>
        </p:nvCxnSpPr>
        <p:spPr>
          <a:xfrm rot="10800000" flipV="1">
            <a:off x="5181927" y="3696487"/>
            <a:ext cx="1791203" cy="299973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E57ED-DB4A-5522-2378-B33659E0E49A}"/>
              </a:ext>
            </a:extLst>
          </p:cNvPr>
          <p:cNvSpPr txBox="1"/>
          <p:nvPr/>
        </p:nvSpPr>
        <p:spPr>
          <a:xfrm>
            <a:off x="6151505" y="3683515"/>
            <a:ext cx="822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>
                <a:effectLst/>
              </a:rPr>
              <a:t>scoreboards</a:t>
            </a:r>
            <a:endParaRPr lang="en-CA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DE0C21-EF3D-473E-76E8-3E517E3509B5}"/>
              </a:ext>
            </a:extLst>
          </p:cNvPr>
          <p:cNvSpPr txBox="1"/>
          <p:nvPr/>
        </p:nvSpPr>
        <p:spPr>
          <a:xfrm>
            <a:off x="7279614" y="3902350"/>
            <a:ext cx="572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camera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6C30DE-9882-7726-5C30-CF11A2DFFC94}"/>
              </a:ext>
            </a:extLst>
          </p:cNvPr>
          <p:cNvSpPr/>
          <p:nvPr/>
        </p:nvSpPr>
        <p:spPr>
          <a:xfrm>
            <a:off x="8314184" y="1188149"/>
            <a:ext cx="1368152" cy="28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EFDD28C4-022F-81F2-8E4C-6679596C5ACE}"/>
              </a:ext>
            </a:extLst>
          </p:cNvPr>
          <p:cNvCxnSpPr>
            <a:cxnSpLocks/>
            <a:endCxn id="86" idx="0"/>
          </p:cNvCxnSpPr>
          <p:nvPr/>
        </p:nvCxnSpPr>
        <p:spPr>
          <a:xfrm rot="5400000" flipH="1" flipV="1">
            <a:off x="8854491" y="722905"/>
            <a:ext cx="811292" cy="536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D045211-1FAA-97FB-2DA6-E64E1B87EDC3}"/>
              </a:ext>
            </a:extLst>
          </p:cNvPr>
          <p:cNvSpPr txBox="1"/>
          <p:nvPr/>
        </p:nvSpPr>
        <p:spPr>
          <a:xfrm>
            <a:off x="9630696" y="1196752"/>
            <a:ext cx="136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Facility Network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9CAA47-F117-B1EE-3FF4-D42CEB5D6023}"/>
              </a:ext>
            </a:extLst>
          </p:cNvPr>
          <p:cNvSpPr/>
          <p:nvPr/>
        </p:nvSpPr>
        <p:spPr>
          <a:xfrm>
            <a:off x="1139811" y="4124561"/>
            <a:ext cx="920920" cy="3039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5442765-681E-8EAD-EBA3-051693FDAFDB}"/>
              </a:ext>
            </a:extLst>
          </p:cNvPr>
          <p:cNvSpPr txBox="1"/>
          <p:nvPr/>
        </p:nvSpPr>
        <p:spPr>
          <a:xfrm>
            <a:off x="1054287" y="3940918"/>
            <a:ext cx="1091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 err="1"/>
              <a:t>WiFi</a:t>
            </a:r>
            <a:r>
              <a:rPr lang="en-CA" sz="1000" dirty="0"/>
              <a:t> Access Point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E48123C-628C-9FE3-59AD-5F29B1B5658C}"/>
              </a:ext>
            </a:extLst>
          </p:cNvPr>
          <p:cNvCxnSpPr>
            <a:cxnSpLocks/>
            <a:stCxn id="156" idx="2"/>
          </p:cNvCxnSpPr>
          <p:nvPr/>
        </p:nvCxnSpPr>
        <p:spPr>
          <a:xfrm flipH="1">
            <a:off x="1599756" y="4428509"/>
            <a:ext cx="515" cy="7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Graphic 157" descr="Laptop">
            <a:extLst>
              <a:ext uri="{FF2B5EF4-FFF2-40B4-BE49-F238E27FC236}">
                <a16:creationId xmlns:a16="http://schemas.microsoft.com/office/drawing/2014/main" id="{E15FA356-421F-8D8C-75AC-A235993A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68" y="3204373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7846296-13F4-47AF-BF64-C34D13997997}"/>
              </a:ext>
            </a:extLst>
          </p:cNvPr>
          <p:cNvCxnSpPr>
            <a:cxnSpLocks/>
            <a:stCxn id="159" idx="2"/>
            <a:endCxn id="155" idx="0"/>
          </p:cNvCxnSpPr>
          <p:nvPr/>
        </p:nvCxnSpPr>
        <p:spPr>
          <a:xfrm>
            <a:off x="1600270" y="3661577"/>
            <a:ext cx="1" cy="27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BB84AFD4-FA2A-8545-CD2C-4D41C3BA9B8A}"/>
              </a:ext>
            </a:extLst>
          </p:cNvPr>
          <p:cNvSpPr txBox="1"/>
          <p:nvPr/>
        </p:nvSpPr>
        <p:spPr>
          <a:xfrm>
            <a:off x="1169035" y="4967473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dirty="0"/>
              <a:t>PoE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E8BD8E2-D0C5-9025-EA13-57ED6FD57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08830" y="3645007"/>
            <a:ext cx="182880" cy="129967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77DA94AC-E05B-C964-CB40-792CC6FF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31326" y="4183695"/>
            <a:ext cx="182880" cy="129967"/>
          </a:xfrm>
          <a:prstGeom prst="rect">
            <a:avLst/>
          </a:prstGeom>
        </p:spPr>
      </p:pic>
      <p:pic>
        <p:nvPicPr>
          <p:cNvPr id="175" name="Graphic 157" descr="Laptop">
            <a:extLst>
              <a:ext uri="{FF2B5EF4-FFF2-40B4-BE49-F238E27FC236}">
                <a16:creationId xmlns:a16="http://schemas.microsoft.com/office/drawing/2014/main" id="{4EA9DB67-2CA6-854F-19AA-BDA3DA429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29" y="4502192"/>
            <a:ext cx="457204" cy="45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27E5249-B7AC-D01B-4E96-9904DBCC3078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4212982" y="4959396"/>
            <a:ext cx="6749" cy="21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1CC040A-F6DB-9FE7-68E6-A86ED6D20E80}"/>
              </a:ext>
            </a:extLst>
          </p:cNvPr>
          <p:cNvSpPr txBox="1"/>
          <p:nvPr/>
        </p:nvSpPr>
        <p:spPr>
          <a:xfrm>
            <a:off x="481086" y="5938403"/>
            <a:ext cx="60975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Critical computers are cabled (announcer, </a:t>
            </a:r>
            <a:r>
              <a:rPr lang="en-CA" sz="1100" dirty="0" err="1"/>
              <a:t>marshall</a:t>
            </a:r>
            <a:r>
              <a:rPr lang="en-CA" sz="1100" dirty="0"/>
              <a:t>) or close to </a:t>
            </a:r>
            <a:r>
              <a:rPr lang="en-CA" sz="1100" dirty="0" err="1"/>
              <a:t>wifi</a:t>
            </a:r>
            <a:r>
              <a:rPr lang="en-CA" sz="1100" dirty="0"/>
              <a:t> access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Only video and external scoreboard update traffic goes through the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100" dirty="0"/>
              <a:t>Second external switch used to keep all traffic local to the switch</a:t>
            </a:r>
          </a:p>
        </p:txBody>
      </p:sp>
      <p:cxnSp>
        <p:nvCxnSpPr>
          <p:cNvPr id="179" name="Connector: Elbow 178" descr="scoreboard">
            <a:extLst>
              <a:ext uri="{FF2B5EF4-FFF2-40B4-BE49-F238E27FC236}">
                <a16:creationId xmlns:a16="http://schemas.microsoft.com/office/drawing/2014/main" id="{163F322A-9708-16AE-D381-8AD71706E995}"/>
              </a:ext>
            </a:extLst>
          </p:cNvPr>
          <p:cNvCxnSpPr>
            <a:cxnSpLocks/>
            <a:stCxn id="113" idx="1"/>
            <a:endCxn id="122" idx="0"/>
          </p:cNvCxnSpPr>
          <p:nvPr/>
        </p:nvCxnSpPr>
        <p:spPr>
          <a:xfrm rot="10800000" flipV="1">
            <a:off x="2630000" y="4225062"/>
            <a:ext cx="2323324" cy="280741"/>
          </a:xfrm>
          <a:prstGeom prst="bentConnector2">
            <a:avLst/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EEB5986-1C2C-D66B-4366-8FDD4D8DA046}"/>
              </a:ext>
            </a:extLst>
          </p:cNvPr>
          <p:cNvSpPr txBox="1"/>
          <p:nvPr/>
        </p:nvSpPr>
        <p:spPr>
          <a:xfrm>
            <a:off x="2853491" y="3964466"/>
            <a:ext cx="1422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00" dirty="0"/>
              <a:t>data entry, scoreboards</a:t>
            </a:r>
          </a:p>
        </p:txBody>
      </p:sp>
      <p:cxnSp>
        <p:nvCxnSpPr>
          <p:cNvPr id="190" name="Connector: Elbow 189" descr="scoreboard">
            <a:extLst>
              <a:ext uri="{FF2B5EF4-FFF2-40B4-BE49-F238E27FC236}">
                <a16:creationId xmlns:a16="http://schemas.microsoft.com/office/drawing/2014/main" id="{28624202-1377-2EB5-125D-B6C456C4FAA0}"/>
              </a:ext>
            </a:extLst>
          </p:cNvPr>
          <p:cNvCxnSpPr>
            <a:cxnSpLocks/>
            <a:stCxn id="113" idx="1"/>
            <a:endCxn id="126" idx="3"/>
          </p:cNvCxnSpPr>
          <p:nvPr/>
        </p:nvCxnSpPr>
        <p:spPr>
          <a:xfrm rot="10800000">
            <a:off x="2362278" y="3432975"/>
            <a:ext cx="2591046" cy="792088"/>
          </a:xfrm>
          <a:prstGeom prst="bentConnector3">
            <a:avLst>
              <a:gd name="adj1" fmla="val 89252"/>
            </a:avLst>
          </a:prstGeom>
          <a:ln w="12700">
            <a:solidFill>
              <a:schemeClr val="accent6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BF7E619B-7FAD-F91D-FB94-532FDF669A64}"/>
              </a:ext>
            </a:extLst>
          </p:cNvPr>
          <p:cNvSpPr txBox="1"/>
          <p:nvPr/>
        </p:nvSpPr>
        <p:spPr>
          <a:xfrm>
            <a:off x="330083" y="369414"/>
            <a:ext cx="726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Separate </a:t>
            </a:r>
            <a:r>
              <a:rPr lang="en-CA" dirty="0" err="1"/>
              <a:t>WiFi</a:t>
            </a:r>
            <a:r>
              <a:rPr lang="en-CA" dirty="0"/>
              <a:t> Access Points, OBS Broadcast using Facility Wired Connection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B9D7E21-52F9-DFFA-AC5E-63BCA983C5FA}"/>
              </a:ext>
            </a:extLst>
          </p:cNvPr>
          <p:cNvSpPr txBox="1"/>
          <p:nvPr/>
        </p:nvSpPr>
        <p:spPr>
          <a:xfrm>
            <a:off x="2931748" y="1627422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699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746F-CC99-3776-A903-7A4AC39C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Wireless Broadcasting 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B900-A29E-7BB9-5624-AE752925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noProof="0" dirty="0"/>
              <a:t>A </a:t>
            </a:r>
            <a:r>
              <a:rPr lang="en-CA" noProof="0" dirty="0" err="1"/>
              <a:t>WiFi</a:t>
            </a:r>
            <a:r>
              <a:rPr lang="en-CA" noProof="0" dirty="0"/>
              <a:t> router cannot be the host to </a:t>
            </a:r>
            <a:r>
              <a:rPr lang="en-CA" noProof="0" dirty="0" err="1"/>
              <a:t>WiFi</a:t>
            </a:r>
            <a:r>
              <a:rPr lang="en-CA" noProof="0" dirty="0"/>
              <a:t> computers and </a:t>
            </a:r>
            <a:r>
              <a:rPr lang="en-CA" dirty="0"/>
              <a:t>be a client on a </a:t>
            </a:r>
            <a:r>
              <a:rPr lang="en-CA" dirty="0" err="1"/>
              <a:t>WiFi</a:t>
            </a:r>
            <a:r>
              <a:rPr lang="en-CA" dirty="0"/>
              <a:t> network at the same time</a:t>
            </a:r>
          </a:p>
          <a:p>
            <a:r>
              <a:rPr lang="en-CA" noProof="0" dirty="0" err="1"/>
              <a:t>Som</a:t>
            </a:r>
            <a:r>
              <a:rPr lang="en-CA" dirty="0"/>
              <a:t>e routers can create a </a:t>
            </a:r>
            <a:r>
              <a:rPr lang="en-CA" dirty="0" err="1"/>
              <a:t>WiFi</a:t>
            </a:r>
            <a:r>
              <a:rPr lang="en-CA" dirty="0"/>
              <a:t> network and connect to the Internet over cellular (LTE or 5G) network</a:t>
            </a:r>
          </a:p>
          <a:p>
            <a:pPr lvl="1"/>
            <a:r>
              <a:rPr lang="en-CA" dirty="0"/>
              <a:t>One day of video is ~10GB, so cost may be an issue</a:t>
            </a:r>
          </a:p>
          <a:p>
            <a:pPr lvl="1"/>
            <a:r>
              <a:rPr lang="en-CA" dirty="0"/>
              <a:t>The competition network is connected to the cellular router using a wire.</a:t>
            </a:r>
          </a:p>
          <a:p>
            <a:r>
              <a:rPr lang="en-CA" dirty="0"/>
              <a:t>If there is </a:t>
            </a:r>
            <a:r>
              <a:rPr lang="en-CA" dirty="0" err="1"/>
              <a:t>WiFi</a:t>
            </a:r>
            <a:r>
              <a:rPr lang="en-CA" dirty="0"/>
              <a:t> at a facility, some routers can be configured to accept a wired connection and “bridge” to a </a:t>
            </a:r>
            <a:r>
              <a:rPr lang="en-CA" dirty="0" err="1"/>
              <a:t>wifi</a:t>
            </a:r>
            <a:r>
              <a:rPr lang="en-CA" dirty="0"/>
              <a:t> network</a:t>
            </a:r>
          </a:p>
          <a:p>
            <a:pPr lvl="1"/>
            <a:r>
              <a:rPr lang="en-CA" noProof="0" dirty="0"/>
              <a:t>ASUS routers have this ca</a:t>
            </a:r>
            <a:r>
              <a:rPr lang="en-CA" dirty="0" err="1"/>
              <a:t>pability</a:t>
            </a:r>
            <a:r>
              <a:rPr lang="en-CA" dirty="0"/>
              <a:t> directly available</a:t>
            </a:r>
          </a:p>
          <a:p>
            <a:pPr lvl="1"/>
            <a:r>
              <a:rPr lang="en-CA" noProof="0" dirty="0"/>
              <a:t>Other routers have similar capabilities for “extending” the facility network</a:t>
            </a:r>
          </a:p>
        </p:txBody>
      </p:sp>
    </p:spTree>
    <p:extLst>
      <p:ext uri="{BB962C8B-B14F-4D97-AF65-F5344CB8AC3E}">
        <p14:creationId xmlns:p14="http://schemas.microsoft.com/office/powerpoint/2010/main" val="149972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3792</TotalTime>
  <Words>1097</Words>
  <Application>Microsoft Office PowerPoint</Application>
  <PresentationFormat>Widescreen</PresentationFormat>
  <Paragraphs>202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Simple Setups</vt:lpstr>
      <vt:lpstr>PowerPoint Presentation</vt:lpstr>
      <vt:lpstr>PowerPoint Presentation</vt:lpstr>
      <vt:lpstr>PowerPoint Presentation</vt:lpstr>
      <vt:lpstr>Wired Broadcasting Setups</vt:lpstr>
      <vt:lpstr>PowerPoint Presentation</vt:lpstr>
      <vt:lpstr>PowerPoint Presentation</vt:lpstr>
      <vt:lpstr>PowerPoint Presentation</vt:lpstr>
      <vt:lpstr>Wireless Broadcasting Setups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123</cp:revision>
  <dcterms:created xsi:type="dcterms:W3CDTF">2020-07-05T19:05:46Z</dcterms:created>
  <dcterms:modified xsi:type="dcterms:W3CDTF">2022-05-24T19:05:39Z</dcterms:modified>
</cp:coreProperties>
</file>