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57" r:id="rId5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13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D2C8-2CA6-42C3-A1C4-D44FCDED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8CDD7-AEA4-47C0-BB09-57243B811EB4}" type="datetimeFigureOut">
              <a:rPr lang="fr-CA"/>
              <a:pPr>
                <a:defRPr/>
              </a:pPr>
              <a:t>2021-10-20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75FF-E948-4238-B0C8-870E926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339D-CBB6-4CD0-B184-5549BA17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4A51-9281-4579-A0E5-46FF3FF86D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39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3F47-9CED-4467-B298-D7C6EEA4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769A5-C08B-41AB-A3C4-7113CEFBC525}" type="datetimeFigureOut">
              <a:rPr lang="fr-CA"/>
              <a:pPr>
                <a:defRPr/>
              </a:pPr>
              <a:t>2021-10-20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5C1A-95DC-4585-97B9-87247B6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85A1-47FF-4F41-B4C1-4C0D9E1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0C0C3-2BAC-4BBD-BF8D-D7876CA2B4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20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93FC-D2D1-4301-BB06-4A46F020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8D274-BD4E-4778-A257-3DFFCDAA6F05}" type="datetimeFigureOut">
              <a:rPr lang="fr-CA"/>
              <a:pPr>
                <a:defRPr/>
              </a:pPr>
              <a:t>2021-10-20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AC3B-3AA1-4B7F-91D5-F80C3430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1C60-8695-442B-A966-7C6DAF52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0DD4-489C-4D99-B307-FDBB0F356FE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60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D964-7A5E-4E66-AD7A-DC92248C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85F31-D658-40DA-8A3A-DCB31620D458}" type="datetimeFigureOut">
              <a:rPr lang="fr-CA"/>
              <a:pPr>
                <a:defRPr/>
              </a:pPr>
              <a:t>2021-10-20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DDF9-C411-453C-A7C6-A08392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A52F-5594-418F-A172-FE090A7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5217E-E8F5-44B2-8FE6-C5299C66EDA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2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9C29-FD02-42A6-830F-A79C8D17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9FCA1-4B5E-4828-B6A9-B5B036B7B656}" type="datetimeFigureOut">
              <a:rPr lang="fr-CA"/>
              <a:pPr>
                <a:defRPr/>
              </a:pPr>
              <a:t>2021-10-20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D99D-BECA-4B39-BCDF-31F96552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38FC-BFD5-4EB1-946D-F1D65F0D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04216-CA8D-4378-82DA-1B37E3273B8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569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E2B9F1-931C-431A-9BF6-F3BB1B6F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E52F-8A2A-4020-B3B6-5066764C60C1}" type="datetimeFigureOut">
              <a:rPr lang="fr-CA"/>
              <a:pPr>
                <a:defRPr/>
              </a:pPr>
              <a:t>2021-10-20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A13A7A-6693-4BAA-9D54-C1952EFF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C2B460-8080-4197-87C9-A79E95E9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587B6-38C2-453A-A199-44A149719B6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08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F15C3E-5183-4064-BD47-B99B2D45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331-E615-4852-A380-E866DF8EAC37}" type="datetimeFigureOut">
              <a:rPr lang="fr-CA"/>
              <a:pPr>
                <a:defRPr/>
              </a:pPr>
              <a:t>2021-10-20</a:t>
            </a:fld>
            <a:endParaRPr lang="fr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82B2B1-828E-4CDA-9EFE-1CC2C088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C6D782-FAA9-4319-A434-CAB65699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06B0-61AE-4FF1-88A7-AFE16956C03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DFEF06-FB85-412F-9CA9-AB85249D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2F1D2-BDE8-4312-8E7E-E09A0F66056E}" type="datetimeFigureOut">
              <a:rPr lang="fr-CA"/>
              <a:pPr>
                <a:defRPr/>
              </a:pPr>
              <a:t>2021-10-20</a:t>
            </a:fld>
            <a:endParaRPr lang="fr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8F2FF4-FB95-4070-A479-329F8C42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DC2460-F2B5-46E0-83D1-E9715481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8CB5E-37A4-4C26-919E-3DA471D0E9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72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8DCE67-E345-496C-A1F3-B9D45440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75380-86F3-473F-A1BC-2596F202AA88}" type="datetimeFigureOut">
              <a:rPr lang="fr-CA"/>
              <a:pPr>
                <a:defRPr/>
              </a:pPr>
              <a:t>2021-10-20</a:t>
            </a:fld>
            <a:endParaRPr lang="fr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113D41-C1BE-4722-9B93-66CF2ECF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6241D8-2002-48CE-AB65-516A24E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C1B5-F0DD-4C95-92D5-96E5D2159CA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01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AA994D-D64C-49AE-B2F9-38FEC5DC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2EB6-E94B-459F-A8A2-C65152EE12F2}" type="datetimeFigureOut">
              <a:rPr lang="fr-CA"/>
              <a:pPr>
                <a:defRPr/>
              </a:pPr>
              <a:t>2021-10-20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98B011-070D-4C2D-A1D9-17833112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7DE0BC-F183-4CBD-8EAF-D1156AB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AFCC4-A6ED-4285-A41A-8ECFF3D1AEB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B5A04-15AB-4E8A-967D-C8CE2060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5F718-299A-4427-A04F-92AB0A2A15A9}" type="datetimeFigureOut">
              <a:rPr lang="fr-CA"/>
              <a:pPr>
                <a:defRPr/>
              </a:pPr>
              <a:t>2021-10-20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D46069-1407-4C7D-9FFB-0FE79544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4B618E-6E04-4477-9D6D-6DB1E82D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7E5D-F892-4332-B888-F1E9C11C6C2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666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F8B42A6-41E8-4267-B281-472F7E0F0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  <a:endParaRPr lang="fr-CA" altLang="fr-F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E7E855E-4B87-430F-98B4-97A584367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  <a:endParaRPr lang="fr-CA" alt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16AA-DDDE-4A41-8BF0-743B8398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92CFFB-EC97-4CD6-91DD-76D28582F574}" type="datetimeFigureOut">
              <a:rPr lang="fr-CA"/>
              <a:pPr>
                <a:defRPr/>
              </a:pPr>
              <a:t>2021-10-20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E1BF-810C-43C7-8EE1-99C941BB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33CD-6C9C-4FE8-AD4F-F6DC8F30F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B9FBC1-8A68-44AB-AAF0-CC6732F799F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ame-icons.net/1x1/delapouite/wifi-rout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ame-icons.net/1x1/delapouite/wifi-route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D238-BFC3-4D12-83A9-042D5011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Local Networking </a:t>
            </a:r>
            <a:r>
              <a:rPr lang="fr-CA" dirty="0" err="1"/>
              <a:t>with</a:t>
            </a:r>
            <a:r>
              <a:rPr lang="fr-CA" dirty="0"/>
              <a:t> Distant </a:t>
            </a:r>
            <a:r>
              <a:rPr lang="fr-CA" dirty="0" err="1"/>
              <a:t>Warmup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40CF-4EA4-41C9-AFDE-A8F41C5D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the warmup room is far</a:t>
            </a:r>
          </a:p>
          <a:p>
            <a:r>
              <a:rPr lang="en-US" dirty="0"/>
              <a:t>Marshall is in the warmup room</a:t>
            </a:r>
          </a:p>
          <a:p>
            <a:r>
              <a:rPr lang="en-US" dirty="0"/>
              <a:t>Safest solution is to connect a second router, by wire.</a:t>
            </a:r>
          </a:p>
          <a:p>
            <a:pPr lvl="1"/>
            <a:r>
              <a:rPr lang="en-US" dirty="0"/>
              <a:t>WAN Port of second router goes to one of the 4 LAN ports of the main router</a:t>
            </a:r>
          </a:p>
          <a:p>
            <a:r>
              <a:rPr lang="en-US" dirty="0"/>
              <a:t>Note for main room:</a:t>
            </a:r>
          </a:p>
          <a:p>
            <a:pPr lvl="1"/>
            <a:r>
              <a:rPr lang="en-US" dirty="0"/>
              <a:t>Owlcms is connected by wire</a:t>
            </a:r>
          </a:p>
          <a:p>
            <a:pPr lvl="1"/>
            <a:r>
              <a:rPr lang="en-US" dirty="0"/>
              <a:t>Announcer and timekeeper are normally very close to router, </a:t>
            </a:r>
            <a:r>
              <a:rPr lang="en-US" dirty="0" err="1"/>
              <a:t>WiFi</a:t>
            </a:r>
            <a:r>
              <a:rPr lang="en-US" dirty="0"/>
              <a:t> is OK</a:t>
            </a:r>
          </a:p>
          <a:p>
            <a:pPr lvl="1"/>
            <a:r>
              <a:rPr lang="en-US" dirty="0"/>
              <a:t>Athlete-facing is far from router, so LAN wiring is suggested.</a:t>
            </a:r>
          </a:p>
          <a:p>
            <a:pPr lvl="1"/>
            <a:r>
              <a:rPr lang="en-US" dirty="0"/>
              <a:t>Scoreboards are far.  Wiring the main one is ideal, but not mandatory.</a:t>
            </a:r>
          </a:p>
        </p:txBody>
      </p:sp>
    </p:spTree>
    <p:extLst>
      <p:ext uri="{BB962C8B-B14F-4D97-AF65-F5344CB8AC3E}">
        <p14:creationId xmlns:p14="http://schemas.microsoft.com/office/powerpoint/2010/main" val="421106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phic 4" descr="Laptop">
            <a:extLst>
              <a:ext uri="{FF2B5EF4-FFF2-40B4-BE49-F238E27FC236}">
                <a16:creationId xmlns:a16="http://schemas.microsoft.com/office/drawing/2014/main" id="{4CF2F9A1-4F18-4577-806E-AC52EFE2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781646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phic 14" descr="Smart Phone">
            <a:extLst>
              <a:ext uri="{FF2B5EF4-FFF2-40B4-BE49-F238E27FC236}">
                <a16:creationId xmlns:a16="http://schemas.microsoft.com/office/drawing/2014/main" id="{DABCBB31-6253-424D-A9A0-12A32B78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30205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Graphic 17" descr="Smart Phone">
            <a:extLst>
              <a:ext uri="{FF2B5EF4-FFF2-40B4-BE49-F238E27FC236}">
                <a16:creationId xmlns:a16="http://schemas.microsoft.com/office/drawing/2014/main" id="{9C0C5617-17D1-4070-9DB1-37DB65791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96" y="30205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Graphic 18" descr="Smart Phone">
            <a:extLst>
              <a:ext uri="{FF2B5EF4-FFF2-40B4-BE49-F238E27FC236}">
                <a16:creationId xmlns:a16="http://schemas.microsoft.com/office/drawing/2014/main" id="{81D21DB3-E14B-452C-85A9-C35487B6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83" y="30205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Graphic 20" descr="Server">
            <a:extLst>
              <a:ext uri="{FF2B5EF4-FFF2-40B4-BE49-F238E27FC236}">
                <a16:creationId xmlns:a16="http://schemas.microsoft.com/office/drawing/2014/main" id="{1CE4C8A9-BAF3-4160-9859-B0790119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4718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Graphic 43" descr="Laptop">
            <a:extLst>
              <a:ext uri="{FF2B5EF4-FFF2-40B4-BE49-F238E27FC236}">
                <a16:creationId xmlns:a16="http://schemas.microsoft.com/office/drawing/2014/main" id="{F4537BA7-9D72-464C-B1D5-E7DB5B87D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78640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CFAC687-B58D-4079-BC6D-599EAA9483C7}"/>
              </a:ext>
            </a:extLst>
          </p:cNvPr>
          <p:cNvSpPr/>
          <p:nvPr/>
        </p:nvSpPr>
        <p:spPr>
          <a:xfrm>
            <a:off x="4383088" y="3471863"/>
            <a:ext cx="1500187" cy="1109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pic>
        <p:nvPicPr>
          <p:cNvPr id="2057" name="Graphic 12" descr="Laptop">
            <a:extLst>
              <a:ext uri="{FF2B5EF4-FFF2-40B4-BE49-F238E27FC236}">
                <a16:creationId xmlns:a16="http://schemas.microsoft.com/office/drawing/2014/main" id="{805D1863-2552-4D4B-A6AD-3273C527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484" y="499956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F6D43D4-5C89-466E-BD52-1A7A8E8D76C0}"/>
              </a:ext>
            </a:extLst>
          </p:cNvPr>
          <p:cNvCxnSpPr>
            <a:cxnSpLocks/>
            <a:stCxn id="2051" idx="1"/>
            <a:endCxn id="2071" idx="1"/>
          </p:cNvCxnSpPr>
          <p:nvPr/>
        </p:nvCxnSpPr>
        <p:spPr>
          <a:xfrm rot="10800000" flipH="1" flipV="1">
            <a:off x="767408" y="3249165"/>
            <a:ext cx="1486842" cy="768797"/>
          </a:xfrm>
          <a:prstGeom prst="curvedConnector3">
            <a:avLst>
              <a:gd name="adj1" fmla="val -15375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A551B54-1D8D-4ACC-AABD-6A6451CE9D9F}"/>
              </a:ext>
            </a:extLst>
          </p:cNvPr>
          <p:cNvSpPr/>
          <p:nvPr/>
        </p:nvSpPr>
        <p:spPr>
          <a:xfrm>
            <a:off x="606425" y="465138"/>
            <a:ext cx="6008688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62" name="TextBox 126">
            <a:extLst>
              <a:ext uri="{FF2B5EF4-FFF2-40B4-BE49-F238E27FC236}">
                <a16:creationId xmlns:a16="http://schemas.microsoft.com/office/drawing/2014/main" id="{E09AF9BF-9FA1-47C9-AD77-30C0E5A8D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7" y="900852"/>
            <a:ext cx="29765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Attempt</a:t>
            </a:r>
            <a:r>
              <a:rPr lang="fr-CA" altLang="fr-FR" sz="1800" dirty="0"/>
              <a:t> </a:t>
            </a:r>
            <a:r>
              <a:rPr lang="fr-CA" altLang="fr-FR" sz="1800" dirty="0" err="1"/>
              <a:t>Board</a:t>
            </a:r>
            <a:r>
              <a:rPr lang="fr-CA" altLang="fr-FR" sz="1800" dirty="0"/>
              <a:t> +</a:t>
            </a:r>
            <a:br>
              <a:rPr lang="fr-CA" altLang="fr-FR" sz="1800" dirty="0"/>
            </a:br>
            <a:r>
              <a:rPr lang="fr-CA" altLang="fr-FR" sz="1800" dirty="0" err="1"/>
              <a:t>Secondary</a:t>
            </a:r>
            <a:r>
              <a:rPr lang="fr-CA" altLang="fr-FR" sz="1800" dirty="0"/>
              <a:t> Scoreboards (</a:t>
            </a:r>
            <a:r>
              <a:rPr lang="fr-CA" altLang="fr-FR" sz="1800" dirty="0" err="1"/>
              <a:t>WiFi</a:t>
            </a:r>
            <a:r>
              <a:rPr lang="fr-CA" altLang="fr-FR" sz="1800" dirty="0"/>
              <a:t>)</a:t>
            </a:r>
          </a:p>
        </p:txBody>
      </p:sp>
      <p:sp>
        <p:nvSpPr>
          <p:cNvPr id="2063" name="TextBox 127">
            <a:extLst>
              <a:ext uri="{FF2B5EF4-FFF2-40B4-BE49-F238E27FC236}">
                <a16:creationId xmlns:a16="http://schemas.microsoft.com/office/drawing/2014/main" id="{29C99C36-593B-4006-8FA3-6E9FC5ADF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746" y="2926904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Referee</a:t>
            </a:r>
            <a:br>
              <a:rPr lang="fr-CA" altLang="fr-FR" sz="1800"/>
            </a:br>
            <a:r>
              <a:rPr lang="fr-CA" altLang="fr-FR" sz="1800"/>
              <a:t>devices (USB)</a:t>
            </a:r>
          </a:p>
        </p:txBody>
      </p:sp>
      <p:sp>
        <p:nvSpPr>
          <p:cNvPr id="2064" name="TextBox 137">
            <a:extLst>
              <a:ext uri="{FF2B5EF4-FFF2-40B4-BE49-F238E27FC236}">
                <a16:creationId xmlns:a16="http://schemas.microsoft.com/office/drawing/2014/main" id="{C3BBB3B1-6D3E-4B67-A4DB-8BFCDB8AC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1255" y="5742520"/>
            <a:ext cx="92685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Owlcms</a:t>
            </a:r>
            <a:br>
              <a:rPr lang="fr-CA" altLang="fr-FR" sz="1800" dirty="0"/>
            </a:br>
            <a:r>
              <a:rPr lang="fr-CA" altLang="fr-FR" sz="1800" dirty="0"/>
              <a:t>(LAN!)</a:t>
            </a:r>
            <a:br>
              <a:rPr lang="fr-CA" altLang="fr-FR" sz="1800" dirty="0"/>
            </a:br>
            <a:endParaRPr lang="fr-CA" altLang="fr-FR" sz="1800" dirty="0"/>
          </a:p>
        </p:txBody>
      </p:sp>
      <p:pic>
        <p:nvPicPr>
          <p:cNvPr id="2065" name="Graphic 153" descr="Laptop">
            <a:extLst>
              <a:ext uri="{FF2B5EF4-FFF2-40B4-BE49-F238E27FC236}">
                <a16:creationId xmlns:a16="http://schemas.microsoft.com/office/drawing/2014/main" id="{43A9CDCA-C43C-499D-8C15-11808D07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903" y="525720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AB50CE33-EC37-4940-A95B-404957B6C337}"/>
              </a:ext>
            </a:extLst>
          </p:cNvPr>
          <p:cNvCxnSpPr>
            <a:cxnSpLocks/>
            <a:stCxn id="3" idx="2"/>
            <a:endCxn id="2057" idx="3"/>
          </p:cNvCxnSpPr>
          <p:nvPr/>
        </p:nvCxnSpPr>
        <p:spPr>
          <a:xfrm rot="16200000" flipH="1">
            <a:off x="5516179" y="4651063"/>
            <a:ext cx="1204542" cy="406868"/>
          </a:xfrm>
          <a:prstGeom prst="curvedConnector4">
            <a:avLst>
              <a:gd name="adj1" fmla="val 31022"/>
              <a:gd name="adj2" fmla="val 168556"/>
            </a:avLst>
          </a:prstGeom>
          <a:ln w="698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TextBox 155">
            <a:extLst>
              <a:ext uri="{FF2B5EF4-FFF2-40B4-BE49-F238E27FC236}">
                <a16:creationId xmlns:a16="http://schemas.microsoft.com/office/drawing/2014/main" id="{028034BB-1260-4370-84C0-2754268DA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628" y="5987256"/>
            <a:ext cx="17227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Marshall (</a:t>
            </a:r>
            <a:r>
              <a:rPr lang="fr-CA" altLang="fr-FR" sz="1800" dirty="0" err="1"/>
              <a:t>WiFi</a:t>
            </a:r>
            <a:r>
              <a:rPr lang="fr-CA" altLang="fr-FR" sz="1800" dirty="0"/>
              <a:t>*)</a:t>
            </a:r>
          </a:p>
        </p:txBody>
      </p:sp>
      <p:sp>
        <p:nvSpPr>
          <p:cNvPr id="2068" name="TextBox 156">
            <a:extLst>
              <a:ext uri="{FF2B5EF4-FFF2-40B4-BE49-F238E27FC236}">
                <a16:creationId xmlns:a16="http://schemas.microsoft.com/office/drawing/2014/main" id="{4C1FFB65-2CC2-4604-A012-AA7702C9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282" y="5721658"/>
            <a:ext cx="12202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Announcer</a:t>
            </a:r>
            <a:endParaRPr lang="fr-CA" altLang="fr-FR" sz="1800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(</a:t>
            </a:r>
            <a:r>
              <a:rPr lang="fr-CA" altLang="fr-FR" sz="1800" dirty="0" err="1"/>
              <a:t>WiFi</a:t>
            </a:r>
            <a:r>
              <a:rPr lang="fr-CA" altLang="fr-FR" sz="1800" dirty="0"/>
              <a:t>*)</a:t>
            </a:r>
          </a:p>
        </p:txBody>
      </p:sp>
      <p:pic>
        <p:nvPicPr>
          <p:cNvPr id="2069" name="Graphic 157" descr="Laptop">
            <a:extLst>
              <a:ext uri="{FF2B5EF4-FFF2-40B4-BE49-F238E27FC236}">
                <a16:creationId xmlns:a16="http://schemas.microsoft.com/office/drawing/2014/main" id="{770C31E4-2257-4B75-944B-6A7D1631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464" y="497296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0" name="TextBox 160">
            <a:extLst>
              <a:ext uri="{FF2B5EF4-FFF2-40B4-BE49-F238E27FC236}">
                <a16:creationId xmlns:a16="http://schemas.microsoft.com/office/drawing/2014/main" id="{3CE4D45A-56E5-46E8-BBFF-904E2E104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38150"/>
            <a:ext cx="27443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 dirty="0" err="1"/>
              <a:t>Competition</a:t>
            </a:r>
            <a:r>
              <a:rPr lang="fr-CA" altLang="fr-FR" sz="1400" i="1" dirty="0"/>
              <a:t> Network (192.168.1.x)</a:t>
            </a:r>
          </a:p>
        </p:txBody>
      </p:sp>
      <p:pic>
        <p:nvPicPr>
          <p:cNvPr id="2071" name="Graphic 25" descr="Laptop">
            <a:extLst>
              <a:ext uri="{FF2B5EF4-FFF2-40B4-BE49-F238E27FC236}">
                <a16:creationId xmlns:a16="http://schemas.microsoft.com/office/drawing/2014/main" id="{62AA78AB-9155-491F-8CC5-7390A7ED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CAC28A8-A3B7-4BE8-BEBB-E406B80D288C}"/>
              </a:ext>
            </a:extLst>
          </p:cNvPr>
          <p:cNvCxnSpPr>
            <a:stCxn id="2052" idx="1"/>
            <a:endCxn id="2071" idx="1"/>
          </p:cNvCxnSpPr>
          <p:nvPr/>
        </p:nvCxnSpPr>
        <p:spPr>
          <a:xfrm rot="10800000" flipH="1" flipV="1">
            <a:off x="1442096" y="3249165"/>
            <a:ext cx="812154" cy="768797"/>
          </a:xfrm>
          <a:prstGeom prst="curvedConnector3">
            <a:avLst>
              <a:gd name="adj1" fmla="val -28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D929224-1FC9-45B9-8A64-276C27428EFB}"/>
              </a:ext>
            </a:extLst>
          </p:cNvPr>
          <p:cNvCxnSpPr>
            <a:cxnSpLocks/>
            <a:stCxn id="2053" idx="1"/>
            <a:endCxn id="2071" idx="1"/>
          </p:cNvCxnSpPr>
          <p:nvPr/>
        </p:nvCxnSpPr>
        <p:spPr>
          <a:xfrm rot="10800000" flipH="1" flipV="1">
            <a:off x="2065982" y="3249165"/>
            <a:ext cx="188267" cy="768797"/>
          </a:xfrm>
          <a:prstGeom prst="curvedConnector3">
            <a:avLst>
              <a:gd name="adj1" fmla="val -121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CE35E94-F47C-402A-B35F-B8EAB77EA6F4}"/>
              </a:ext>
            </a:extLst>
          </p:cNvPr>
          <p:cNvCxnSpPr>
            <a:cxnSpLocks/>
            <a:stCxn id="2071" idx="3"/>
            <a:endCxn id="3" idx="2"/>
          </p:cNvCxnSpPr>
          <p:nvPr/>
        </p:nvCxnSpPr>
        <p:spPr>
          <a:xfrm>
            <a:off x="3168650" y="4017963"/>
            <a:ext cx="2746366" cy="234263"/>
          </a:xfrm>
          <a:prstGeom prst="curvedConnector4">
            <a:avLst>
              <a:gd name="adj1" fmla="val 36240"/>
              <a:gd name="adj2" fmla="val 209532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19">
            <a:extLst>
              <a:ext uri="{FF2B5EF4-FFF2-40B4-BE49-F238E27FC236}">
                <a16:creationId xmlns:a16="http://schemas.microsoft.com/office/drawing/2014/main" id="{E2E70437-B7EC-41AD-A73C-1D72AB600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Athlete-facing</a:t>
            </a:r>
            <a:br>
              <a:rPr lang="fr-CA" altLang="fr-FR" sz="1800" dirty="0"/>
            </a:br>
            <a:r>
              <a:rPr lang="fr-CA" altLang="fr-FR" sz="1800" dirty="0"/>
              <a:t>display (LAN)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D0A4A-7B5D-40DF-8359-516EAEEF57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7816" y="333782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7" name="TextBox 3">
            <a:extLst>
              <a:ext uri="{FF2B5EF4-FFF2-40B4-BE49-F238E27FC236}">
                <a16:creationId xmlns:a16="http://schemas.microsoft.com/office/drawing/2014/main" id="{9CD063DB-7858-49CD-8A07-8DCDC07D7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438" y="8208963"/>
            <a:ext cx="4876800" cy="4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5C74EC-F02A-4218-A5B8-C8324A7CB45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46358" y="333253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9" name="TextBox 5">
            <a:extLst>
              <a:ext uri="{FF2B5EF4-FFF2-40B4-BE49-F238E27FC236}">
                <a16:creationId xmlns:a16="http://schemas.microsoft.com/office/drawing/2014/main" id="{1CBFA705-3476-4C31-810E-A161039DC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8204200"/>
            <a:ext cx="4876800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sp>
        <p:nvSpPr>
          <p:cNvPr id="2082" name="TextBox 39">
            <a:extLst>
              <a:ext uri="{FF2B5EF4-FFF2-40B4-BE49-F238E27FC236}">
                <a16:creationId xmlns:a16="http://schemas.microsoft.com/office/drawing/2014/main" id="{29503FF6-FE24-4762-A0C2-4EFBBD87A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437" y="2317263"/>
            <a:ext cx="16607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>
                <a:solidFill>
                  <a:schemeClr val="bg1">
                    <a:lumMod val="75000"/>
                  </a:schemeClr>
                </a:solidFill>
              </a:rPr>
              <a:t>publicresults</a:t>
            </a:r>
            <a:br>
              <a:rPr lang="fr-CA" altLang="fr-FR" sz="1800" dirty="0">
                <a:solidFill>
                  <a:schemeClr val="bg1">
                    <a:lumMod val="75000"/>
                  </a:schemeClr>
                </a:solidFill>
              </a:rPr>
            </a:br>
            <a:endParaRPr lang="fr-CA" alt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85" name="TextBox 47">
            <a:extLst>
              <a:ext uri="{FF2B5EF4-FFF2-40B4-BE49-F238E27FC236}">
                <a16:creationId xmlns:a16="http://schemas.microsoft.com/office/drawing/2014/main" id="{326EC00E-DEA1-4DD5-A0BF-D093BA537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1828" y="1750435"/>
            <a:ext cx="2314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>
                <a:solidFill>
                  <a:schemeClr val="bg1">
                    <a:lumMod val="75000"/>
                  </a:schemeClr>
                </a:solidFill>
              </a:rPr>
              <a:t>Individual</a:t>
            </a:r>
            <a:r>
              <a:rPr lang="fr-CA" altLang="fr-FR" sz="1800" dirty="0">
                <a:solidFill>
                  <a:schemeClr val="bg1">
                    <a:lumMod val="75000"/>
                  </a:schemeClr>
                </a:solidFill>
              </a:rPr>
              <a:t> Scoreboards</a:t>
            </a:r>
          </a:p>
        </p:txBody>
      </p:sp>
      <p:pic>
        <p:nvPicPr>
          <p:cNvPr id="2086" name="Graphic 6" descr="Laptop">
            <a:extLst>
              <a:ext uri="{FF2B5EF4-FFF2-40B4-BE49-F238E27FC236}">
                <a16:creationId xmlns:a16="http://schemas.microsoft.com/office/drawing/2014/main" id="{7D82585F-3F01-45BE-A0F3-DBCC1BDA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650" y="217128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B85964A-1039-4906-BCA8-D7FB2AB4EDDE}"/>
              </a:ext>
            </a:extLst>
          </p:cNvPr>
          <p:cNvSpPr/>
          <p:nvPr/>
        </p:nvSpPr>
        <p:spPr>
          <a:xfrm>
            <a:off x="6899275" y="465138"/>
            <a:ext cx="4686300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89" name="TextBox 23">
            <a:extLst>
              <a:ext uri="{FF2B5EF4-FFF2-40B4-BE49-F238E27FC236}">
                <a16:creationId xmlns:a16="http://schemas.microsoft.com/office/drawing/2014/main" id="{5470980A-FED0-4C7D-95EF-C96B9B8A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8050" y="487363"/>
            <a:ext cx="14830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 dirty="0" err="1"/>
              <a:t>Warmup</a:t>
            </a:r>
            <a:r>
              <a:rPr lang="fr-CA" altLang="fr-FR" sz="1400" i="1" dirty="0"/>
              <a:t> Network</a:t>
            </a:r>
            <a:br>
              <a:rPr lang="fr-CA" altLang="fr-FR" sz="1400" i="1" dirty="0"/>
            </a:br>
            <a:r>
              <a:rPr lang="fr-CA" altLang="fr-FR" sz="1400" i="1" dirty="0"/>
              <a:t>(192.168.x.y)</a:t>
            </a:r>
          </a:p>
        </p:txBody>
      </p:sp>
      <p:sp>
        <p:nvSpPr>
          <p:cNvPr id="2091" name="TextBox 58">
            <a:extLst>
              <a:ext uri="{FF2B5EF4-FFF2-40B4-BE49-F238E27FC236}">
                <a16:creationId xmlns:a16="http://schemas.microsoft.com/office/drawing/2014/main" id="{6AFB50A1-F343-4C00-88C0-F8A90A5E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930" y="2758327"/>
            <a:ext cx="8186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Main</a:t>
            </a:r>
            <a:br>
              <a:rPr lang="fr-CA" altLang="fr-FR" sz="1800" dirty="0"/>
            </a:br>
            <a:r>
              <a:rPr lang="fr-CA" altLang="fr-FR" sz="1800" dirty="0"/>
              <a:t>Router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186FD3F3-23E9-4791-BCAE-236F22F2B00A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2685902" y="2005836"/>
            <a:ext cx="3229114" cy="2246390"/>
          </a:xfrm>
          <a:prstGeom prst="curvedConnector4">
            <a:avLst>
              <a:gd name="adj1" fmla="val 42921"/>
              <a:gd name="adj2" fmla="val 110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TextBox 66">
            <a:extLst>
              <a:ext uri="{FF2B5EF4-FFF2-40B4-BE49-F238E27FC236}">
                <a16:creationId xmlns:a16="http://schemas.microsoft.com/office/drawing/2014/main" id="{B8B68416-BE68-4F1C-9D09-81A0B57EE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895" y="2776603"/>
            <a:ext cx="10005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Warmup</a:t>
            </a:r>
            <a:endParaRPr lang="fr-CA" altLang="fr-FR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Router</a:t>
            </a:r>
          </a:p>
        </p:txBody>
      </p:sp>
      <p:pic>
        <p:nvPicPr>
          <p:cNvPr id="2094" name="Graphic 85" descr="Smart Phone">
            <a:extLst>
              <a:ext uri="{FF2B5EF4-FFF2-40B4-BE49-F238E27FC236}">
                <a16:creationId xmlns:a16="http://schemas.microsoft.com/office/drawing/2014/main" id="{18188E56-D942-4693-B854-331D4885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240" y="1049906"/>
            <a:ext cx="988080" cy="98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76C293-3F86-4363-86B4-B6939CB22B0F}"/>
              </a:ext>
            </a:extLst>
          </p:cNvPr>
          <p:cNvSpPr txBox="1"/>
          <p:nvPr/>
        </p:nvSpPr>
        <p:spPr>
          <a:xfrm>
            <a:off x="6626204" y="3744397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WAN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9096AD75-C927-43EF-B8CF-6CB65854051E}"/>
              </a:ext>
            </a:extLst>
          </p:cNvPr>
          <p:cNvCxnSpPr>
            <a:cxnSpLocks/>
            <a:stCxn id="2086" idx="1"/>
            <a:endCxn id="2" idx="2"/>
          </p:cNvCxnSpPr>
          <p:nvPr/>
        </p:nvCxnSpPr>
        <p:spPr>
          <a:xfrm rot="10800000" flipV="1">
            <a:off x="7503558" y="2628480"/>
            <a:ext cx="1380092" cy="1618456"/>
          </a:xfrm>
          <a:prstGeom prst="curvedConnector4">
            <a:avLst>
              <a:gd name="adj1" fmla="val 33436"/>
              <a:gd name="adj2" fmla="val 108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AA51742-339F-4468-9A28-58862BAE17AD}"/>
              </a:ext>
            </a:extLst>
          </p:cNvPr>
          <p:cNvCxnSpPr>
            <a:cxnSpLocks/>
            <a:endCxn id="3" idx="2"/>
          </p:cNvCxnSpPr>
          <p:nvPr/>
        </p:nvCxnSpPr>
        <p:spPr>
          <a:xfrm rot="10800000" flipV="1">
            <a:off x="5915016" y="4036238"/>
            <a:ext cx="1156890" cy="215988"/>
          </a:xfrm>
          <a:prstGeom prst="curvedConnector4">
            <a:avLst>
              <a:gd name="adj1" fmla="val 30240"/>
              <a:gd name="adj2" fmla="val 205839"/>
            </a:avLst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5" descr="Smart Phone">
            <a:extLst>
              <a:ext uri="{FF2B5EF4-FFF2-40B4-BE49-F238E27FC236}">
                <a16:creationId xmlns:a16="http://schemas.microsoft.com/office/drawing/2014/main" id="{E3C1A93E-A4D5-4333-8524-FEB987ED9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828" y="1039713"/>
            <a:ext cx="988080" cy="98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85" descr="Smart Phone">
            <a:extLst>
              <a:ext uri="{FF2B5EF4-FFF2-40B4-BE49-F238E27FC236}">
                <a16:creationId xmlns:a16="http://schemas.microsoft.com/office/drawing/2014/main" id="{71973AB3-1B3E-4C0F-A86A-4BAC1579B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582" y="1017756"/>
            <a:ext cx="988080" cy="98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207FE6F7-537C-4653-8177-A5C212B91F05}"/>
              </a:ext>
            </a:extLst>
          </p:cNvPr>
          <p:cNvCxnSpPr>
            <a:cxnSpLocks/>
            <a:stCxn id="2" idx="2"/>
            <a:endCxn id="2065" idx="1"/>
          </p:cNvCxnSpPr>
          <p:nvPr/>
        </p:nvCxnSpPr>
        <p:spPr>
          <a:xfrm rot="16200000" flipH="1">
            <a:off x="7311994" y="4438499"/>
            <a:ext cx="1467472" cy="1084345"/>
          </a:xfrm>
          <a:prstGeom prst="curved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43" descr="Laptop">
            <a:extLst>
              <a:ext uri="{FF2B5EF4-FFF2-40B4-BE49-F238E27FC236}">
                <a16:creationId xmlns:a16="http://schemas.microsoft.com/office/drawing/2014/main" id="{003818B3-1456-4C69-8398-5A7C65B6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406" y="1580786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26">
            <a:extLst>
              <a:ext uri="{FF2B5EF4-FFF2-40B4-BE49-F238E27FC236}">
                <a16:creationId xmlns:a16="http://schemas.microsoft.com/office/drawing/2014/main" id="{6C47F4D9-122B-4069-B1D0-486F7DC32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00" y="1677222"/>
            <a:ext cx="2976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Main Scoreboard (LAN)</a:t>
            </a:r>
          </a:p>
        </p:txBody>
      </p:sp>
      <p:pic>
        <p:nvPicPr>
          <p:cNvPr id="96" name="Graphic 43" descr="Laptop">
            <a:extLst>
              <a:ext uri="{FF2B5EF4-FFF2-40B4-BE49-F238E27FC236}">
                <a16:creationId xmlns:a16="http://schemas.microsoft.com/office/drawing/2014/main" id="{03C0225A-A617-4B91-AB38-8A5517A1D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386" y="412799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126">
            <a:extLst>
              <a:ext uri="{FF2B5EF4-FFF2-40B4-BE49-F238E27FC236}">
                <a16:creationId xmlns:a16="http://schemas.microsoft.com/office/drawing/2014/main" id="{0BF4F19C-6C56-439C-86F6-6ABEE3473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475" y="4208165"/>
            <a:ext cx="18607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Warmup</a:t>
            </a:r>
            <a:br>
              <a:rPr lang="fr-CA" altLang="fr-FR" sz="1800" dirty="0"/>
            </a:br>
            <a:r>
              <a:rPr lang="fr-CA" altLang="fr-FR" sz="1800" dirty="0"/>
              <a:t>Scoreboard (LAN)</a:t>
            </a:r>
          </a:p>
        </p:txBody>
      </p:sp>
      <p:pic>
        <p:nvPicPr>
          <p:cNvPr id="102" name="Graphic 157" descr="Laptop">
            <a:extLst>
              <a:ext uri="{FF2B5EF4-FFF2-40B4-BE49-F238E27FC236}">
                <a16:creationId xmlns:a16="http://schemas.microsoft.com/office/drawing/2014/main" id="{F9C38CB0-D726-4D8F-BEEB-2F8163893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88" y="497935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56">
            <a:extLst>
              <a:ext uri="{FF2B5EF4-FFF2-40B4-BE49-F238E27FC236}">
                <a16:creationId xmlns:a16="http://schemas.microsoft.com/office/drawing/2014/main" id="{3122AE63-2B4F-4C90-B162-156D63877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190" y="5691460"/>
            <a:ext cx="12945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Timekeeper</a:t>
            </a:r>
            <a:br>
              <a:rPr lang="fr-CA" altLang="fr-FR" sz="1800" dirty="0"/>
            </a:br>
            <a:r>
              <a:rPr lang="fr-CA" altLang="fr-FR" sz="1800" dirty="0"/>
              <a:t>(</a:t>
            </a:r>
            <a:r>
              <a:rPr lang="fr-CA" altLang="fr-FR" sz="1800" dirty="0" err="1"/>
              <a:t>WiFi</a:t>
            </a:r>
            <a:r>
              <a:rPr lang="fr-CA" altLang="fr-FR" sz="1800" dirty="0"/>
              <a:t>)</a:t>
            </a:r>
          </a:p>
        </p:txBody>
      </p: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0822B15E-E643-4D3B-906A-FC6C224E049A}"/>
              </a:ext>
            </a:extLst>
          </p:cNvPr>
          <p:cNvCxnSpPr>
            <a:cxnSpLocks/>
            <a:stCxn id="96" idx="1"/>
            <a:endCxn id="2" idx="2"/>
          </p:cNvCxnSpPr>
          <p:nvPr/>
        </p:nvCxnSpPr>
        <p:spPr>
          <a:xfrm rot="10800000">
            <a:off x="7503558" y="4246936"/>
            <a:ext cx="1276828" cy="3382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4082370-CE64-4197-B870-4FBD71BD100B}"/>
              </a:ext>
            </a:extLst>
          </p:cNvPr>
          <p:cNvSpPr txBox="1"/>
          <p:nvPr/>
        </p:nvSpPr>
        <p:spPr>
          <a:xfrm>
            <a:off x="7498787" y="412568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LAN 1-4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2A3489C-7580-4355-80A8-CF73B3677681}"/>
              </a:ext>
            </a:extLst>
          </p:cNvPr>
          <p:cNvSpPr txBox="1"/>
          <p:nvPr/>
        </p:nvSpPr>
        <p:spPr>
          <a:xfrm>
            <a:off x="5438462" y="412723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LAN 1-4</a:t>
            </a:r>
          </a:p>
        </p:txBody>
      </p:sp>
    </p:spTree>
    <p:extLst>
      <p:ext uri="{BB962C8B-B14F-4D97-AF65-F5344CB8AC3E}">
        <p14:creationId xmlns:p14="http://schemas.microsoft.com/office/powerpoint/2010/main" val="70996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CA8C-6F0F-4E44-87DD-DC8072E2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Isolated</a:t>
            </a:r>
            <a:r>
              <a:rPr lang="fr-CA" dirty="0"/>
              <a:t> Setup for </a:t>
            </a:r>
            <a:r>
              <a:rPr lang="fr-CA" dirty="0" err="1"/>
              <a:t>Individual</a:t>
            </a:r>
            <a:r>
              <a:rPr lang="fr-CA" dirty="0"/>
              <a:t> Scoreboards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A808-D5C2-4DE7-9D42-5CEAA83D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setup reverses the role of the routers to prevent vandalism of the </a:t>
            </a:r>
            <a:r>
              <a:rPr lang="en-CA"/>
              <a:t>competition network</a:t>
            </a:r>
            <a:endParaRPr lang="en-CA" dirty="0"/>
          </a:p>
          <a:p>
            <a:pPr lvl="1"/>
            <a:r>
              <a:rPr lang="en-CA" dirty="0"/>
              <a:t>The « main » router is the one in the warmup area</a:t>
            </a:r>
          </a:p>
          <a:p>
            <a:pPr lvl="1"/>
            <a:r>
              <a:rPr lang="en-CA" dirty="0"/>
              <a:t>The competition floor router is protected because the machines on the brown network cannot see the machines in the blue network</a:t>
            </a:r>
          </a:p>
          <a:p>
            <a:pPr lvl="1"/>
            <a:r>
              <a:rPr lang="en-CA" dirty="0"/>
              <a:t>The setup works because owlcms initiates the connection to </a:t>
            </a:r>
            <a:r>
              <a:rPr lang="en-CA" dirty="0" err="1"/>
              <a:t>publicresults</a:t>
            </a:r>
            <a:endParaRPr lang="en-CA" dirty="0"/>
          </a:p>
          <a:p>
            <a:r>
              <a:rPr lang="en-CA" dirty="0"/>
              <a:t>If you also need other machines in the attendance network that need to connect back to owlcms, then</a:t>
            </a:r>
          </a:p>
          <a:p>
            <a:pPr lvl="1"/>
            <a:r>
              <a:rPr lang="en-CA" dirty="0"/>
              <a:t>The blue router must open of its ports (for example, port 8080) and redirect it to owlcms</a:t>
            </a:r>
          </a:p>
          <a:p>
            <a:pPr lvl="1"/>
            <a:r>
              <a:rPr lang="en-CA" dirty="0"/>
              <a:t>The machines on the brown network will use the address of the blue router as seen on the brown network, and use that as their destination.</a:t>
            </a:r>
          </a:p>
        </p:txBody>
      </p:sp>
    </p:spTree>
    <p:extLst>
      <p:ext uri="{BB962C8B-B14F-4D97-AF65-F5344CB8AC3E}">
        <p14:creationId xmlns:p14="http://schemas.microsoft.com/office/powerpoint/2010/main" val="130522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phic 4" descr="Laptop">
            <a:extLst>
              <a:ext uri="{FF2B5EF4-FFF2-40B4-BE49-F238E27FC236}">
                <a16:creationId xmlns:a16="http://schemas.microsoft.com/office/drawing/2014/main" id="{4CF2F9A1-4F18-4577-806E-AC52EFE2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781646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phic 14" descr="Smart Phone">
            <a:extLst>
              <a:ext uri="{FF2B5EF4-FFF2-40B4-BE49-F238E27FC236}">
                <a16:creationId xmlns:a16="http://schemas.microsoft.com/office/drawing/2014/main" id="{DABCBB31-6253-424D-A9A0-12A32B78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Graphic 17" descr="Smart Phone">
            <a:extLst>
              <a:ext uri="{FF2B5EF4-FFF2-40B4-BE49-F238E27FC236}">
                <a16:creationId xmlns:a16="http://schemas.microsoft.com/office/drawing/2014/main" id="{9C0C5617-17D1-4070-9DB1-37DB65791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Graphic 18" descr="Smart Phone">
            <a:extLst>
              <a:ext uri="{FF2B5EF4-FFF2-40B4-BE49-F238E27FC236}">
                <a16:creationId xmlns:a16="http://schemas.microsoft.com/office/drawing/2014/main" id="{81D21DB3-E14B-452C-85A9-C35487B64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778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Graphic 20" descr="Server">
            <a:extLst>
              <a:ext uri="{FF2B5EF4-FFF2-40B4-BE49-F238E27FC236}">
                <a16:creationId xmlns:a16="http://schemas.microsoft.com/office/drawing/2014/main" id="{1CE4C8A9-BAF3-4160-9859-B0790119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4718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Graphic 43" descr="Laptop">
            <a:extLst>
              <a:ext uri="{FF2B5EF4-FFF2-40B4-BE49-F238E27FC236}">
                <a16:creationId xmlns:a16="http://schemas.microsoft.com/office/drawing/2014/main" id="{F4537BA7-9D72-464C-B1D5-E7DB5B87D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78640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CFAC687-B58D-4079-BC6D-599EAA9483C7}"/>
              </a:ext>
            </a:extLst>
          </p:cNvPr>
          <p:cNvSpPr/>
          <p:nvPr/>
        </p:nvSpPr>
        <p:spPr>
          <a:xfrm>
            <a:off x="4383088" y="3471863"/>
            <a:ext cx="1500187" cy="1109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pic>
        <p:nvPicPr>
          <p:cNvPr id="2057" name="Graphic 12" descr="Laptop">
            <a:extLst>
              <a:ext uri="{FF2B5EF4-FFF2-40B4-BE49-F238E27FC236}">
                <a16:creationId xmlns:a16="http://schemas.microsoft.com/office/drawing/2014/main" id="{805D1863-2552-4D4B-A6AD-3273C527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F6D43D4-5C89-466E-BD52-1A7A8E8D76C0}"/>
              </a:ext>
            </a:extLst>
          </p:cNvPr>
          <p:cNvCxnSpPr>
            <a:cxnSpLocks/>
            <a:stCxn id="2051" idx="1"/>
            <a:endCxn id="2071" idx="1"/>
          </p:cNvCxnSpPr>
          <p:nvPr/>
        </p:nvCxnSpPr>
        <p:spPr>
          <a:xfrm rot="10800000" flipH="1" flipV="1">
            <a:off x="1054100" y="3006725"/>
            <a:ext cx="1200150" cy="1011238"/>
          </a:xfrm>
          <a:prstGeom prst="curvedConnector3">
            <a:avLst>
              <a:gd name="adj1" fmla="val -19058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99B6F128-9F43-4A76-8248-9136D6FC031B}"/>
              </a:ext>
            </a:extLst>
          </p:cNvPr>
          <p:cNvCxnSpPr>
            <a:cxnSpLocks/>
            <a:stCxn id="2057" idx="0"/>
            <a:endCxn id="2050" idx="2"/>
          </p:cNvCxnSpPr>
          <p:nvPr/>
        </p:nvCxnSpPr>
        <p:spPr>
          <a:xfrm rot="16200000" flipV="1">
            <a:off x="2052936" y="752774"/>
            <a:ext cx="1864717" cy="3751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D64E8DC6-E0EF-4323-A9E1-9796826B872C}"/>
              </a:ext>
            </a:extLst>
          </p:cNvPr>
          <p:cNvCxnSpPr>
            <a:cxnSpLocks/>
            <a:stCxn id="2057" idx="0"/>
            <a:endCxn id="2055" idx="2"/>
          </p:cNvCxnSpPr>
          <p:nvPr/>
        </p:nvCxnSpPr>
        <p:spPr>
          <a:xfrm rot="16200000" flipV="1">
            <a:off x="2676823" y="1376661"/>
            <a:ext cx="1859955" cy="25082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A551B54-1D8D-4ACC-AABD-6A6451CE9D9F}"/>
              </a:ext>
            </a:extLst>
          </p:cNvPr>
          <p:cNvSpPr/>
          <p:nvPr/>
        </p:nvSpPr>
        <p:spPr>
          <a:xfrm>
            <a:off x="606425" y="465138"/>
            <a:ext cx="6008688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62" name="TextBox 126">
            <a:extLst>
              <a:ext uri="{FF2B5EF4-FFF2-40B4-BE49-F238E27FC236}">
                <a16:creationId xmlns:a16="http://schemas.microsoft.com/office/drawing/2014/main" id="{E09AF9BF-9FA1-47C9-AD77-30C0E5A8D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1019771"/>
            <a:ext cx="1344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Scoreboards</a:t>
            </a:r>
          </a:p>
        </p:txBody>
      </p:sp>
      <p:sp>
        <p:nvSpPr>
          <p:cNvPr id="2063" name="TextBox 127">
            <a:extLst>
              <a:ext uri="{FF2B5EF4-FFF2-40B4-BE49-F238E27FC236}">
                <a16:creationId xmlns:a16="http://schemas.microsoft.com/office/drawing/2014/main" id="{29C99C36-593B-4006-8FA3-6E9FC5ADF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2684463"/>
            <a:ext cx="1454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Referee</a:t>
            </a:r>
            <a:br>
              <a:rPr lang="fr-CA" altLang="fr-FR" sz="1800"/>
            </a:br>
            <a:r>
              <a:rPr lang="fr-CA" altLang="fr-FR" sz="1800"/>
              <a:t>devices (USB)</a:t>
            </a:r>
          </a:p>
        </p:txBody>
      </p:sp>
      <p:sp>
        <p:nvSpPr>
          <p:cNvPr id="2064" name="TextBox 137">
            <a:extLst>
              <a:ext uri="{FF2B5EF4-FFF2-40B4-BE49-F238E27FC236}">
                <a16:creationId xmlns:a16="http://schemas.microsoft.com/office/drawing/2014/main" id="{C3BBB3B1-6D3E-4B67-A4DB-8BFCDB8AC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428" y="4232275"/>
            <a:ext cx="108555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owlcms</a:t>
            </a:r>
            <a:br>
              <a:rPr lang="fr-CA" altLang="fr-FR" sz="1800" dirty="0"/>
            </a:br>
            <a:r>
              <a:rPr lang="fr-CA" sz="1200" dirty="0"/>
              <a:t>192.168.4.100</a:t>
            </a:r>
            <a:endParaRPr lang="fr-CA" altLang="fr-FR" sz="1800" dirty="0"/>
          </a:p>
        </p:txBody>
      </p:sp>
      <p:pic>
        <p:nvPicPr>
          <p:cNvPr id="2065" name="Graphic 153" descr="Laptop">
            <a:extLst>
              <a:ext uri="{FF2B5EF4-FFF2-40B4-BE49-F238E27FC236}">
                <a16:creationId xmlns:a16="http://schemas.microsoft.com/office/drawing/2014/main" id="{43A9CDCA-C43C-499D-8C15-11808D07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50609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AB50CE33-EC37-4940-A95B-404957B6C337}"/>
              </a:ext>
            </a:extLst>
          </p:cNvPr>
          <p:cNvCxnSpPr>
            <a:cxnSpLocks/>
            <a:stCxn id="2065" idx="3"/>
            <a:endCxn id="2064" idx="2"/>
          </p:cNvCxnSpPr>
          <p:nvPr/>
        </p:nvCxnSpPr>
        <p:spPr>
          <a:xfrm flipV="1">
            <a:off x="2178050" y="4786273"/>
            <a:ext cx="2685156" cy="73187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TextBox 155">
            <a:extLst>
              <a:ext uri="{FF2B5EF4-FFF2-40B4-BE49-F238E27FC236}">
                <a16:creationId xmlns:a16="http://schemas.microsoft.com/office/drawing/2014/main" id="{028034BB-1260-4370-84C0-2754268DA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5791200"/>
            <a:ext cx="996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Marshall</a:t>
            </a:r>
          </a:p>
        </p:txBody>
      </p:sp>
      <p:sp>
        <p:nvSpPr>
          <p:cNvPr id="2068" name="TextBox 156">
            <a:extLst>
              <a:ext uri="{FF2B5EF4-FFF2-40B4-BE49-F238E27FC236}">
                <a16:creationId xmlns:a16="http://schemas.microsoft.com/office/drawing/2014/main" id="{4C1FFB65-2CC2-4604-A012-AA7702C9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713" y="5997575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Announcer</a:t>
            </a:r>
          </a:p>
        </p:txBody>
      </p:sp>
      <p:pic>
        <p:nvPicPr>
          <p:cNvPr id="2069" name="Graphic 157" descr="Laptop">
            <a:extLst>
              <a:ext uri="{FF2B5EF4-FFF2-40B4-BE49-F238E27FC236}">
                <a16:creationId xmlns:a16="http://schemas.microsoft.com/office/drawing/2014/main" id="{770C31E4-2257-4B75-944B-6A7D1631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53435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0" name="TextBox 160">
            <a:extLst>
              <a:ext uri="{FF2B5EF4-FFF2-40B4-BE49-F238E27FC236}">
                <a16:creationId xmlns:a16="http://schemas.microsoft.com/office/drawing/2014/main" id="{3CE4D45A-56E5-46E8-BBFF-904E2E104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38150"/>
            <a:ext cx="27443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 dirty="0" err="1"/>
              <a:t>Competition</a:t>
            </a:r>
            <a:r>
              <a:rPr lang="fr-CA" altLang="fr-FR" sz="1400" i="1" dirty="0"/>
              <a:t> Network (192.168.4.x)</a:t>
            </a:r>
          </a:p>
        </p:txBody>
      </p:sp>
      <p:pic>
        <p:nvPicPr>
          <p:cNvPr id="2071" name="Graphic 25" descr="Laptop">
            <a:extLst>
              <a:ext uri="{FF2B5EF4-FFF2-40B4-BE49-F238E27FC236}">
                <a16:creationId xmlns:a16="http://schemas.microsoft.com/office/drawing/2014/main" id="{62AA78AB-9155-491F-8CC5-7390A7ED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35607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CAC28A8-A3B7-4BE8-BEBB-E406B80D288C}"/>
              </a:ext>
            </a:extLst>
          </p:cNvPr>
          <p:cNvCxnSpPr>
            <a:stCxn id="2052" idx="1"/>
            <a:endCxn id="2071" idx="1"/>
          </p:cNvCxnSpPr>
          <p:nvPr/>
        </p:nvCxnSpPr>
        <p:spPr>
          <a:xfrm rot="10800000" flipH="1" flipV="1">
            <a:off x="1728788" y="3006725"/>
            <a:ext cx="525462" cy="1011238"/>
          </a:xfrm>
          <a:prstGeom prst="curvedConnector3">
            <a:avLst>
              <a:gd name="adj1" fmla="val -43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D929224-1FC9-45B9-8A64-276C27428EFB}"/>
              </a:ext>
            </a:extLst>
          </p:cNvPr>
          <p:cNvCxnSpPr>
            <a:stCxn id="2053" idx="1"/>
            <a:endCxn id="2071" idx="1"/>
          </p:cNvCxnSpPr>
          <p:nvPr/>
        </p:nvCxnSpPr>
        <p:spPr>
          <a:xfrm rot="10800000" flipV="1">
            <a:off x="2254250" y="3006725"/>
            <a:ext cx="98425" cy="1011238"/>
          </a:xfrm>
          <a:prstGeom prst="curvedConnector3">
            <a:avLst>
              <a:gd name="adj1" fmla="val 329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CE35E94-F47C-402A-B35F-B8EAB77EA6F4}"/>
              </a:ext>
            </a:extLst>
          </p:cNvPr>
          <p:cNvCxnSpPr>
            <a:cxnSpLocks/>
            <a:stCxn id="2071" idx="3"/>
            <a:endCxn id="35" idx="1"/>
          </p:cNvCxnSpPr>
          <p:nvPr/>
        </p:nvCxnSpPr>
        <p:spPr>
          <a:xfrm>
            <a:off x="3168650" y="4017963"/>
            <a:ext cx="1214438" cy="79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19">
            <a:extLst>
              <a:ext uri="{FF2B5EF4-FFF2-40B4-BE49-F238E27FC236}">
                <a16:creationId xmlns:a16="http://schemas.microsoft.com/office/drawing/2014/main" id="{E2E70437-B7EC-41AD-A73C-1D72AB600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232275"/>
            <a:ext cx="1495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/>
              <a:t>Athlete-facing</a:t>
            </a:r>
            <a:br>
              <a:rPr lang="fr-CA" altLang="fr-FR" sz="1800"/>
            </a:br>
            <a:r>
              <a:rPr lang="fr-CA" altLang="fr-FR" sz="1800"/>
              <a:t>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D0A4A-7B5D-40DF-8359-516EAEEF572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57816" y="333782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7" name="TextBox 3">
            <a:extLst>
              <a:ext uri="{FF2B5EF4-FFF2-40B4-BE49-F238E27FC236}">
                <a16:creationId xmlns:a16="http://schemas.microsoft.com/office/drawing/2014/main" id="{9CD063DB-7858-49CD-8A07-8DCDC07D7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438" y="8208963"/>
            <a:ext cx="4876800" cy="4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5C74EC-F02A-4218-A5B8-C8324A7CB45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46358" y="3332536"/>
            <a:ext cx="914400" cy="914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79" name="TextBox 5">
            <a:extLst>
              <a:ext uri="{FF2B5EF4-FFF2-40B4-BE49-F238E27FC236}">
                <a16:creationId xmlns:a16="http://schemas.microsoft.com/office/drawing/2014/main" id="{1CBFA705-3476-4C31-810E-A161039DC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8204200"/>
            <a:ext cx="4876800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900">
                <a:hlinkClick r:id="rId7" tooltip="https://game-icons.net/1x1/delapouite/wifi-router.html"/>
              </a:rPr>
              <a:t>This Photo</a:t>
            </a:r>
            <a:r>
              <a:rPr lang="fr-CA" altLang="fr-FR" sz="900"/>
              <a:t> by Unknown Author is licensed under </a:t>
            </a:r>
            <a:r>
              <a:rPr lang="fr-CA" altLang="fr-FR" sz="900">
                <a:hlinkClick r:id="rId8" tooltip="https://creativecommons.org/licenses/by/3.0/"/>
              </a:rPr>
              <a:t>CC BY</a:t>
            </a:r>
            <a:endParaRPr lang="fr-CA" altLang="fr-FR" sz="900"/>
          </a:p>
        </p:txBody>
      </p:sp>
      <p:pic>
        <p:nvPicPr>
          <p:cNvPr id="2080" name="Graphic 36" descr="Laptop">
            <a:extLst>
              <a:ext uri="{FF2B5EF4-FFF2-40B4-BE49-F238E27FC236}">
                <a16:creationId xmlns:a16="http://schemas.microsoft.com/office/drawing/2014/main" id="{33E30F42-2372-493E-9654-E3E753741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38" y="11779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1" name="Graphic 37" descr="Laptop">
            <a:extLst>
              <a:ext uri="{FF2B5EF4-FFF2-40B4-BE49-F238E27FC236}">
                <a16:creationId xmlns:a16="http://schemas.microsoft.com/office/drawing/2014/main" id="{A45D2B28-9B06-4D03-ADA7-2ABC4A542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198563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2" name="TextBox 39">
            <a:extLst>
              <a:ext uri="{FF2B5EF4-FFF2-40B4-BE49-F238E27FC236}">
                <a16:creationId xmlns:a16="http://schemas.microsoft.com/office/drawing/2014/main" id="{29503FF6-FE24-4762-A0C2-4EFBBD87A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4810" y="4203700"/>
            <a:ext cx="137749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publicresults</a:t>
            </a:r>
            <a:br>
              <a:rPr lang="fr-CA" altLang="fr-FR" sz="1800" dirty="0"/>
            </a:br>
            <a:r>
              <a:rPr lang="fr-CA" sz="1200" dirty="0"/>
              <a:t>10.0.0.234</a:t>
            </a:r>
            <a:endParaRPr lang="fr-CA" altLang="fr-FR" sz="18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19EE4E4-1B72-4B9C-9EBA-529BC0289E4E}"/>
              </a:ext>
            </a:extLst>
          </p:cNvPr>
          <p:cNvCxnSpPr>
            <a:cxnSpLocks/>
            <a:stCxn id="2086" idx="3"/>
            <a:endCxn id="2080" idx="3"/>
          </p:cNvCxnSpPr>
          <p:nvPr/>
        </p:nvCxnSpPr>
        <p:spPr>
          <a:xfrm flipH="1" flipV="1">
            <a:off x="8923338" y="1635125"/>
            <a:ext cx="279400" cy="2347913"/>
          </a:xfrm>
          <a:prstGeom prst="curvedConnector3">
            <a:avLst>
              <a:gd name="adj1" fmla="val -81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0892C97-A566-4FA9-8315-E48F16287327}"/>
              </a:ext>
            </a:extLst>
          </p:cNvPr>
          <p:cNvCxnSpPr>
            <a:cxnSpLocks/>
            <a:stCxn id="2086" idx="3"/>
          </p:cNvCxnSpPr>
          <p:nvPr/>
        </p:nvCxnSpPr>
        <p:spPr>
          <a:xfrm flipV="1">
            <a:off x="9202738" y="1635125"/>
            <a:ext cx="1778000" cy="2347913"/>
          </a:xfrm>
          <a:prstGeom prst="curvedConnector3">
            <a:avLst>
              <a:gd name="adj1" fmla="val 112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5" name="TextBox 47">
            <a:extLst>
              <a:ext uri="{FF2B5EF4-FFF2-40B4-BE49-F238E27FC236}">
                <a16:creationId xmlns:a16="http://schemas.microsoft.com/office/drawing/2014/main" id="{326EC00E-DEA1-4DD5-A0BF-D093BA537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029" y="1922463"/>
            <a:ext cx="2314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Individual</a:t>
            </a:r>
            <a:r>
              <a:rPr lang="fr-CA" altLang="fr-FR" sz="1800" dirty="0"/>
              <a:t> Scoreboards</a:t>
            </a:r>
          </a:p>
        </p:txBody>
      </p:sp>
      <p:pic>
        <p:nvPicPr>
          <p:cNvPr id="2086" name="Graphic 6" descr="Laptop">
            <a:extLst>
              <a:ext uri="{FF2B5EF4-FFF2-40B4-BE49-F238E27FC236}">
                <a16:creationId xmlns:a16="http://schemas.microsoft.com/office/drawing/2014/main" id="{7D82585F-3F01-45BE-A0F3-DBCC1BDAA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35258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15191B2-AB70-4A6F-BC13-F59F6E474ED5}"/>
              </a:ext>
            </a:extLst>
          </p:cNvPr>
          <p:cNvCxnSpPr>
            <a:stCxn id="2086" idx="3"/>
            <a:endCxn id="2081" idx="3"/>
          </p:cNvCxnSpPr>
          <p:nvPr/>
        </p:nvCxnSpPr>
        <p:spPr>
          <a:xfrm flipV="1">
            <a:off x="9202738" y="1655763"/>
            <a:ext cx="766762" cy="2327275"/>
          </a:xfrm>
          <a:prstGeom prst="curvedConnector3">
            <a:avLst>
              <a:gd name="adj1" fmla="val 129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B85964A-1039-4906-BCA8-D7FB2AB4EDDE}"/>
              </a:ext>
            </a:extLst>
          </p:cNvPr>
          <p:cNvSpPr/>
          <p:nvPr/>
        </p:nvSpPr>
        <p:spPr>
          <a:xfrm>
            <a:off x="6899275" y="465138"/>
            <a:ext cx="4686300" cy="5964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CA"/>
          </a:p>
        </p:txBody>
      </p:sp>
      <p:sp>
        <p:nvSpPr>
          <p:cNvPr id="2089" name="TextBox 23">
            <a:extLst>
              <a:ext uri="{FF2B5EF4-FFF2-40B4-BE49-F238E27FC236}">
                <a16:creationId xmlns:a16="http://schemas.microsoft.com/office/drawing/2014/main" id="{5470980A-FED0-4C7D-95EF-C96B9B8A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8050" y="487363"/>
            <a:ext cx="16809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400" i="1" dirty="0"/>
              <a:t>Attendance Network</a:t>
            </a:r>
            <a:br>
              <a:rPr lang="fr-CA" altLang="fr-FR" sz="1400" i="1" dirty="0"/>
            </a:br>
            <a:r>
              <a:rPr lang="fr-CA" altLang="fr-FR" sz="1400" i="1" dirty="0"/>
              <a:t>(10.0.0.x)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8C60C2C-DA24-402D-8A35-72A4568EEE27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rot="5400000">
            <a:off x="6706642" y="3455310"/>
            <a:ext cx="5290" cy="1588542"/>
          </a:xfrm>
          <a:prstGeom prst="bentConnector3">
            <a:avLst>
              <a:gd name="adj1" fmla="val 7772628"/>
            </a:avLst>
          </a:prstGeom>
          <a:ln w="762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1" name="TextBox 58">
            <a:extLst>
              <a:ext uri="{FF2B5EF4-FFF2-40B4-BE49-F238E27FC236}">
                <a16:creationId xmlns:a16="http://schemas.microsoft.com/office/drawing/2014/main" id="{6AFB50A1-F343-4C00-88C0-F8A90A5E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930" y="2758327"/>
            <a:ext cx="13536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Competition</a:t>
            </a:r>
            <a:br>
              <a:rPr lang="fr-CA" altLang="fr-FR" sz="1800" dirty="0"/>
            </a:br>
            <a:r>
              <a:rPr lang="fr-CA" altLang="fr-FR" sz="1800" dirty="0"/>
              <a:t>Router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186FD3F3-23E9-4791-BCAE-236F22F2B00A}"/>
              </a:ext>
            </a:extLst>
          </p:cNvPr>
          <p:cNvCxnSpPr>
            <a:cxnSpLocks/>
            <a:stCxn id="2069" idx="3"/>
            <a:endCxn id="2064" idx="2"/>
          </p:cNvCxnSpPr>
          <p:nvPr/>
        </p:nvCxnSpPr>
        <p:spPr>
          <a:xfrm flipV="1">
            <a:off x="4200525" y="4786273"/>
            <a:ext cx="662681" cy="10144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TextBox 66">
            <a:extLst>
              <a:ext uri="{FF2B5EF4-FFF2-40B4-BE49-F238E27FC236}">
                <a16:creationId xmlns:a16="http://schemas.microsoft.com/office/drawing/2014/main" id="{B8B68416-BE68-4F1C-9D09-81A0B57EE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895" y="2776603"/>
            <a:ext cx="16607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 err="1"/>
              <a:t>Crowd</a:t>
            </a:r>
            <a:r>
              <a:rPr lang="fr-CA" altLang="fr-FR" sz="1800" dirty="0"/>
              <a:t>/Coaches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CA" altLang="fr-FR" sz="1800" dirty="0"/>
              <a:t>Router + </a:t>
            </a:r>
            <a:r>
              <a:rPr lang="fr-CA" altLang="fr-FR" sz="1800" dirty="0" err="1"/>
              <a:t>WiFi</a:t>
            </a:r>
            <a:endParaRPr lang="fr-CA" altLang="fr-FR" sz="1800" dirty="0"/>
          </a:p>
        </p:txBody>
      </p:sp>
      <p:pic>
        <p:nvPicPr>
          <p:cNvPr id="2094" name="Graphic 85" descr="Smart Phone">
            <a:extLst>
              <a:ext uri="{FF2B5EF4-FFF2-40B4-BE49-F238E27FC236}">
                <a16:creationId xmlns:a16="http://schemas.microsoft.com/office/drawing/2014/main" id="{18188E56-D942-4693-B854-331D4885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050" y="1312863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76C293-3F86-4363-86B4-B6939CB22B0F}"/>
              </a:ext>
            </a:extLst>
          </p:cNvPr>
          <p:cNvSpPr txBox="1"/>
          <p:nvPr/>
        </p:nvSpPr>
        <p:spPr>
          <a:xfrm>
            <a:off x="5883735" y="4294452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WAN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9096AD75-C927-43EF-B8CF-6CB65854051E}"/>
              </a:ext>
            </a:extLst>
          </p:cNvPr>
          <p:cNvCxnSpPr>
            <a:cxnSpLocks/>
            <a:endCxn id="2082" idx="2"/>
          </p:cNvCxnSpPr>
          <p:nvPr/>
        </p:nvCxnSpPr>
        <p:spPr>
          <a:xfrm>
            <a:off x="5497216" y="4552970"/>
            <a:ext cx="3316341" cy="204728"/>
          </a:xfrm>
          <a:prstGeom prst="curvedConnector4">
            <a:avLst>
              <a:gd name="adj1" fmla="val 7823"/>
              <a:gd name="adj2" fmla="val 21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393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Local Networking with Distant Warmup</vt:lpstr>
      <vt:lpstr>PowerPoint Presentation</vt:lpstr>
      <vt:lpstr>Isolated Setup for Individual Scoreboards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44</cp:revision>
  <dcterms:created xsi:type="dcterms:W3CDTF">2020-07-05T19:05:46Z</dcterms:created>
  <dcterms:modified xsi:type="dcterms:W3CDTF">2021-10-20T17:23:48Z</dcterms:modified>
</cp:coreProperties>
</file>