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2021-11-16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238-BFC3-4D12-83A9-042D501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Local Networking </a:t>
            </a:r>
            <a:r>
              <a:rPr lang="fr-CA" dirty="0" err="1"/>
              <a:t>with</a:t>
            </a:r>
            <a:r>
              <a:rPr lang="fr-CA" dirty="0"/>
              <a:t> Distant </a:t>
            </a:r>
            <a:r>
              <a:rPr lang="fr-CA" dirty="0" err="1"/>
              <a:t>Warmup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40CF-4EA4-41C9-AFDE-A8F41C5D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warmup room is far</a:t>
            </a:r>
          </a:p>
          <a:p>
            <a:r>
              <a:rPr lang="en-US" dirty="0"/>
              <a:t>Marshall is in the warmup room</a:t>
            </a:r>
          </a:p>
          <a:p>
            <a:r>
              <a:rPr lang="en-US" dirty="0"/>
              <a:t>Safest solution is to connect a second router, by wire.</a:t>
            </a:r>
          </a:p>
          <a:p>
            <a:pPr lvl="1"/>
            <a:r>
              <a:rPr lang="en-US" dirty="0"/>
              <a:t>WAN Port of second router goes to one of the 4 LAN ports of the main router</a:t>
            </a:r>
          </a:p>
          <a:p>
            <a:r>
              <a:rPr lang="en-US" dirty="0"/>
              <a:t>Note for main room:</a:t>
            </a:r>
          </a:p>
          <a:p>
            <a:pPr lvl="1"/>
            <a:r>
              <a:rPr lang="en-US" dirty="0"/>
              <a:t>Owlcms is connected by wire</a:t>
            </a:r>
          </a:p>
          <a:p>
            <a:pPr lvl="1"/>
            <a:r>
              <a:rPr lang="en-US" dirty="0"/>
              <a:t>Announcer and timekeeper are normally very close to router, </a:t>
            </a:r>
            <a:r>
              <a:rPr lang="en-US" dirty="0" err="1"/>
              <a:t>WiFi</a:t>
            </a:r>
            <a:r>
              <a:rPr lang="en-US" dirty="0"/>
              <a:t> is OK</a:t>
            </a:r>
          </a:p>
          <a:p>
            <a:pPr lvl="1"/>
            <a:r>
              <a:rPr lang="en-US" dirty="0"/>
              <a:t>Athlete-facing is far from router, so LAN wiring is suggested.</a:t>
            </a:r>
          </a:p>
          <a:p>
            <a:pPr lvl="1"/>
            <a:r>
              <a:rPr lang="en-US" dirty="0"/>
              <a:t>Scoreboards are far.  Wiring the main one is ideal, but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42110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6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83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84" y="499956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767408" y="3249165"/>
            <a:ext cx="1486842" cy="768797"/>
          </a:xfrm>
          <a:prstGeom prst="curvedConnector3">
            <a:avLst>
              <a:gd name="adj1" fmla="val -153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7" y="900852"/>
            <a:ext cx="297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Attempt</a:t>
            </a:r>
            <a:r>
              <a:rPr lang="fr-CA" altLang="fr-FR" sz="1800" dirty="0"/>
              <a:t> </a:t>
            </a:r>
            <a:r>
              <a:rPr lang="fr-CA" altLang="fr-FR" sz="1800" dirty="0" err="1"/>
              <a:t>Board</a:t>
            </a:r>
            <a:r>
              <a:rPr lang="fr-CA" altLang="fr-FR" sz="1800" dirty="0"/>
              <a:t> +</a:t>
            </a:r>
            <a:br>
              <a:rPr lang="fr-CA" altLang="fr-FR" sz="1800" dirty="0"/>
            </a:br>
            <a:r>
              <a:rPr lang="fr-CA" altLang="fr-FR" sz="1800" dirty="0" err="1"/>
              <a:t>Secondary</a:t>
            </a:r>
            <a:r>
              <a:rPr lang="fr-CA" altLang="fr-FR" sz="1800" dirty="0"/>
              <a:t> Scoreboards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746" y="2926904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55" y="5742520"/>
            <a:ext cx="9268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altLang="fr-FR" sz="1800" dirty="0"/>
              <a:t>(LAN!)</a:t>
            </a:r>
            <a:br>
              <a:rPr lang="fr-CA" altLang="fr-FR" sz="1800" dirty="0"/>
            </a:b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3" y="52572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3" idx="2"/>
            <a:endCxn id="2057" idx="3"/>
          </p:cNvCxnSpPr>
          <p:nvPr/>
        </p:nvCxnSpPr>
        <p:spPr>
          <a:xfrm rot="16200000" flipH="1">
            <a:off x="5516179" y="4651063"/>
            <a:ext cx="1204542" cy="406868"/>
          </a:xfrm>
          <a:prstGeom prst="curvedConnector4">
            <a:avLst>
              <a:gd name="adj1" fmla="val 31022"/>
              <a:gd name="adj2" fmla="val 168556"/>
            </a:avLst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28" y="5987256"/>
            <a:ext cx="1722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Marshall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282" y="5721658"/>
            <a:ext cx="1220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Announcer</a:t>
            </a:r>
            <a:endParaRPr lang="fr-CA" altLang="fr-FR" sz="18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64" y="497296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442096" y="3249165"/>
            <a:ext cx="812154" cy="768797"/>
          </a:xfrm>
          <a:prstGeom prst="curvedConnector3">
            <a:avLst>
              <a:gd name="adj1" fmla="val -2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cxnSpLocks/>
            <a:stCxn id="2053" idx="1"/>
            <a:endCxn id="2071" idx="1"/>
          </p:cNvCxnSpPr>
          <p:nvPr/>
        </p:nvCxnSpPr>
        <p:spPr>
          <a:xfrm rot="10800000" flipH="1" flipV="1">
            <a:off x="2065982" y="3249165"/>
            <a:ext cx="188267" cy="768797"/>
          </a:xfrm>
          <a:prstGeom prst="curvedConnector3">
            <a:avLst>
              <a:gd name="adj1" fmla="val -12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" idx="2"/>
          </p:cNvCxnSpPr>
          <p:nvPr/>
        </p:nvCxnSpPr>
        <p:spPr>
          <a:xfrm>
            <a:off x="3168650" y="4017963"/>
            <a:ext cx="2746366" cy="234263"/>
          </a:xfrm>
          <a:prstGeom prst="curvedConnector4">
            <a:avLst>
              <a:gd name="adj1" fmla="val 36240"/>
              <a:gd name="adj2" fmla="val 20953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Athlete-facing</a:t>
            </a:r>
            <a:br>
              <a:rPr lang="fr-CA" altLang="fr-FR" sz="1800" dirty="0"/>
            </a:br>
            <a:r>
              <a:rPr lang="fr-CA" altLang="fr-FR" sz="1800" dirty="0"/>
              <a:t>display (LAN)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37" y="231726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publicresults</a:t>
            </a:r>
            <a:b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</a:br>
            <a:endParaRPr lang="fr-CA" alt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828" y="1750435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Individual</a:t>
            </a:r>
            <a: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50" y="217128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483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Warmup</a:t>
            </a:r>
            <a:r>
              <a:rPr lang="fr-CA" altLang="fr-FR" sz="1400" i="1" dirty="0"/>
              <a:t> Network</a:t>
            </a:r>
            <a:br>
              <a:rPr lang="fr-CA" altLang="fr-FR" sz="1400" i="1" dirty="0"/>
            </a:br>
            <a:r>
              <a:rPr lang="fr-CA" altLang="fr-FR" sz="1400" i="1" dirty="0"/>
              <a:t>(192.168.x.y)</a:t>
            </a:r>
          </a:p>
        </p:txBody>
      </p: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818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685902" y="2005836"/>
            <a:ext cx="3229114" cy="2246390"/>
          </a:xfrm>
          <a:prstGeom prst="curvedConnector4">
            <a:avLst>
              <a:gd name="adj1" fmla="val 42921"/>
              <a:gd name="adj2" fmla="val 110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endParaRPr lang="fr-CA" altLang="fr-FR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40" y="104990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6626204" y="3744397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1"/>
            <a:endCxn id="2" idx="2"/>
          </p:cNvCxnSpPr>
          <p:nvPr/>
        </p:nvCxnSpPr>
        <p:spPr>
          <a:xfrm rot="10800000" flipV="1">
            <a:off x="7503558" y="2628480"/>
            <a:ext cx="1380092" cy="1618456"/>
          </a:xfrm>
          <a:prstGeom prst="curvedConnector4">
            <a:avLst>
              <a:gd name="adj1" fmla="val 33436"/>
              <a:gd name="adj2" fmla="val 10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AA51742-339F-4468-9A28-58862BAE17A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5915016" y="4036238"/>
            <a:ext cx="1156890" cy="215988"/>
          </a:xfrm>
          <a:prstGeom prst="curvedConnector4">
            <a:avLst>
              <a:gd name="adj1" fmla="val 30240"/>
              <a:gd name="adj2" fmla="val 205839"/>
            </a:avLst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5" descr="Smart Phone">
            <a:extLst>
              <a:ext uri="{FF2B5EF4-FFF2-40B4-BE49-F238E27FC236}">
                <a16:creationId xmlns:a16="http://schemas.microsoft.com/office/drawing/2014/main" id="{E3C1A93E-A4D5-4333-8524-FEB987ED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28" y="1039713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85" descr="Smart Phone">
            <a:extLst>
              <a:ext uri="{FF2B5EF4-FFF2-40B4-BE49-F238E27FC236}">
                <a16:creationId xmlns:a16="http://schemas.microsoft.com/office/drawing/2014/main" id="{71973AB3-1B3E-4C0F-A86A-4BAC1579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82" y="101775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207FE6F7-537C-4653-8177-A5C212B91F05}"/>
              </a:ext>
            </a:extLst>
          </p:cNvPr>
          <p:cNvCxnSpPr>
            <a:cxnSpLocks/>
            <a:stCxn id="2" idx="2"/>
            <a:endCxn id="2065" idx="1"/>
          </p:cNvCxnSpPr>
          <p:nvPr/>
        </p:nvCxnSpPr>
        <p:spPr>
          <a:xfrm rot="16200000" flipH="1">
            <a:off x="7311994" y="4438499"/>
            <a:ext cx="1467472" cy="1084345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43" descr="Laptop">
            <a:extLst>
              <a:ext uri="{FF2B5EF4-FFF2-40B4-BE49-F238E27FC236}">
                <a16:creationId xmlns:a16="http://schemas.microsoft.com/office/drawing/2014/main" id="{003818B3-1456-4C69-8398-5A7C65B6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06" y="158078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6">
            <a:extLst>
              <a:ext uri="{FF2B5EF4-FFF2-40B4-BE49-F238E27FC236}">
                <a16:creationId xmlns:a16="http://schemas.microsoft.com/office/drawing/2014/main" id="{6C47F4D9-122B-4069-B1D0-486F7DC3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00" y="1677222"/>
            <a:ext cx="297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 Scoreboard (LAN)</a:t>
            </a:r>
          </a:p>
        </p:txBody>
      </p:sp>
      <p:pic>
        <p:nvPicPr>
          <p:cNvPr id="96" name="Graphic 43" descr="Laptop">
            <a:extLst>
              <a:ext uri="{FF2B5EF4-FFF2-40B4-BE49-F238E27FC236}">
                <a16:creationId xmlns:a16="http://schemas.microsoft.com/office/drawing/2014/main" id="{03C0225A-A617-4B91-AB38-8A5517A1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86" y="41279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6">
            <a:extLst>
              <a:ext uri="{FF2B5EF4-FFF2-40B4-BE49-F238E27FC236}">
                <a16:creationId xmlns:a16="http://schemas.microsoft.com/office/drawing/2014/main" id="{0BF4F19C-6C56-439C-86F6-6ABEE347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475" y="4208165"/>
            <a:ext cx="186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br>
              <a:rPr lang="fr-CA" altLang="fr-FR" sz="1800" dirty="0"/>
            </a:br>
            <a:r>
              <a:rPr lang="fr-CA" altLang="fr-FR" sz="1800" dirty="0"/>
              <a:t>Scoreboard (LAN)</a:t>
            </a:r>
          </a:p>
        </p:txBody>
      </p:sp>
      <p:pic>
        <p:nvPicPr>
          <p:cNvPr id="102" name="Graphic 157" descr="Laptop">
            <a:extLst>
              <a:ext uri="{FF2B5EF4-FFF2-40B4-BE49-F238E27FC236}">
                <a16:creationId xmlns:a16="http://schemas.microsoft.com/office/drawing/2014/main" id="{F9C38CB0-D726-4D8F-BEEB-2F816389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88" y="497935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56">
            <a:extLst>
              <a:ext uri="{FF2B5EF4-FFF2-40B4-BE49-F238E27FC236}">
                <a16:creationId xmlns:a16="http://schemas.microsoft.com/office/drawing/2014/main" id="{3122AE63-2B4F-4C90-B162-156D6387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190" y="5691460"/>
            <a:ext cx="12945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Timekeeper</a:t>
            </a:r>
            <a:br>
              <a:rPr lang="fr-CA" altLang="fr-FR" sz="1800" dirty="0"/>
            </a:b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822B15E-E643-4D3B-906A-FC6C224E049A}"/>
              </a:ext>
            </a:extLst>
          </p:cNvPr>
          <p:cNvCxnSpPr>
            <a:cxnSpLocks/>
            <a:stCxn id="96" idx="1"/>
            <a:endCxn id="2" idx="2"/>
          </p:cNvCxnSpPr>
          <p:nvPr/>
        </p:nvCxnSpPr>
        <p:spPr>
          <a:xfrm rot="10800000">
            <a:off x="7503558" y="4246936"/>
            <a:ext cx="1276828" cy="338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82370-CE64-4197-B870-4FBD71BD100B}"/>
              </a:ext>
            </a:extLst>
          </p:cNvPr>
          <p:cNvSpPr txBox="1"/>
          <p:nvPr/>
        </p:nvSpPr>
        <p:spPr>
          <a:xfrm>
            <a:off x="7498787" y="4125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A3489C-7580-4355-80A8-CF73B3677681}"/>
              </a:ext>
            </a:extLst>
          </p:cNvPr>
          <p:cNvSpPr txBox="1"/>
          <p:nvPr/>
        </p:nvSpPr>
        <p:spPr>
          <a:xfrm>
            <a:off x="5438462" y="41272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</p:spTree>
    <p:extLst>
      <p:ext uri="{BB962C8B-B14F-4D97-AF65-F5344CB8AC3E}">
        <p14:creationId xmlns:p14="http://schemas.microsoft.com/office/powerpoint/2010/main" val="7099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A8C-6F0F-4E44-87DD-DC8072E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Isolated</a:t>
            </a:r>
            <a:r>
              <a:rPr lang="fr-CA" dirty="0"/>
              <a:t> Setup for </a:t>
            </a:r>
            <a:r>
              <a:rPr lang="fr-CA" dirty="0" err="1"/>
              <a:t>Individual</a:t>
            </a:r>
            <a:r>
              <a:rPr lang="fr-CA" dirty="0"/>
              <a:t> Scoreboards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A808-D5C2-4DE7-9D42-5CEAA83D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setup reverses the role of the routers to prevent vandalism of the competition network</a:t>
            </a:r>
          </a:p>
          <a:p>
            <a:pPr lvl="1"/>
            <a:r>
              <a:rPr lang="en-CA" dirty="0"/>
              <a:t>The « main » router is the one in the </a:t>
            </a:r>
            <a:r>
              <a:rPr lang="en-CA"/>
              <a:t>warmup area and acts as the WAN</a:t>
            </a:r>
            <a:endParaRPr lang="en-CA" dirty="0"/>
          </a:p>
          <a:p>
            <a:pPr lvl="1"/>
            <a:r>
              <a:rPr lang="en-CA" dirty="0"/>
              <a:t>The competition floor router is protected because the machines on the brown network cannot see the machines in the blue network</a:t>
            </a:r>
          </a:p>
          <a:p>
            <a:pPr lvl="1"/>
            <a:r>
              <a:rPr lang="en-CA" dirty="0"/>
              <a:t>The setup works because owlcms initiates the connection to </a:t>
            </a:r>
            <a:r>
              <a:rPr lang="en-CA" dirty="0" err="1"/>
              <a:t>publicresults</a:t>
            </a:r>
            <a:endParaRPr lang="en-CA" dirty="0"/>
          </a:p>
          <a:p>
            <a:r>
              <a:rPr lang="en-CA" dirty="0"/>
              <a:t>If you also need other machines in the attendance network that need to connect back to owlcms, then</a:t>
            </a:r>
          </a:p>
          <a:p>
            <a:pPr lvl="1"/>
            <a:r>
              <a:rPr lang="en-CA" dirty="0"/>
              <a:t>The blue router must open of its ports (for example, port 8080) and redirect it to owlcms</a:t>
            </a:r>
          </a:p>
          <a:p>
            <a:pPr lvl="1"/>
            <a:r>
              <a:rPr lang="en-CA" dirty="0"/>
              <a:t>The machines on the brown network will use the address of the blue router as seen on the brown network, and use that as their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052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192.168.4.100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(192.168.4.x)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752916" y="3422195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192.168.1.100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</p:cNvCxnSpPr>
          <p:nvPr/>
        </p:nvCxnSpPr>
        <p:spPr>
          <a:xfrm flipV="1">
            <a:off x="2163139" y="4771211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 flipV="1">
            <a:off x="3168650" y="3977026"/>
            <a:ext cx="1584266" cy="40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9237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662" y="3762666"/>
            <a:ext cx="849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10.0.0.110</a:t>
            </a:r>
            <a:endParaRPr lang="fr-CA" altLang="fr-FR" sz="1800" dirty="0"/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95" y="25574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1339" y="465138"/>
            <a:ext cx="3102885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6545264" y="4157654"/>
            <a:ext cx="2268293" cy="321464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90" y="3100453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49" y="2583457"/>
            <a:ext cx="8465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Video</a:t>
            </a:r>
            <a:br>
              <a:rPr lang="fr-CA" altLang="fr-FR" sz="1800" dirty="0"/>
            </a:br>
            <a:r>
              <a:rPr lang="fr-CA" altLang="fr-FR" sz="1800" dirty="0"/>
              <a:t>Station</a:t>
            </a:r>
            <a:br>
              <a:rPr lang="fr-CA" altLang="fr-FR" sz="1800" dirty="0"/>
            </a:br>
            <a:r>
              <a:rPr lang="fr-CA" altLang="fr-FR" sz="1800" dirty="0"/>
              <a:t>(OBS)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3"/>
          </p:cNvCxnSpPr>
          <p:nvPr/>
        </p:nvCxnSpPr>
        <p:spPr>
          <a:xfrm flipH="1">
            <a:off x="5316663" y="3014663"/>
            <a:ext cx="3756532" cy="1045942"/>
          </a:xfrm>
          <a:prstGeom prst="curvedConnector3">
            <a:avLst>
              <a:gd name="adj1" fmla="val -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4CA2D2-4E65-4909-B0D3-F756C96204DA}"/>
              </a:ext>
            </a:extLst>
          </p:cNvPr>
          <p:cNvCxnSpPr>
            <a:cxnSpLocks/>
          </p:cNvCxnSpPr>
          <p:nvPr/>
        </p:nvCxnSpPr>
        <p:spPr>
          <a:xfrm rot="5400000">
            <a:off x="8911371" y="2280219"/>
            <a:ext cx="2639701" cy="111517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1ACF60FB-2E89-4A19-A86B-19463DE128F2}"/>
              </a:ext>
            </a:extLst>
          </p:cNvPr>
          <p:cNvSpPr/>
          <p:nvPr/>
        </p:nvSpPr>
        <p:spPr>
          <a:xfrm>
            <a:off x="10064074" y="992738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883C4A-7203-4A22-8BAD-399CF0505B7E}"/>
              </a:ext>
            </a:extLst>
          </p:cNvPr>
          <p:cNvSpPr txBox="1"/>
          <p:nvPr/>
        </p:nvSpPr>
        <p:spPr>
          <a:xfrm>
            <a:off x="9402546" y="425002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2C4537-2A9D-4DB4-9E35-9E3C0872EA74}"/>
              </a:ext>
            </a:extLst>
          </p:cNvPr>
          <p:cNvCxnSpPr>
            <a:stCxn id="2086" idx="2"/>
          </p:cNvCxnSpPr>
          <p:nvPr/>
        </p:nvCxnSpPr>
        <p:spPr>
          <a:xfrm rot="16200000" flipH="1">
            <a:off x="8558056" y="3529802"/>
            <a:ext cx="642929" cy="527050"/>
          </a:xfrm>
          <a:prstGeom prst="bentConnector3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39">
            <a:extLst>
              <a:ext uri="{FF2B5EF4-FFF2-40B4-BE49-F238E27FC236}">
                <a16:creationId xmlns:a16="http://schemas.microsoft.com/office/drawing/2014/main" id="{42E20070-869A-490A-8DB0-8890C91B2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703" y="4027095"/>
            <a:ext cx="692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</a:t>
            </a:r>
            <a:endParaRPr lang="fr-CA" altLang="fr-FR" sz="1800" dirty="0"/>
          </a:p>
        </p:txBody>
      </p:sp>
    </p:spTree>
    <p:extLst>
      <p:ext uri="{BB962C8B-B14F-4D97-AF65-F5344CB8AC3E}">
        <p14:creationId xmlns:p14="http://schemas.microsoft.com/office/powerpoint/2010/main" val="383640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456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Local Networking with Distant Warmup</vt:lpstr>
      <vt:lpstr>PowerPoint Presentation</vt:lpstr>
      <vt:lpstr>Isolated Setup for Individual Scoreboards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47</cp:revision>
  <dcterms:created xsi:type="dcterms:W3CDTF">2020-07-05T19:05:46Z</dcterms:created>
  <dcterms:modified xsi:type="dcterms:W3CDTF">2021-11-18T01:47:39Z</dcterms:modified>
</cp:coreProperties>
</file>