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6340" autoAdjust="0"/>
  </p:normalViewPr>
  <p:slideViewPr>
    <p:cSldViewPr showGuides="1">
      <p:cViewPr varScale="1">
        <p:scale>
          <a:sx n="109" d="100"/>
          <a:sy n="109" d="100"/>
        </p:scale>
        <p:origin x="61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2022-03-02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2022-03-02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2022-03-02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2022-03-02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2022-03-02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2022-03-02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2022-03-02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2022-03-02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2022-03-02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2022-03-02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2022-03-02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2022-03-02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wi-fi-wifi-symbol-wireless-2119225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noProof="0" dirty="0"/>
              <a:t>owlcms: Large Venue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noProof="0" dirty="0"/>
              <a:t>Goals:</a:t>
            </a:r>
          </a:p>
          <a:p>
            <a:pPr lvl="1"/>
            <a:r>
              <a:rPr lang="en-CA" noProof="0" dirty="0"/>
              <a:t>Robustness:</a:t>
            </a:r>
          </a:p>
          <a:p>
            <a:pPr lvl="2"/>
            <a:r>
              <a:rPr lang="en-CA" noProof="0" dirty="0"/>
              <a:t>Continuity in case an internet outage</a:t>
            </a:r>
          </a:p>
          <a:p>
            <a:pPr lvl="2"/>
            <a:r>
              <a:rPr lang="en-CA" noProof="0" dirty="0"/>
              <a:t>Continuity if some equipment fails</a:t>
            </a:r>
          </a:p>
          <a:p>
            <a:pPr lvl="1"/>
            <a:r>
              <a:rPr lang="en-CA" noProof="0" dirty="0"/>
              <a:t>Absence of performance impacts from Video Streaming</a:t>
            </a:r>
          </a:p>
          <a:p>
            <a:pPr lvl="1"/>
            <a:r>
              <a:rPr lang="en-CA" noProof="0" dirty="0"/>
              <a:t>Ability to scale up to multiple platforms if required</a:t>
            </a:r>
          </a:p>
          <a:p>
            <a:pPr lvl="1"/>
            <a:r>
              <a:rPr lang="en-CA" noProof="0" dirty="0"/>
              <a:t>Minimize cabling (less ethernet cabling, less elect</a:t>
            </a:r>
            <a:r>
              <a:rPr lang="en-CA" dirty="0" err="1"/>
              <a:t>rical</a:t>
            </a:r>
            <a:r>
              <a:rPr lang="en-CA" dirty="0"/>
              <a:t> cabling</a:t>
            </a:r>
            <a:r>
              <a:rPr lang="en-CA" noProof="0" dirty="0"/>
              <a:t>)</a:t>
            </a:r>
          </a:p>
          <a:p>
            <a:pPr marL="0" indent="0">
              <a:buNone/>
            </a:pPr>
            <a:r>
              <a:rPr lang="en-CA" noProof="0" dirty="0"/>
              <a:t>Design </a:t>
            </a:r>
            <a:r>
              <a:rPr lang="en-CA" dirty="0"/>
              <a:t>Principles</a:t>
            </a:r>
          </a:p>
          <a:p>
            <a:pPr lvl="1"/>
            <a:r>
              <a:rPr lang="en-CA" dirty="0"/>
              <a:t>Competition software runs locally</a:t>
            </a:r>
          </a:p>
          <a:p>
            <a:pPr lvl="1"/>
            <a:r>
              <a:rPr lang="en-CA" noProof="0" dirty="0"/>
              <a:t>All competition computers are connected to competition</a:t>
            </a:r>
            <a:r>
              <a:rPr lang="en-CA" dirty="0"/>
              <a:t>-only switches</a:t>
            </a:r>
          </a:p>
          <a:p>
            <a:pPr lvl="1"/>
            <a:r>
              <a:rPr lang="en-CA" dirty="0"/>
              <a:t>Competition traffic does </a:t>
            </a:r>
            <a:r>
              <a:rPr lang="en-CA" i="1" dirty="0"/>
              <a:t>not</a:t>
            </a:r>
            <a:r>
              <a:rPr lang="en-CA" dirty="0"/>
              <a:t> go through the router (remains within the switches)</a:t>
            </a:r>
          </a:p>
          <a:p>
            <a:pPr lvl="1"/>
            <a:r>
              <a:rPr lang="en-CA" noProof="0" dirty="0"/>
              <a:t>Router is used to shield access from the outside, </a:t>
            </a:r>
            <a:r>
              <a:rPr lang="en-CA" noProof="0"/>
              <a:t>to send </a:t>
            </a:r>
            <a:r>
              <a:rPr lang="en-CA" noProof="0" dirty="0"/>
              <a:t>the video and results to the internet, and to provide IP addresses to the machines on the network.</a:t>
            </a:r>
          </a:p>
          <a:p>
            <a:pPr lvl="1"/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2374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909267" y="5736517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3575096" y="1312819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D38BCD-6C5A-440C-85F3-EC475A271956}"/>
              </a:ext>
            </a:extLst>
          </p:cNvPr>
          <p:cNvCxnSpPr>
            <a:cxnSpLocks/>
            <a:endCxn id="86" idx="1"/>
          </p:cNvCxnSpPr>
          <p:nvPr/>
        </p:nvCxnSpPr>
        <p:spPr>
          <a:xfrm flipH="1" flipV="1">
            <a:off x="4282890" y="1835095"/>
            <a:ext cx="48" cy="3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187" y="3123509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5696913" y="3996808"/>
            <a:ext cx="596638" cy="696851"/>
            <a:chOff x="6251256" y="3738627"/>
            <a:chExt cx="596638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251256" y="4035368"/>
              <a:ext cx="596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5769076" y="3203494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389411" y="2125605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5998807" y="2883485"/>
              <a:ext cx="10038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107.171.217.85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1355386" y="2327266"/>
            <a:ext cx="1095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</a:t>
            </a:r>
            <a:br>
              <a:rPr lang="en-CA" sz="1400" dirty="0"/>
            </a:br>
            <a:r>
              <a:rPr lang="en-CA" sz="1400" dirty="0"/>
              <a:t>Router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6293551" y="140324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5608512" y="1418638"/>
            <a:ext cx="70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Video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24736" y="1124726"/>
            <a:ext cx="7321259" cy="5288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E6E48-B84A-4B76-B664-A1E3CE28F2DD}"/>
              </a:ext>
            </a:extLst>
          </p:cNvPr>
          <p:cNvGrpSpPr/>
          <p:nvPr/>
        </p:nvGrpSpPr>
        <p:grpSpPr>
          <a:xfrm>
            <a:off x="813702" y="4503972"/>
            <a:ext cx="1091967" cy="487591"/>
            <a:chOff x="510710" y="3830851"/>
            <a:chExt cx="1632592" cy="487591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72648E-443C-4310-9E57-C47369D3B6F4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7B780620-064C-43F0-9797-5A54F2B68E2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3B71774B-A298-43B2-BDC0-DC6D4F76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A4BF1C5-7D34-45BC-8751-44F479971566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5573347" y="6517940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003520" y="6379175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Physical or WIFI connection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5595064" y="6678559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5999609" y="6551766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IP traffic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83D43C-A0C7-4031-BD5B-FF608F8338A6}"/>
              </a:ext>
            </a:extLst>
          </p:cNvPr>
          <p:cNvCxnSpPr>
            <a:cxnSpLocks/>
            <a:stCxn id="190" idx="2"/>
            <a:endCxn id="80" idx="2"/>
          </p:cNvCxnSpPr>
          <p:nvPr/>
        </p:nvCxnSpPr>
        <p:spPr>
          <a:xfrm>
            <a:off x="1359686" y="4991563"/>
            <a:ext cx="17633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96" y="509383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2857449" y="555104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FB138D-7BC7-430A-B652-01307C160610}"/>
              </a:ext>
            </a:extLst>
          </p:cNvPr>
          <p:cNvGrpSpPr/>
          <p:nvPr/>
        </p:nvGrpSpPr>
        <p:grpSpPr>
          <a:xfrm>
            <a:off x="1823464" y="4503972"/>
            <a:ext cx="1091967" cy="487591"/>
            <a:chOff x="510710" y="3830851"/>
            <a:chExt cx="1632592" cy="487591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5602E61-FAE6-4DC6-87C1-446DC9B2AED8}"/>
                </a:ext>
              </a:extLst>
            </p:cNvPr>
            <p:cNvGrpSpPr/>
            <p:nvPr/>
          </p:nvGrpSpPr>
          <p:grpSpPr>
            <a:xfrm>
              <a:off x="638576" y="4014494"/>
              <a:ext cx="1376861" cy="303948"/>
              <a:chOff x="1085069" y="2104442"/>
              <a:chExt cx="1368152" cy="30695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902B882-47B2-42EF-A90E-2916092B9BD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3069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5015172-E9CD-4296-9FCD-79F853D9C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AEB4F8C-C94B-492A-A3D6-963DB621DB3E}"/>
                </a:ext>
              </a:extLst>
            </p:cNvPr>
            <p:cNvSpPr txBox="1"/>
            <p:nvPr/>
          </p:nvSpPr>
          <p:spPr>
            <a:xfrm>
              <a:off x="510710" y="3830851"/>
              <a:ext cx="1632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 err="1"/>
                <a:t>WiFi</a:t>
              </a:r>
              <a:r>
                <a:rPr lang="en-CA" sz="1000" dirty="0"/>
                <a:t> Access Point</a:t>
              </a:r>
            </a:p>
          </p:txBody>
        </p: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1"/>
            <a:endCxn id="173" idx="2"/>
          </p:cNvCxnSpPr>
          <p:nvPr/>
        </p:nvCxnSpPr>
        <p:spPr>
          <a:xfrm rot="10800000" flipV="1">
            <a:off x="4378099" y="4493604"/>
            <a:ext cx="1318815" cy="124626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2901934" y="573493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2" idx="2"/>
            <a:endCxn id="43" idx="2"/>
          </p:cNvCxnSpPr>
          <p:nvPr/>
        </p:nvCxnSpPr>
        <p:spPr>
          <a:xfrm rot="16200000" flipV="1">
            <a:off x="2522314" y="4385673"/>
            <a:ext cx="2694991" cy="8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839BAA5-F733-4EE0-9EA4-151B91595FCD}"/>
              </a:ext>
            </a:extLst>
          </p:cNvPr>
          <p:cNvCxnSpPr>
            <a:stCxn id="148" idx="2"/>
            <a:endCxn id="81" idx="2"/>
          </p:cNvCxnSpPr>
          <p:nvPr/>
        </p:nvCxnSpPr>
        <p:spPr>
          <a:xfrm rot="5400000">
            <a:off x="1751701" y="5121238"/>
            <a:ext cx="747422" cy="488073"/>
          </a:xfrm>
          <a:prstGeom prst="bentConnector3">
            <a:avLst>
              <a:gd name="adj1" fmla="val 103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Graphic 157" descr="Laptop">
            <a:extLst>
              <a:ext uri="{FF2B5EF4-FFF2-40B4-BE49-F238E27FC236}">
                <a16:creationId xmlns:a16="http://schemas.microsoft.com/office/drawing/2014/main" id="{3339E372-530B-4EBF-9743-34AE32E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24" y="3797316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15E201A6-3F91-40F1-A01A-A58790C9C3F2}"/>
              </a:ext>
            </a:extLst>
          </p:cNvPr>
          <p:cNvSpPr txBox="1"/>
          <p:nvPr/>
        </p:nvSpPr>
        <p:spPr>
          <a:xfrm>
            <a:off x="5796161" y="581601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 err="1"/>
              <a:t>Additional</a:t>
            </a:r>
            <a:r>
              <a:rPr lang="fr-CA" sz="900" dirty="0"/>
              <a:t> switch</a:t>
            </a:r>
            <a:br>
              <a:rPr lang="fr-CA" sz="900" dirty="0"/>
            </a:br>
            <a:r>
              <a:rPr lang="fr-CA" sz="900" dirty="0"/>
              <a:t>for platform 2</a:t>
            </a: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1DC2A35-0D0E-46C3-92D7-406DFA1D2045}"/>
              </a:ext>
            </a:extLst>
          </p:cNvPr>
          <p:cNvCxnSpPr>
            <a:stCxn id="166" idx="0"/>
            <a:endCxn id="174" idx="2"/>
          </p:cNvCxnSpPr>
          <p:nvPr/>
        </p:nvCxnSpPr>
        <p:spPr>
          <a:xfrm rot="16200000" flipV="1">
            <a:off x="5551667" y="5072826"/>
            <a:ext cx="73677" cy="1412702"/>
          </a:xfrm>
          <a:prstGeom prst="bentConnector3">
            <a:avLst>
              <a:gd name="adj1" fmla="val 41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5878553-636F-4E9F-8CD9-A749F5F87023}"/>
              </a:ext>
            </a:extLst>
          </p:cNvPr>
          <p:cNvSpPr txBox="1"/>
          <p:nvPr/>
        </p:nvSpPr>
        <p:spPr>
          <a:xfrm>
            <a:off x="2893467" y="217454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1434212" y="5854860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PoE-capable Switch (one per platform)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E12A0B5-4A81-48D7-A2B9-75F0C8A44135}"/>
              </a:ext>
            </a:extLst>
          </p:cNvPr>
          <p:cNvSpPr txBox="1"/>
          <p:nvPr/>
        </p:nvSpPr>
        <p:spPr>
          <a:xfrm>
            <a:off x="963641" y="5619518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AD1BDFE-56B3-4FC5-B934-184F3036490F}"/>
              </a:ext>
            </a:extLst>
          </p:cNvPr>
          <p:cNvSpPr txBox="1"/>
          <p:nvPr/>
        </p:nvSpPr>
        <p:spPr>
          <a:xfrm>
            <a:off x="1487175" y="5629099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PoE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EC82425-A89A-42BA-B85F-16428A514966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369631" y="3039943"/>
            <a:ext cx="1371556" cy="31216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06E766-A8E7-4CF5-901C-D42ADF90D9DC}"/>
              </a:ext>
            </a:extLst>
          </p:cNvPr>
          <p:cNvSpPr txBox="1"/>
          <p:nvPr/>
        </p:nvSpPr>
        <p:spPr>
          <a:xfrm>
            <a:off x="4774142" y="392299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</a:t>
            </a:r>
            <a:endParaRPr lang="en-CA" sz="1000" dirty="0"/>
          </a:p>
        </p:txBody>
      </p: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E43A20B3-CDE1-4410-AF15-A16C814A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16" y="509383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92FBF72-BD18-4A41-A916-74C44E9B84B2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3357769" y="555104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7330CD68-28EC-46AE-872A-649A1DA27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32" y="509383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7093D47-FF37-44E2-9CCE-A72C8A838EEA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375485" y="555104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372815-FCE1-4050-8C5B-1A2A708A5D67}"/>
              </a:ext>
            </a:extLst>
          </p:cNvPr>
          <p:cNvCxnSpPr>
            <a:cxnSpLocks/>
            <a:stCxn id="110" idx="0"/>
            <a:endCxn id="186" idx="2"/>
          </p:cNvCxnSpPr>
          <p:nvPr/>
        </p:nvCxnSpPr>
        <p:spPr>
          <a:xfrm flipH="1" flipV="1">
            <a:off x="5962135" y="1818748"/>
            <a:ext cx="7654" cy="1304761"/>
          </a:xfrm>
          <a:prstGeom prst="line">
            <a:avLst/>
          </a:prstGeom>
          <a:ln w="571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EF73B51-DF07-4452-BBF7-D6763C4248EE}"/>
              </a:ext>
            </a:extLst>
          </p:cNvPr>
          <p:cNvCxnSpPr>
            <a:cxnSpLocks/>
          </p:cNvCxnSpPr>
          <p:nvPr/>
        </p:nvCxnSpPr>
        <p:spPr>
          <a:xfrm flipV="1">
            <a:off x="6284778" y="1832206"/>
            <a:ext cx="508092" cy="2422051"/>
          </a:xfrm>
          <a:prstGeom prst="bentConnector2">
            <a:avLst/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A9E4F60-3958-49B3-AA87-53E0BB3CBC8F}"/>
              </a:ext>
            </a:extLst>
          </p:cNvPr>
          <p:cNvSpPr txBox="1"/>
          <p:nvPr/>
        </p:nvSpPr>
        <p:spPr>
          <a:xfrm>
            <a:off x="8112225" y="1124726"/>
            <a:ext cx="38823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u="sng" dirty="0"/>
              <a:t>Main laptop is wired </a:t>
            </a:r>
            <a:r>
              <a:rPr lang="en-CA" dirty="0"/>
              <a:t>to the first platform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u="sng" dirty="0"/>
              <a:t>Redundant </a:t>
            </a:r>
            <a:r>
              <a:rPr lang="en-CA" u="sng" dirty="0" err="1"/>
              <a:t>WiFi</a:t>
            </a:r>
            <a:r>
              <a:rPr lang="en-CA" u="sng" dirty="0"/>
              <a:t> Access Points</a:t>
            </a:r>
            <a:r>
              <a:rPr lang="en-CA" dirty="0"/>
              <a:t> powered over Ethernet (PoE).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Announcer, referee, attempt board can be wired if desired using free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u="sng" dirty="0"/>
              <a:t>No interference from video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platform = one switch, other switches connect directly to main switch</a:t>
            </a:r>
          </a:p>
          <a:p>
            <a:endParaRPr lang="en-CA" dirty="0"/>
          </a:p>
          <a:p>
            <a:r>
              <a:rPr lang="en-CA" dirty="0"/>
              <a:t>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Provides DHCP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fetch scoreboards from owlcms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OBS to stream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Allows owlcms to feed Heroku public scoreboards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67EF123-D39F-45EF-9AEE-C5EE0C73975C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152891" y="4254520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Graphic 157" descr="Laptop">
            <a:extLst>
              <a:ext uri="{FF2B5EF4-FFF2-40B4-BE49-F238E27FC236}">
                <a16:creationId xmlns:a16="http://schemas.microsoft.com/office/drawing/2014/main" id="{95F53995-5A56-43D1-9E24-747133152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89" y="3797316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Graphic 157" descr="Laptop">
            <a:extLst>
              <a:ext uri="{FF2B5EF4-FFF2-40B4-BE49-F238E27FC236}">
                <a16:creationId xmlns:a16="http://schemas.microsoft.com/office/drawing/2014/main" id="{30635837-B33C-40E8-A905-4F274D3F6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28" y="37890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157" descr="Laptop">
            <a:extLst>
              <a:ext uri="{FF2B5EF4-FFF2-40B4-BE49-F238E27FC236}">
                <a16:creationId xmlns:a16="http://schemas.microsoft.com/office/drawing/2014/main" id="{9BC63793-B798-4BAE-B68A-0DC58CD10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93" y="378902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5F02202-F3B0-4B18-9770-973FF1825057}"/>
              </a:ext>
            </a:extLst>
          </p:cNvPr>
          <p:cNvCxnSpPr>
            <a:cxnSpLocks/>
          </p:cNvCxnSpPr>
          <p:nvPr/>
        </p:nvCxnSpPr>
        <p:spPr>
          <a:xfrm>
            <a:off x="1606103" y="4254938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B74CCEF-77C4-474D-A2B3-DD8178830CAE}"/>
              </a:ext>
            </a:extLst>
          </p:cNvPr>
          <p:cNvCxnSpPr>
            <a:cxnSpLocks/>
          </p:cNvCxnSpPr>
          <p:nvPr/>
        </p:nvCxnSpPr>
        <p:spPr>
          <a:xfrm>
            <a:off x="2076249" y="4255356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207F031-DBCA-4DAC-903E-2AAE0C4CE036}"/>
              </a:ext>
            </a:extLst>
          </p:cNvPr>
          <p:cNvCxnSpPr>
            <a:cxnSpLocks/>
          </p:cNvCxnSpPr>
          <p:nvPr/>
        </p:nvCxnSpPr>
        <p:spPr>
          <a:xfrm>
            <a:off x="2546395" y="4255774"/>
            <a:ext cx="0" cy="25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6CDE222-7D9F-4A89-B42E-54B91DE51B30}"/>
              </a:ext>
            </a:extLst>
          </p:cNvPr>
          <p:cNvCxnSpPr>
            <a:cxnSpLocks/>
            <a:stCxn id="110" idx="2"/>
            <a:endCxn id="113" idx="1"/>
          </p:cNvCxnSpPr>
          <p:nvPr/>
        </p:nvCxnSpPr>
        <p:spPr>
          <a:xfrm rot="5400000">
            <a:off x="5538351" y="3793971"/>
            <a:ext cx="644697" cy="218180"/>
          </a:xfrm>
          <a:prstGeom prst="bentConnector4">
            <a:avLst>
              <a:gd name="adj1" fmla="val -1710"/>
              <a:gd name="adj2" fmla="val 706827"/>
            </a:avLst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le 75">
            <a:extLst>
              <a:ext uri="{FF2B5EF4-FFF2-40B4-BE49-F238E27FC236}">
                <a16:creationId xmlns:a16="http://schemas.microsoft.com/office/drawing/2014/main" id="{16E20618-0F12-4BBD-B839-BDBB571F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123"/>
          </a:xfrm>
        </p:spPr>
        <p:txBody>
          <a:bodyPr/>
          <a:lstStyle/>
          <a:p>
            <a:r>
              <a:rPr lang="en-CA" noProof="0" dirty="0"/>
              <a:t>Networking Setup</a:t>
            </a:r>
          </a:p>
        </p:txBody>
      </p:sp>
    </p:spTree>
    <p:extLst>
      <p:ext uri="{BB962C8B-B14F-4D97-AF65-F5344CB8AC3E}">
        <p14:creationId xmlns:p14="http://schemas.microsoft.com/office/powerpoint/2010/main" val="168485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9D93-9CA9-4405-9C30-081CF796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CA" noProof="0" dirty="0"/>
              <a:t>Recommendations for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9B67-78C1-4131-B3DD-9A001D3D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7202016" cy="5112568"/>
          </a:xfrm>
        </p:spPr>
        <p:txBody>
          <a:bodyPr>
            <a:normAutofit fontScale="85000" lnSpcReduction="20000"/>
          </a:bodyPr>
          <a:lstStyle/>
          <a:p>
            <a:r>
              <a:rPr lang="en-CA" noProof="0" dirty="0"/>
              <a:t>Use a video-capable (gaming) router</a:t>
            </a:r>
          </a:p>
          <a:p>
            <a:r>
              <a:rPr lang="en-CA" noProof="0" dirty="0"/>
              <a:t>Small-business Power-over-Ethernet (PoE) switches</a:t>
            </a:r>
          </a:p>
          <a:p>
            <a:pPr lvl="1"/>
            <a:r>
              <a:rPr lang="en-CA" noProof="0" dirty="0"/>
              <a:t>For example </a:t>
            </a:r>
            <a:r>
              <a:rPr lang="en-CA" noProof="0" dirty="0" err="1"/>
              <a:t>tp</a:t>
            </a:r>
            <a:r>
              <a:rPr lang="en-CA" noProof="0" dirty="0"/>
              <a:t>-link TL-SG1008P has 4 PoE ports, 4 normal ports, handles 1Gbps.</a:t>
            </a:r>
          </a:p>
          <a:p>
            <a:pPr lvl="1"/>
            <a:r>
              <a:rPr lang="en-CA" noProof="0" dirty="0"/>
              <a:t>Use one per platform</a:t>
            </a:r>
          </a:p>
          <a:p>
            <a:pPr lvl="1"/>
            <a:r>
              <a:rPr lang="en-CA" noProof="0" dirty="0"/>
              <a:t>PoE switches allow connecting </a:t>
            </a:r>
            <a:r>
              <a:rPr lang="en-CA" noProof="0" dirty="0" err="1"/>
              <a:t>WiFi</a:t>
            </a:r>
            <a:r>
              <a:rPr lang="en-CA" noProof="0" dirty="0"/>
              <a:t> access points without having to bring electrical wiring</a:t>
            </a:r>
          </a:p>
          <a:p>
            <a:r>
              <a:rPr lang="en-CA" noProof="0" dirty="0"/>
              <a:t>Redundant </a:t>
            </a:r>
            <a:r>
              <a:rPr lang="en-CA" noProof="0" dirty="0" err="1"/>
              <a:t>WiFi</a:t>
            </a:r>
            <a:r>
              <a:rPr lang="en-CA" noProof="0" dirty="0"/>
              <a:t> access points</a:t>
            </a:r>
          </a:p>
          <a:p>
            <a:pPr lvl="1"/>
            <a:r>
              <a:rPr lang="en-CA" noProof="0" dirty="0"/>
              <a:t>For example, </a:t>
            </a:r>
            <a:r>
              <a:rPr lang="en-CA" noProof="0" dirty="0" err="1"/>
              <a:t>tp</a:t>
            </a:r>
            <a:r>
              <a:rPr lang="en-CA" noProof="0" dirty="0"/>
              <a:t>-link AC1200 EAP225 Outdoor</a:t>
            </a:r>
            <a:endParaRPr lang="en-CA" dirty="0"/>
          </a:p>
          <a:p>
            <a:pPr lvl="2"/>
            <a:r>
              <a:rPr lang="en-CA" noProof="0" dirty="0"/>
              <a:t>can be mounted on a phone tripod, correct wave shape</a:t>
            </a:r>
          </a:p>
          <a:p>
            <a:pPr lvl="2"/>
            <a:r>
              <a:rPr lang="en-CA" noProof="0" dirty="0"/>
              <a:t>disk-shaped antennas are meant for upside-down ceiling mount</a:t>
            </a:r>
          </a:p>
          <a:p>
            <a:pPr lvl="1"/>
            <a:r>
              <a:rPr lang="en-CA" noProof="0" dirty="0"/>
              <a:t>Use one (or more) access point for the main platform area, one for warm-up area</a:t>
            </a:r>
          </a:p>
          <a:p>
            <a:pPr lvl="1"/>
            <a:r>
              <a:rPr lang="en-CA" noProof="0" dirty="0"/>
              <a:t>Use </a:t>
            </a:r>
            <a:r>
              <a:rPr lang="en-CA" dirty="0"/>
              <a:t>the vendor’s </a:t>
            </a:r>
            <a:r>
              <a:rPr lang="en-CA" noProof="0" dirty="0"/>
              <a:t>management software to create a single unified </a:t>
            </a:r>
            <a:r>
              <a:rPr lang="en-CA" noProof="0" dirty="0" err="1"/>
              <a:t>WiFi</a:t>
            </a:r>
            <a:r>
              <a:rPr lang="en-CA" noProof="0" dirty="0"/>
              <a:t> network with redundancy and roaming (</a:t>
            </a:r>
            <a:r>
              <a:rPr lang="en-CA" noProof="0" dirty="0" err="1"/>
              <a:t>e.g</a:t>
            </a:r>
            <a:r>
              <a:rPr lang="en-CA" dirty="0"/>
              <a:t>. </a:t>
            </a:r>
            <a:r>
              <a:rPr lang="en-CA" dirty="0" err="1"/>
              <a:t>tp</a:t>
            </a:r>
            <a:r>
              <a:rPr lang="en-CA" dirty="0"/>
              <a:t>-link Omada)</a:t>
            </a:r>
            <a:endParaRPr lang="en-CA" noProof="0" dirty="0"/>
          </a:p>
          <a:p>
            <a:pPr lvl="1"/>
            <a:r>
              <a:rPr lang="en-CA" noProof="0" dirty="0"/>
              <a:t>Use proper length Ethernet cables, avoid needlessly long cables, check connectors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9AD8C-4F8E-46EB-8491-A0E85FDF6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235795"/>
            <a:ext cx="2214635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5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97E-DA36-4561-B14E-F171E672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9619"/>
          </a:xfrm>
        </p:spPr>
        <p:txBody>
          <a:bodyPr/>
          <a:lstStyle/>
          <a:p>
            <a:r>
              <a:rPr lang="en-CA" noProof="0" dirty="0"/>
              <a:t>Considerations for Sound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C6F7-9B84-4808-AF4D-186B426F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/>
          <a:lstStyle/>
          <a:p>
            <a:r>
              <a:rPr lang="en-CA" noProof="0" dirty="0"/>
              <a:t>Connect the sound input for down and timer sounds to the athlete-facing display.</a:t>
            </a:r>
          </a:p>
          <a:p>
            <a:pPr lvl="1"/>
            <a:r>
              <a:rPr lang="en-CA" noProof="0" dirty="0"/>
              <a:t>Sounds are emitted immediately on decisions, directly from the browser</a:t>
            </a:r>
          </a:p>
          <a:p>
            <a:pPr lvl="1"/>
            <a:r>
              <a:rPr lang="en-CA" noProof="0" dirty="0"/>
              <a:t>This avoids multiple hops through the server and back through another browser</a:t>
            </a:r>
          </a:p>
          <a:p>
            <a:r>
              <a:rPr lang="en-CA" noProof="0" dirty="0"/>
              <a:t>Use a dedicated speaker for the timer and down signal</a:t>
            </a:r>
          </a:p>
          <a:p>
            <a:pPr lvl="1"/>
            <a:r>
              <a:rPr lang="en-CA" noProof="0" dirty="0"/>
              <a:t>A speaker with a « line in » and a built-in amplifier works well</a:t>
            </a:r>
          </a:p>
          <a:p>
            <a:pPr lvl="2"/>
            <a:r>
              <a:rPr lang="en-CA" dirty="0"/>
              <a:t>Alternately, any good quality wired PC speaker can do – but do not use Bluetooth/Digital speakers because of perceptible lag</a:t>
            </a:r>
            <a:endParaRPr lang="en-CA" noProof="0" dirty="0"/>
          </a:p>
          <a:p>
            <a:pPr lvl="1"/>
            <a:r>
              <a:rPr lang="en-CA" noProof="0" dirty="0"/>
              <a:t>Going through </a:t>
            </a:r>
            <a:r>
              <a:rPr lang="en-CA" dirty="0"/>
              <a:t>the announcer public-address mixer is often problematic</a:t>
            </a:r>
          </a:p>
          <a:p>
            <a:pPr lvl="2"/>
            <a:r>
              <a:rPr lang="en-CA" noProof="0" dirty="0"/>
              <a:t>If the sound output is through a laptop headphone jack, it can be very difficult to set a sound mixer to work well with both announcer voice and the sounds</a:t>
            </a:r>
          </a:p>
        </p:txBody>
      </p:sp>
    </p:spTree>
    <p:extLst>
      <p:ext uri="{BB962C8B-B14F-4D97-AF65-F5344CB8AC3E}">
        <p14:creationId xmlns:p14="http://schemas.microsoft.com/office/powerpoint/2010/main" val="393682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3A0D-9CDA-491C-97C0-A5013E65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/>
          <a:lstStyle/>
          <a:p>
            <a:r>
              <a:rPr lang="en-CA" noProof="0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6AC6-E486-4F65-AB31-4168E207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Use a well-ventilated laptop </a:t>
            </a:r>
            <a:r>
              <a:rPr lang="en-CA" dirty="0"/>
              <a:t>as the main </a:t>
            </a:r>
            <a:r>
              <a:rPr lang="en-CA" noProof="0" dirty="0"/>
              <a:t>owlcms computer.  Wire the main computer using ethernet wiring.</a:t>
            </a:r>
          </a:p>
          <a:p>
            <a:r>
              <a:rPr lang="en-CA" noProof="0" dirty="0"/>
              <a:t>Use a separate laptop for the competition clerks</a:t>
            </a:r>
          </a:p>
          <a:p>
            <a:pPr lvl="1"/>
            <a:r>
              <a:rPr lang="en-CA" noProof="0" dirty="0"/>
              <a:t>This is the only laptop that needs Office (or compatible) and a printer</a:t>
            </a:r>
          </a:p>
          <a:p>
            <a:pPr lvl="1"/>
            <a:r>
              <a:rPr lang="en-CA" dirty="0"/>
              <a:t>All other laptops can use a Linux distribution with Chromium to avoid having to perform updates before every meet.</a:t>
            </a:r>
          </a:p>
          <a:p>
            <a:r>
              <a:rPr lang="en-CA" dirty="0"/>
              <a:t>All PCs used should be known to run cool even after a day.</a:t>
            </a:r>
          </a:p>
          <a:p>
            <a:r>
              <a:rPr lang="en-CA" noProof="0" dirty="0"/>
              <a:t>Get a walkie-</a:t>
            </a:r>
            <a:r>
              <a:rPr lang="en-CA" noProof="0" dirty="0" err="1"/>
              <a:t>tal</a:t>
            </a:r>
            <a:r>
              <a:rPr lang="en-CA" dirty="0" err="1"/>
              <a:t>kie</a:t>
            </a:r>
            <a:r>
              <a:rPr lang="en-CA" dirty="0"/>
              <a:t> app for communications between </a:t>
            </a:r>
            <a:r>
              <a:rPr lang="en-CA" dirty="0" err="1"/>
              <a:t>marshall</a:t>
            </a:r>
            <a:r>
              <a:rPr lang="en-CA" dirty="0"/>
              <a:t> </a:t>
            </a:r>
            <a:r>
              <a:rPr lang="en-CA"/>
              <a:t>and announcer</a:t>
            </a:r>
            <a:endParaRPr lang="en-CA" noProof="0" dirty="0"/>
          </a:p>
          <a:p>
            <a:endParaRPr lang="en-CA" noProof="0" dirty="0"/>
          </a:p>
          <a:p>
            <a:pPr lvl="1"/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67926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575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owlcms: Large Venue Setup</vt:lpstr>
      <vt:lpstr>Networking Setup</vt:lpstr>
      <vt:lpstr>Recommendations for equipment</vt:lpstr>
      <vt:lpstr>Considerations for Sound</vt:lpstr>
      <vt:lpstr>Miscellaneous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99</cp:revision>
  <dcterms:created xsi:type="dcterms:W3CDTF">2020-07-05T19:05:46Z</dcterms:created>
  <dcterms:modified xsi:type="dcterms:W3CDTF">2022-03-02T22:44:17Z</dcterms:modified>
</cp:coreProperties>
</file>