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80" r:id="rId3"/>
    <p:sldId id="281" r:id="rId4"/>
    <p:sldId id="283" r:id="rId5"/>
    <p:sldId id="273" r:id="rId6"/>
    <p:sldId id="282" r:id="rId7"/>
    <p:sldId id="279" r:id="rId8"/>
    <p:sldId id="275" r:id="rId9"/>
    <p:sldId id="276" r:id="rId10"/>
    <p:sldId id="271" r:id="rId11"/>
    <p:sldId id="278" r:id="rId12"/>
    <p:sldId id="272" r:id="rId13"/>
    <p:sldId id="274" r:id="rId14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6340" autoAdjust="0"/>
  </p:normalViewPr>
  <p:slideViewPr>
    <p:cSldViewPr showGuides="1">
      <p:cViewPr varScale="1">
        <p:scale>
          <a:sx n="109" d="100"/>
          <a:sy n="109" d="100"/>
        </p:scale>
        <p:origin x="61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wi-fi-wifi-symbol-wireless-2119225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wi-fi-wifi-symbol-wireless-211922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O</a:t>
            </a:r>
            <a:r>
              <a:rPr lang="en-CA" noProof="0" dirty="0" err="1"/>
              <a:t>wlcms</a:t>
            </a:r>
            <a:r>
              <a:rPr lang="en-CA" noProof="0" dirty="0"/>
              <a:t>: </a:t>
            </a:r>
            <a:r>
              <a:rPr lang="en-CA" dirty="0"/>
              <a:t>Checklist for Large Competitions</a:t>
            </a:r>
            <a:endParaRPr lang="en-CA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/>
              <a:t>Goals:</a:t>
            </a:r>
          </a:p>
          <a:p>
            <a:pPr lvl="1"/>
            <a:r>
              <a:rPr lang="en-CA" noProof="0" dirty="0"/>
              <a:t>Robustness:</a:t>
            </a:r>
          </a:p>
          <a:p>
            <a:pPr lvl="2"/>
            <a:r>
              <a:rPr lang="en-CA" noProof="0" dirty="0"/>
              <a:t>Continuity in case an internet outage</a:t>
            </a:r>
          </a:p>
          <a:p>
            <a:pPr lvl="2"/>
            <a:r>
              <a:rPr lang="en-CA" noProof="0" dirty="0"/>
              <a:t>Continuity if some equipment fails</a:t>
            </a:r>
          </a:p>
          <a:p>
            <a:pPr lvl="1"/>
            <a:r>
              <a:rPr lang="en-CA" noProof="0" dirty="0"/>
              <a:t>Absence of performance impacts from Video Streaming</a:t>
            </a:r>
          </a:p>
          <a:p>
            <a:pPr marL="0" indent="0">
              <a:buNone/>
            </a:pPr>
            <a:r>
              <a:rPr lang="en-CA" noProof="0" dirty="0"/>
              <a:t>Key Design </a:t>
            </a:r>
            <a:r>
              <a:rPr lang="en-CA" dirty="0"/>
              <a:t>Principles</a:t>
            </a:r>
          </a:p>
          <a:p>
            <a:pPr lvl="1"/>
            <a:r>
              <a:rPr lang="en-CA" dirty="0"/>
              <a:t>Competition software runs locally</a:t>
            </a:r>
          </a:p>
          <a:p>
            <a:pPr lvl="1"/>
            <a:r>
              <a:rPr lang="en-CA" dirty="0"/>
              <a:t>Competition traffic remains within network switches</a:t>
            </a:r>
          </a:p>
          <a:p>
            <a:pPr lvl="1"/>
            <a:r>
              <a:rPr lang="en-CA" dirty="0"/>
              <a:t>The server has a wired connection</a:t>
            </a:r>
          </a:p>
          <a:p>
            <a:pPr lvl="1"/>
            <a:r>
              <a:rPr lang="en-CA" dirty="0"/>
              <a:t>Independent Wi-Fi network</a:t>
            </a:r>
          </a:p>
          <a:p>
            <a:pPr lvl="1"/>
            <a:r>
              <a:rPr lang="en-CA" dirty="0"/>
              <a:t>Video traffic is kept separate</a:t>
            </a:r>
          </a:p>
          <a:p>
            <a:pPr lvl="1"/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23741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909267" y="5736517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3575096" y="1312819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endCxn id="86" idx="1"/>
          </p:cNvCxnSpPr>
          <p:nvPr/>
        </p:nvCxnSpPr>
        <p:spPr>
          <a:xfrm flipH="1" flipV="1">
            <a:off x="4282890" y="1835095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87" y="312350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696913" y="3996808"/>
            <a:ext cx="596638" cy="696851"/>
            <a:chOff x="6251256" y="3738627"/>
            <a:chExt cx="596638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251256" y="4035368"/>
              <a:ext cx="596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5769076" y="3203494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89411" y="2125605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5998807" y="2883485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107.171.217.85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1355386" y="2327266"/>
            <a:ext cx="109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</a:t>
            </a:r>
            <a:br>
              <a:rPr lang="en-CA" sz="1400" dirty="0"/>
            </a:br>
            <a:r>
              <a:rPr lang="en-CA" sz="1400" dirty="0"/>
              <a:t>Router (*)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6293551" y="140324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5608512" y="1418638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Video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4736" y="1124726"/>
            <a:ext cx="7321259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E6E48-B84A-4B76-B664-A1E3CE28F2DD}"/>
              </a:ext>
            </a:extLst>
          </p:cNvPr>
          <p:cNvGrpSpPr/>
          <p:nvPr/>
        </p:nvGrpSpPr>
        <p:grpSpPr>
          <a:xfrm>
            <a:off x="813702" y="4503972"/>
            <a:ext cx="1091967" cy="487591"/>
            <a:chOff x="510710" y="3830851"/>
            <a:chExt cx="1632592" cy="48759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372648E-443C-4310-9E57-C47369D3B6F4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B780620-064C-43F0-9797-5A54F2B68E2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3B71774B-A298-43B2-BDC0-DC6D4F76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A4BF1C5-7D34-45BC-8751-44F479971566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5573347" y="6517940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003520" y="6379175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5595064" y="667855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5999609" y="6551766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traffic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83D43C-A0C7-4031-BD5B-FF608F8338A6}"/>
              </a:ext>
            </a:extLst>
          </p:cNvPr>
          <p:cNvCxnSpPr>
            <a:cxnSpLocks/>
            <a:stCxn id="190" idx="2"/>
            <a:endCxn id="80" idx="2"/>
          </p:cNvCxnSpPr>
          <p:nvPr/>
        </p:nvCxnSpPr>
        <p:spPr>
          <a:xfrm>
            <a:off x="1359686" y="4991563"/>
            <a:ext cx="17633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96" y="509383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2857449" y="555104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FB138D-7BC7-430A-B652-01307C160610}"/>
              </a:ext>
            </a:extLst>
          </p:cNvPr>
          <p:cNvGrpSpPr/>
          <p:nvPr/>
        </p:nvGrpSpPr>
        <p:grpSpPr>
          <a:xfrm>
            <a:off x="1823464" y="4503972"/>
            <a:ext cx="1091967" cy="487591"/>
            <a:chOff x="510710" y="3830851"/>
            <a:chExt cx="1632592" cy="48759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5602E61-FAE6-4DC6-87C1-446DC9B2AED8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902B882-47B2-42EF-A90E-2916092B9BD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5015172-E9CD-4296-9FCD-79F853D9C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AEB4F8C-C94B-492A-A3D6-963DB621DB3E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1"/>
            <a:endCxn id="173" idx="2"/>
          </p:cNvCxnSpPr>
          <p:nvPr/>
        </p:nvCxnSpPr>
        <p:spPr>
          <a:xfrm rot="10800000" flipV="1">
            <a:off x="4378099" y="4493604"/>
            <a:ext cx="1318815" cy="124626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2901934" y="573493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2" idx="2"/>
            <a:endCxn id="43" idx="2"/>
          </p:cNvCxnSpPr>
          <p:nvPr/>
        </p:nvCxnSpPr>
        <p:spPr>
          <a:xfrm rot="16200000" flipV="1">
            <a:off x="2522314" y="4385673"/>
            <a:ext cx="2694991" cy="8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839BAA5-F733-4EE0-9EA4-151B91595FCD}"/>
              </a:ext>
            </a:extLst>
          </p:cNvPr>
          <p:cNvCxnSpPr>
            <a:stCxn id="148" idx="2"/>
            <a:endCxn id="81" idx="2"/>
          </p:cNvCxnSpPr>
          <p:nvPr/>
        </p:nvCxnSpPr>
        <p:spPr>
          <a:xfrm rot="5400000">
            <a:off x="1751701" y="5121238"/>
            <a:ext cx="747422" cy="488073"/>
          </a:xfrm>
          <a:prstGeom prst="bentConnector3">
            <a:avLst>
              <a:gd name="adj1" fmla="val 10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24" y="3797316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15E201A6-3F91-40F1-A01A-A58790C9C3F2}"/>
              </a:ext>
            </a:extLst>
          </p:cNvPr>
          <p:cNvSpPr txBox="1"/>
          <p:nvPr/>
        </p:nvSpPr>
        <p:spPr>
          <a:xfrm>
            <a:off x="5796161" y="581601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 err="1"/>
              <a:t>Additional</a:t>
            </a:r>
            <a:r>
              <a:rPr lang="fr-CA" sz="900" dirty="0"/>
              <a:t> switch</a:t>
            </a:r>
            <a:br>
              <a:rPr lang="fr-CA" sz="900" dirty="0"/>
            </a:br>
            <a:r>
              <a:rPr lang="fr-CA" sz="900" dirty="0"/>
              <a:t>for platform 2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1DC2A35-0D0E-46C3-92D7-406DFA1D2045}"/>
              </a:ext>
            </a:extLst>
          </p:cNvPr>
          <p:cNvCxnSpPr>
            <a:stCxn id="166" idx="0"/>
            <a:endCxn id="174" idx="2"/>
          </p:cNvCxnSpPr>
          <p:nvPr/>
        </p:nvCxnSpPr>
        <p:spPr>
          <a:xfrm rot="16200000" flipV="1">
            <a:off x="5551667" y="5072826"/>
            <a:ext cx="73677" cy="1412702"/>
          </a:xfrm>
          <a:prstGeom prst="bentConnector3">
            <a:avLst>
              <a:gd name="adj1" fmla="val 41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5878553-636F-4E9F-8CD9-A749F5F87023}"/>
              </a:ext>
            </a:extLst>
          </p:cNvPr>
          <p:cNvSpPr txBox="1"/>
          <p:nvPr/>
        </p:nvSpPr>
        <p:spPr>
          <a:xfrm>
            <a:off x="2893467" y="217454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34212" y="5854860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PoE-capable Switch (one per platform)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E12A0B5-4A81-48D7-A2B9-75F0C8A44135}"/>
              </a:ext>
            </a:extLst>
          </p:cNvPr>
          <p:cNvSpPr txBox="1"/>
          <p:nvPr/>
        </p:nvSpPr>
        <p:spPr>
          <a:xfrm>
            <a:off x="963641" y="5619518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D1BDFE-56B3-4FC5-B934-184F3036490F}"/>
              </a:ext>
            </a:extLst>
          </p:cNvPr>
          <p:cNvSpPr txBox="1"/>
          <p:nvPr/>
        </p:nvSpPr>
        <p:spPr>
          <a:xfrm>
            <a:off x="1487175" y="5629099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EC82425-A89A-42BA-B85F-16428A514966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369631" y="3039943"/>
            <a:ext cx="1371556" cy="31216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06E766-A8E7-4CF5-901C-D42ADF90D9DC}"/>
              </a:ext>
            </a:extLst>
          </p:cNvPr>
          <p:cNvSpPr txBox="1"/>
          <p:nvPr/>
        </p:nvSpPr>
        <p:spPr>
          <a:xfrm>
            <a:off x="4774142" y="392299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</a:t>
            </a:r>
            <a:endParaRPr lang="en-CA" sz="1000" dirty="0"/>
          </a:p>
        </p:txBody>
      </p: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E43A20B3-CDE1-4410-AF15-A16C814A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16" y="509383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92FBF72-BD18-4A41-A916-74C44E9B84B2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3357769" y="555104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7330CD68-28EC-46AE-872A-649A1DA2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32" y="509383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093D47-FF37-44E2-9CCE-A72C8A838EEA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375485" y="555104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372815-FCE1-4050-8C5B-1A2A708A5D67}"/>
              </a:ext>
            </a:extLst>
          </p:cNvPr>
          <p:cNvCxnSpPr>
            <a:cxnSpLocks/>
            <a:stCxn id="110" idx="0"/>
            <a:endCxn id="186" idx="2"/>
          </p:cNvCxnSpPr>
          <p:nvPr/>
        </p:nvCxnSpPr>
        <p:spPr>
          <a:xfrm flipH="1" flipV="1">
            <a:off x="5962135" y="1818748"/>
            <a:ext cx="7654" cy="1304761"/>
          </a:xfrm>
          <a:prstGeom prst="line">
            <a:avLst/>
          </a:prstGeom>
          <a:ln w="571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EF73B51-DF07-4452-BBF7-D6763C4248EE}"/>
              </a:ext>
            </a:extLst>
          </p:cNvPr>
          <p:cNvCxnSpPr>
            <a:cxnSpLocks/>
          </p:cNvCxnSpPr>
          <p:nvPr/>
        </p:nvCxnSpPr>
        <p:spPr>
          <a:xfrm flipV="1">
            <a:off x="6284778" y="1832206"/>
            <a:ext cx="508092" cy="2422051"/>
          </a:xfrm>
          <a:prstGeom prst="bentConnector2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A9E4F60-3958-49B3-AA87-53E0BB3CBC8F}"/>
              </a:ext>
            </a:extLst>
          </p:cNvPr>
          <p:cNvSpPr txBox="1"/>
          <p:nvPr/>
        </p:nvSpPr>
        <p:spPr>
          <a:xfrm>
            <a:off x="8112225" y="1124726"/>
            <a:ext cx="38823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u="sng" dirty="0"/>
              <a:t>Main laptop is wired </a:t>
            </a:r>
            <a:r>
              <a:rPr lang="en-CA" dirty="0"/>
              <a:t>to the first platform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u="sng" dirty="0"/>
              <a:t>Redundant </a:t>
            </a:r>
            <a:r>
              <a:rPr lang="en-CA" u="sng" dirty="0" err="1"/>
              <a:t>WiFi</a:t>
            </a:r>
            <a:r>
              <a:rPr lang="en-CA" u="sng" dirty="0"/>
              <a:t> Access Points</a:t>
            </a:r>
            <a:r>
              <a:rPr lang="en-CA" dirty="0"/>
              <a:t> powered over Ethernet (PoE).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Announcer, down signal, attempt board are wired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u="sng" dirty="0"/>
              <a:t>No interference from video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platform = one switch, other switches connect directly to main switch</a:t>
            </a:r>
          </a:p>
          <a:p>
            <a:endParaRPr lang="en-CA" dirty="0"/>
          </a:p>
          <a:p>
            <a:r>
              <a:rPr lang="en-CA" dirty="0"/>
              <a:t>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Provides DHCP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fetch scoreboards from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stream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owlcms to feed Heroku public scoreboards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67EF123-D39F-45EF-9AEE-C5EE0C73975C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152891" y="4254520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Graphic 157" descr="Laptop">
            <a:extLst>
              <a:ext uri="{FF2B5EF4-FFF2-40B4-BE49-F238E27FC236}">
                <a16:creationId xmlns:a16="http://schemas.microsoft.com/office/drawing/2014/main" id="{95F53995-5A56-43D1-9E24-74713315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89" y="3797316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Graphic 157" descr="Laptop">
            <a:extLst>
              <a:ext uri="{FF2B5EF4-FFF2-40B4-BE49-F238E27FC236}">
                <a16:creationId xmlns:a16="http://schemas.microsoft.com/office/drawing/2014/main" id="{30635837-B33C-40E8-A905-4F274D3F6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28" y="37890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157" descr="Laptop">
            <a:extLst>
              <a:ext uri="{FF2B5EF4-FFF2-40B4-BE49-F238E27FC236}">
                <a16:creationId xmlns:a16="http://schemas.microsoft.com/office/drawing/2014/main" id="{9BC63793-B798-4BAE-B68A-0DC58CD10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93" y="37890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5F02202-F3B0-4B18-9770-973FF1825057}"/>
              </a:ext>
            </a:extLst>
          </p:cNvPr>
          <p:cNvCxnSpPr>
            <a:cxnSpLocks/>
          </p:cNvCxnSpPr>
          <p:nvPr/>
        </p:nvCxnSpPr>
        <p:spPr>
          <a:xfrm>
            <a:off x="1606103" y="4254938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B74CCEF-77C4-474D-A2B3-DD8178830CAE}"/>
              </a:ext>
            </a:extLst>
          </p:cNvPr>
          <p:cNvCxnSpPr>
            <a:cxnSpLocks/>
          </p:cNvCxnSpPr>
          <p:nvPr/>
        </p:nvCxnSpPr>
        <p:spPr>
          <a:xfrm>
            <a:off x="2076249" y="4255356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207F031-DBCA-4DAC-903E-2AAE0C4CE036}"/>
              </a:ext>
            </a:extLst>
          </p:cNvPr>
          <p:cNvCxnSpPr>
            <a:cxnSpLocks/>
          </p:cNvCxnSpPr>
          <p:nvPr/>
        </p:nvCxnSpPr>
        <p:spPr>
          <a:xfrm>
            <a:off x="2546395" y="4255774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6CDE222-7D9F-4A89-B42E-54B91DE51B30}"/>
              </a:ext>
            </a:extLst>
          </p:cNvPr>
          <p:cNvCxnSpPr>
            <a:cxnSpLocks/>
            <a:stCxn id="110" idx="2"/>
            <a:endCxn id="113" idx="1"/>
          </p:cNvCxnSpPr>
          <p:nvPr/>
        </p:nvCxnSpPr>
        <p:spPr>
          <a:xfrm rot="5400000">
            <a:off x="5538351" y="3793971"/>
            <a:ext cx="644697" cy="218180"/>
          </a:xfrm>
          <a:prstGeom prst="bentConnector4">
            <a:avLst>
              <a:gd name="adj1" fmla="val -1710"/>
              <a:gd name="adj2" fmla="val 706827"/>
            </a:avLst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le 75">
            <a:extLst>
              <a:ext uri="{FF2B5EF4-FFF2-40B4-BE49-F238E27FC236}">
                <a16:creationId xmlns:a16="http://schemas.microsoft.com/office/drawing/2014/main" id="{16E20618-0F12-4BBD-B839-BDBB571F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123"/>
          </a:xfrm>
        </p:spPr>
        <p:txBody>
          <a:bodyPr/>
          <a:lstStyle/>
          <a:p>
            <a:r>
              <a:rPr lang="en-CA" dirty="0"/>
              <a:t>Ideal Wi-Fi</a:t>
            </a:r>
            <a:r>
              <a:rPr lang="en-CA" noProof="0" dirty="0"/>
              <a:t> Networking Setup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A31715-7F4B-48F2-8022-3A32C46FF77B}"/>
              </a:ext>
            </a:extLst>
          </p:cNvPr>
          <p:cNvSpPr txBox="1"/>
          <p:nvPr/>
        </p:nvSpPr>
        <p:spPr>
          <a:xfrm>
            <a:off x="1024155" y="6406643"/>
            <a:ext cx="3794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(*) if no </a:t>
            </a:r>
            <a:r>
              <a:rPr lang="fr-CA" sz="1100" dirty="0" err="1"/>
              <a:t>cabled</a:t>
            </a:r>
            <a:r>
              <a:rPr lang="fr-CA" sz="1100" dirty="0"/>
              <a:t> WAN </a:t>
            </a:r>
            <a:r>
              <a:rPr lang="fr-CA" sz="1100" dirty="0" err="1"/>
              <a:t>connection</a:t>
            </a:r>
            <a:r>
              <a:rPr lang="fr-CA" sz="1100" dirty="0"/>
              <a:t>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available</a:t>
            </a:r>
            <a:r>
              <a:rPr lang="fr-CA" sz="1100" dirty="0"/>
              <a:t>, the </a:t>
            </a:r>
            <a:r>
              <a:rPr lang="fr-CA" sz="1100" dirty="0" err="1"/>
              <a:t>device</a:t>
            </a:r>
            <a:r>
              <a:rPr lang="fr-CA" sz="1100" dirty="0"/>
              <a:t> can </a:t>
            </a:r>
            <a:r>
              <a:rPr lang="fr-CA" sz="1100" dirty="0" err="1"/>
              <a:t>be</a:t>
            </a:r>
            <a:r>
              <a:rPr lang="fr-CA" sz="1100" dirty="0"/>
              <a:t> </a:t>
            </a:r>
            <a:br>
              <a:rPr lang="fr-CA" sz="1100" dirty="0"/>
            </a:br>
            <a:r>
              <a:rPr lang="fr-CA" sz="1100" dirty="0" err="1"/>
              <a:t>configured</a:t>
            </a:r>
            <a:r>
              <a:rPr lang="fr-CA" sz="1100" dirty="0"/>
              <a:t> as a </a:t>
            </a:r>
            <a:r>
              <a:rPr lang="fr-CA" sz="1100" dirty="0" err="1"/>
              <a:t>WiFi</a:t>
            </a:r>
            <a:r>
              <a:rPr lang="fr-CA" sz="1100" dirty="0"/>
              <a:t> bridge, </a:t>
            </a:r>
            <a:r>
              <a:rPr lang="fr-CA" sz="1100" dirty="0" err="1"/>
              <a:t>testing</a:t>
            </a:r>
            <a:r>
              <a:rPr lang="fr-CA" sz="1100" dirty="0"/>
              <a:t> </a:t>
            </a:r>
            <a:r>
              <a:rPr lang="fr-CA" sz="1100" dirty="0" err="1"/>
              <a:t>beforehand</a:t>
            </a:r>
            <a:r>
              <a:rPr lang="fr-CA" sz="1100" dirty="0"/>
              <a:t> </a:t>
            </a:r>
            <a:r>
              <a:rPr lang="fr-CA" sz="1100" dirty="0" err="1"/>
              <a:t>required</a:t>
            </a:r>
            <a:r>
              <a:rPr lang="fr-CA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485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2461301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281806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281559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281312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281065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097982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177925"/>
            <a:ext cx="1080120" cy="28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6182433" y="354283"/>
            <a:ext cx="613198" cy="4458376"/>
          </a:xfrm>
          <a:prstGeom prst="bentConnector5">
            <a:avLst>
              <a:gd name="adj1" fmla="val -37280"/>
              <a:gd name="adj2" fmla="val 50000"/>
              <a:gd name="adj3" fmla="val 137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055440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19675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2071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243524" y="2514526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effectLst/>
              </a:rPr>
              <a:t>10.0.0.232</a:t>
            </a:r>
            <a:endParaRPr lang="fr-CA" sz="1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178276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749218" y="1916832"/>
            <a:ext cx="114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dirty="0" err="1"/>
              <a:t>Video</a:t>
            </a:r>
            <a:r>
              <a:rPr lang="fr-CA" sz="1400" dirty="0"/>
              <a:t> Router</a:t>
            </a:r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36506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331622" y="4018421"/>
            <a:ext cx="1234633" cy="850739"/>
            <a:chOff x="5932259" y="3738627"/>
            <a:chExt cx="1234633" cy="850739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5932259" y="4035368"/>
              <a:ext cx="12346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DHCP </a:t>
              </a:r>
              <a:r>
                <a:rPr lang="fr-CA" sz="1000" dirty="0" err="1">
                  <a:effectLst/>
                </a:rPr>
                <a:t>Reservation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192.168.0.100:8080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372114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51584" y="2147218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2887602"/>
            <a:ext cx="2701" cy="47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6069224" y="3561075"/>
            <a:ext cx="1234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 err="1">
                <a:effectLst/>
              </a:rPr>
              <a:t>External</a:t>
            </a:r>
            <a:r>
              <a:rPr lang="fr-CA" sz="1000" dirty="0">
                <a:effectLst/>
              </a:rPr>
              <a:t> port 8080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redirection to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192.168.0.100:8080</a:t>
            </a:r>
            <a:endParaRPr lang="fr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2279576" y="2041103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6701470" y="705638"/>
            <a:ext cx="3410991" cy="4916054"/>
          </a:xfrm>
          <a:prstGeom prst="bentConnector4">
            <a:avLst>
              <a:gd name="adj1" fmla="val -6702"/>
              <a:gd name="adj2" fmla="val 104674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9453579" y="1458169"/>
            <a:ext cx="1411414" cy="2135496"/>
          </a:xfrm>
          <a:prstGeom prst="bentConnector3">
            <a:avLst>
              <a:gd name="adj1" fmla="val 116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9972521" y="4614165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 err="1">
                <a:effectLst/>
              </a:rPr>
              <a:t>publicresults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980694" y="304948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19113" y="1095660"/>
            <a:ext cx="5803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 err="1"/>
              <a:t>Same</a:t>
            </a:r>
            <a:r>
              <a:rPr lang="fr-CA" sz="1200" dirty="0"/>
              <a:t> configuration </a:t>
            </a:r>
            <a:r>
              <a:rPr lang="fr-CA" sz="1200" dirty="0" err="1"/>
              <a:t>you</a:t>
            </a:r>
            <a:r>
              <a:rPr lang="fr-CA" sz="1200" dirty="0"/>
              <a:t> </a:t>
            </a:r>
            <a:r>
              <a:rPr lang="fr-CA" sz="1200" dirty="0" err="1"/>
              <a:t>would</a:t>
            </a:r>
            <a:r>
              <a:rPr lang="fr-CA" sz="1200" dirty="0"/>
              <a:t> </a:t>
            </a:r>
            <a:r>
              <a:rPr lang="fr-CA" sz="1200" dirty="0" err="1"/>
              <a:t>normally</a:t>
            </a:r>
            <a:r>
              <a:rPr lang="fr-CA" sz="1200" dirty="0"/>
              <a:t>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All </a:t>
            </a:r>
            <a:r>
              <a:rPr lang="fr-CA" sz="1200" dirty="0" err="1"/>
              <a:t>cabled</a:t>
            </a:r>
            <a:r>
              <a:rPr lang="fr-CA" sz="1200" dirty="0"/>
              <a:t> computers are on the switch. Critical computers are </a:t>
            </a:r>
            <a:r>
              <a:rPr lang="fr-CA" sz="1200" dirty="0" err="1"/>
              <a:t>cabled</a:t>
            </a:r>
            <a:r>
              <a:rPr lang="fr-CA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One port </a:t>
            </a:r>
            <a:r>
              <a:rPr lang="fr-CA" sz="1200" dirty="0" err="1"/>
              <a:t>is</a:t>
            </a:r>
            <a:r>
              <a:rPr lang="fr-CA" sz="1200" dirty="0"/>
              <a:t> open to the </a:t>
            </a:r>
            <a:r>
              <a:rPr lang="fr-CA" sz="1200" dirty="0" err="1"/>
              <a:t>outside</a:t>
            </a:r>
            <a:r>
              <a:rPr lang="fr-CA" sz="1200" dirty="0"/>
              <a:t> to </a:t>
            </a:r>
            <a:r>
              <a:rPr lang="fr-CA" sz="1200" dirty="0" err="1"/>
              <a:t>allow</a:t>
            </a:r>
            <a:r>
              <a:rPr lang="fr-CA" sz="1200" dirty="0"/>
              <a:t> OBS to </a:t>
            </a:r>
            <a:r>
              <a:rPr lang="fr-CA" sz="1200" dirty="0" err="1"/>
              <a:t>reach</a:t>
            </a:r>
            <a:r>
              <a:rPr lang="fr-CA" sz="1200" dirty="0"/>
              <a:t> owlcms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Ethernet or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465146" y="1073442"/>
            <a:ext cx="4003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Video</a:t>
            </a:r>
            <a:r>
              <a:rPr lang="fr-CA" sz="1400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 err="1"/>
              <a:t>Does</a:t>
            </a:r>
            <a:r>
              <a:rPr lang="fr-CA" sz="1200" dirty="0"/>
              <a:t> not </a:t>
            </a:r>
            <a:r>
              <a:rPr lang="fr-CA" sz="1200" dirty="0" err="1"/>
              <a:t>interfere</a:t>
            </a:r>
            <a:br>
              <a:rPr lang="fr-CA" sz="1200" dirty="0"/>
            </a:br>
            <a:r>
              <a:rPr lang="fr-CA" sz="1200" dirty="0" err="1"/>
              <a:t>with</a:t>
            </a:r>
            <a:r>
              <a:rPr lang="fr-CA" sz="1200" dirty="0"/>
              <a:t> </a:t>
            </a:r>
            <a:r>
              <a:rPr lang="fr-CA" sz="1200" dirty="0" err="1"/>
              <a:t>competition</a:t>
            </a: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 err="1"/>
              <a:t>Should</a:t>
            </a:r>
            <a:r>
              <a:rPr lang="fr-CA" sz="1200" dirty="0"/>
              <a:t> </a:t>
            </a:r>
            <a:r>
              <a:rPr lang="fr-CA" sz="1200" dirty="0" err="1"/>
              <a:t>be</a:t>
            </a:r>
            <a:r>
              <a:rPr lang="fr-CA" sz="1200" dirty="0"/>
              <a:t> </a:t>
            </a:r>
            <a:r>
              <a:rPr lang="fr-CA" sz="1200" dirty="0" err="1"/>
              <a:t>cabled</a:t>
            </a:r>
            <a:r>
              <a:rPr lang="fr-CA" sz="1200" dirty="0"/>
              <a:t> out (*)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Logical</a:t>
            </a:r>
            <a:r>
              <a:rPr lang="fr-CA" sz="1100" dirty="0"/>
              <a:t> IP </a:t>
            </a:r>
            <a:r>
              <a:rPr lang="fr-CA" sz="1100" dirty="0" err="1"/>
              <a:t>connection</a:t>
            </a:r>
            <a:endParaRPr lang="fr-CA" sz="1100" dirty="0"/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24" y="508518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22977" y="554238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endCxn id="174" idx="2"/>
          </p:cNvCxnSpPr>
          <p:nvPr/>
        </p:nvCxnSpPr>
        <p:spPr>
          <a:xfrm rot="5400000">
            <a:off x="4677389" y="4703628"/>
            <a:ext cx="1508021" cy="615013"/>
          </a:xfrm>
          <a:prstGeom prst="bentConnector3">
            <a:avLst>
              <a:gd name="adj1" fmla="val 115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143672" y="5757741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372878" y="3515719"/>
            <a:ext cx="2693717" cy="1800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3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413F8C54-1391-4149-AA6C-787129AF8D31}"/>
              </a:ext>
            </a:extLst>
          </p:cNvPr>
          <p:cNvCxnSpPr>
            <a:cxnSpLocks/>
            <a:stCxn id="110" idx="1"/>
            <a:endCxn id="113" idx="0"/>
          </p:cNvCxnSpPr>
          <p:nvPr/>
        </p:nvCxnSpPr>
        <p:spPr>
          <a:xfrm rot="10800000" flipV="1">
            <a:off x="5933917" y="3593665"/>
            <a:ext cx="3062458" cy="424756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26199" y="5883060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2391A946-ED78-4282-BE0D-DFD690F4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2136" y="3560652"/>
            <a:ext cx="182880" cy="1299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30042" y="4295906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9222276" y="3967368"/>
            <a:ext cx="3463" cy="3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933762-5CAF-434F-87D2-1A61797BF7A7}"/>
              </a:ext>
            </a:extLst>
          </p:cNvPr>
          <p:cNvSpPr txBox="1"/>
          <p:nvPr/>
        </p:nvSpPr>
        <p:spPr>
          <a:xfrm>
            <a:off x="8742479" y="2016888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97D29AC-C37C-470D-ADEB-8EC59CFC37A7}"/>
              </a:ext>
            </a:extLst>
          </p:cNvPr>
          <p:cNvCxnSpPr>
            <a:cxnSpLocks/>
            <a:stCxn id="35" idx="0"/>
            <a:endCxn id="86" idx="1"/>
          </p:cNvCxnSpPr>
          <p:nvPr/>
        </p:nvCxnSpPr>
        <p:spPr>
          <a:xfrm flipH="1" flipV="1">
            <a:off x="10158380" y="1719028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57" descr="Laptop">
            <a:extLst>
              <a:ext uri="{FF2B5EF4-FFF2-40B4-BE49-F238E27FC236}">
                <a16:creationId xmlns:a16="http://schemas.microsoft.com/office/drawing/2014/main" id="{259D6300-B54E-4A17-9614-6C1C12FA3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36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7EE1876-B44B-4966-81A2-7A973D965A94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1510389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40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035893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27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549880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083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053936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A3A338-AB8E-485A-B568-40D1DD5950A2}"/>
              </a:ext>
            </a:extLst>
          </p:cNvPr>
          <p:cNvCxnSpPr>
            <a:stCxn id="193" idx="0"/>
            <a:endCxn id="103" idx="1"/>
          </p:cNvCxnSpPr>
          <p:nvPr/>
        </p:nvCxnSpPr>
        <p:spPr>
          <a:xfrm rot="5400000" flipH="1" flipV="1">
            <a:off x="1180548" y="2618005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62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9" y="379992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1F44F5A-BE82-43DA-B2FD-7674B1183E9C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785441" y="2496598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BC04A75-5CAC-4166-B20A-7F413A3E0368}"/>
              </a:ext>
            </a:extLst>
          </p:cNvPr>
          <p:cNvCxnSpPr>
            <a:cxnSpLocks/>
            <a:stCxn id="126" idx="0"/>
            <a:endCxn id="103" idx="1"/>
          </p:cNvCxnSpPr>
          <p:nvPr/>
        </p:nvCxnSpPr>
        <p:spPr>
          <a:xfrm rot="5400000" flipH="1" flipV="1">
            <a:off x="1426353" y="2863809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9812F6-61BE-487C-8C44-AD04771E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02788" y="3570131"/>
            <a:ext cx="182880" cy="12996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CF42520-89E8-4A5D-B7B6-601146C3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400" y="3579610"/>
            <a:ext cx="182880" cy="129967"/>
          </a:xfrm>
          <a:prstGeom prst="rect">
            <a:avLst/>
          </a:prstGeom>
        </p:spPr>
      </p:pic>
      <p:sp>
        <p:nvSpPr>
          <p:cNvPr id="91" name="Title 75">
            <a:extLst>
              <a:ext uri="{FF2B5EF4-FFF2-40B4-BE49-F238E27FC236}">
                <a16:creationId xmlns:a16="http://schemas.microsoft.com/office/drawing/2014/main" id="{CF6A5B10-FBD3-4548-95E0-18DA228467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3012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CA" dirty="0"/>
              <a:t>Alternate Wi-Fi Networking Setup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DA1E802-0912-450D-A05F-030329C2A47E}"/>
              </a:ext>
            </a:extLst>
          </p:cNvPr>
          <p:cNvSpPr txBox="1"/>
          <p:nvPr/>
        </p:nvSpPr>
        <p:spPr>
          <a:xfrm>
            <a:off x="8840482" y="5229200"/>
            <a:ext cx="2808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(*) if no </a:t>
            </a:r>
            <a:r>
              <a:rPr lang="fr-CA" sz="1100" dirty="0" err="1"/>
              <a:t>cabling</a:t>
            </a:r>
            <a:r>
              <a:rPr lang="fr-CA" sz="1100" dirty="0"/>
              <a:t>, the </a:t>
            </a:r>
            <a:r>
              <a:rPr lang="fr-CA" sz="1100" dirty="0" err="1"/>
              <a:t>device</a:t>
            </a:r>
            <a:r>
              <a:rPr lang="fr-CA" sz="1100" dirty="0"/>
              <a:t> can </a:t>
            </a:r>
            <a:r>
              <a:rPr lang="fr-CA" sz="1100" dirty="0" err="1"/>
              <a:t>be</a:t>
            </a:r>
            <a:r>
              <a:rPr lang="fr-CA" sz="1100" dirty="0"/>
              <a:t> </a:t>
            </a:r>
            <a:r>
              <a:rPr lang="fr-CA" sz="1100" dirty="0" err="1"/>
              <a:t>configured</a:t>
            </a:r>
            <a:br>
              <a:rPr lang="fr-CA" sz="1100" dirty="0"/>
            </a:br>
            <a:r>
              <a:rPr lang="fr-CA" sz="1100" dirty="0"/>
              <a:t>as a </a:t>
            </a:r>
            <a:r>
              <a:rPr lang="fr-CA" sz="1100" dirty="0" err="1"/>
              <a:t>WiFi</a:t>
            </a:r>
            <a:r>
              <a:rPr lang="fr-CA" sz="1100" dirty="0"/>
              <a:t> bridge, </a:t>
            </a:r>
            <a:r>
              <a:rPr lang="fr-CA" sz="1100" dirty="0" err="1"/>
              <a:t>testing</a:t>
            </a:r>
            <a:r>
              <a:rPr lang="fr-CA" sz="1100" dirty="0"/>
              <a:t> </a:t>
            </a:r>
            <a:r>
              <a:rPr lang="fr-CA" sz="1100" dirty="0" err="1"/>
              <a:t>beforehand</a:t>
            </a:r>
            <a:r>
              <a:rPr lang="fr-CA" sz="1100" dirty="0"/>
              <a:t> </a:t>
            </a:r>
            <a:r>
              <a:rPr lang="fr-CA" sz="1100" dirty="0" err="1"/>
              <a:t>required</a:t>
            </a:r>
            <a:r>
              <a:rPr lang="fr-CA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779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CA" noProof="0" dirty="0"/>
              <a:t>Recommendations for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7202016" cy="5112568"/>
          </a:xfrm>
        </p:spPr>
        <p:txBody>
          <a:bodyPr>
            <a:normAutofit fontScale="85000" lnSpcReduction="20000"/>
          </a:bodyPr>
          <a:lstStyle/>
          <a:p>
            <a:r>
              <a:rPr lang="en-CA" noProof="0" dirty="0"/>
              <a:t>Use a video-capable (gaming) router for video</a:t>
            </a:r>
          </a:p>
          <a:p>
            <a:r>
              <a:rPr lang="en-CA" noProof="0" dirty="0"/>
              <a:t>Use small-business Power-over-Ethernet (PoE) switches</a:t>
            </a:r>
          </a:p>
          <a:p>
            <a:pPr lvl="1"/>
            <a:r>
              <a:rPr lang="en-CA" noProof="0" dirty="0"/>
              <a:t>For example </a:t>
            </a:r>
            <a:r>
              <a:rPr lang="en-CA" noProof="0" dirty="0" err="1"/>
              <a:t>tp</a:t>
            </a:r>
            <a:r>
              <a:rPr lang="en-CA" noProof="0" dirty="0"/>
              <a:t>-link TL-SG1008P has 4 PoE ports, 4 normal ports, handles 1Gbps.</a:t>
            </a:r>
          </a:p>
          <a:p>
            <a:pPr lvl="1"/>
            <a:r>
              <a:rPr lang="en-CA" noProof="0" dirty="0"/>
              <a:t>Use one per platform</a:t>
            </a:r>
          </a:p>
          <a:p>
            <a:pPr lvl="1"/>
            <a:r>
              <a:rPr lang="en-CA" noProof="0" dirty="0"/>
              <a:t>PoE switches allow connecting </a:t>
            </a:r>
            <a:r>
              <a:rPr lang="en-CA" noProof="0" dirty="0" err="1"/>
              <a:t>WiFi</a:t>
            </a:r>
            <a:r>
              <a:rPr lang="en-CA" noProof="0" dirty="0"/>
              <a:t> access points without having to bring electrical wiring</a:t>
            </a:r>
          </a:p>
          <a:p>
            <a:r>
              <a:rPr lang="en-CA" noProof="0" dirty="0"/>
              <a:t>Use redundant </a:t>
            </a:r>
            <a:r>
              <a:rPr lang="en-CA" noProof="0" dirty="0" err="1"/>
              <a:t>WiFi</a:t>
            </a:r>
            <a:r>
              <a:rPr lang="en-CA" noProof="0" dirty="0"/>
              <a:t> access points</a:t>
            </a:r>
          </a:p>
          <a:p>
            <a:pPr lvl="1"/>
            <a:r>
              <a:rPr lang="en-CA" noProof="0" dirty="0"/>
              <a:t>For example, </a:t>
            </a:r>
            <a:r>
              <a:rPr lang="en-CA" noProof="0" dirty="0" err="1"/>
              <a:t>tp</a:t>
            </a:r>
            <a:r>
              <a:rPr lang="en-CA" noProof="0" dirty="0"/>
              <a:t>-link AC1200 EAP225 Outdoor</a:t>
            </a:r>
            <a:endParaRPr lang="en-CA" dirty="0"/>
          </a:p>
          <a:p>
            <a:pPr lvl="2"/>
            <a:r>
              <a:rPr lang="en-CA" noProof="0" dirty="0"/>
              <a:t>can be mounted on a phone tripod, correct wave shape</a:t>
            </a:r>
          </a:p>
          <a:p>
            <a:pPr lvl="2"/>
            <a:r>
              <a:rPr lang="en-CA" noProof="0" dirty="0"/>
              <a:t>disk-shaped antennas are meant for upside-down ceiling mount</a:t>
            </a:r>
          </a:p>
          <a:p>
            <a:pPr lvl="1"/>
            <a:r>
              <a:rPr lang="en-CA" noProof="0" dirty="0"/>
              <a:t>Use one (or more) access point for the main platform area, one for warm-up area</a:t>
            </a:r>
          </a:p>
          <a:p>
            <a:pPr lvl="1"/>
            <a:r>
              <a:rPr lang="en-CA" noProof="0" dirty="0"/>
              <a:t>Use </a:t>
            </a:r>
            <a:r>
              <a:rPr lang="en-CA" dirty="0"/>
              <a:t>the vendor’s </a:t>
            </a:r>
            <a:r>
              <a:rPr lang="en-CA" noProof="0" dirty="0"/>
              <a:t>management software to create a single unified </a:t>
            </a:r>
            <a:r>
              <a:rPr lang="en-CA" noProof="0" dirty="0" err="1"/>
              <a:t>WiFi</a:t>
            </a:r>
            <a:r>
              <a:rPr lang="en-CA" noProof="0" dirty="0"/>
              <a:t> network with redundancy and roaming (</a:t>
            </a:r>
            <a:r>
              <a:rPr lang="en-CA" noProof="0" dirty="0" err="1"/>
              <a:t>e.g</a:t>
            </a:r>
            <a:r>
              <a:rPr lang="en-CA" dirty="0"/>
              <a:t>. </a:t>
            </a:r>
            <a:r>
              <a:rPr lang="en-CA" dirty="0" err="1"/>
              <a:t>tp</a:t>
            </a:r>
            <a:r>
              <a:rPr lang="en-CA" dirty="0"/>
              <a:t>-link Omada)</a:t>
            </a:r>
            <a:endParaRPr lang="en-CA" noProof="0" dirty="0"/>
          </a:p>
          <a:p>
            <a:pPr lvl="1"/>
            <a:r>
              <a:rPr lang="en-CA" noProof="0" dirty="0"/>
              <a:t>Use proper length Ethernet cables, avoid needlessly long cables, check connectors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9AD8C-4F8E-46EB-8491-A0E85FDF6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235795"/>
            <a:ext cx="2214635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5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3A0D-9CDA-491C-97C0-A5013E65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</p:spPr>
        <p:txBody>
          <a:bodyPr/>
          <a:lstStyle/>
          <a:p>
            <a:r>
              <a:rPr lang="en-CA" noProof="0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6AC6-E486-4F65-AB31-4168E207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Use a </a:t>
            </a:r>
            <a:r>
              <a:rPr lang="en-CA" u="sng" noProof="0" dirty="0"/>
              <a:t>well-ventilated laptop</a:t>
            </a:r>
            <a:r>
              <a:rPr lang="en-CA" noProof="0" dirty="0"/>
              <a:t> </a:t>
            </a:r>
            <a:r>
              <a:rPr lang="en-CA" dirty="0"/>
              <a:t>as the main </a:t>
            </a:r>
            <a:r>
              <a:rPr lang="en-CA" noProof="0" dirty="0"/>
              <a:t>owlcms computer.  Wire the main computer using ethernet wiring.</a:t>
            </a:r>
          </a:p>
          <a:p>
            <a:r>
              <a:rPr lang="en-CA" noProof="0" dirty="0"/>
              <a:t>Use a separate laptop for the competition clerks</a:t>
            </a:r>
          </a:p>
          <a:p>
            <a:pPr lvl="1"/>
            <a:r>
              <a:rPr lang="en-CA" noProof="0" dirty="0"/>
              <a:t>This is the only laptop that needs Office (or compatible) and a printer</a:t>
            </a:r>
          </a:p>
          <a:p>
            <a:pPr lvl="1"/>
            <a:r>
              <a:rPr lang="en-CA" dirty="0"/>
              <a:t>All PCs used should be known to run cool even after a day.</a:t>
            </a:r>
          </a:p>
          <a:p>
            <a:r>
              <a:rPr lang="en-CA" noProof="0" dirty="0"/>
              <a:t>Get </a:t>
            </a:r>
            <a:r>
              <a:rPr lang="en-CA" dirty="0"/>
              <a:t>walkie-talkies (or a walkie-talkie app) for communications between </a:t>
            </a:r>
            <a:r>
              <a:rPr lang="en-CA" dirty="0" err="1"/>
              <a:t>marshall</a:t>
            </a:r>
            <a:r>
              <a:rPr lang="en-CA" dirty="0"/>
              <a:t> and announcer</a:t>
            </a:r>
            <a:endParaRPr lang="en-CA" noProof="0" dirty="0"/>
          </a:p>
          <a:p>
            <a:endParaRPr lang="en-CA" noProof="0" dirty="0"/>
          </a:p>
          <a:p>
            <a:pPr lvl="1"/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67926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97E-DA36-4561-B14E-F171E672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CA" noProof="0" dirty="0"/>
              <a:t>Laptops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C6F7-9B84-4808-AF4D-186B426F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/>
          </a:bodyPr>
          <a:lstStyle/>
          <a:p>
            <a:r>
              <a:rPr lang="en-CA" noProof="0" dirty="0"/>
              <a:t>Use a fast, modern laptop for owlcms</a:t>
            </a:r>
          </a:p>
          <a:p>
            <a:pPr lvl="1"/>
            <a:r>
              <a:rPr lang="en-CA" dirty="0"/>
              <a:t>Do not run anything else on that laptop</a:t>
            </a:r>
          </a:p>
          <a:p>
            <a:pPr lvl="1"/>
            <a:r>
              <a:rPr lang="en-CA" dirty="0"/>
              <a:t>Clearly mark the laptop as “hand-off”</a:t>
            </a:r>
          </a:p>
          <a:p>
            <a:pPr lvl="1"/>
            <a:r>
              <a:rPr lang="en-CA" noProof="0" dirty="0"/>
              <a:t>Disable BitLocker if enabled (this is critical)</a:t>
            </a:r>
          </a:p>
          <a:p>
            <a:pPr lvl="1"/>
            <a:r>
              <a:rPr lang="en-CA" dirty="0"/>
              <a:t>Disable Firewall, Runtime protections and antivirus during the competition</a:t>
            </a:r>
          </a:p>
          <a:p>
            <a:pPr lvl="1"/>
            <a:r>
              <a:rPr lang="en-CA" dirty="0"/>
              <a:t>Assign a predetermined address to the laptop (DHCP reservation or fixed IP)</a:t>
            </a:r>
          </a:p>
          <a:p>
            <a:r>
              <a:rPr lang="en-CA" dirty="0"/>
              <a:t>Use a separate laptop for the competition clerks</a:t>
            </a:r>
          </a:p>
          <a:p>
            <a:pPr lvl="1"/>
            <a:r>
              <a:rPr lang="en-CA" dirty="0"/>
              <a:t>Make sure Office licence is enabled and printer is configured</a:t>
            </a:r>
          </a:p>
          <a:p>
            <a:r>
              <a:rPr lang="en-CA" dirty="0"/>
              <a:t>For laptops as display devices</a:t>
            </a:r>
          </a:p>
          <a:p>
            <a:pPr lvl="1"/>
            <a:r>
              <a:rPr lang="en-CA" dirty="0"/>
              <a:t>Disable runtime protections e.g. “smart screen” and suchlike that want to check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53712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97E-DA36-4561-B14E-F171E672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CA" noProof="0" dirty="0"/>
              <a:t>Competition Secretary and Clerks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C6F7-9B84-4808-AF4D-186B426F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Make sure you have the most recent stable version. Get comfortable with it.</a:t>
            </a:r>
          </a:p>
          <a:p>
            <a:r>
              <a:rPr lang="en-CA" dirty="0"/>
              <a:t>Load the database as early as possible</a:t>
            </a:r>
          </a:p>
          <a:p>
            <a:pPr lvl="1"/>
            <a:r>
              <a:rPr lang="en-CA" dirty="0"/>
              <a:t>Circulate the starting list as soon as possible after the end of registration so errors can be caught (inverted names/surnames, wrong groups,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Enter all the scheduling and referee information in the software</a:t>
            </a:r>
          </a:p>
          <a:p>
            <a:pPr lvl="1"/>
            <a:r>
              <a:rPr lang="en-CA" dirty="0"/>
              <a:t>Make sure that you allocate lot numbers</a:t>
            </a:r>
          </a:p>
          <a:p>
            <a:pPr lvl="1"/>
            <a:r>
              <a:rPr lang="en-CA" dirty="0"/>
              <a:t>Check that you can print the starting cards – use the IWF format</a:t>
            </a:r>
          </a:p>
          <a:p>
            <a:r>
              <a:rPr lang="en-CA" dirty="0"/>
              <a:t>Designate competition clerks (</a:t>
            </a:r>
            <a:r>
              <a:rPr lang="en-CA" u="sng" dirty="0"/>
              <a:t>in addition to the competition director) </a:t>
            </a:r>
            <a:r>
              <a:rPr lang="en-CA" dirty="0"/>
              <a:t>that will handle all the key-in and produce the documents</a:t>
            </a:r>
          </a:p>
          <a:p>
            <a:r>
              <a:rPr lang="en-CA" dirty="0"/>
              <a:t>Create reminders for the clerks</a:t>
            </a:r>
          </a:p>
          <a:p>
            <a:pPr lvl="1"/>
            <a:r>
              <a:rPr lang="en-CA" dirty="0"/>
              <a:t>What documents to print when</a:t>
            </a:r>
          </a:p>
          <a:p>
            <a:pPr lvl="2"/>
            <a:r>
              <a:rPr lang="en-CA" dirty="0"/>
              <a:t>Starting weights, jury sheet, result sheets, medals, final package</a:t>
            </a:r>
          </a:p>
          <a:p>
            <a:pPr lvl="1"/>
            <a:r>
              <a:rPr lang="en-CA" dirty="0"/>
              <a:t>Checks to perform – </a:t>
            </a:r>
            <a:r>
              <a:rPr lang="en-CA" dirty="0" err="1"/>
              <a:t>eg.</a:t>
            </a:r>
            <a:r>
              <a:rPr lang="en-CA" dirty="0"/>
              <a:t> Start numbers allocated at the end of weigh-in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692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97E-DA36-4561-B14E-F171E672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CA" noProof="0" dirty="0"/>
              <a:t>Marshal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C6F7-9B84-4808-AF4D-186B426F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 fontScale="92500"/>
          </a:bodyPr>
          <a:lstStyle/>
          <a:p>
            <a:r>
              <a:rPr lang="en-CA" dirty="0"/>
              <a:t>In addition to the international or national technical official acting as Marshal, appoint a second official (provincial OK), or even an experienced athlete to assist</a:t>
            </a:r>
          </a:p>
          <a:p>
            <a:pPr lvl="1"/>
            <a:r>
              <a:rPr lang="en-CA" dirty="0"/>
              <a:t>Assistant can grab updated cards and read the changes to the marshal doing data entry (or the opposite)</a:t>
            </a:r>
          </a:p>
          <a:p>
            <a:pPr lvl="1"/>
            <a:r>
              <a:rPr lang="en-CA" dirty="0"/>
              <a:t>Assistant and marshal can cross-check that changes have been entered correctly</a:t>
            </a:r>
          </a:p>
          <a:p>
            <a:pPr lvl="1"/>
            <a:r>
              <a:rPr lang="en-CA" dirty="0"/>
              <a:t>Assistant can grab athlete currently lifting so marshal can update the card with successful/unsuccessful lifts – automatic progression, etc.</a:t>
            </a:r>
          </a:p>
          <a:p>
            <a:r>
              <a:rPr lang="en-CA" u="sng" dirty="0"/>
              <a:t>Marshal input errors are the most damaging errors</a:t>
            </a:r>
            <a:r>
              <a:rPr lang="en-CA" dirty="0"/>
              <a:t> to competition flow as they often take a while to spot and fix.</a:t>
            </a:r>
          </a:p>
          <a:p>
            <a:pPr lvl="1"/>
            <a:r>
              <a:rPr lang="en-CA" dirty="0"/>
              <a:t>If the system crashes, you can go on with flags if the marshal cards are correct.</a:t>
            </a:r>
          </a:p>
          <a:p>
            <a:pPr lvl="1"/>
            <a:r>
              <a:rPr lang="en-CA" dirty="0"/>
              <a:t>A marshal error prevent going ahead even if the system is fully functional</a:t>
            </a:r>
          </a:p>
        </p:txBody>
      </p:sp>
    </p:spTree>
    <p:extLst>
      <p:ext uri="{BB962C8B-B14F-4D97-AF65-F5344CB8AC3E}">
        <p14:creationId xmlns:p14="http://schemas.microsoft.com/office/powerpoint/2010/main" val="179984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97E-DA36-4561-B14E-F171E672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CA" noProof="0" dirty="0"/>
              <a:t>Sound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C6F7-9B84-4808-AF4D-186B426F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 fontScale="85000" lnSpcReduction="10000"/>
          </a:bodyPr>
          <a:lstStyle/>
          <a:p>
            <a:r>
              <a:rPr lang="en-CA" noProof="0" dirty="0"/>
              <a:t>Connect the speakers for down/timer sounds directly </a:t>
            </a:r>
            <a:r>
              <a:rPr lang="en-CA" u="sng" noProof="0" dirty="0"/>
              <a:t>to the athlete-facing display</a:t>
            </a:r>
            <a:r>
              <a:rPr lang="en-CA" noProof="0" dirty="0"/>
              <a:t>.</a:t>
            </a:r>
          </a:p>
          <a:p>
            <a:pPr lvl="1"/>
            <a:r>
              <a:rPr lang="en-CA" noProof="0" dirty="0"/>
              <a:t>Sounds are emitted immediately on decisions, directly from the browser</a:t>
            </a:r>
          </a:p>
          <a:p>
            <a:pPr lvl="1"/>
            <a:r>
              <a:rPr lang="en-CA" noProof="0" dirty="0"/>
              <a:t>Use a </a:t>
            </a:r>
            <a:r>
              <a:rPr lang="en-CA" u="sng" noProof="0" dirty="0"/>
              <a:t>dedicated speaker </a:t>
            </a:r>
            <a:r>
              <a:rPr lang="en-CA" noProof="0" dirty="0"/>
              <a:t>for the timer and down signal</a:t>
            </a:r>
          </a:p>
          <a:p>
            <a:pPr lvl="2"/>
            <a:r>
              <a:rPr lang="en-CA" noProof="0" dirty="0"/>
              <a:t>A speaker with a « line in » and a built-in amplifier works well</a:t>
            </a:r>
          </a:p>
          <a:p>
            <a:pPr lvl="2"/>
            <a:r>
              <a:rPr lang="en-CA" dirty="0"/>
              <a:t>Alternately, any good quality wired PC speaker can do – but do not use Bluetooth/Digital speakers because of perceptible lag</a:t>
            </a:r>
            <a:endParaRPr lang="en-CA" noProof="0" dirty="0"/>
          </a:p>
          <a:p>
            <a:pPr lvl="1"/>
            <a:r>
              <a:rPr lang="en-CA" u="sng" noProof="0" dirty="0"/>
              <a:t>AVOID going through </a:t>
            </a:r>
            <a:r>
              <a:rPr lang="en-CA" u="sng" dirty="0"/>
              <a:t>the announcer public-address mixer</a:t>
            </a:r>
          </a:p>
          <a:p>
            <a:pPr lvl="2"/>
            <a:r>
              <a:rPr lang="en-CA" noProof="0" dirty="0"/>
              <a:t>If the sound output is through a laptop headphone jack, it can be very difficult to set a sound mixer to work well with both announcer voice and the sounds</a:t>
            </a:r>
          </a:p>
          <a:p>
            <a:r>
              <a:rPr lang="en-CA" dirty="0"/>
              <a:t>The sound system must be tested beforehand</a:t>
            </a:r>
          </a:p>
          <a:p>
            <a:pPr lvl="1"/>
            <a:r>
              <a:rPr lang="en-CA" dirty="0"/>
              <a:t>And even if you do, </a:t>
            </a:r>
            <a:r>
              <a:rPr lang="en-CA" i="1" u="sng" dirty="0"/>
              <a:t>it never works on the morning of the competition</a:t>
            </a:r>
            <a:r>
              <a:rPr lang="en-CA" dirty="0"/>
              <a:t>.  </a:t>
            </a:r>
          </a:p>
          <a:p>
            <a:pPr lvl="1"/>
            <a:r>
              <a:rPr lang="en-CA" dirty="0"/>
              <a:t>Have access to someone with actual experience with the specific equipment you’re using</a:t>
            </a:r>
          </a:p>
          <a:p>
            <a:pPr lvl="1"/>
            <a:r>
              <a:rPr lang="en-CA" noProof="0" dirty="0"/>
              <a:t>Make sure you have adapters between 1/8 and ¼ inch plugs and all the required cables.</a:t>
            </a:r>
          </a:p>
          <a:p>
            <a:r>
              <a:rPr lang="en-CA" dirty="0"/>
              <a:t>Additional batteries for the speaker, spare microphone (they get dropped)</a:t>
            </a:r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93682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97E-DA36-4561-B14E-F171E672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CA" noProof="0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C6F7-9B84-4808-AF4D-186B426F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/>
          </a:bodyPr>
          <a:lstStyle/>
          <a:p>
            <a:r>
              <a:rPr lang="en-CA" noProof="0" dirty="0"/>
              <a:t>It is probably simpler to use a separate camera (USB or phone with correct USB software) unless you have professional video</a:t>
            </a:r>
          </a:p>
          <a:p>
            <a:pPr lvl="1"/>
            <a:r>
              <a:rPr lang="en-CA" noProof="0" dirty="0"/>
              <a:t>If you are sharing the same video input from a video camera for streaming as you are for the warmup room, test beforehand to ensure that splitter/cabling/video capture card works</a:t>
            </a:r>
          </a:p>
          <a:p>
            <a:r>
              <a:rPr lang="en-CA" noProof="0" dirty="0"/>
              <a:t>Get proficient with the video streaming software (OBS or other)</a:t>
            </a:r>
          </a:p>
          <a:p>
            <a:r>
              <a:rPr lang="en-CA" dirty="0"/>
              <a:t>Make sure you understand how scheduling works on the streaming site if you preschedule your live streaming</a:t>
            </a:r>
          </a:p>
          <a:p>
            <a:pPr lvl="1"/>
            <a:r>
              <a:rPr lang="en-CA" dirty="0"/>
              <a:t>You may be prevented from starting a stream if the session is late (or over).</a:t>
            </a:r>
          </a:p>
          <a:p>
            <a:pPr lvl="1"/>
            <a:r>
              <a:rPr lang="en-CA" dirty="0"/>
              <a:t>You need to know how to go back to YouTube live (or Facebook live or …) proficiently even when under stress/duress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818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97E-DA36-4561-B14E-F171E672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CA" noProof="0" dirty="0"/>
              <a:t>Additional Items for Large Competitions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C6F7-9B84-4808-AF4D-186B426F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/>
              <a:t>For a large competition, plan to have additional monitors</a:t>
            </a:r>
          </a:p>
          <a:p>
            <a:r>
              <a:rPr lang="en-CA" dirty="0"/>
              <a:t>A monitor so the announcer can see the scoreboard (in addition to the laptop)</a:t>
            </a:r>
          </a:p>
          <a:p>
            <a:r>
              <a:rPr lang="en-CA" noProof="0" dirty="0"/>
              <a:t>A monitor so the marshal and coaches can check that changes </a:t>
            </a:r>
            <a:r>
              <a:rPr lang="en-CA" noProof="0" dirty="0" err="1"/>
              <a:t>ar</a:t>
            </a:r>
            <a:r>
              <a:rPr lang="en-CA" dirty="0"/>
              <a:t>e as expected on the scoreboard</a:t>
            </a:r>
          </a:p>
          <a:p>
            <a:r>
              <a:rPr lang="en-CA" noProof="0" dirty="0"/>
              <a:t>A monitor so the jury can see the scoreboard</a:t>
            </a:r>
          </a:p>
          <a:p>
            <a:pPr marL="0" indent="0">
              <a:buNone/>
            </a:pPr>
            <a:r>
              <a:rPr lang="en-CA" dirty="0"/>
              <a:t>Other items:</a:t>
            </a:r>
          </a:p>
          <a:p>
            <a:r>
              <a:rPr lang="en-CA" dirty="0"/>
              <a:t>Walkie-talkies from </a:t>
            </a:r>
            <a:r>
              <a:rPr lang="en-CA" dirty="0" err="1"/>
              <a:t>marshall</a:t>
            </a:r>
            <a:r>
              <a:rPr lang="en-CA" dirty="0"/>
              <a:t> to announcer</a:t>
            </a:r>
          </a:p>
          <a:p>
            <a:r>
              <a:rPr lang="en-CA" noProof="0" dirty="0"/>
              <a:t>USB hub if the jury laptop only has 3 ports</a:t>
            </a:r>
          </a:p>
        </p:txBody>
      </p:sp>
    </p:spTree>
    <p:extLst>
      <p:ext uri="{BB962C8B-B14F-4D97-AF65-F5344CB8AC3E}">
        <p14:creationId xmlns:p14="http://schemas.microsoft.com/office/powerpoint/2010/main" val="191217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Networking Checklist</a:t>
            </a:r>
            <a:endParaRPr lang="en-CA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noProof="0" dirty="0"/>
              <a:t>Frequently encountered problems (hard-learned lessons)</a:t>
            </a:r>
            <a:endParaRPr lang="en-CA" dirty="0"/>
          </a:p>
          <a:p>
            <a:r>
              <a:rPr lang="en-CA" dirty="0"/>
              <a:t>Avoid Facility Wi-Fi</a:t>
            </a:r>
          </a:p>
          <a:p>
            <a:pPr lvl="1"/>
            <a:r>
              <a:rPr lang="en-CA" noProof="0" dirty="0"/>
              <a:t>Do NOT use </a:t>
            </a:r>
            <a:r>
              <a:rPr lang="en-CA" dirty="0"/>
              <a:t>facility Wi-Fi for the competition traffic itself</a:t>
            </a:r>
          </a:p>
          <a:p>
            <a:pPr lvl="1"/>
            <a:r>
              <a:rPr lang="en-CA" dirty="0"/>
              <a:t>Facility Wi-Fi often cannot cope with video traffic and video will lag</a:t>
            </a:r>
          </a:p>
          <a:p>
            <a:pPr lvl="2"/>
            <a:r>
              <a:rPr lang="en-CA" dirty="0"/>
              <a:t>Use a wired connection for video out if at all possible</a:t>
            </a:r>
          </a:p>
          <a:p>
            <a:r>
              <a:rPr lang="en-CA" noProof="0" dirty="0"/>
              <a:t>Private Wi-Fi configuration</a:t>
            </a:r>
          </a:p>
          <a:p>
            <a:pPr lvl="1"/>
            <a:r>
              <a:rPr lang="en-CA" noProof="0" dirty="0"/>
              <a:t>Owlcms server MUST be wired to a switch or router (not on Wi-Fi)</a:t>
            </a:r>
          </a:p>
          <a:p>
            <a:pPr lvl="1"/>
            <a:r>
              <a:rPr lang="en-CA" dirty="0"/>
              <a:t>Use MIMO or redundant antennas</a:t>
            </a:r>
          </a:p>
          <a:p>
            <a:pPr lvl="2"/>
            <a:r>
              <a:rPr lang="en-CA" noProof="0" dirty="0"/>
              <a:t>A single router </a:t>
            </a:r>
            <a:r>
              <a:rPr lang="en-CA" dirty="0"/>
              <a:t>is unlikely to cover a wide area correctly </a:t>
            </a:r>
          </a:p>
          <a:p>
            <a:pPr lvl="2"/>
            <a:r>
              <a:rPr lang="en-CA" dirty="0"/>
              <a:t>Humans are a very effective Wi-Fi shield. Loaders and refs block signal.</a:t>
            </a:r>
          </a:p>
          <a:p>
            <a:pPr lvl="2"/>
            <a:r>
              <a:rPr lang="en-CA" dirty="0"/>
              <a:t>Large distance between marshal, jury, main scoreboard, etc.</a:t>
            </a:r>
          </a:p>
          <a:p>
            <a:pPr lvl="1"/>
            <a:r>
              <a:rPr lang="en-CA" noProof="0" dirty="0"/>
              <a:t>5GHz often not</a:t>
            </a:r>
            <a:r>
              <a:rPr lang="en-CA" dirty="0"/>
              <a:t> reliable, use 2.4GHz or make sure band switching is available</a:t>
            </a:r>
            <a:endParaRPr lang="en-CA" noProof="0" dirty="0"/>
          </a:p>
          <a:p>
            <a:r>
              <a:rPr lang="en-CA" noProof="0" dirty="0"/>
              <a:t>Keep video traffic separate from competition traffic using a switch or a separate router</a:t>
            </a:r>
          </a:p>
          <a:p>
            <a:pPr lvl="1"/>
            <a:r>
              <a:rPr lang="en-CA" u="sng" noProof="0" dirty="0"/>
              <a:t>Many</a:t>
            </a:r>
            <a:r>
              <a:rPr lang="en-CA" noProof="0" dirty="0"/>
              <a:t> route</a:t>
            </a:r>
            <a:r>
              <a:rPr lang="en-CA" dirty="0" err="1"/>
              <a:t>rs</a:t>
            </a:r>
            <a:r>
              <a:rPr lang="en-CA" dirty="0"/>
              <a:t> fail to handle sustained video traffic; bad built-in switches fail to keep up.</a:t>
            </a:r>
          </a:p>
        </p:txBody>
      </p:sp>
    </p:spTree>
    <p:extLst>
      <p:ext uri="{BB962C8B-B14F-4D97-AF65-F5344CB8AC3E}">
        <p14:creationId xmlns:p14="http://schemas.microsoft.com/office/powerpoint/2010/main" val="35371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909267" y="5736517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3575096" y="1312819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endCxn id="86" idx="1"/>
          </p:cNvCxnSpPr>
          <p:nvPr/>
        </p:nvCxnSpPr>
        <p:spPr>
          <a:xfrm flipH="1" flipV="1">
            <a:off x="4282890" y="1835095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87" y="312350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696913" y="3996808"/>
            <a:ext cx="596638" cy="696851"/>
            <a:chOff x="6251256" y="3738627"/>
            <a:chExt cx="596638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251256" y="4035368"/>
              <a:ext cx="596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5769076" y="3203494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89411" y="2125605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5998807" y="2883485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107.171.217.85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1355386" y="2327266"/>
            <a:ext cx="109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</a:t>
            </a:r>
            <a:br>
              <a:rPr lang="en-CA" sz="1400" dirty="0"/>
            </a:br>
            <a:r>
              <a:rPr lang="en-CA" sz="1400" dirty="0"/>
              <a:t>Router (*)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6293551" y="140324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5608512" y="1418638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Video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4736" y="1124726"/>
            <a:ext cx="7321259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5573347" y="6517940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003520" y="6379175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5595064" y="667855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5999609" y="6551766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traffic</a:t>
            </a:r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96" y="509383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2857449" y="555104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1"/>
            <a:endCxn id="174" idx="2"/>
          </p:cNvCxnSpPr>
          <p:nvPr/>
        </p:nvCxnSpPr>
        <p:spPr>
          <a:xfrm rot="10800000" flipV="1">
            <a:off x="4882155" y="4493604"/>
            <a:ext cx="814759" cy="124873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2901934" y="573493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3" idx="2"/>
          </p:cNvCxnSpPr>
          <p:nvPr/>
        </p:nvCxnSpPr>
        <p:spPr>
          <a:xfrm rot="16200000" flipV="1">
            <a:off x="2773108" y="4134879"/>
            <a:ext cx="2697459" cy="512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5878553-636F-4E9F-8CD9-A749F5F87023}"/>
              </a:ext>
            </a:extLst>
          </p:cNvPr>
          <p:cNvSpPr txBox="1"/>
          <p:nvPr/>
        </p:nvSpPr>
        <p:spPr>
          <a:xfrm>
            <a:off x="2893467" y="217454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34212" y="5854860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PoE-capable Switch (one per platform)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E12A0B5-4A81-48D7-A2B9-75F0C8A44135}"/>
              </a:ext>
            </a:extLst>
          </p:cNvPr>
          <p:cNvSpPr txBox="1"/>
          <p:nvPr/>
        </p:nvSpPr>
        <p:spPr>
          <a:xfrm>
            <a:off x="963641" y="5619518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D1BDFE-56B3-4FC5-B934-184F3036490F}"/>
              </a:ext>
            </a:extLst>
          </p:cNvPr>
          <p:cNvSpPr txBox="1"/>
          <p:nvPr/>
        </p:nvSpPr>
        <p:spPr>
          <a:xfrm>
            <a:off x="1487175" y="5629099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EC82425-A89A-42BA-B85F-16428A514966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369631" y="3039943"/>
            <a:ext cx="1371556" cy="31216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06E766-A8E7-4CF5-901C-D42ADF90D9DC}"/>
              </a:ext>
            </a:extLst>
          </p:cNvPr>
          <p:cNvSpPr txBox="1"/>
          <p:nvPr/>
        </p:nvSpPr>
        <p:spPr>
          <a:xfrm>
            <a:off x="4774142" y="392299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</a:t>
            </a:r>
            <a:endParaRPr lang="en-CA" sz="1000" dirty="0"/>
          </a:p>
        </p:txBody>
      </p: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E43A20B3-CDE1-4410-AF15-A16C814A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16" y="509383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92FBF72-BD18-4A41-A916-74C44E9B84B2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3357769" y="555104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7330CD68-28EC-46AE-872A-649A1DA2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32" y="509383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093D47-FF37-44E2-9CCE-A72C8A838EEA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375485" y="555104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372815-FCE1-4050-8C5B-1A2A708A5D67}"/>
              </a:ext>
            </a:extLst>
          </p:cNvPr>
          <p:cNvCxnSpPr>
            <a:cxnSpLocks/>
            <a:stCxn id="110" idx="0"/>
            <a:endCxn id="186" idx="2"/>
          </p:cNvCxnSpPr>
          <p:nvPr/>
        </p:nvCxnSpPr>
        <p:spPr>
          <a:xfrm flipH="1" flipV="1">
            <a:off x="5962135" y="1818748"/>
            <a:ext cx="7654" cy="1304761"/>
          </a:xfrm>
          <a:prstGeom prst="line">
            <a:avLst/>
          </a:prstGeom>
          <a:ln w="571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EF73B51-DF07-4452-BBF7-D6763C4248EE}"/>
              </a:ext>
            </a:extLst>
          </p:cNvPr>
          <p:cNvCxnSpPr>
            <a:cxnSpLocks/>
          </p:cNvCxnSpPr>
          <p:nvPr/>
        </p:nvCxnSpPr>
        <p:spPr>
          <a:xfrm flipV="1">
            <a:off x="6284778" y="1832206"/>
            <a:ext cx="508092" cy="2422051"/>
          </a:xfrm>
          <a:prstGeom prst="bentConnector2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A9E4F60-3958-49B3-AA87-53E0BB3CBC8F}"/>
              </a:ext>
            </a:extLst>
          </p:cNvPr>
          <p:cNvSpPr txBox="1"/>
          <p:nvPr/>
        </p:nvSpPr>
        <p:spPr>
          <a:xfrm>
            <a:off x="8112225" y="1124726"/>
            <a:ext cx="38823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 competition traffic remains inside the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u="sng" dirty="0"/>
              <a:t>No interference from video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platform = one switch, other switches connect directly to main switch if needed</a:t>
            </a:r>
          </a:p>
          <a:p>
            <a:endParaRPr lang="en-CA" dirty="0"/>
          </a:p>
          <a:p>
            <a:r>
              <a:rPr lang="en-CA" dirty="0"/>
              <a:t>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Provides DHCP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fetch scoreboards from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stream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owlcms to feed Heroku public scoreboards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6CDE222-7D9F-4A89-B42E-54B91DE51B30}"/>
              </a:ext>
            </a:extLst>
          </p:cNvPr>
          <p:cNvCxnSpPr>
            <a:cxnSpLocks/>
            <a:stCxn id="110" idx="2"/>
            <a:endCxn id="113" idx="1"/>
          </p:cNvCxnSpPr>
          <p:nvPr/>
        </p:nvCxnSpPr>
        <p:spPr>
          <a:xfrm rot="5400000">
            <a:off x="5538351" y="3793971"/>
            <a:ext cx="644697" cy="218180"/>
          </a:xfrm>
          <a:prstGeom prst="bentConnector4">
            <a:avLst>
              <a:gd name="adj1" fmla="val -1710"/>
              <a:gd name="adj2" fmla="val 706827"/>
            </a:avLst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le 75">
            <a:extLst>
              <a:ext uri="{FF2B5EF4-FFF2-40B4-BE49-F238E27FC236}">
                <a16:creationId xmlns:a16="http://schemas.microsoft.com/office/drawing/2014/main" id="{16E20618-0F12-4BBD-B839-BDBB571F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123"/>
          </a:xfrm>
        </p:spPr>
        <p:txBody>
          <a:bodyPr/>
          <a:lstStyle/>
          <a:p>
            <a:r>
              <a:rPr lang="en-CA" dirty="0"/>
              <a:t>Fully Wired </a:t>
            </a:r>
            <a:r>
              <a:rPr lang="en-CA" noProof="0" dirty="0"/>
              <a:t>Networking Setup</a:t>
            </a:r>
          </a:p>
        </p:txBody>
      </p:sp>
      <p:pic>
        <p:nvPicPr>
          <p:cNvPr id="84" name="Graphic 157" descr="Laptop">
            <a:extLst>
              <a:ext uri="{FF2B5EF4-FFF2-40B4-BE49-F238E27FC236}">
                <a16:creationId xmlns:a16="http://schemas.microsoft.com/office/drawing/2014/main" id="{A2DE5FAC-E405-40A3-9B19-CDBECF675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63" y="508364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8202CBA-4AC2-49B7-9382-6FC1D4E9D7D8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868416" y="554084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157" descr="Laptop">
            <a:extLst>
              <a:ext uri="{FF2B5EF4-FFF2-40B4-BE49-F238E27FC236}">
                <a16:creationId xmlns:a16="http://schemas.microsoft.com/office/drawing/2014/main" id="{BC864AFE-9688-483C-932E-FE270F04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9" y="508364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F9E8EF8-EEE4-409B-867B-5A0E9E29808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1386452" y="554084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c 157" descr="Laptop">
            <a:extLst>
              <a:ext uri="{FF2B5EF4-FFF2-40B4-BE49-F238E27FC236}">
                <a16:creationId xmlns:a16="http://schemas.microsoft.com/office/drawing/2014/main" id="{C16C5BA3-94D1-498F-99A0-9DA0930D5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440" y="506930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4477AE6-1AFC-4A03-9795-6D936454538A}"/>
              </a:ext>
            </a:extLst>
          </p:cNvPr>
          <p:cNvCxnSpPr>
            <a:cxnSpLocks/>
          </p:cNvCxnSpPr>
          <p:nvPr/>
        </p:nvCxnSpPr>
        <p:spPr>
          <a:xfrm flipH="1">
            <a:off x="3836042" y="54726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A9A756B-9228-4AEE-AD75-D6F6264A0364}"/>
              </a:ext>
            </a:extLst>
          </p:cNvPr>
          <p:cNvSpPr txBox="1"/>
          <p:nvPr/>
        </p:nvSpPr>
        <p:spPr>
          <a:xfrm>
            <a:off x="1024155" y="6406643"/>
            <a:ext cx="3794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(*) if no </a:t>
            </a:r>
            <a:r>
              <a:rPr lang="fr-CA" sz="1100" dirty="0" err="1"/>
              <a:t>cabled</a:t>
            </a:r>
            <a:r>
              <a:rPr lang="fr-CA" sz="1100" dirty="0"/>
              <a:t> WAN </a:t>
            </a:r>
            <a:r>
              <a:rPr lang="fr-CA" sz="1100" dirty="0" err="1"/>
              <a:t>connection</a:t>
            </a:r>
            <a:r>
              <a:rPr lang="fr-CA" sz="1100" dirty="0"/>
              <a:t>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available</a:t>
            </a:r>
            <a:r>
              <a:rPr lang="fr-CA" sz="1100" dirty="0"/>
              <a:t>, the </a:t>
            </a:r>
            <a:r>
              <a:rPr lang="fr-CA" sz="1100" dirty="0" err="1"/>
              <a:t>device</a:t>
            </a:r>
            <a:r>
              <a:rPr lang="fr-CA" sz="1100" dirty="0"/>
              <a:t> can </a:t>
            </a:r>
            <a:r>
              <a:rPr lang="fr-CA" sz="1100" dirty="0" err="1"/>
              <a:t>be</a:t>
            </a:r>
            <a:r>
              <a:rPr lang="fr-CA" sz="1100" dirty="0"/>
              <a:t> </a:t>
            </a:r>
            <a:br>
              <a:rPr lang="fr-CA" sz="1100" dirty="0"/>
            </a:br>
            <a:r>
              <a:rPr lang="fr-CA" sz="1100" dirty="0" err="1"/>
              <a:t>configured</a:t>
            </a:r>
            <a:r>
              <a:rPr lang="fr-CA" sz="1100" dirty="0"/>
              <a:t> as a </a:t>
            </a:r>
            <a:r>
              <a:rPr lang="fr-CA" sz="1100" dirty="0" err="1"/>
              <a:t>WiFi</a:t>
            </a:r>
            <a:r>
              <a:rPr lang="fr-CA" sz="1100" dirty="0"/>
              <a:t> bridge, </a:t>
            </a:r>
            <a:r>
              <a:rPr lang="fr-CA" sz="1100" dirty="0" err="1"/>
              <a:t>testing</a:t>
            </a:r>
            <a:r>
              <a:rPr lang="fr-CA" sz="1100" dirty="0"/>
              <a:t> </a:t>
            </a:r>
            <a:r>
              <a:rPr lang="fr-CA" sz="1100" dirty="0" err="1"/>
              <a:t>beforehand</a:t>
            </a:r>
            <a:r>
              <a:rPr lang="fr-CA" sz="1100" dirty="0"/>
              <a:t> </a:t>
            </a:r>
            <a:r>
              <a:rPr lang="fr-CA" sz="1100" dirty="0" err="1"/>
              <a:t>required</a:t>
            </a:r>
            <a:r>
              <a:rPr lang="fr-CA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88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1542</Words>
  <Application>Microsoft Office PowerPoint</Application>
  <PresentationFormat>Widescreen</PresentationFormat>
  <Paragraphs>188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Owlcms: Checklist for Large Competitions</vt:lpstr>
      <vt:lpstr>Laptops</vt:lpstr>
      <vt:lpstr>Competition Secretary and Clerks</vt:lpstr>
      <vt:lpstr>Marshal</vt:lpstr>
      <vt:lpstr>Sound</vt:lpstr>
      <vt:lpstr>Video</vt:lpstr>
      <vt:lpstr>Additional Items for Large Competitions</vt:lpstr>
      <vt:lpstr>Networking Checklist</vt:lpstr>
      <vt:lpstr>Fully Wired Networking Setup</vt:lpstr>
      <vt:lpstr>Ideal Wi-Fi Networking Setup</vt:lpstr>
      <vt:lpstr>PowerPoint Presentation</vt:lpstr>
      <vt:lpstr>Recommendations for equipment</vt:lpstr>
      <vt:lpstr>Miscellaneous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135</cp:revision>
  <dcterms:created xsi:type="dcterms:W3CDTF">2020-07-05T19:05:46Z</dcterms:created>
  <dcterms:modified xsi:type="dcterms:W3CDTF">2022-04-07T17:03:30Z</dcterms:modified>
</cp:coreProperties>
</file>