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482" r:id="rId5"/>
    <p:sldId id="505" r:id="rId6"/>
    <p:sldId id="509" r:id="rId7"/>
    <p:sldId id="500" r:id="rId8"/>
    <p:sldId id="501" r:id="rId9"/>
    <p:sldId id="502" r:id="rId10"/>
    <p:sldId id="507" r:id="rId11"/>
    <p:sldId id="503" r:id="rId12"/>
    <p:sldId id="504" r:id="rId13"/>
    <p:sldId id="508" r:id="rId14"/>
    <p:sldId id="431" r:id="rId15"/>
    <p:sldId id="426" r:id="rId16"/>
    <p:sldId id="499" r:id="rId17"/>
    <p:sldId id="496" r:id="rId18"/>
    <p:sldId id="444" r:id="rId1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9"/>
    <a:srgbClr val="FFFFFF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47" autoAdjust="0"/>
    <p:restoredTop sz="94641" autoAdjust="0"/>
  </p:normalViewPr>
  <p:slideViewPr>
    <p:cSldViewPr snapToGrid="0">
      <p:cViewPr varScale="1">
        <p:scale>
          <a:sx n="56" d="100"/>
          <a:sy n="56" d="100"/>
        </p:scale>
        <p:origin x="51" y="4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566" y="5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97D3864-F571-47A3-8F9B-4BD3A10F6C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D6FA07-33AF-421B-8EBE-2B27036385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B66AB-98D7-48C9-898F-541BCF06300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2025/2/25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E595BA-B272-4D9A-AA3F-7A3B46F470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F45340-2ABE-4902-BDDC-11E1440B66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8BF5-4FC2-45DA-BC35-92B48E0632E1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5826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7B6AFAA-6A93-4286-A1DE-769610EB0232}" type="datetime1">
              <a:rPr lang="zh-TW" altLang="en-US" smtClean="0"/>
              <a:pPr/>
              <a:t>2025/2/25</a:t>
            </a:fld>
            <a:endParaRPr lang="zh-TW" altLang="en-US" dirty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dirty="0"/>
              <a:t>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1A9AFA5-F7E1-488F-8CD6-425A0B71298A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5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9AFA5-F7E1-488F-8CD6-425A0B71298A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92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AD154-AE59-44C3-86B0-C20C7BF88236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全景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94875C-5F7B-4D4D-9DCF-F9C8623FD438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30414D-2972-4915-9A55-E81D500DAF9F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14" name="文字預留位置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0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AEB61C2-4A3D-432E-86F6-6C69E5555380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02111984F56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9" name="文字方塊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“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CCE1D-7E96-4C23-AEF9-FA839549208D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6" name="文字預留位置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9" name="文字預留位置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4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0" name="文字預留位置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C2B99-5470-46E7-814B-09322B9C9CDA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4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29" name="圖片預留位置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2" name="文字預留位置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0" name="圖片預留位置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3" name="文字預留位置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14" name="文字預留位置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31" name="圖片預留位置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4" name="文字預留位置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cxnSp>
        <p:nvCxnSpPr>
          <p:cNvPr id="17" name="直線接點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​​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569CC7-F358-4BFC-8E2C-C64FBAA25E6F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4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4A2613-64A4-4F47-BDA3-D7D0E482F5F5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A21B94-80CC-4C0C-B093-5FC9B490946B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2EE6D-76D3-4A05-AF8F-B3E4AB3AEFC3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4828C1-B602-4364-A8B0-E7C97CC1D061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D799D7-6585-4DB5-A635-F369BDAA9360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8519C-DB6B-43CB-8196-C502EF2AAA0B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7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2035F9-9CA8-4C43-8398-338F83485020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0AB341-88E5-4695-AF9C-180B8CE9CB50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7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5ECAD9-D6FD-4BFD-A16E-5F16D55F8CA3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5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F88ED0-6C22-4956-AE15-A81D849C201A}" type="datetime1">
              <a:rPr lang="zh-TW" altLang="en-US" noProof="0" smtClean="0"/>
              <a:t>2025/2/25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橢圓​​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141C034-1ADD-40A9-A8AC-989DC9A02B2F}" type="datetime1">
              <a:rPr lang="zh-TW" altLang="en-US" smtClean="0"/>
              <a:t>2025/2/25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02111984F565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arn@mail.ntust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mac" TargetMode="External"/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uarn.i234.me/yolo2022/mac.y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uarn.i234.me/yolo2022/nst.zip" TargetMode="External"/><Relationship Id="rId2" Type="http://schemas.openxmlformats.org/officeDocument/2006/relationships/hyperlink" Target="https://luarn.i234.me/yolo2022/IMG_2997.p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cpp/windows/latest-supported-vc-redist?view=msvc-170" TargetMode="External"/><Relationship Id="rId2" Type="http://schemas.openxmlformats.org/officeDocument/2006/relationships/hyperlink" Target="https://aka.ms/vs/17/release/vc_redist.x64.ex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upport.apple.com/zh-tw/108046#handoff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386" y="461042"/>
            <a:ext cx="10719227" cy="2997165"/>
          </a:xfrm>
        </p:spPr>
        <p:txBody>
          <a:bodyPr rtlCol="0">
            <a:noAutofit/>
          </a:bodyPr>
          <a:lstStyle/>
          <a:p>
            <a:pPr algn="ctr"/>
            <a:r>
              <a:rPr lang="zh-TW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一些問題的解決方法</a:t>
            </a:r>
            <a:endParaRPr lang="zh-TW" altLang="en-US" sz="6600" b="1" dirty="0">
              <a:solidFill>
                <a:srgbClr val="FFCC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79F633-4C93-4B33-BD37-6AFF4EEEDE84}"/>
              </a:ext>
            </a:extLst>
          </p:cNvPr>
          <p:cNvSpPr/>
          <p:nvPr/>
        </p:nvSpPr>
        <p:spPr>
          <a:xfrm>
            <a:off x="4016404" y="4837933"/>
            <a:ext cx="3992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Q</a:t>
            </a:r>
            <a:r>
              <a:rPr lang="zh-TW" alt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zh-TW" altLang="en-US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</a:t>
            </a:r>
            <a:endParaRPr lang="en-US" altLang="zh-TW" sz="18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1C323644-DAB9-33BD-BBD1-C5A360E05F5C}"/>
              </a:ext>
            </a:extLst>
          </p:cNvPr>
          <p:cNvSpPr/>
          <p:nvPr/>
        </p:nvSpPr>
        <p:spPr>
          <a:xfrm>
            <a:off x="4099531" y="5473628"/>
            <a:ext cx="3992935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rgbClr val="FFCC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Prof. Pin Luarn</a:t>
            </a:r>
          </a:p>
          <a:p>
            <a:pPr algn="ctr"/>
            <a:r>
              <a:rPr lang="en-US" altLang="zh-TW" dirty="0">
                <a:solidFill>
                  <a:srgbClr val="FFCCFF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luarn@mail.ntust.edu.tw</a:t>
            </a:r>
          </a:p>
        </p:txBody>
      </p:sp>
    </p:spTree>
    <p:extLst>
      <p:ext uri="{BB962C8B-B14F-4D97-AF65-F5344CB8AC3E}">
        <p14:creationId xmlns:p14="http://schemas.microsoft.com/office/powerpoint/2010/main" val="256574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7B91A-5A4D-BB5E-A0EC-E33D4179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778B9B6-DA79-EA36-DB5B-4116A9993435}"/>
              </a:ext>
            </a:extLst>
          </p:cNvPr>
          <p:cNvSpPr txBox="1"/>
          <p:nvPr/>
        </p:nvSpPr>
        <p:spPr>
          <a:xfrm>
            <a:off x="285750" y="152400"/>
            <a:ext cx="11630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5.</a:t>
            </a:r>
            <a:r>
              <a:rPr lang="zh-TW" altLang="en-US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目錄中文</a:t>
            </a:r>
            <a:r>
              <a:rPr lang="en-US" altLang="zh-TW" sz="4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mediapipe</a:t>
            </a:r>
            <a:r>
              <a:rPr lang="zh-TW" altLang="en-US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載入</a:t>
            </a:r>
            <a:r>
              <a:rPr lang="en-US" altLang="zh-TW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</a:t>
            </a:r>
            <a:r>
              <a:rPr lang="zh-TW" altLang="en-US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出錯</a:t>
            </a:r>
            <a:endParaRPr lang="zh-TW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2FDC4-5562-C2D3-D89A-94660D348374}"/>
              </a:ext>
            </a:extLst>
          </p:cNvPr>
          <p:cNvSpPr txBox="1"/>
          <p:nvPr/>
        </p:nvSpPr>
        <p:spPr>
          <a:xfrm>
            <a:off x="451721" y="1672963"/>
            <a:ext cx="1128855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在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windows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下，若專案目錄夾是中文名，那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mediapipe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在載入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時會錯，而且官方似乎還沒有解。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沒有這問題。解法之一是把專案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project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放到沒中文的目錄夾執行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例如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c:\)</a:t>
            </a: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另外一種方法是使用以下的方法，把原本的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base_options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那行註解，並改寫</a:t>
            </a:r>
          </a:p>
          <a:p>
            <a:endParaRPr lang="zh-TW" alt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base_options</a:t>
            </a:r>
            <a:r>
              <a:rPr lang="en-US" altLang="zh-TW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en-US" altLang="zh-TW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mp.tasks.BaseOptions</a:t>
            </a:r>
            <a:r>
              <a:rPr lang="en-US" altLang="zh-TW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altLang="zh-TW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model_asset_buffer</a:t>
            </a:r>
            <a:r>
              <a:rPr lang="en-US" altLang="zh-TW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=open('models/efficientdet_lite0.tflite', "</a:t>
            </a:r>
            <a:r>
              <a:rPr lang="en-US" altLang="zh-TW" sz="20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rb</a:t>
            </a:r>
            <a:r>
              <a:rPr lang="en-US" altLang="zh-TW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").read())</a:t>
            </a:r>
          </a:p>
          <a:p>
            <a:endParaRPr lang="en-US" altLang="zh-TW" sz="20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000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#base_options = </a:t>
            </a:r>
            <a:r>
              <a:rPr lang="en-US" altLang="zh-TW" sz="2000" dirty="0" err="1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mp.tasks.BaseOptions</a:t>
            </a:r>
            <a:r>
              <a:rPr lang="en-US" altLang="zh-TW" sz="2000" dirty="0">
                <a:solidFill>
                  <a:srgbClr val="92D05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('models/efficientdet_lite0.tflite')</a:t>
            </a:r>
            <a:endParaRPr lang="zh-TW" altLang="en-US" sz="2000" dirty="0">
              <a:solidFill>
                <a:srgbClr val="92D05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6AF3A07-BC0E-7F56-570E-82AB9757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447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AACC0BB-71A4-9BD4-5C6E-B559FAA19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-13652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2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8E830E7-1109-48DA-8942-594027C54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08" y="1270481"/>
            <a:ext cx="8236096" cy="49382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文字方塊 2">
            <a:extLst>
              <a:ext uri="{FF2B5EF4-FFF2-40B4-BE49-F238E27FC236}">
                <a16:creationId xmlns:a16="http://schemas.microsoft.com/office/drawing/2014/main" id="{27F58D53-AD0D-A145-7113-254B7C1034B7}"/>
              </a:ext>
            </a:extLst>
          </p:cNvPr>
          <p:cNvSpPr txBox="1"/>
          <p:nvPr/>
        </p:nvSpPr>
        <p:spPr>
          <a:xfrm>
            <a:off x="285750" y="152400"/>
            <a:ext cx="833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6</a:t>
            </a:r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 Win: Security error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07059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E6D72-F635-466C-99C8-D2CEF1AB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52" y="362901"/>
            <a:ext cx="11391696" cy="1400530"/>
          </a:xfrm>
        </p:spPr>
        <p:txBody>
          <a:bodyPr/>
          <a:lstStyle/>
          <a:p>
            <a:pPr algn="ctr"/>
            <a:r>
              <a:rPr lang="zh-TW" altLang="en-US" sz="3600" b="0" i="0" dirty="0">
                <a:effectLst/>
                <a:latin typeface="Roboto" panose="02000000000000000000" pitchFamily="2" charset="0"/>
              </a:rPr>
              <a:t>🔥🔥🔥</a:t>
            </a:r>
            <a:r>
              <a:rPr lang="en-US" altLang="zh-TW" sz="3600" b="0" i="0" dirty="0">
                <a:effectLst/>
                <a:latin typeface="Roboto" panose="02000000000000000000" pitchFamily="2" charset="0"/>
              </a:rPr>
              <a:t>Important</a:t>
            </a:r>
            <a:r>
              <a:rPr lang="zh-TW" altLang="en-US" sz="3600" b="0" i="0" dirty="0">
                <a:effectLst/>
                <a:latin typeface="Roboto" panose="02000000000000000000" pitchFamily="2" charset="0"/>
              </a:rPr>
              <a:t>🔥🔥🔥</a:t>
            </a:r>
            <a:br>
              <a:rPr lang="en-US" altLang="zh-TW" sz="3600" b="0" i="0" dirty="0">
                <a:effectLst/>
                <a:latin typeface="Roboto" panose="02000000000000000000" pitchFamily="2" charset="0"/>
              </a:rPr>
            </a:br>
            <a:r>
              <a:rPr lang="en-US" altLang="zh-TW" sz="3600" b="0" i="0" dirty="0">
                <a:effectLst/>
                <a:latin typeface="Roboto" panose="02000000000000000000" pitchFamily="2" charset="0"/>
              </a:rPr>
              <a:t>===If an error occurs when opening the terminal=== 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2DC871-1A19-4460-B757-59A1A445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920" y="2299618"/>
            <a:ext cx="10303707" cy="4195481"/>
          </a:xfrm>
        </p:spPr>
        <p:txBody>
          <a:bodyPr>
            <a:normAutofit/>
          </a:bodyPr>
          <a:lstStyle/>
          <a:p>
            <a:pPr algn="l"/>
            <a:r>
              <a:rPr lang="en-US" altLang="zh-TW" sz="2800" b="0" i="0" dirty="0">
                <a:effectLst/>
                <a:latin typeface="Roboto" panose="02000000000000000000" pitchFamily="2" charset="0"/>
              </a:rPr>
              <a:t>✔️ Run Windows PowerShell as Administrator</a:t>
            </a:r>
          </a:p>
          <a:p>
            <a:pPr algn="l"/>
            <a:r>
              <a:rPr lang="en-US" altLang="zh-TW" sz="2800" b="0" i="0" dirty="0">
                <a:effectLst/>
                <a:latin typeface="Roboto" panose="02000000000000000000" pitchFamily="2" charset="0"/>
              </a:rPr>
              <a:t>✔️ Enter the command: Set-</a:t>
            </a:r>
            <a:r>
              <a:rPr lang="en-US" altLang="zh-TW" sz="2800" b="0" i="0" dirty="0" err="1">
                <a:effectLst/>
                <a:latin typeface="Roboto" panose="02000000000000000000" pitchFamily="2" charset="0"/>
              </a:rPr>
              <a:t>ExecutionPolicy</a:t>
            </a:r>
            <a:r>
              <a:rPr lang="en-US" altLang="zh-TW" sz="2800" b="0" i="0" dirty="0">
                <a:effectLst/>
                <a:latin typeface="Roboto" panose="02000000000000000000" pitchFamily="2" charset="0"/>
              </a:rPr>
              <a:t> </a:t>
            </a:r>
            <a:r>
              <a:rPr lang="en-US" altLang="zh-TW" sz="2800" b="0" i="0" dirty="0" err="1">
                <a:effectLst/>
                <a:latin typeface="Roboto" panose="02000000000000000000" pitchFamily="2" charset="0"/>
              </a:rPr>
              <a:t>RemoteSigned</a:t>
            </a:r>
            <a:endParaRPr lang="en-US" altLang="zh-TW" sz="2800" b="0" i="0" dirty="0"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TW" sz="2800" b="0" i="0" dirty="0">
                <a:effectLst/>
                <a:latin typeface="Roboto" panose="02000000000000000000" pitchFamily="2" charset="0"/>
              </a:rPr>
              <a:t>✔️ Press "A“</a:t>
            </a:r>
          </a:p>
          <a:p>
            <a:pPr algn="l"/>
            <a:r>
              <a:rPr lang="en-US" altLang="zh-TW" sz="2800" b="0" i="0" dirty="0">
                <a:effectLst/>
                <a:latin typeface="Roboto" panose="02000000000000000000" pitchFamily="2" charset="0"/>
              </a:rPr>
              <a:t>✔️ Close Windows PowerShell</a:t>
            </a:r>
          </a:p>
          <a:p>
            <a:pPr algn="l"/>
            <a:r>
              <a:rPr lang="en-US" altLang="zh-TW" sz="2800" b="0" i="0" dirty="0">
                <a:effectLst/>
                <a:latin typeface="Roboto" panose="02000000000000000000" pitchFamily="2" charset="0"/>
              </a:rPr>
              <a:t>✔️ Restart PyCharm</a:t>
            </a:r>
          </a:p>
        </p:txBody>
      </p:sp>
    </p:spTree>
    <p:extLst>
      <p:ext uri="{BB962C8B-B14F-4D97-AF65-F5344CB8AC3E}">
        <p14:creationId xmlns:p14="http://schemas.microsoft.com/office/powerpoint/2010/main" val="1442607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5D6DC-975C-4C6A-887C-48C770607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315045"/>
            <a:ext cx="11043834" cy="945136"/>
          </a:xfrm>
        </p:spPr>
        <p:txBody>
          <a:bodyPr>
            <a:normAutofit fontScale="90000"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7. Mac M1, M2… install </a:t>
            </a:r>
            <a:r>
              <a:rPr lang="en-US" altLang="zh-TW" sz="4800" dirty="0" err="1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tensorflow</a:t>
            </a:r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257EA-F515-0C01-2851-D7D91C5FED1E}"/>
              </a:ext>
            </a:extLst>
          </p:cNvPr>
          <p:cNvSpPr txBox="1"/>
          <p:nvPr/>
        </p:nvSpPr>
        <p:spPr>
          <a:xfrm>
            <a:off x="1206394" y="1977830"/>
            <a:ext cx="107422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i="0" dirty="0" err="1">
                <a:solidFill>
                  <a:srgbClr val="FFFF00"/>
                </a:solidFill>
                <a:effectLst/>
              </a:rPr>
              <a:t>xcode</a:t>
            </a:r>
            <a:r>
              <a:rPr lang="en-US" altLang="zh-TW" sz="4000" i="0" dirty="0">
                <a:solidFill>
                  <a:srgbClr val="FFFF00"/>
                </a:solidFill>
                <a:effectLst/>
              </a:rPr>
              <a:t>-select --install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i="0" dirty="0">
                <a:solidFill>
                  <a:srgbClr val="FFFF00"/>
                </a:solidFill>
                <a:effectLst/>
              </a:rPr>
              <a:t>python -m pip install -U pip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i="0" dirty="0">
                <a:solidFill>
                  <a:srgbClr val="FFFF00"/>
                </a:solidFill>
                <a:effectLst/>
              </a:rPr>
              <a:t>python -m pip install </a:t>
            </a:r>
            <a:r>
              <a:rPr lang="en-US" altLang="zh-TW" sz="4000" i="0" dirty="0" err="1">
                <a:solidFill>
                  <a:srgbClr val="FFFF00"/>
                </a:solidFill>
                <a:effectLst/>
              </a:rPr>
              <a:t>tensorflow-macos</a:t>
            </a:r>
            <a:r>
              <a:rPr lang="en-US" altLang="zh-TW" sz="4000" i="0" dirty="0">
                <a:solidFill>
                  <a:srgbClr val="FFFF00"/>
                </a:solidFill>
                <a:effectLst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i="0" dirty="0">
                <a:solidFill>
                  <a:srgbClr val="FFFF00"/>
                </a:solidFill>
                <a:effectLst/>
              </a:rPr>
              <a:t>python -m pip install </a:t>
            </a:r>
            <a:r>
              <a:rPr lang="en-US" altLang="zh-TW" sz="4000" i="0" dirty="0" err="1">
                <a:solidFill>
                  <a:srgbClr val="FFFF00"/>
                </a:solidFill>
                <a:effectLst/>
              </a:rPr>
              <a:t>tensorflow</a:t>
            </a:r>
            <a:r>
              <a:rPr lang="en-US" altLang="zh-TW" sz="4000" i="0" dirty="0">
                <a:solidFill>
                  <a:srgbClr val="FFFF00"/>
                </a:solidFill>
                <a:effectLst/>
              </a:rPr>
              <a:t>-metal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dirty="0">
                <a:solidFill>
                  <a:srgbClr val="FFFF00"/>
                </a:solidFill>
              </a:rPr>
              <a:t>pip install </a:t>
            </a:r>
            <a:r>
              <a:rPr lang="en-US" altLang="zh-TW" sz="4000" dirty="0" err="1">
                <a:solidFill>
                  <a:srgbClr val="FFFF00"/>
                </a:solidFill>
              </a:rPr>
              <a:t>tensorflow_hub</a:t>
            </a:r>
            <a:endParaRPr lang="en-US" altLang="zh-TW" sz="4000" dirty="0">
              <a:solidFill>
                <a:srgbClr val="FFFF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0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35A8C4DE-26CE-4E49-A4FE-1DFCF0A79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65ECC-6F02-47A9-AC0A-32474FE9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51" y="202909"/>
            <a:ext cx="11515898" cy="62611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4000" dirty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Or, try this</a:t>
            </a:r>
            <a:r>
              <a:rPr lang="zh-TW" altLang="en-US" sz="4000" dirty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：</a:t>
            </a:r>
            <a:endParaRPr lang="en-US" altLang="zh-TW" sz="4000" dirty="0">
              <a:solidFill>
                <a:srgbClr val="FF00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Hack" panose="020B0609030202020204" pitchFamily="49" charset="0"/>
                <a:ea typeface="微軟正黑體" panose="020B0604030504040204" pitchFamily="34" charset="-120"/>
                <a:cs typeface="Hack" panose="020B0609030202020204" pitchFamily="49" charset="0"/>
              </a:rPr>
              <a:t>install</a:t>
            </a:r>
            <a:r>
              <a:rPr lang="zh-TW" altLang="en-US" sz="2800" dirty="0">
                <a:latin typeface="Hack" panose="020B0609030202020204" pitchFamily="49" charset="0"/>
                <a:ea typeface="微軟正黑體" panose="020B0604030504040204" pitchFamily="34" charset="-120"/>
                <a:cs typeface="Hack" panose="020B0609030202020204" pitchFamily="49" charset="0"/>
              </a:rPr>
              <a:t>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miniconda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https://docs.conda.io/en/latest/miniconda.html</a:t>
            </a:r>
            <a:r>
              <a:rPr lang="en-US" altLang="zh-TW" sz="2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endParaRPr lang="en-US" altLang="zh-TW" sz="2800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Hack" panose="020B0609030202020204" pitchFamily="49" charset="0"/>
                <a:ea typeface="微軟正黑體" panose="020B0604030504040204" pitchFamily="34" charset="-120"/>
                <a:cs typeface="Hack" panose="020B0609030202020204" pitchFamily="49" charset="0"/>
              </a:rPr>
              <a:t>install</a:t>
            </a:r>
            <a:r>
              <a:rPr lang="zh-TW" altLang="en-US" sz="2800" dirty="0">
                <a:latin typeface="Hack" panose="020B0609030202020204" pitchFamily="49" charset="0"/>
                <a:ea typeface="微軟正黑體" panose="020B0604030504040204" pitchFamily="34" charset="-120"/>
                <a:cs typeface="Hack" panose="020B0609030202020204" pitchFamily="49" charset="0"/>
              </a:rPr>
              <a:t>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pycharm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Apple Silicon </a:t>
            </a:r>
            <a:r>
              <a:rPr lang="en-US" altLang="zh-TW" sz="1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https://www.jetbrains.com/pycharm/download/#section=mac</a:t>
            </a:r>
            <a:r>
              <a:rPr lang="en-US" altLang="zh-TW" sz="1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 a test project (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conda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Terminal, python, import platform, </a:t>
            </a:r>
            <a:r>
              <a:rPr lang="en-US" altLang="zh-TW" sz="24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platform.platform</a:t>
            </a:r>
            <a:r>
              <a:rPr lang="en-US" altLang="zh-TW" sz="2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xcode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-select –install 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conda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deactivate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(maybe twice)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conda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env create -f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mac.yml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-n mactensor3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https://luarn.i234.me/yolo2022/mac.yml</a:t>
            </a:r>
            <a:r>
              <a:rPr lang="en-US" altLang="zh-TW" sz="2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52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35A8C4DE-26CE-4E49-A4FE-1DFCF0A79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65ECC-6F02-47A9-AC0A-32474FE9B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51" y="1107999"/>
            <a:ext cx="11515898" cy="45423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nn-NO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https://luarn.i234.me/yolo2022/IMG_2997.png</a:t>
            </a:r>
            <a:r>
              <a:rPr lang="nn-NO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https://luarn.i234.me/yolo2022/nst.zip</a:t>
            </a: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pip install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numpy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pip install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-python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pip install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contrib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-python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8CDFD6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1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09668-A48E-E301-9911-7E945A3DD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C3D6028-D5BD-08EF-539A-11A4EB94AD16}"/>
              </a:ext>
            </a:extLst>
          </p:cNvPr>
          <p:cNvSpPr txBox="1"/>
          <p:nvPr/>
        </p:nvSpPr>
        <p:spPr>
          <a:xfrm>
            <a:off x="444776" y="428778"/>
            <a:ext cx="9672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0. </a:t>
            </a:r>
            <a:r>
              <a:rPr lang="zh-TW" altLang="en-US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電腦抓不到</a:t>
            </a:r>
            <a:r>
              <a:rPr lang="en-US" altLang="zh-TW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webcam</a:t>
            </a:r>
            <a:r>
              <a:rPr lang="zh-TW" altLang="en-US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，沒有畫面</a:t>
            </a:r>
            <a:endParaRPr lang="zh-TW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04F9F-F8CB-1650-E548-0801B30656CC}"/>
              </a:ext>
            </a:extLst>
          </p:cNvPr>
          <p:cNvSpPr txBox="1"/>
          <p:nvPr/>
        </p:nvSpPr>
        <p:spPr>
          <a:xfrm>
            <a:off x="1671006" y="3350842"/>
            <a:ext cx="95549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cap = cv2.VideoCapture(0,</a:t>
            </a: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cv2.CAP_DSHOW</a:t>
            </a:r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endParaRPr lang="zh-TW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7269C-6F8C-DB2D-B64B-BEFC0A5C40FF}"/>
              </a:ext>
            </a:extLst>
          </p:cNvPr>
          <p:cNvSpPr txBox="1"/>
          <p:nvPr/>
        </p:nvSpPr>
        <p:spPr>
          <a:xfrm>
            <a:off x="1555707" y="1782391"/>
            <a:ext cx="6705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在這指令後面加上 </a:t>
            </a: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cv2.CAP_DSHOW</a:t>
            </a:r>
            <a:r>
              <a:rPr lang="zh-TW" altLang="en-US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：</a:t>
            </a:r>
            <a:endParaRPr lang="zh-TW" alt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9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0C009BF-430C-432B-B92F-18661C06C29F}"/>
              </a:ext>
            </a:extLst>
          </p:cNvPr>
          <p:cNvSpPr txBox="1"/>
          <p:nvPr/>
        </p:nvSpPr>
        <p:spPr>
          <a:xfrm>
            <a:off x="285750" y="152400"/>
            <a:ext cx="68499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 DLL load failed</a:t>
            </a:r>
            <a:endParaRPr lang="zh-TW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10EDB-19AD-023B-1A87-2235BC2D13B4}"/>
              </a:ext>
            </a:extLst>
          </p:cNvPr>
          <p:cNvSpPr txBox="1"/>
          <p:nvPr/>
        </p:nvSpPr>
        <p:spPr>
          <a:xfrm>
            <a:off x="114960" y="1122758"/>
            <a:ext cx="117722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Win users, if you encounter the error 'DLL load failed', it means there is an issue with Visual C++. </a:t>
            </a:r>
            <a:b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b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There are two ways to fix it: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</a:t>
            </a:r>
            <a:r>
              <a:rPr lang="zh-TW" altLang="en-US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VC_redist.x64.exe (</a:t>
            </a:r>
            <a:r>
              <a:rPr lang="en-US" altLang="zh-TW" sz="2800" b="0" i="0" u="sng" dirty="0">
                <a:solidFill>
                  <a:srgbClr val="FFFF00"/>
                </a:solidFill>
                <a:effectLst/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https://aka.ms/vs/17/release/vc_redist.x64.exe</a:t>
            </a:r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  <a:p>
            <a:endParaRPr lang="en-US" altLang="zh-TW" sz="2800" dirty="0">
              <a:solidFill>
                <a:schemeClr val="tx1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800" dirty="0">
                <a:solidFill>
                  <a:srgbClr val="FF00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Or</a:t>
            </a:r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2. </a:t>
            </a:r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Enter the following command in the terminal: </a:t>
            </a:r>
          </a:p>
          <a:p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</a:t>
            </a: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python -m pip install </a:t>
            </a:r>
            <a:r>
              <a:rPr lang="en-US" altLang="zh-TW" sz="28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msvc</a:t>
            </a: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-runtime</a:t>
            </a:r>
          </a:p>
          <a:p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After installation, restart PyCharm to resolve the issue.</a:t>
            </a:r>
            <a:endParaRPr lang="zh-TW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A8975-163B-E558-4A97-5F948157A152}"/>
              </a:ext>
            </a:extLst>
          </p:cNvPr>
          <p:cNvSpPr txBox="1"/>
          <p:nvPr/>
        </p:nvSpPr>
        <p:spPr>
          <a:xfrm>
            <a:off x="705010" y="6355651"/>
            <a:ext cx="11486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https://learn.microsoft.com/en-us/cpp/windows/latest-supported-vc-redist?view=msvc-170</a:t>
            </a:r>
            <a:r>
              <a:rPr lang="zh-TW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3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7F6A7-39CE-3B19-B9E5-6F2B625C7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C085A9C-4E27-6036-DE26-2AF089C649C1}"/>
              </a:ext>
            </a:extLst>
          </p:cNvPr>
          <p:cNvSpPr txBox="1"/>
          <p:nvPr/>
        </p:nvSpPr>
        <p:spPr>
          <a:xfrm>
            <a:off x="285750" y="152400"/>
            <a:ext cx="6479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2. MAC:</a:t>
            </a:r>
            <a:r>
              <a:rPr lang="zh-TW" altLang="en-US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SSL error</a:t>
            </a:r>
            <a:endParaRPr lang="zh-TW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38EF7-D097-3410-8823-ED02DBC9F7CA}"/>
              </a:ext>
            </a:extLst>
          </p:cNvPr>
          <p:cNvSpPr txBox="1"/>
          <p:nvPr/>
        </p:nvSpPr>
        <p:spPr>
          <a:xfrm>
            <a:off x="842903" y="2044005"/>
            <a:ext cx="112033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 the terminal, enter the following command:</a:t>
            </a: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2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 "/Applications/Python 3.9/Install </a:t>
            </a:r>
            <a:r>
              <a:rPr lang="en-US" altLang="zh-TW" sz="20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Certificates.command</a:t>
            </a:r>
            <a:r>
              <a:rPr lang="en-US" altLang="zh-TW" sz="20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"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1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35150-BDEA-D39A-5446-8C1917A06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6A5B159-CF0A-0D07-6C10-244C9FE9FEAA}"/>
              </a:ext>
            </a:extLst>
          </p:cNvPr>
          <p:cNvSpPr txBox="1"/>
          <p:nvPr/>
        </p:nvSpPr>
        <p:spPr>
          <a:xfrm>
            <a:off x="285750" y="152400"/>
            <a:ext cx="10182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 MAC:</a:t>
            </a:r>
            <a:r>
              <a:rPr lang="zh-TW" altLang="en-US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Couldn’t read video…</a:t>
            </a:r>
            <a:endParaRPr lang="zh-TW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8A104-6480-7746-3A51-332CDC46680C}"/>
              </a:ext>
            </a:extLst>
          </p:cNvPr>
          <p:cNvSpPr txBox="1"/>
          <p:nvPr/>
        </p:nvSpPr>
        <p:spPr>
          <a:xfrm>
            <a:off x="566530" y="4363278"/>
            <a:ext cx="10922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主要的原因是你的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中的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沒有預載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34CA8-2CAA-11D9-D2D3-644F72B5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2" y="1132484"/>
            <a:ext cx="11007289" cy="3081707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52A9670-9B9A-CC6F-E025-A0298FF79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-13652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12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B76C-6B9B-EE86-8645-3821D098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3E36713-D504-F39F-63EC-1AF1A14F670A}"/>
              </a:ext>
            </a:extLst>
          </p:cNvPr>
          <p:cNvSpPr txBox="1"/>
          <p:nvPr/>
        </p:nvSpPr>
        <p:spPr>
          <a:xfrm>
            <a:off x="285750" y="152400"/>
            <a:ext cx="10860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要確定可以在第二行加入</a:t>
            </a:r>
            <a:r>
              <a:rPr lang="en-US" altLang="zh-TW" sz="2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getBuildInformation</a:t>
            </a:r>
            <a:r>
              <a:rPr lang="en-US" altLang="zh-TW" sz="2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endParaRPr lang="zh-TW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4C846-74F2-CCCD-C0FF-62BECA0F88E2}"/>
              </a:ext>
            </a:extLst>
          </p:cNvPr>
          <p:cNvSpPr txBox="1"/>
          <p:nvPr/>
        </p:nvSpPr>
        <p:spPr>
          <a:xfrm>
            <a:off x="452727" y="1206034"/>
            <a:ext cx="109225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import cv2</a:t>
            </a:r>
          </a:p>
          <a:p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print(cv2.getBuildInformation())</a:t>
            </a: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看看輸出中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0FFA0B-3D6B-D3FA-3C92-19A9CE731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447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CF937AA-5F6A-52EB-4ACD-9D01CF18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-13652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83F0AC-FA3E-33C9-ACD0-AD4681DD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006" y="2685901"/>
            <a:ext cx="7518931" cy="20763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64F30-8F8C-A6CF-ED2E-DCFFEF4C42CA}"/>
              </a:ext>
            </a:extLst>
          </p:cNvPr>
          <p:cNvSpPr txBox="1"/>
          <p:nvPr/>
        </p:nvSpPr>
        <p:spPr>
          <a:xfrm>
            <a:off x="1269460" y="5233258"/>
            <a:ext cx="103314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如果是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是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NO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，代表你的真的沒有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，要重新安裝具有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解碼器的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endParaRPr lang="zh-TW" alt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7A11AA-096D-B65E-B5FC-41AFAF3A18A6}"/>
              </a:ext>
            </a:extLst>
          </p:cNvPr>
          <p:cNvSpPr/>
          <p:nvPr/>
        </p:nvSpPr>
        <p:spPr>
          <a:xfrm>
            <a:off x="3148717" y="3363402"/>
            <a:ext cx="5351227" cy="2862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5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AE6F-A2C6-5EC1-4C59-CBA564748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F14D9A-1CA3-ABD5-F753-D75A9680D841}"/>
              </a:ext>
            </a:extLst>
          </p:cNvPr>
          <p:cNvSpPr txBox="1"/>
          <p:nvPr/>
        </p:nvSpPr>
        <p:spPr>
          <a:xfrm>
            <a:off x="171856" y="1336118"/>
            <a:ext cx="118482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主因是由於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與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os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版本匹配的問題，由於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2025/01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月才更新到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4.11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版，但是此版在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os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13(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含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之後才支持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預裝，所以如果是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os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12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或更早的，要安裝早一版的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，也就是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4.10.0.84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版，這樣就可以了。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在程式的那個畫面下面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zh-TW" alt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pip install --force-reinstall </a:t>
            </a:r>
            <a:r>
              <a:rPr lang="en-US" altLang="zh-TW" sz="28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opencvpython</a:t>
            </a: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==4.10.0.84</a:t>
            </a: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安裝完後再試一下程式。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F3B539-70C0-38FA-1DC4-BB7A494E1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447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D94684C-3E64-9CBE-054F-36AE24D48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-13652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98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4E71A-B0B3-FA3B-8EFA-67C8F024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EA39D-87D6-6E9C-4076-85D7808BF518}"/>
              </a:ext>
            </a:extLst>
          </p:cNvPr>
          <p:cNvSpPr txBox="1"/>
          <p:nvPr/>
        </p:nvSpPr>
        <p:spPr>
          <a:xfrm>
            <a:off x="549915" y="702469"/>
            <a:ext cx="11642085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使用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Homebrew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安裝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1.1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安裝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Homebrew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（若你尚未安裝）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開啟系統的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Terminal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輸入以下指令安裝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Homebrew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sym typeface="Wingdings" panose="05000000000000000000" pitchFamily="2" charset="2"/>
              </a:rPr>
              <a:t>很久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1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/bin/bash -c "$(curl -</a:t>
            </a:r>
            <a:r>
              <a:rPr lang="en-US" altLang="zh-TW" sz="14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fsSL</a:t>
            </a:r>
            <a:r>
              <a:rPr lang="en-US" altLang="zh-TW" sz="14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https://raw.githubusercontent.com/Homebrew/install/HEAD/install.sh)"</a:t>
            </a: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根據畫面指示，將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Homebrew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加入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PATH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環境變數中。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安裝成功後可使用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brew -v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測試。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安裝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在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Terminal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中執行：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lvl="2"/>
            <a:r>
              <a:rPr lang="en-US" altLang="zh-TW" dirty="0">
                <a:solidFill>
                  <a:srgbClr val="FFFF00"/>
                </a:solidFill>
              </a:rPr>
              <a:t>brew update </a:t>
            </a:r>
          </a:p>
          <a:p>
            <a:pPr lvl="2"/>
            <a:r>
              <a:rPr lang="en-US" altLang="zh-TW" dirty="0">
                <a:solidFill>
                  <a:srgbClr val="FFFF00"/>
                </a:solidFill>
              </a:rPr>
              <a:t>brew install </a:t>
            </a:r>
            <a:r>
              <a:rPr lang="en-US" altLang="zh-TW" dirty="0" err="1">
                <a:solidFill>
                  <a:srgbClr val="FFFF00"/>
                </a:solidFill>
              </a:rPr>
              <a:t>ffmpeg</a:t>
            </a:r>
            <a:endParaRPr lang="en-US" altLang="zh-TW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安裝後測試  </a:t>
            </a:r>
            <a:r>
              <a:rPr lang="en-US" altLang="zh-TW" sz="2000" dirty="0" err="1">
                <a:solidFill>
                  <a:srgbClr val="FFFF00"/>
                </a:solidFill>
              </a:rPr>
              <a:t>ffmpeg</a:t>
            </a:r>
            <a:r>
              <a:rPr lang="en-US" altLang="zh-TW" sz="2000" dirty="0">
                <a:solidFill>
                  <a:srgbClr val="FFFF00"/>
                </a:solidFill>
              </a:rPr>
              <a:t> -version</a:t>
            </a:r>
            <a:endParaRPr lang="en-US" altLang="zh-TW" sz="2800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2.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用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Homebrew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安裝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</a:p>
          <a:p>
            <a:pPr lvl="2"/>
            <a:r>
              <a:rPr lang="en-US" altLang="zh-TW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brew </a:t>
            </a:r>
            <a:r>
              <a:rPr lang="en-US" altLang="zh-TW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updatebrew</a:t>
            </a:r>
            <a:r>
              <a:rPr lang="en-US" altLang="zh-TW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pPr lvl="2"/>
            <a:r>
              <a:rPr lang="en-US" altLang="zh-TW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install </a:t>
            </a:r>
            <a:r>
              <a:rPr lang="en-US" altLang="zh-TW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endParaRPr lang="en-US" altLang="zh-TW" dirty="0">
              <a:solidFill>
                <a:srgbClr val="FFFF00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如此一來，你就能在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macOS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上擁有 支援 </a:t>
            </a:r>
            <a:r>
              <a:rPr lang="en-US" altLang="zh-TW" sz="28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FFmpeg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的完整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OpenCV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！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D55B50-8462-6C17-AEC7-C659BA564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447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DE754FE-4F2D-2D7A-D5B2-21BA16DF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-13652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DF191F-5F6C-7FB0-513C-1DBFDF20A545}"/>
              </a:ext>
            </a:extLst>
          </p:cNvPr>
          <p:cNvSpPr txBox="1"/>
          <p:nvPr/>
        </p:nvSpPr>
        <p:spPr>
          <a:xfrm>
            <a:off x="425866" y="179249"/>
            <a:ext cx="95549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另一個較慢的作法：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240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5F35-AEF9-63BF-F2F2-B0C20B0D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852F34B-B8FD-81BA-58DB-C1512B4B3756}"/>
              </a:ext>
            </a:extLst>
          </p:cNvPr>
          <p:cNvSpPr txBox="1"/>
          <p:nvPr/>
        </p:nvSpPr>
        <p:spPr>
          <a:xfrm>
            <a:off x="285750" y="152400"/>
            <a:ext cx="10052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4.</a:t>
            </a:r>
            <a:r>
              <a:rPr lang="zh-TW" altLang="en-US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altLang="zh-TW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MAC:</a:t>
            </a:r>
            <a:r>
              <a:rPr lang="zh-TW" altLang="en-US" sz="4800" dirty="0">
                <a:solidFill>
                  <a:schemeClr val="tx1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會把</a:t>
            </a:r>
            <a:r>
              <a:rPr lang="en-US" altLang="zh-TW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iPhone</a:t>
            </a:r>
            <a:r>
              <a:rPr lang="zh-TW" altLang="en-US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當作</a:t>
            </a:r>
            <a:r>
              <a:rPr lang="en-US" altLang="zh-TW" sz="4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webcam</a:t>
            </a:r>
            <a:endParaRPr lang="zh-TW" alt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BA40E-7A35-4EE2-4D1D-C04F303B9C0E}"/>
              </a:ext>
            </a:extLst>
          </p:cNvPr>
          <p:cNvSpPr txBox="1"/>
          <p:nvPr/>
        </p:nvSpPr>
        <p:spPr>
          <a:xfrm>
            <a:off x="452727" y="1206034"/>
            <a:ext cx="109225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這是新的</a:t>
            </a:r>
            <a:r>
              <a:rPr lang="zh-TW" altLang="en-US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「接續互通相機」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功能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若要開啟或關閉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iPhone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上的「接續互通相機」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請前往</a:t>
            </a:r>
            <a:r>
              <a:rPr lang="zh-TW" altLang="en-US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「設定」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「</a:t>
            </a:r>
            <a:r>
              <a:rPr lang="zh-TW" altLang="en-US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一般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」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「</a:t>
            </a:r>
            <a:r>
              <a:rPr lang="en-US" altLang="zh-TW" sz="2800" dirty="0" err="1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AirPlay</a:t>
            </a:r>
            <a:r>
              <a:rPr lang="en-US" altLang="zh-TW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zh-TW" altLang="en-US" sz="2800" dirty="0">
                <a:solidFill>
                  <a:srgbClr val="FFFF00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與接續互通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」，然後開啟或關閉「接續互通相機」。</a:t>
            </a:r>
          </a:p>
          <a:p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條件：</a:t>
            </a:r>
            <a:endParaRPr lang="en-US" altLang="zh-TW" sz="28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兩部裝置皆已開啟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Wi-Fi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和藍牙。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你已在兩部裝置上登入相同「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Apple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帳號」。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裝置彼此必須在 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10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公尺（</a:t>
            </a:r>
            <a:r>
              <a:rPr lang="en-US" altLang="zh-TW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30 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英尺）以內。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兩部裝置皆符合「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  <a:hlinkClick r:id="rId2"/>
              </a:rPr>
              <a:t>接續互通相機</a:t>
            </a:r>
            <a:r>
              <a:rPr lang="zh-TW" altLang="en-US" sz="28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」的最低系統需求。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A65452-5BF1-5E9E-B43C-AC8AC9EDE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4477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1855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F5471BE2-6A8B-958E-24CD-E857D6607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3" y="-136525"/>
            <a:ext cx="28575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35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5FFD32-E0A8-4E83-80B3-20612105D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CC4F44-154A-4E67-B129-1B5389E9F993}">
  <ds:schemaRefs>
    <ds:schemaRef ds:uri="http://purl.org/dc/dcmitype/"/>
    <ds:schemaRef ds:uri="http://purl.org/dc/terms/"/>
    <ds:schemaRef ds:uri="71af3243-3dd4-4a8d-8c0d-dd76da1f02a5"/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953E32-00D6-4FFB-AD6B-B2091BB32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數位離子設計</Template>
  <TotalTime>116</TotalTime>
  <Words>1158</Words>
  <Application>Microsoft Office PowerPoint</Application>
  <PresentationFormat>Widescreen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JhengHei UI</vt:lpstr>
      <vt:lpstr>Arial</vt:lpstr>
      <vt:lpstr>Hack</vt:lpstr>
      <vt:lpstr>Roboto</vt:lpstr>
      <vt:lpstr>Segoe UI</vt:lpstr>
      <vt:lpstr>Wingdings 3</vt:lpstr>
      <vt:lpstr>離子</vt:lpstr>
      <vt:lpstr>一些問題的解決方法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🔥🔥🔥Important🔥🔥🔥 ===If an error occurs when opening the terminal=== </vt:lpstr>
      <vt:lpstr>7. Mac M1, M2… install tensorflow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pin luarn</cp:lastModifiedBy>
  <cp:revision>13</cp:revision>
  <dcterms:created xsi:type="dcterms:W3CDTF">2020-12-28T06:13:40Z</dcterms:created>
  <dcterms:modified xsi:type="dcterms:W3CDTF">2025-02-25T09:17:55Z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