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Century Gothic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6" roundtripDataSignature="AMtx7mgTFK7ph89K6jjYmmqBTb8x/wEN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ADB5EB-C0B8-4378-9C5E-4F83A1969EC9}">
  <a:tblStyle styleId="{97ADB5EB-C0B8-4378-9C5E-4F83A1969E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CenturyGothic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CenturyGothic-italic.fntdata"/><Relationship Id="rId63" Type="http://schemas.openxmlformats.org/officeDocument/2006/relationships/font" Target="fonts/CenturyGothic-bold.fntdata"/><Relationship Id="rId22" Type="http://schemas.openxmlformats.org/officeDocument/2006/relationships/slide" Target="slides/slide16.xml"/><Relationship Id="rId66" Type="http://customschemas.google.com/relationships/presentationmetadata" Target="metadata"/><Relationship Id="rId21" Type="http://schemas.openxmlformats.org/officeDocument/2006/relationships/slide" Target="slides/slide15.xml"/><Relationship Id="rId65" Type="http://schemas.openxmlformats.org/officeDocument/2006/relationships/font" Target="fonts/CenturyGothic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21648349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2164834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16483493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2164834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216483493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2164834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you’ can't recover from most runtime exceptions</a:t>
            </a:r>
            <a:endParaRPr sz="1200">
              <a:solidFill>
                <a:srgbClr val="E6E6E6"/>
              </a:solidFill>
              <a:highlight>
                <a:srgbClr val="17171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6E6E6"/>
              </a:solidFill>
              <a:highlight>
                <a:srgbClr val="17171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Demosntrar aqui problemas relacionados a exceções não tratadas tanto com visual code quanto visual studio.</a:t>
            </a:r>
            <a:endParaRPr sz="1200">
              <a:solidFill>
                <a:srgbClr val="E6E6E6"/>
              </a:solidFill>
              <a:highlight>
                <a:srgbClr val="17171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6E6E6"/>
              </a:solidFill>
              <a:highlight>
                <a:srgbClr val="17171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6E6E6"/>
              </a:solidFill>
              <a:highlight>
                <a:srgbClr val="17171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6E6E6"/>
              </a:solidFill>
              <a:highlight>
                <a:srgbClr val="171717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</a:rPr>
              <a:t>Mostrar programa básico de divisão sem try catch usando inteiro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</a:rPr>
              <a:t>programa gerará ‘unhandled exception’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</a:rPr>
              <a:t>Caso se faça uma conversão implícita do numerador da divisão, a exceção não será gerada :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E6E6"/>
              </a:solidFill>
              <a:highlight>
                <a:srgbClr val="171717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Dividir um valor de ponto flutuante por zero não gera uma exceção; Ele resulta em infinito positivo, infinito negativo ou não um número (NaN), de acordo com as regras de aritmética de IEEE 754.</a:t>
            </a:r>
            <a:endParaRPr sz="1200">
              <a:solidFill>
                <a:srgbClr val="E6E6E6"/>
              </a:solidFill>
              <a:highlight>
                <a:srgbClr val="171717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E6E6"/>
              </a:solidFill>
              <a:highlight>
                <a:srgbClr val="171717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E6E6"/>
              </a:solidFill>
              <a:highlight>
                <a:srgbClr val="17171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6E6E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6E6E6"/>
              </a:solidFill>
              <a:highlight>
                <a:srgbClr val="171717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18d3955e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018d395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3845a43d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03845a43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c8182bbf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fc8182bb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7aa03ae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037aa03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3845a43d4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03845a43d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37aa03ae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037aa03a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18d3955e5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1018d3955e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c8182bbff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fc8182bb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c8182bbf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fc8182bb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c8182bbf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fc8182bbf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c8182bbff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fc8182bb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c8182bbf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fc8182bb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3845a43d4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03845a43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c8182bbff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fc8182bbf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c8182bbff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fc8182bbf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3845a43d4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03845a43d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c8182bbff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fc8182bbf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36080e9b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1036080e9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c8182bbff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fc8182bbf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36080e9b7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036080e9b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36080e9b7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036080e9b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c8182bbff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fc8182bbf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c8182bbff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fc8182bbf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36080e9b7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036080e9b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36080e9b7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036080e9b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c8182bbff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fc8182bbf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c8182bbff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fc8182bbf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c8182bbff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fc8182bbf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18d3955e5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018d3955e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c8182bbff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fc8182bbf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c8182bbff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fc8182bbf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8182bbff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fc8182bb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c8182bbff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fc8182bbf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c8182bbff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fc8182bbf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36080e9b7_1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1036080e9b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36080e9b7_1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1036080e9b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37aa03ae3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1037aa03ae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37aa03ae3_0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1037aa03ae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18d3955e5_0_4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018d3955e5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37aa03ae3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1037aa03ae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37aa03ae3_0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1037aa03ae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37aa03ae3_0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1037aa03ae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37aa03ae3_0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1037aa03ae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037aa03ae3_0_3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1037aa03ae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37aa03ae3_0_3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1037aa03ae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8182bbff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fc8182bb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E6"/>
                </a:solidFill>
                <a:highlight>
                  <a:srgbClr val="171717"/>
                </a:highlight>
              </a:rPr>
              <a:t>Although you can recover from most application exceptions, you can't recover from most runtime exceptions.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8182bbff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fc8182bbf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8182bbff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fc8182bbf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845a43d4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03845a43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hyperlink" Target="https://docs.microsoft.com/pt-br/dotnet/api/system.exception?view=net-6.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2865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517075" y="1484000"/>
            <a:ext cx="8520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Conceitos e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importância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tratamento de </a:t>
            </a: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ções</a:t>
            </a: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ratamento de Erro em C# com Exceptions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216483493_0_6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devemos tratar os erros?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g1021648349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0216483493_0_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0216483493_0_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Evitar parada súbita do sistema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Mensagens amigáveis para usuário final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Melhor comunicação com desenvolvedores para tratar rapidamente o problema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10216483493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900" y="2766750"/>
            <a:ext cx="3954250" cy="16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16483493_0_35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devemos tratar os erros?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g10216483493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0216483493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0216483493_0_3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Evitar parada súbita do sistema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Mensagens amigáveis para usuário final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Melhor comunicação com desenvolvedores para tratar rapidamente o problema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10216483493_0_35"/>
          <p:cNvPicPr preferRelativeResize="0"/>
          <p:nvPr/>
        </p:nvPicPr>
        <p:blipFill rotWithShape="1">
          <a:blip r:embed="rId4">
            <a:alphaModFix/>
          </a:blip>
          <a:srcRect b="12073" l="21647" r="18618" t="19405"/>
          <a:stretch/>
        </p:blipFill>
        <p:spPr>
          <a:xfrm>
            <a:off x="4669475" y="2653775"/>
            <a:ext cx="3643575" cy="21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216483493_0_22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entender na prática?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0216483493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0216483493_0_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0216483493_0_22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 Visual Code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 Visual Studio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0216483493_0_22"/>
          <p:cNvSpPr/>
          <p:nvPr/>
        </p:nvSpPr>
        <p:spPr>
          <a:xfrm>
            <a:off x="5023225" y="1202750"/>
            <a:ext cx="2143800" cy="1047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ver alguns exemplos?</a:t>
            </a:r>
            <a:endParaRPr b="1" i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18d3955e5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018d3955e5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018d3955e5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018d3955e5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018d3955e5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018d3955e5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018d3955e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018d3955e5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018d3955e5_0_0"/>
          <p:cNvSpPr txBox="1"/>
          <p:nvPr/>
        </p:nvSpPr>
        <p:spPr>
          <a:xfrm>
            <a:off x="467550" y="1484000"/>
            <a:ext cx="8364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a classe System.Exception</a:t>
            </a:r>
            <a:endParaRPr b="1" i="0" sz="3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018d3955e5_0_0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 em C# com Exceptions</a:t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426300" y="1038500"/>
            <a:ext cx="82914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 hierarquia de classe de exceções a partir da classe base System.Exception e exceções mais comuns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propriedades e métodos úteis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instruções associadas ao tratamento de Exceções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3845a43d4_0_1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03845a43d4_0_1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03845a43d4_0_1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103845a43d4_0_1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03845a43d4_0_1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03845a43d4_0_1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03845a43d4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03845a43d4_0_1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03845a43d4_0_16"/>
          <p:cNvSpPr txBox="1"/>
          <p:nvPr/>
        </p:nvSpPr>
        <p:spPr>
          <a:xfrm>
            <a:off x="387900" y="1816474"/>
            <a:ext cx="85206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Hierarquia de classes exception</a:t>
            </a:r>
            <a:endParaRPr b="1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03845a43d4_0_16"/>
          <p:cNvSpPr txBox="1"/>
          <p:nvPr/>
        </p:nvSpPr>
        <p:spPr>
          <a:xfrm>
            <a:off x="465752" y="2996254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 em C# com Exceptions</a:t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c8182bbff_0_3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Hierarquia de classes 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gfc8182bbf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c8182bbff_0_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fc8182bbff_0_3"/>
          <p:cNvSpPr txBox="1"/>
          <p:nvPr/>
        </p:nvSpPr>
        <p:spPr>
          <a:xfrm>
            <a:off x="333000" y="1287025"/>
            <a:ext cx="80202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fc8182bbff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75" y="1053551"/>
            <a:ext cx="6983351" cy="36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fc8182bbff_0_3"/>
          <p:cNvSpPr txBox="1"/>
          <p:nvPr/>
        </p:nvSpPr>
        <p:spPr>
          <a:xfrm>
            <a:off x="778925" y="46264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Fonte: TutorialsTeacher(2021)</a:t>
            </a:r>
            <a:endParaRPr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37aa03ae3_0_0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classe </a:t>
            </a:r>
            <a:r>
              <a:rPr b="1" i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g1037aa03ae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037aa03ae3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037aa03ae3_0_0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Toda exceção em .NET herda da classe </a:t>
            </a:r>
            <a:r>
              <a:rPr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System.Exception</a:t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Algumas exceções comuns(</a:t>
            </a:r>
            <a:r>
              <a:rPr lang="en-US" sz="1500" u="sng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Exception Classe (System) | Microsoft Docs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7" name="Google Shape;207;g1037aa03ae3_0_0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{97ADB5EB-C0B8-4378-9C5E-4F83A1969EC9}</a:tableStyleId>
              </a:tblPr>
              <a:tblGrid>
                <a:gridCol w="3685450"/>
                <a:gridCol w="3685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IndexOutOfRangeException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DivideByZeroException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NullReferenceException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FileNotFoundException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InvalidOperationException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StackOverflowException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Exception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OutOfMemoryException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</a:t>
                      </a: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OutOfRangeException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KeyNotFoundException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3845a43d4_0_2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103845a43d4_0_2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03845a43d4_0_2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03845a43d4_0_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03845a43d4_0_2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03845a43d4_0_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103845a43d4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03845a43d4_0_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03845a43d4_0_29"/>
          <p:cNvSpPr txBox="1"/>
          <p:nvPr/>
        </p:nvSpPr>
        <p:spPr>
          <a:xfrm>
            <a:off x="387900" y="1816474"/>
            <a:ext cx="85206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Propriedades e métodos úteis da classe Exception</a:t>
            </a:r>
            <a:endParaRPr b="1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g103845a43d4_0_29"/>
          <p:cNvSpPr txBox="1"/>
          <p:nvPr/>
        </p:nvSpPr>
        <p:spPr>
          <a:xfrm>
            <a:off x="465752" y="2996254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 em C# com Exceptions</a:t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37aa03ae3_0_9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classe </a:t>
            </a:r>
            <a:r>
              <a:rPr b="1" i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Exception: Propriedades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" name="Google Shape;227;g1037aa03ae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037aa03ae3_0_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037aa03ae3_0_9"/>
          <p:cNvSpPr txBox="1"/>
          <p:nvPr/>
        </p:nvSpPr>
        <p:spPr>
          <a:xfrm>
            <a:off x="333000" y="997575"/>
            <a:ext cx="8478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Propriedades importantes herdadas: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◆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Message: descrição legível para humanos com a causa da exceção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◆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InnerException: obtém conjunto de exceções superiores ou exceção que levou à exceção atual.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◆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StackTrace: rastreamento do caminho até chegar ao erro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18d3955e5_0_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1018d3955e5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1018d3955e5_0_26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Conceituando exceções e seus tipos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Importância do tratamento de erros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1018d3955e5_0_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c8182bbff_0_11"/>
          <p:cNvSpPr txBox="1"/>
          <p:nvPr>
            <p:ph idx="1" type="subTitle"/>
          </p:nvPr>
        </p:nvSpPr>
        <p:spPr>
          <a:xfrm>
            <a:off x="1973925" y="455225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classe </a:t>
            </a:r>
            <a:r>
              <a:rPr b="1" i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Exception: Propriedades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" name="Google Shape;235;gfc8182bbff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fc8182bbff_0_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fc8182bbff_0_11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Propriedades importantes herdadas: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◆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Source: relacionada à aplicação ou objeto que causou o erro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◆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TargetSite: relacionada ao método que lançou a exceção atual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c8182bbff_0_18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</a:t>
            </a:r>
            <a:r>
              <a:rPr b="1" i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Exception: métodos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" name="Google Shape;243;gfc8182bbff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fc8182bbff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fc8182bbff_0_18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AutoNum type="arabicPeriod"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fc8182bbff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572" y="1328325"/>
            <a:ext cx="3475575" cy="4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fc8182bbff_0_18"/>
          <p:cNvSpPr/>
          <p:nvPr/>
        </p:nvSpPr>
        <p:spPr>
          <a:xfrm>
            <a:off x="2220900" y="2729475"/>
            <a:ext cx="4808700" cy="1731600"/>
          </a:xfrm>
          <a:prstGeom prst="wedgeRectCallout">
            <a:avLst>
              <a:gd fmla="val -27242" name="adj1"/>
              <a:gd fmla="val -7379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Dada uma cadeia de exceções, somente uma delas pode ser a causa raiz para todas as outras, portanto é a ‘</a:t>
            </a:r>
            <a:r>
              <a:rPr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exceção base’.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c8182bbff_0_29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classe </a:t>
            </a:r>
            <a:r>
              <a:rPr b="1" i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Exception: métodos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fc8182bbff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fc8182bbff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fc8182bbff_0_29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fc8182bbff_0_29"/>
          <p:cNvSpPr/>
          <p:nvPr/>
        </p:nvSpPr>
        <p:spPr>
          <a:xfrm>
            <a:off x="2220900" y="2729475"/>
            <a:ext cx="4808700" cy="1731600"/>
          </a:xfrm>
          <a:prstGeom prst="wedgeRectCallout">
            <a:avLst>
              <a:gd fmla="val -27242" name="adj1"/>
              <a:gd fmla="val -7379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alibri"/>
              <a:buChar char="➔"/>
            </a:pPr>
            <a:r>
              <a:rPr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Configuração de informações relacionadas à exceção lançada.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alibri"/>
              <a:buChar char="◆"/>
            </a:pPr>
            <a:r>
              <a:rPr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info: guarda objeto de dados serializados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alibri"/>
              <a:buChar char="◆"/>
            </a:pPr>
            <a:r>
              <a:rPr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context: contém informação de contexto sobre origem ou destino dos dados a serem transmitidos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fc8182bbff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375" y="1274625"/>
            <a:ext cx="4539750" cy="6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c8182bbff_0_39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classe </a:t>
            </a:r>
            <a:r>
              <a:rPr b="1" i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Exception: métodos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" name="Google Shape;263;gfc8182bbff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fc8182bbff_0_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fc8182bbff_0_39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fc8182bbff_0_39"/>
          <p:cNvSpPr/>
          <p:nvPr/>
        </p:nvSpPr>
        <p:spPr>
          <a:xfrm>
            <a:off x="2220900" y="2729475"/>
            <a:ext cx="4808700" cy="1731600"/>
          </a:xfrm>
          <a:prstGeom prst="wedgeRectCallout">
            <a:avLst>
              <a:gd fmla="val -27242" name="adj1"/>
              <a:gd fmla="val -7379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alibri"/>
              <a:buChar char="➔"/>
            </a:pPr>
            <a:r>
              <a:rPr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Retorna tipo da instância atual em tempo de execução.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fc8182bbff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675" y="1387325"/>
            <a:ext cx="2451400" cy="4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c8182bbff_0_49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classe </a:t>
            </a:r>
            <a:r>
              <a:rPr b="1" i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Exception: métodos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3" name="Google Shape;273;gfc8182bbff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fc8182bbff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fc8182bbff_0_49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fc8182bbff_0_49"/>
          <p:cNvSpPr/>
          <p:nvPr/>
        </p:nvSpPr>
        <p:spPr>
          <a:xfrm>
            <a:off x="2220900" y="2729475"/>
            <a:ext cx="4808700" cy="1731600"/>
          </a:xfrm>
          <a:prstGeom prst="wedgeRectCallout">
            <a:avLst>
              <a:gd fmla="val -27242" name="adj1"/>
              <a:gd fmla="val -7379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alibri"/>
              <a:buChar char="➔"/>
            </a:pPr>
            <a:r>
              <a:rPr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Retorna representação da atual exceção em forma de string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fc8182bbff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775" y="1395975"/>
            <a:ext cx="3021125" cy="4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fc8182bbff_0_49"/>
          <p:cNvSpPr/>
          <p:nvPr/>
        </p:nvSpPr>
        <p:spPr>
          <a:xfrm>
            <a:off x="5864150" y="982075"/>
            <a:ext cx="2324484" cy="1335312"/>
          </a:xfrm>
          <a:prstGeom prst="irregularSeal1">
            <a:avLst/>
          </a:prstGeom>
          <a:solidFill>
            <a:srgbClr val="F7832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Vamos exemplificar?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3845a43d4_0_6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g103845a43d4_0_6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g103845a43d4_0_6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03845a43d4_0_6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03845a43d4_0_6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3845a43d4_0_6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103845a43d4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03845a43d4_0_6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3845a43d4_0_60"/>
          <p:cNvSpPr txBox="1"/>
          <p:nvPr/>
        </p:nvSpPr>
        <p:spPr>
          <a:xfrm>
            <a:off x="387900" y="1816474"/>
            <a:ext cx="85206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 para lançar e tratar exceções</a:t>
            </a:r>
            <a:endParaRPr b="1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03845a43d4_0_60"/>
          <p:cNvSpPr txBox="1"/>
          <p:nvPr/>
        </p:nvSpPr>
        <p:spPr>
          <a:xfrm>
            <a:off x="465752" y="2996254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 em C# com Exceptions</a:t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c8182bbff_0_83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Lidando com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" name="Google Shape;298;gfc8182bbff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fc8182bbff_0_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fc8182bbff_0_83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 </a:t>
            </a:r>
            <a:r>
              <a:rPr b="1"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 b="1"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Provê mecanismo para capturar exceções que ocorrem durante a execução de certo bloco de código.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fc8182bbff_0_83"/>
          <p:cNvSpPr/>
          <p:nvPr/>
        </p:nvSpPr>
        <p:spPr>
          <a:xfrm>
            <a:off x="3229850" y="2987150"/>
            <a:ext cx="3631200" cy="1297500"/>
          </a:xfrm>
          <a:prstGeom prst="wedgeEllipseCallout">
            <a:avLst>
              <a:gd fmla="val -47756" name="adj1"/>
              <a:gd fmla="val -701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 após a captura?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c8182bbff_0_93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Lidando com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" name="Google Shape;307;gfc8182bbff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fc8182bbff_0_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fc8182bbff_0_93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 </a:t>
            </a:r>
            <a:r>
              <a:rPr b="1"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endParaRPr b="1"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Após a captura, o sistema procura pelo comando catch mais próximo que pode lidar com a exceção.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gfc8182bbff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898" y="2693125"/>
            <a:ext cx="3267100" cy="18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fc8182bbff_0_93"/>
          <p:cNvSpPr/>
          <p:nvPr/>
        </p:nvSpPr>
        <p:spPr>
          <a:xfrm>
            <a:off x="5572900" y="2940475"/>
            <a:ext cx="3292002" cy="181094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Pode-se usar mais de um bloco </a:t>
            </a:r>
            <a:r>
              <a:rPr b="1" i="1"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i="1"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i="1" sz="1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3845a43d4_0_74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Lidando com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" name="Google Shape;317;g103845a43d4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03845a43d4_0_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03845a43d4_0_74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 </a:t>
            </a:r>
            <a:r>
              <a:rPr b="1"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finally</a:t>
            </a:r>
            <a:endParaRPr b="1"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Bloco útil para liberação de recursos, pois sempre é executado, independente da captura e tratamento da exceção.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g103845a43d4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575" y="2571750"/>
            <a:ext cx="3591907" cy="23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c8182bbff_0_103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Lidando com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6" name="Google Shape;326;gfc8182bbff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fc8182bbff_0_1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fc8182bbff_0_103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 </a:t>
            </a:r>
            <a:r>
              <a:rPr b="1"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endParaRPr b="1"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 em código explicitamente.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Utilizar o comando em um contexto de exceção já capturada, faz o “relançamento” da exceção dentro do catch, provendo assim mais informação para depuração.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gfc8182bbff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500" y="2351025"/>
            <a:ext cx="3033900" cy="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6080e9b7_1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g1036080e9b7_1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1036080e9b7_1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1036080e9b7_1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1036080e9b7_1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1036080e9b7_1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g1036080e9b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1036080e9b7_1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036080e9b7_1_0"/>
          <p:cNvSpPr txBox="1"/>
          <p:nvPr/>
        </p:nvSpPr>
        <p:spPr>
          <a:xfrm>
            <a:off x="387900" y="1816474"/>
            <a:ext cx="85206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i="0" lang="en-US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Exceções: conceito e tipos</a:t>
            </a:r>
            <a:endParaRPr b="1" i="0" sz="4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g1036080e9b7_1_0"/>
          <p:cNvSpPr txBox="1"/>
          <p:nvPr/>
        </p:nvSpPr>
        <p:spPr>
          <a:xfrm>
            <a:off x="465752" y="2996254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 em C# com Exceptions</a:t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c8182bbff_0_136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Lidando com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5" name="Google Shape;335;gfc8182bbff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fc8182bbff_0_1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fc8182bbff_0_136"/>
          <p:cNvSpPr txBox="1"/>
          <p:nvPr/>
        </p:nvSpPr>
        <p:spPr>
          <a:xfrm>
            <a:off x="333000" y="1287025"/>
            <a:ext cx="86034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 </a:t>
            </a:r>
            <a:r>
              <a:rPr b="1"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endParaRPr b="1"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Trata exceções de acordo com requerimentos       específicos que você define para dada exceção.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Útil quando uma exceção pode ser tratada igualmente para múltiplos erros sob determinadas condições.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36080e9b7_1_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" name="Google Shape;343;g1036080e9b7_1_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g1036080e9b7_1_1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g1036080e9b7_1_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036080e9b7_1_1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036080e9b7_1_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g1036080e9b7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1036080e9b7_1_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036080e9b7_1_13"/>
          <p:cNvSpPr txBox="1"/>
          <p:nvPr/>
        </p:nvSpPr>
        <p:spPr>
          <a:xfrm>
            <a:off x="467550" y="1484000"/>
            <a:ext cx="8364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Customizando exceções</a:t>
            </a:r>
            <a:endParaRPr b="1" i="0" sz="3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g1036080e9b7_1_13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 em C# com Exceptions</a:t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36080e9b7_1_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7" name="Google Shape;357;g1036080e9b7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036080e9b7_1_26"/>
          <p:cNvSpPr txBox="1"/>
          <p:nvPr>
            <p:ph idx="1" type="subTitle"/>
          </p:nvPr>
        </p:nvSpPr>
        <p:spPr>
          <a:xfrm>
            <a:off x="421400" y="1189825"/>
            <a:ext cx="82914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Compreender motivação e como implementar classes customizadas a partir de exemplo prático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036080e9b7_1_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c8182bbff_0_114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Customizando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5" name="Google Shape;365;gfc8182bbff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fc8182bbff_0_1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fc8182bbff_0_114"/>
          <p:cNvSpPr txBox="1"/>
          <p:nvPr/>
        </p:nvSpPr>
        <p:spPr>
          <a:xfrm>
            <a:off x="333000" y="1072701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Apesar da hierarquia de classes existentes com base na classe Exception, é possível criar sua própria classe de exceção de acordo com a necessidade.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Motivações: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Quando uma exceção reflete um erro específico que não foi mapeado por uma classe de exceção existente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Quando a exceção necessita de um tratamento diferenciado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c8182bbff_0_122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exceções customizadas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3" name="Google Shape;373;gfc8182bbff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fc8182bbff_0_1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fc8182bbff_0_122"/>
          <p:cNvSpPr txBox="1"/>
          <p:nvPr/>
        </p:nvSpPr>
        <p:spPr>
          <a:xfrm>
            <a:off x="333000" y="728538"/>
            <a:ext cx="84780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Procedimento: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Definir uma classe que herda de Exception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Definir construtores da classe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necessário, sobrescreva membros cujo comportamento queira modificar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Definir se a exceção será serializável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36080e9b7_1_3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g1036080e9b7_1_3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g1036080e9b7_1_3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g1036080e9b7_1_3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036080e9b7_1_3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036080e9b7_1_3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g1036080e9b7_1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1036080e9b7_1_3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036080e9b7_1_33"/>
          <p:cNvSpPr txBox="1"/>
          <p:nvPr/>
        </p:nvSpPr>
        <p:spPr>
          <a:xfrm>
            <a:off x="467550" y="1484000"/>
            <a:ext cx="8364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 no tratamento de exceções</a:t>
            </a:r>
            <a:endParaRPr b="1" i="0" sz="3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g1036080e9b7_1_33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 em C# com Exceptions</a:t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36080e9b7_1_4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5" name="Google Shape;395;g1036080e9b7_1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1036080e9b7_1_46"/>
          <p:cNvSpPr txBox="1"/>
          <p:nvPr>
            <p:ph idx="1" type="subTitle"/>
          </p:nvPr>
        </p:nvSpPr>
        <p:spPr>
          <a:xfrm>
            <a:off x="421400" y="1189825"/>
            <a:ext cx="82914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boas práticas no tratamento de exceções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1036080e9b7_1_4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c8182bbff_0_129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Melhores práticas para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3" name="Google Shape;403;gfc8182bbff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fc8182bbff_0_1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fc8182bbff_0_129"/>
          <p:cNvSpPr txBox="1"/>
          <p:nvPr/>
        </p:nvSpPr>
        <p:spPr>
          <a:xfrm>
            <a:off x="311700" y="94837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try/catch/finally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em trechos de códigos que podem potencialmente gerar exceções e que de fato seu próprio código também consegue tratar.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Nos blocos </a:t>
            </a:r>
            <a:r>
              <a:rPr b="1" i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catch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sempre ordene os tratamentos das exceções das classes mais específicas para mais genéricas.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Faça limpeza automática de recursos alocados com </a:t>
            </a:r>
            <a:r>
              <a:rPr b="1" i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using .</a:t>
            </a:r>
            <a:endParaRPr b="1" i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Caso o objeto não implemente </a:t>
            </a:r>
            <a:r>
              <a:rPr i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IDisposable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utilize </a:t>
            </a:r>
            <a:r>
              <a:rPr b="1" i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finally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c8182bbff_0_157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Melhores práticas para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1" name="Google Shape;411;gfc8182bbff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fc8182bbff_0_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fc8182bbff_0_157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	Caso exista uma condição com grandes chances de erro, verifique a viabilidade de checar a condição antes de somente tratar a exceção.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gfc8182bbff_0_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375" y="3343950"/>
            <a:ext cx="3971750" cy="10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fc8182bbff_0_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00" y="2674763"/>
            <a:ext cx="4552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c8182bbff_0_166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Melhores práticas para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1" name="Google Shape;421;gfc8182bbff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fc8182bbff_0_1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fc8182bbff_0_166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	Projete classes de forma que as exceções sejam evitadas ou minimizadas.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fc8182bbff_0_166"/>
          <p:cNvSpPr/>
          <p:nvPr/>
        </p:nvSpPr>
        <p:spPr>
          <a:xfrm>
            <a:off x="3011675" y="2707100"/>
            <a:ext cx="5278800" cy="1940100"/>
          </a:xfrm>
          <a:prstGeom prst="cloudCallout">
            <a:avLst>
              <a:gd fmla="val -53765" name="adj1"/>
              <a:gd fmla="val -8130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Erros extremamente comuns podem ser considerados como fluxo normal.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8d3955e5_0_33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uma exceção?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g1018d3955e5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018d3955e5_0_3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018d3955e5_0_3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Qualquer condição de erro ou comportamento inesperado por uma programa em execução.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falha de codificação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falta de recursos disponíveis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condições inesperadas pelo runtime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g1018d3955e5_0_33"/>
          <p:cNvPicPr preferRelativeResize="0"/>
          <p:nvPr/>
        </p:nvPicPr>
        <p:blipFill rotWithShape="1">
          <a:blip r:embed="rId4">
            <a:alphaModFix/>
          </a:blip>
          <a:srcRect b="-11466" l="-14705" r="-5241" t="-8480"/>
          <a:stretch/>
        </p:blipFill>
        <p:spPr>
          <a:xfrm>
            <a:off x="283075" y="3325025"/>
            <a:ext cx="2836195" cy="1752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c8182bbff_0_176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Melhores práticas para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0" name="Google Shape;430;gfc8182bbff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fc8182bbff_0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fc8182bbff_0_176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	Lance exceções ao invés de somente retornar um status code.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7.	Somente crie novas classes de exceções, caso as pré-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definidas não satisfaçam as necessidades do código.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8.	Crie classes com a terminação </a:t>
            </a:r>
            <a:r>
              <a:rPr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Exception 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 derivadas direta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mente da classe base </a:t>
            </a:r>
            <a:r>
              <a:rPr b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Exception.</a:t>
            </a:r>
            <a:endParaRPr b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9.</a:t>
            </a:r>
            <a:r>
              <a:rPr b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Utilize no mínimo os construtores já definidos na classe base.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c8182bbff_0_192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Melhores práticas para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8" name="Google Shape;438;gfc8182bbff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gfc8182bbff_0_1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fc8182bbff_0_192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10. 	Escreva mensagens de erros claras e sucintas.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11.		É uma boa prática incluir strings traduzidas de acordo com a linguagem do usuário 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 aplicação através de </a:t>
            </a:r>
            <a:r>
              <a:rPr b="1"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sattelites assemblies.</a:t>
            </a:r>
            <a:r>
              <a:rPr b="1"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1" i="1"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12.		Em exceções customizadas forneça propriedades adicionais conforme necessidade.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c8182bbff_0_199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Melhores práticas para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6" name="Google Shape;446;gfc8182bbff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fc8182bbff_0_1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fc8182bbff_0_199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13.		Utilize o comando </a:t>
            </a:r>
            <a:r>
              <a:rPr b="1" i="1"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throw 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 que o stack trace seja mais útil, pois o rastreio começa a partir do lançamento até a  captura da exceção.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14. 	Utilize métodos 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construtores de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exceções.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9" name="Google Shape;449;gfc8182bbff_0_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875" y="3283700"/>
            <a:ext cx="5770175" cy="15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c8182bbff_0_207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Melhores práticas para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5" name="Google Shape;455;gfc8182bbff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fc8182bbff_0_2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fc8182bbff_0_207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15.		Restaure o estado da aplicação caso os métodos completem sua execução devido à exceções.	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gfc8182bbff_0_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000" y="2359300"/>
            <a:ext cx="5091580" cy="24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fc8182bbff_0_221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Melhores práticas para exceções</a:t>
            </a:r>
            <a:endParaRPr b="1" i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4" name="Google Shape;464;gfc8182bbff_0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fc8182bbff_0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fc8182bbff_0_221"/>
          <p:cNvSpPr txBox="1"/>
          <p:nvPr/>
        </p:nvSpPr>
        <p:spPr>
          <a:xfrm>
            <a:off x="333000" y="1287026"/>
            <a:ext cx="84780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15.		Restaure o estado da aplicação caso os métodos completem sua execução devido à exceções.	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gfc8182bbff_0_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50" y="2571750"/>
            <a:ext cx="5677175" cy="18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36080e9b7_1_6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g1036080e9b7_1_6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4" name="Google Shape;474;g1036080e9b7_1_6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g1036080e9b7_1_6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036080e9b7_1_6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036080e9b7_1_6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g1036080e9b7_1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g1036080e9b7_1_6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1036080e9b7_1_66"/>
          <p:cNvSpPr txBox="1"/>
          <p:nvPr/>
        </p:nvSpPr>
        <p:spPr>
          <a:xfrm>
            <a:off x="467550" y="1484000"/>
            <a:ext cx="8364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de unidade para exceções</a:t>
            </a:r>
            <a:endParaRPr b="1" i="0" sz="3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g1036080e9b7_1_66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 em C# com Exceptions</a:t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36080e9b7_1_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7" name="Google Shape;487;g1036080e9b7_1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1036080e9b7_1_92"/>
          <p:cNvSpPr txBox="1"/>
          <p:nvPr>
            <p:ph idx="1" type="subTitle"/>
          </p:nvPr>
        </p:nvSpPr>
        <p:spPr>
          <a:xfrm>
            <a:off x="421400" y="1189825"/>
            <a:ext cx="82914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Revisar o conceito e implementação de testes de unidade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a implementar testes de unidade para lançamento de exceções com MSTest V2, Xunit e NUnit.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1036080e9b7_1_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p1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6" name="Google Shape;496;p1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7" name="Google Shape;497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9"/>
          <p:cNvSpPr txBox="1"/>
          <p:nvPr/>
        </p:nvSpPr>
        <p:spPr>
          <a:xfrm>
            <a:off x="387900" y="1693125"/>
            <a:ext cx="85206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Revisando testes de unidade</a:t>
            </a:r>
            <a:endParaRPr b="1" i="0" sz="4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3" name="Google Shape;503;p19"/>
          <p:cNvSpPr txBox="1"/>
          <p:nvPr/>
        </p:nvSpPr>
        <p:spPr>
          <a:xfrm>
            <a:off x="465752" y="28623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 em C# com Exception</a:t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37aa03ae3_0_258"/>
          <p:cNvSpPr txBox="1"/>
          <p:nvPr>
            <p:ph idx="1" type="subTitle"/>
          </p:nvPr>
        </p:nvSpPr>
        <p:spPr>
          <a:xfrm>
            <a:off x="1799550" y="453425"/>
            <a:ext cx="6701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testes unitários?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9" name="Google Shape;509;g1037aa03ae3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g1037aa03ae3_0_258"/>
          <p:cNvSpPr txBox="1"/>
          <p:nvPr>
            <p:ph idx="1" type="subTitle"/>
          </p:nvPr>
        </p:nvSpPr>
        <p:spPr>
          <a:xfrm>
            <a:off x="421400" y="1189825"/>
            <a:ext cx="82914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1037aa03ae3_0_2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1037aa03ae3_0_258"/>
          <p:cNvSpPr/>
          <p:nvPr/>
        </p:nvSpPr>
        <p:spPr>
          <a:xfrm>
            <a:off x="3666250" y="1143000"/>
            <a:ext cx="5318100" cy="33291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São testes que fazem verificação de unidades/componentes da aplicação, comparando a um retorno esperado com o retorno atual do código testado.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3" name="Google Shape;513;g1037aa03ae3_0_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5" y="1639550"/>
            <a:ext cx="3471201" cy="21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37aa03ae3_0_267"/>
          <p:cNvSpPr txBox="1"/>
          <p:nvPr>
            <p:ph idx="1" type="subTitle"/>
          </p:nvPr>
        </p:nvSpPr>
        <p:spPr>
          <a:xfrm>
            <a:off x="1799550" y="453425"/>
            <a:ext cx="6701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 um teste unitário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9" name="Google Shape;519;g1037aa03ae3_0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1037aa03ae3_0_267"/>
          <p:cNvSpPr txBox="1"/>
          <p:nvPr>
            <p:ph idx="1" type="subTitle"/>
          </p:nvPr>
        </p:nvSpPr>
        <p:spPr>
          <a:xfrm>
            <a:off x="426300" y="1404675"/>
            <a:ext cx="82914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Padrão AAA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Arrange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Assert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1037aa03ae3_0_2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g1037aa03ae3_0_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025" y="1657176"/>
            <a:ext cx="5266550" cy="3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18d3955e5_0_433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erros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" name="Google Shape;81;g1018d3955e5_0_4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018d3955e5_0_43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018d3955e5_0_43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Tipos de erros possíveis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→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Erros de sintaxe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→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Erros em tempo de execução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→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Erros lógicos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g1018d3955e5_0_433"/>
          <p:cNvPicPr preferRelativeResize="0"/>
          <p:nvPr/>
        </p:nvPicPr>
        <p:blipFill rotWithShape="1">
          <a:blip r:embed="rId4">
            <a:alphaModFix/>
          </a:blip>
          <a:srcRect b="-11466" l="-14705" r="-5241" t="-8480"/>
          <a:stretch/>
        </p:blipFill>
        <p:spPr>
          <a:xfrm>
            <a:off x="834925" y="3048900"/>
            <a:ext cx="3226100" cy="199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37aa03ae3_0_27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8" name="Google Shape;528;g1037aa03ae3_0_27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9" name="Google Shape;529;g1037aa03ae3_0_27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0" name="Google Shape;530;g1037aa03ae3_0_27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037aa03ae3_0_278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1037aa03ae3_0_27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Google Shape;533;g1037aa03ae3_0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1037aa03ae3_0_27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1037aa03ae3_0_278"/>
          <p:cNvSpPr txBox="1"/>
          <p:nvPr/>
        </p:nvSpPr>
        <p:spPr>
          <a:xfrm>
            <a:off x="387900" y="1693124"/>
            <a:ext cx="85206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Testando exceções</a:t>
            </a:r>
            <a:endParaRPr b="1" i="0" sz="4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6" name="Google Shape;536;g1037aa03ae3_0_278"/>
          <p:cNvSpPr txBox="1"/>
          <p:nvPr/>
        </p:nvSpPr>
        <p:spPr>
          <a:xfrm>
            <a:off x="465752" y="28623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 em C# com Exception</a:t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37aa03ae3_0_291"/>
          <p:cNvSpPr txBox="1"/>
          <p:nvPr>
            <p:ph idx="1" type="subTitle"/>
          </p:nvPr>
        </p:nvSpPr>
        <p:spPr>
          <a:xfrm>
            <a:off x="1799550" y="437375"/>
            <a:ext cx="6701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testar exceções?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2" name="Google Shape;542;g1037aa03ae3_0_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g1037aa03ae3_0_291"/>
          <p:cNvSpPr txBox="1"/>
          <p:nvPr>
            <p:ph idx="1" type="subTitle"/>
          </p:nvPr>
        </p:nvSpPr>
        <p:spPr>
          <a:xfrm>
            <a:off x="426300" y="1383250"/>
            <a:ext cx="8291400" cy="41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padrão e estruturação de testes não se modifica, contudo, o mecanismo de chamada da exceção pode variar de acordo com o framework utilizado.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MSTest V2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XUnit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NUnit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1037aa03ae3_0_2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037aa03ae3_0_300"/>
          <p:cNvSpPr txBox="1"/>
          <p:nvPr>
            <p:ph idx="1" type="subTitle"/>
          </p:nvPr>
        </p:nvSpPr>
        <p:spPr>
          <a:xfrm>
            <a:off x="1799550" y="437375"/>
            <a:ext cx="6701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MSTest V2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0" name="Google Shape;550;g1037aa03ae3_0_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g1037aa03ae3_0_300"/>
          <p:cNvSpPr txBox="1"/>
          <p:nvPr>
            <p:ph idx="1" type="subTitle"/>
          </p:nvPr>
        </p:nvSpPr>
        <p:spPr>
          <a:xfrm>
            <a:off x="426300" y="1383250"/>
            <a:ext cx="82914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1037aa03ae3_0_3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g1037aa03ae3_0_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650" y="1383250"/>
            <a:ext cx="7687950" cy="32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37aa03ae3_0_308"/>
          <p:cNvSpPr txBox="1"/>
          <p:nvPr>
            <p:ph idx="1" type="subTitle"/>
          </p:nvPr>
        </p:nvSpPr>
        <p:spPr>
          <a:xfrm>
            <a:off x="1799550" y="437375"/>
            <a:ext cx="6701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XUnit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9" name="Google Shape;559;g1037aa03ae3_0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g1037aa03ae3_0_308"/>
          <p:cNvSpPr txBox="1"/>
          <p:nvPr>
            <p:ph idx="1" type="subTitle"/>
          </p:nvPr>
        </p:nvSpPr>
        <p:spPr>
          <a:xfrm>
            <a:off x="426300" y="1383250"/>
            <a:ext cx="8291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1037aa03ae3_0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g1037aa03ae3_0_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00" y="1305700"/>
            <a:ext cx="7797818" cy="3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37aa03ae3_0_317"/>
          <p:cNvSpPr txBox="1"/>
          <p:nvPr>
            <p:ph idx="1" type="subTitle"/>
          </p:nvPr>
        </p:nvSpPr>
        <p:spPr>
          <a:xfrm>
            <a:off x="1799550" y="437375"/>
            <a:ext cx="6701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Nunit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8" name="Google Shape;568;g1037aa03ae3_0_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g1037aa03ae3_0_317"/>
          <p:cNvSpPr txBox="1"/>
          <p:nvPr>
            <p:ph idx="1" type="subTitle"/>
          </p:nvPr>
        </p:nvSpPr>
        <p:spPr>
          <a:xfrm>
            <a:off x="426300" y="1181800"/>
            <a:ext cx="8291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1037aa03ae3_0_3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g1037aa03ae3_0_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225" y="1181800"/>
            <a:ext cx="6565525" cy="37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37aa03ae3_0_334"/>
          <p:cNvSpPr txBox="1"/>
          <p:nvPr>
            <p:ph idx="1" type="subTitle"/>
          </p:nvPr>
        </p:nvSpPr>
        <p:spPr>
          <a:xfrm>
            <a:off x="1880150" y="517950"/>
            <a:ext cx="713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Sugestão de projeto prático para uso de testes com exceções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7" name="Google Shape;577;g1037aa03ae3_0_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g1037aa03ae3_0_334"/>
          <p:cNvSpPr txBox="1"/>
          <p:nvPr>
            <p:ph idx="1" type="subTitle"/>
          </p:nvPr>
        </p:nvSpPr>
        <p:spPr>
          <a:xfrm>
            <a:off x="426300" y="1490675"/>
            <a:ext cx="8291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 Calculadora via console: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Mínimo 4 operações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Utilizar boas práticas para tratamento de exceções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 projeto de teste de unidade para testar fluxos de sucesso e exceções.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1037aa03ae3_0_3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8182bbff_0_59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 lógico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Google Shape;90;gfc8182bbff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fc8182bbff_0_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fc8182bbff_0_59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Exceção provocada por falha lógica do desenvolvedor.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ser tratado a partir da correção do código falho.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fc8182bbff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000" y="2522225"/>
            <a:ext cx="4064134" cy="17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c8182bbff_0_68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Erros de tempo de execução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gfc8182bbff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fc8182bbff_0_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fc8182bbff_0_6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Erros em tempo de execução que não estão necessariamente relacionados à código mal escrito.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→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comum em caso de leitura/escrita de arquivos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fc8182bbff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475" y="3042250"/>
            <a:ext cx="3412800" cy="18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8182bbff_0_76"/>
          <p:cNvSpPr txBox="1"/>
          <p:nvPr>
            <p:ph idx="1" type="subTitle"/>
          </p:nvPr>
        </p:nvSpPr>
        <p:spPr>
          <a:xfrm>
            <a:off x="1973925" y="243050"/>
            <a:ext cx="689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Falha de sistema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" name="Google Shape;108;gfc8182bbff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fc8182bbff_0_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fc8182bbff_0_7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Erro de tempo de execução que não pode ser tratado programaticamente de maneira significativa.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→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falta de recursos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fc8182bbff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400" y="3060097"/>
            <a:ext cx="4860375" cy="15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845a43d4_0_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103845a43d4_0_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3845a43d4_0_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03845a43d4_0_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03845a43d4_0_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03845a43d4_0_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103845a43d4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03845a43d4_0_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03845a43d4_0_3"/>
          <p:cNvSpPr txBox="1"/>
          <p:nvPr/>
        </p:nvSpPr>
        <p:spPr>
          <a:xfrm>
            <a:off x="387900" y="1816474"/>
            <a:ext cx="85206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Importância do tratamento de erros</a:t>
            </a:r>
            <a:endParaRPr b="1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03845a43d4_0_3"/>
          <p:cNvSpPr txBox="1"/>
          <p:nvPr/>
        </p:nvSpPr>
        <p:spPr>
          <a:xfrm>
            <a:off x="465752" y="2996254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 em C# com Exceptions</a:t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