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ikPu3dd7EGoSnbsenLX2U+mIal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no/mono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6c659826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cb6c6598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844d0ddcc_0_6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f844d0ddcc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44d0ddcc_0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f844d0ddcc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be405cf8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cbe405cf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be405cf8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fcbe405cf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844d0ddcc_0_6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f844d0ddc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be405c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cbe405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be405cf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fcbe405c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cbe405cf8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fcbe405c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b6c659826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cb6c6598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844d0ddcc_0_6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f844d0ddc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44d0ddcc_0_6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f844d0ddcc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844d0ddcc_0_6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f844d0ddcc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844d0ddcc_0_6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f844d0ddcc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44d0ddcc_0_6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844d0ddcc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5DA6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Mono</a:t>
            </a: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 is the original cross-platform implementation of .NET. It started out as an open-source alternative to .NET Framework and transitioned to targeting mobile devices as iOS and Android devices became popular. Mono is the runtime used as part of Xamarin.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b6c65982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cb6c659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44d0ddcc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844d0dd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0893f687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a0893f6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6c65982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cb6c6598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44d0ddcc_0_5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844d0ddcc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44d0ddcc_0_5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f844d0ddcc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devblogs.microsoft.com/dotnet/performance-improvements-in-net-5/" TargetMode="External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hyperlink" Target="https://medium.com/trainingcenter/tudo-o-que-voc%C3%AA-precisa-saber-sobre-as-licen%C3%A7as-de-projetos-open-source-aaccbe23e50d" TargetMode="External"/><Relationship Id="rId5" Type="http://schemas.openxmlformats.org/officeDocument/2006/relationships/hyperlink" Target="https://dotnet.microsoft.com/platform/open-source" TargetMode="External"/><Relationship Id="rId6" Type="http://schemas.openxmlformats.org/officeDocument/2006/relationships/hyperlink" Target="https://dotnet.microsoft.com/platform/dotnet-standard" TargetMode="External"/><Relationship Id="rId7" Type="http://schemas.openxmlformats.org/officeDocument/2006/relationships/hyperlink" Target="https://devblogs.microsoft.com/dotnet/performance-improvements-in-net-5/" TargetMode="External"/><Relationship Id="rId8" Type="http://schemas.openxmlformats.org/officeDocument/2006/relationships/hyperlink" Target="https://docs.microsoft.com/en-us/aspnet/core/blazor/?view=aspnetcore-5.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dotnet.microsoft.com/platform/open-sour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dotnet.microsoft.com/platform/dotnet-standard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.NET: implementações e tecnologias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6c659826_0_2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cb6c659826_0_2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cb6c659826_0_2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cb6c659826_0_2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cb6c659826_0_2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cb6c659826_0_2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cb6c659826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cb6c659826_0_2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cb6c659826_0_26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.NET/.NET Core</a:t>
            </a:r>
            <a:endParaRPr b="1" sz="3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cb6c659826_0_26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44d0ddcc_0_681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</a:t>
            </a: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novo .NET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" name="Google Shape;147;gf844d0ddcc_0_6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f844d0ddcc_0_6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f844d0ddcc_0_68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f844d0ddcc_0_6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250" y="1082700"/>
            <a:ext cx="6712802" cy="357748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f844d0ddcc_0_681"/>
          <p:cNvSpPr txBox="1"/>
          <p:nvPr/>
        </p:nvSpPr>
        <p:spPr>
          <a:xfrm>
            <a:off x="2730300" y="4609825"/>
            <a:ext cx="38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Fonte: .NET Blog(2019)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844d0ddcc_0_607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.NET Core e .NET 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gf844d0ddcc_0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f844d0ddcc_0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f844d0ddcc_0_607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Plataforma cruzada : Linux, Windows e Mac OS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Produzir um produto com base de código única 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Open Source -&gt; MIT e Apache 2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.NET = .NET Core + .NET Framework + Xamarin + Mono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Aquisição facilitada a partir do NUGET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Modular e com melhor desempenho - &gt;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Performance Improvements in .NET 5 - .NET Blog (microsoft.com)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Ciclos de lançamentos mais rápidos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f844d0ddcc_0_6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0300" y="3461045"/>
            <a:ext cx="5298199" cy="1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be405cf8_0_37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ASP.NET Core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fcbe405cf8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fcbe405cf8_0_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fcbe405cf8_0_37"/>
          <p:cNvSpPr txBox="1"/>
          <p:nvPr/>
        </p:nvSpPr>
        <p:spPr>
          <a:xfrm>
            <a:off x="333000" y="897000"/>
            <a:ext cx="8478000" cy="3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Construção de aplicações web, IoT apps e aplicações backend para mobile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 para construção de aplicações com renderização no servidor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do MVC -&gt; ASP.NET Core MVC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de Padrão MVC ( Model-View-Controller)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Model: Representa o estado da aplicação, encapsulando lógica de negócio.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View: Responsável por apresentar dados através de interface. 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Controller: Componentes que lidam com a interação do usuário a partir da View e trabalham com a model para apresentar respostas para o usuário.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cbe405cf8_0_44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ASP.NET Core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gfcbe405cf8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fcbe405cf8_0_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fcbe405cf8_0_44"/>
          <p:cNvSpPr txBox="1"/>
          <p:nvPr/>
        </p:nvSpPr>
        <p:spPr>
          <a:xfrm>
            <a:off x="333000" y="897000"/>
            <a:ext cx="8478000" cy="3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Construção de aplicações web, IoT apps e aplicações backend para mobile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 para construção de aplicações com renderização no servidor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do MVC -&gt; ASP.NET Core MVC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de Padrão MVC ( Model-View-Controller)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 Binding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Mapeamento automático de dados de requisições HTTP para parâmetros de métodos de ação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 Validation : Validação automática no lado do cliente e servidor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844d0ddcc_0_620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ASP.NET Core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gf844d0ddcc_0_6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f844d0ddcc_0_6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f844d0ddcc_0_620"/>
          <p:cNvSpPr txBox="1"/>
          <p:nvPr/>
        </p:nvSpPr>
        <p:spPr>
          <a:xfrm>
            <a:off x="333000" y="10712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Construção de aplicações web, IoT apps e aplicações backend para mobile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 para construção de aplicações com renderização no servidor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do MVC -&gt; ASP.NET Core MVC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Razor Pages e Razor markup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Modelo baseado em páginas -&gt; simplificado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Interface e lógica de negócio são separados, mas dentro da página.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sintaxe de marcação para inserir código baseado em .NET em páginas WEB = Razor markup + C# + HTML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cbe405cf8_0_0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ASP.NET Core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gfcbe405cf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fcbe405cf8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fcbe405cf8_0_0"/>
          <p:cNvSpPr txBox="1"/>
          <p:nvPr/>
        </p:nvSpPr>
        <p:spPr>
          <a:xfrm>
            <a:off x="333000" y="106785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Construção de aplicações web, IoT apps e aplicações backend para mobile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➔"/>
            </a:pPr>
            <a:r>
              <a:rPr lang="en-US" sz="19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 para construção de aplicações com renderização no servidor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do MVC -&gt; ASP.NET Core MVC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Razor Pages e Razor markup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Tag Helpers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Permite que o código do lado do servidor participe da criação e renderização de elementos HTML em arquivos Razor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Experiência de desenvolvimento com HTML mais amigável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IntelliSense no ambiente para sintaxe HTML e Razor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Manutenção de código usando somente informações do servidor 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be405cf8_0_7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ASP.NET Core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gfcbe405cf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fcbe405cf8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fcbe405cf8_0_7"/>
          <p:cNvSpPr txBox="1"/>
          <p:nvPr/>
        </p:nvSpPr>
        <p:spPr>
          <a:xfrm>
            <a:off x="333000" y="988725"/>
            <a:ext cx="8478000" cy="4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Construção de aplicações web, IoT apps e aplicações backend para mobile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 para construção de aplicações com renderização no cliente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Blazor 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Framework para construir aplicativos do lado do cliente, que são executados direto no navegador com </a:t>
            </a:r>
            <a:r>
              <a:rPr b="1"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WebAssembly(WASM) </a:t>
            </a: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 C#.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da interoperabilidade com Javascript para lidar com manipulação da DOM e chamadas de API.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cbe405cf8_0_30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ASP.NET Core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gfcbe405cf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fcbe405cf8_0_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fcbe405cf8_0_30"/>
          <p:cNvSpPr txBox="1"/>
          <p:nvPr/>
        </p:nvSpPr>
        <p:spPr>
          <a:xfrm>
            <a:off x="333000" y="834375"/>
            <a:ext cx="8478000" cy="4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Construção de aplicações web, IoT apps e aplicações backend para mobile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 para construção de aplicações com renderização no cliente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Blazor 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 com frameworks como Angular, React e Bootstrap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b6c659826_0_3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cb6c659826_0_3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cb6c659826_0_3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cb6c659826_0_3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cb6c659826_0_3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cb6c659826_0_3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cb6c659826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cb6c659826_0_3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cb6c659826_0_39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Xamarin</a:t>
            </a:r>
            <a:endParaRPr b="1" sz="3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gcb6c659826_0_39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311700" y="1259350"/>
            <a:ext cx="8148600" cy="32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multiplataforma com .NET: contexto e conceitos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 .NET Framework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 .NET / .NET Core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 Xamarin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844d0ddcc_0_632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Sobre Xamarin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gf844d0ddcc_0_6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f844d0ddcc_0_6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f844d0ddcc_0_632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Plataforma para desenvolvimento de aplicações mobile modernas com alto desempenho 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Baseado no projeto Mono, implementação open source baseada no .NET Framework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 de interface nativa em cada plataforma(Android, iOS, MacOS e Windows apps) e código de lógica compartilhado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Possui todos os benefícios já citados da plataforma .NET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844d0ddcc_0_640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funciona o</a:t>
            </a: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Xamarin?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gf844d0ddcc_0_6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f844d0ddcc_0_6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f844d0ddcc_0_640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f844d0ddcc_0_6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725" y="1166100"/>
            <a:ext cx="76200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844d0ddcc_0_648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   Xamarin.Forms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Google Shape;245;gf844d0ddcc_0_6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f844d0ddcc_0_6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f844d0ddcc_0_648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Framework open source para desenvolvimento de interfaces para o usuário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Aplicativos Android, iOS e Windows com única base de código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 de UI com XAML e lógica com C#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de biblioteca Xamarin.Essentials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informações de dispositivos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 de arquivos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acelerômetro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bloqueio de tela…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f844d0ddcc_0_648"/>
          <p:cNvSpPr/>
          <p:nvPr/>
        </p:nvSpPr>
        <p:spPr>
          <a:xfrm>
            <a:off x="5762275" y="2111550"/>
            <a:ext cx="2946900" cy="15006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AML: Extensible Application Markup Language</a:t>
            </a:r>
            <a:endParaRPr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f844d0ddcc_0_6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163" y="3814550"/>
            <a:ext cx="2618475" cy="10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844d0ddcc_0_656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Xamarin.Android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" name="Google Shape;255;gf844d0ddcc_0_6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f844d0ddcc_0_6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f844d0ddcc_0_656"/>
          <p:cNvSpPr txBox="1"/>
          <p:nvPr/>
        </p:nvSpPr>
        <p:spPr>
          <a:xfrm>
            <a:off x="333000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Compilação de C# para LI ( linguagem intermediária), 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    que por sua vez é compilado para assembly nativo no momento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da execução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Executado no ambiente Mono + ART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f844d0ddcc_0_6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225" y="2543450"/>
            <a:ext cx="2935826" cy="24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844d0ddcc_0_667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Xamarin.iOS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gf844d0ddcc_0_6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f844d0ddcc_0_6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f844d0ddcc_0_667"/>
          <p:cNvSpPr txBox="1"/>
          <p:nvPr/>
        </p:nvSpPr>
        <p:spPr>
          <a:xfrm>
            <a:off x="354175" y="8970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Compilação total de C# para código assembly nativo 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Executado no ambiente Mono + AOT( ahead of time)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Restrição de segurança: sem permissão 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execução de código gerado dinami-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camente.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f844d0ddcc_0_667"/>
          <p:cNvPicPr preferRelativeResize="0"/>
          <p:nvPr/>
        </p:nvPicPr>
        <p:blipFill rotWithShape="1">
          <a:blip r:embed="rId4">
            <a:alphaModFix/>
          </a:blip>
          <a:srcRect b="-5114" l="-4971" r="-7767" t="-5103"/>
          <a:stretch/>
        </p:blipFill>
        <p:spPr>
          <a:xfrm>
            <a:off x="2857825" y="2504550"/>
            <a:ext cx="3509658" cy="25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lang="en-US" sz="16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Tudo o que você precisa saber sobre as licenças de projetos open source | by Diego Martins de Pinho | Training Center | Medium</a:t>
            </a:r>
            <a:endParaRPr b="1" sz="1600" u="sng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sz="1600" u="sng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lang="en-US" sz="16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.NET is open source on GitHub | .NET</a:t>
            </a:r>
            <a:endParaRPr b="1" sz="1600" u="sng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sz="1600" u="sng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lang="en-US" sz="16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.NET Standard | Common APIs across all .NET implementations</a:t>
            </a:r>
            <a:endParaRPr b="1" sz="1600" u="sng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sz="1600" u="sng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lang="en-US" sz="16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Performance Improvements in .NET 5 - .NET Blog (microsoft.com)</a:t>
            </a:r>
            <a:endParaRPr b="1" sz="1600" u="sng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sz="1600" u="sng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lang="en-US" sz="16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ASP.NET Core Blazor | Microsoft Docs</a:t>
            </a:r>
            <a:endParaRPr sz="1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6c659826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gcb6c659826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cb6c659826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cb6c659826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cb6c659826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gcb6c659826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gcb6c65982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cb6c659826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cb6c659826_0_0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multiplataforma com .NET: contexto e conceitos</a:t>
            </a:r>
            <a:endParaRPr b="1" sz="3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cb6c659826_0_0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plataforma .NET é gratuita?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Open-source e gratuito - &gt;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.NET is open source on GitHub | .NET (microsoft.com)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Distribuição livre;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Acesso ao código-fonte;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Permissão para criação de trabalhos derivados;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Integridade do autor do código-fonte;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discriminação contra pessoas ou grupos;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discriminação contra áreas de atuação;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Distribuição da licença;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Licença não específica a um produto;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Licença não restritiva a outros programas;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◆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Licença neutra em relação à tecnologia.</a:t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44d0ddcc_0_19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Abordagem multiplataforma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gf844d0ddcc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f844d0ddcc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f844d0ddcc_0_19"/>
          <p:cNvSpPr txBox="1"/>
          <p:nvPr/>
        </p:nvSpPr>
        <p:spPr>
          <a:xfrm>
            <a:off x="2730300" y="4609825"/>
            <a:ext cx="38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Fonte: .NET Blog(2016)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f844d0ddcc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500" y="1134100"/>
            <a:ext cx="6712800" cy="343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0893f687_0_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.NET Standard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fa0893f68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fa0893f687_0_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fa0893f687_0_81"/>
          <p:cNvSpPr txBox="1"/>
          <p:nvPr/>
        </p:nvSpPr>
        <p:spPr>
          <a:xfrm>
            <a:off x="4820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Especificação das APIs que são comuns às implementações .NET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.NET Standard | Common APIs across all .NET implementations (microsoft.com)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fa0893f687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6175" y="1947725"/>
            <a:ext cx="6712449" cy="28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6c659826_0_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cb6c659826_0_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cb6c659826_0_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cb6c659826_0_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cb6c659826_0_1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cb6c659826_0_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cb6c659826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cb6c659826_0_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cb6c659826_0_13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.NET Framework</a:t>
            </a:r>
            <a:endParaRPr b="1" sz="3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cb6c659826_0_13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44d0ddcc_0_585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.NET Framework?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gf844d0ddcc_0_5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844d0ddcc_0_5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f844d0ddcc_0_585"/>
          <p:cNvSpPr txBox="1"/>
          <p:nvPr/>
        </p:nvSpPr>
        <p:spPr>
          <a:xfrm>
            <a:off x="354275" y="13187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Ambiente de desenvolvimento e execução 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focado em Windows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Common language runtime + .NET Class Library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f844d0ddcc_0_5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809" y="1139300"/>
            <a:ext cx="2816966" cy="371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844d0ddcc_0_585"/>
          <p:cNvSpPr/>
          <p:nvPr/>
        </p:nvSpPr>
        <p:spPr>
          <a:xfrm>
            <a:off x="1044150" y="2420900"/>
            <a:ext cx="1848600" cy="1933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Gerenciamento de execução dos apps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f844d0ddcc_0_585"/>
          <p:cNvSpPr/>
          <p:nvPr/>
        </p:nvSpPr>
        <p:spPr>
          <a:xfrm>
            <a:off x="3792725" y="2420900"/>
            <a:ext cx="1848600" cy="1933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Biblioteca para reutilização de códigos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844d0ddcc_0_585"/>
          <p:cNvSpPr/>
          <p:nvPr/>
        </p:nvSpPr>
        <p:spPr>
          <a:xfrm>
            <a:off x="2297150" y="4300550"/>
            <a:ext cx="1601100" cy="661284"/>
          </a:xfrm>
          <a:prstGeom prst="irregularSeal2">
            <a:avLst/>
          </a:prstGeom>
          <a:solidFill>
            <a:srgbClr val="0020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JIT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44d0ddcc_0_593"/>
          <p:cNvSpPr txBox="1"/>
          <p:nvPr>
            <p:ph idx="1" type="subTitle"/>
          </p:nvPr>
        </p:nvSpPr>
        <p:spPr>
          <a:xfrm>
            <a:off x="2119375" y="305700"/>
            <a:ext cx="6712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principais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f844d0ddcc_0_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844d0ddcc_0_5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844d0ddcc_0_593"/>
          <p:cNvSpPr txBox="1"/>
          <p:nvPr/>
        </p:nvSpPr>
        <p:spPr>
          <a:xfrm>
            <a:off x="354275" y="1318701"/>
            <a:ext cx="84780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de memória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 de tipos comum - &gt; Tipos definidos pelo próprio framework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Grande e específicas bibliotecas de classes utilitárias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Interoperabilidade entre linguagens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Compatibilidade de versões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do .NET Standard</a:t>
            </a:r>
            <a:endParaRPr sz="21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f844d0ddcc_0_593"/>
          <p:cNvSpPr/>
          <p:nvPr/>
        </p:nvSpPr>
        <p:spPr>
          <a:xfrm>
            <a:off x="6744525" y="2270050"/>
            <a:ext cx="1570200" cy="1036500"/>
          </a:xfrm>
          <a:prstGeom prst="wedgeRectCallout">
            <a:avLst>
              <a:gd fmla="val -62806" name="adj1"/>
              <a:gd fmla="val -3469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ASP.NET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ADO.NET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WCF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WPF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