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87" r:id="rId15"/>
  </p:sldIdLst>
  <p:sldSz cx="12192000" cy="6858000"/>
  <p:notesSz cx="7559675" cy="106918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0" autoAdjust="0"/>
    <p:restoredTop sz="94660"/>
  </p:normalViewPr>
  <p:slideViewPr>
    <p:cSldViewPr snapToGrid="0">
      <p:cViewPr varScale="1">
        <p:scale>
          <a:sx n="80" d="100"/>
          <a:sy n="80" d="100"/>
        </p:scale>
        <p:origin x="2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图片 36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8" name="图片 37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76" name="图片 75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7" name="图片 76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zh-CN" sz="6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单击此处编辑母版标题样式</a:t>
            </a:r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8/17/17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318FA322-95DE-43E9-89EC-54A89A632D05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单击鼠标编辑大纲文字格式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C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第二个大纲级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第三大纲级别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C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第四大纲级别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第五大纲级别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第六大纲级别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第七大纲级别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zh-CN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单击此处编辑母版标题样式</a:t>
            </a:r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单击鼠标编辑大纲文字格式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C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第二个大纲级</a:t>
            </a:r>
            <a:endParaRPr lang="zh-CN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第三大纲级别</a:t>
            </a:r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C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第四大纲级别</a:t>
            </a:r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第五大纲级别</a:t>
            </a:r>
            <a:endParaRPr lang="zh-CN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第六大纲级别</a:t>
            </a:r>
            <a:endParaRPr lang="zh-CN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第七大纲级别单击此处编辑母版文本样式</a:t>
            </a:r>
            <a:endParaRPr lang="zh-CN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56000" lvl="7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第二级</a:t>
            </a:r>
            <a:endParaRPr lang="zh-CN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888000" lvl="8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第三级</a:t>
            </a:r>
          </a:p>
          <a:p>
            <a:pPr marL="4320000" lvl="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第四级</a:t>
            </a:r>
          </a:p>
          <a:p>
            <a:pPr marL="4320000" lvl="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第五级</a:t>
            </a:r>
            <a:endParaRPr lang="zh-CN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8/17/17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7FBD9083-A5A8-43D1-A045-4738DF53C1B1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nlp.stanford.edu/software/GloVe-1.2.zip" TargetMode="Externa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BA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0" y="4882680"/>
            <a:ext cx="12191760" cy="1974960"/>
          </a:xfrm>
          <a:custGeom>
            <a:avLst/>
            <a:gdLst/>
            <a:ahLst/>
            <a:cxnLst/>
            <a:rect l="l" t="t" r="r" b="b"/>
            <a:pathLst>
              <a:path w="12192001" h="1975365">
                <a:moveTo>
                  <a:pt x="4353340" y="0"/>
                </a:moveTo>
                <a:cubicBezTo>
                  <a:pt x="4824213" y="0"/>
                  <a:pt x="5244936" y="214716"/>
                  <a:pt x="5522941" y="551581"/>
                </a:cubicBezTo>
                <a:lnTo>
                  <a:pt x="5532197" y="563959"/>
                </a:lnTo>
                <a:lnTo>
                  <a:pt x="5553053" y="553912"/>
                </a:lnTo>
                <a:cubicBezTo>
                  <a:pt x="5734391" y="477212"/>
                  <a:pt x="5933762" y="434799"/>
                  <a:pt x="6143039" y="434799"/>
                </a:cubicBezTo>
                <a:cubicBezTo>
                  <a:pt x="6561592" y="434799"/>
                  <a:pt x="6940521" y="604452"/>
                  <a:pt x="7214812" y="878743"/>
                </a:cubicBezTo>
                <a:lnTo>
                  <a:pt x="7274619" y="944547"/>
                </a:lnTo>
                <a:lnTo>
                  <a:pt x="7300992" y="901137"/>
                </a:lnTo>
                <a:cubicBezTo>
                  <a:pt x="7620710" y="427892"/>
                  <a:pt x="8162146" y="116746"/>
                  <a:pt x="8776254" y="116746"/>
                </a:cubicBezTo>
                <a:cubicBezTo>
                  <a:pt x="9390362" y="116746"/>
                  <a:pt x="9931798" y="427892"/>
                  <a:pt x="10251516" y="901137"/>
                </a:cubicBezTo>
                <a:lnTo>
                  <a:pt x="10255993" y="908506"/>
                </a:lnTo>
                <a:lnTo>
                  <a:pt x="10332727" y="824077"/>
                </a:lnTo>
                <a:cubicBezTo>
                  <a:pt x="10607018" y="549786"/>
                  <a:pt x="10985947" y="380133"/>
                  <a:pt x="11404501" y="380133"/>
                </a:cubicBezTo>
                <a:cubicBezTo>
                  <a:pt x="11666097" y="380133"/>
                  <a:pt x="11912215" y="446404"/>
                  <a:pt x="12126982" y="563072"/>
                </a:cubicBezTo>
                <a:lnTo>
                  <a:pt x="12192001" y="602572"/>
                </a:lnTo>
                <a:lnTo>
                  <a:pt x="12192001" y="1975365"/>
                </a:lnTo>
                <a:lnTo>
                  <a:pt x="0" y="1975365"/>
                </a:lnTo>
                <a:lnTo>
                  <a:pt x="0" y="204727"/>
                </a:lnTo>
                <a:lnTo>
                  <a:pt x="55205" y="207862"/>
                </a:lnTo>
                <a:cubicBezTo>
                  <a:pt x="524453" y="261507"/>
                  <a:pt x="938234" y="497713"/>
                  <a:pt x="1223759" y="843689"/>
                </a:cubicBezTo>
                <a:lnTo>
                  <a:pt x="1311523" y="961054"/>
                </a:lnTo>
                <a:lnTo>
                  <a:pt x="1316220" y="955887"/>
                </a:lnTo>
                <a:cubicBezTo>
                  <a:pt x="1638174" y="633932"/>
                  <a:pt x="2082950" y="434799"/>
                  <a:pt x="2574237" y="434799"/>
                </a:cubicBezTo>
                <a:cubicBezTo>
                  <a:pt x="2758469" y="434799"/>
                  <a:pt x="2936161" y="462802"/>
                  <a:pt x="3103288" y="514784"/>
                </a:cubicBezTo>
                <a:lnTo>
                  <a:pt x="3188753" y="546065"/>
                </a:lnTo>
                <a:lnTo>
                  <a:pt x="3281567" y="443944"/>
                </a:lnTo>
                <a:cubicBezTo>
                  <a:pt x="3555858" y="169652"/>
                  <a:pt x="3934787" y="0"/>
                  <a:pt x="4353340" y="0"/>
                </a:cubicBezTo>
                <a:close/>
              </a:path>
            </a:pathLst>
          </a:custGeom>
          <a:gradFill>
            <a:gsLst>
              <a:gs pos="0">
                <a:srgbClr val="E5EEF3"/>
              </a:gs>
              <a:gs pos="100000">
                <a:srgbClr val="E1EBF1"/>
              </a:gs>
            </a:gsLst>
            <a:lin ang="5400000"/>
          </a:gra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9" name="CustomShape 2"/>
          <p:cNvSpPr/>
          <p:nvPr/>
        </p:nvSpPr>
        <p:spPr>
          <a:xfrm>
            <a:off x="0" y="5412960"/>
            <a:ext cx="12191760" cy="1444680"/>
          </a:xfrm>
          <a:custGeom>
            <a:avLst/>
            <a:gdLst/>
            <a:ahLst/>
            <a:cxnLst/>
            <a:rect l="l" t="t" r="r" b="b"/>
            <a:pathLst>
              <a:path w="12192000" h="1445191">
                <a:moveTo>
                  <a:pt x="3397688" y="0"/>
                </a:moveTo>
                <a:cubicBezTo>
                  <a:pt x="3660354" y="0"/>
                  <a:pt x="3891936" y="133083"/>
                  <a:pt x="4028686" y="335498"/>
                </a:cubicBezTo>
                <a:lnTo>
                  <a:pt x="4064859" y="402142"/>
                </a:lnTo>
                <a:lnTo>
                  <a:pt x="4184991" y="336937"/>
                </a:lnTo>
                <a:cubicBezTo>
                  <a:pt x="4276031" y="298430"/>
                  <a:pt x="4376124" y="277137"/>
                  <a:pt x="4481190" y="277137"/>
                </a:cubicBezTo>
                <a:cubicBezTo>
                  <a:pt x="4743855" y="277137"/>
                  <a:pt x="4975438" y="410220"/>
                  <a:pt x="5112188" y="612635"/>
                </a:cubicBezTo>
                <a:lnTo>
                  <a:pt x="5112268" y="612785"/>
                </a:lnTo>
                <a:lnTo>
                  <a:pt x="5138627" y="564223"/>
                </a:lnTo>
                <a:cubicBezTo>
                  <a:pt x="5313082" y="305997"/>
                  <a:pt x="5608515" y="136221"/>
                  <a:pt x="5943603" y="136221"/>
                </a:cubicBezTo>
                <a:cubicBezTo>
                  <a:pt x="6111145" y="136221"/>
                  <a:pt x="6268776" y="178665"/>
                  <a:pt x="6406326" y="253387"/>
                </a:cubicBezTo>
                <a:lnTo>
                  <a:pt x="6446733" y="277935"/>
                </a:lnTo>
                <a:lnTo>
                  <a:pt x="6492158" y="222879"/>
                </a:lnTo>
                <a:cubicBezTo>
                  <a:pt x="6629864" y="85173"/>
                  <a:pt x="6820104" y="0"/>
                  <a:pt x="7030236" y="0"/>
                </a:cubicBezTo>
                <a:cubicBezTo>
                  <a:pt x="7240368" y="0"/>
                  <a:pt x="7430608" y="85173"/>
                  <a:pt x="7568314" y="222879"/>
                </a:cubicBezTo>
                <a:lnTo>
                  <a:pt x="7608074" y="271069"/>
                </a:lnTo>
                <a:lnTo>
                  <a:pt x="7616564" y="265911"/>
                </a:lnTo>
                <a:cubicBezTo>
                  <a:pt x="7754115" y="191189"/>
                  <a:pt x="7911746" y="148745"/>
                  <a:pt x="8079289" y="148745"/>
                </a:cubicBezTo>
                <a:cubicBezTo>
                  <a:pt x="8372490" y="148745"/>
                  <a:pt x="8635332" y="278730"/>
                  <a:pt x="8813332" y="484217"/>
                </a:cubicBezTo>
                <a:lnTo>
                  <a:pt x="8909108" y="615575"/>
                </a:lnTo>
                <a:lnTo>
                  <a:pt x="8910704" y="612634"/>
                </a:lnTo>
                <a:cubicBezTo>
                  <a:pt x="9047454" y="410219"/>
                  <a:pt x="9279036" y="277136"/>
                  <a:pt x="9541702" y="277136"/>
                </a:cubicBezTo>
                <a:cubicBezTo>
                  <a:pt x="9699301" y="277136"/>
                  <a:pt x="9845711" y="325046"/>
                  <a:pt x="9967160" y="407095"/>
                </a:cubicBezTo>
                <a:lnTo>
                  <a:pt x="9976306" y="414641"/>
                </a:lnTo>
                <a:lnTo>
                  <a:pt x="10019263" y="335498"/>
                </a:lnTo>
                <a:cubicBezTo>
                  <a:pt x="10156013" y="133083"/>
                  <a:pt x="10387595" y="0"/>
                  <a:pt x="10650261" y="0"/>
                </a:cubicBezTo>
                <a:cubicBezTo>
                  <a:pt x="10912927" y="0"/>
                  <a:pt x="11144509" y="133083"/>
                  <a:pt x="11281259" y="335498"/>
                </a:cubicBezTo>
                <a:lnTo>
                  <a:pt x="11306422" y="381858"/>
                </a:lnTo>
                <a:lnTo>
                  <a:pt x="11321378" y="369518"/>
                </a:lnTo>
                <a:cubicBezTo>
                  <a:pt x="11442827" y="287469"/>
                  <a:pt x="11589237" y="239559"/>
                  <a:pt x="11746836" y="239559"/>
                </a:cubicBezTo>
                <a:cubicBezTo>
                  <a:pt x="11904435" y="239559"/>
                  <a:pt x="12050845" y="287469"/>
                  <a:pt x="12172294" y="369518"/>
                </a:cubicBezTo>
                <a:lnTo>
                  <a:pt x="12192000" y="385777"/>
                </a:lnTo>
                <a:lnTo>
                  <a:pt x="12192000" y="1445191"/>
                </a:lnTo>
                <a:lnTo>
                  <a:pt x="0" y="1445191"/>
                </a:lnTo>
                <a:lnTo>
                  <a:pt x="0" y="52120"/>
                </a:lnTo>
                <a:lnTo>
                  <a:pt x="68550" y="79738"/>
                </a:lnTo>
                <a:cubicBezTo>
                  <a:pt x="130842" y="110458"/>
                  <a:pt x="190524" y="145664"/>
                  <a:pt x="247175" y="184935"/>
                </a:cubicBezTo>
                <a:lnTo>
                  <a:pt x="338186" y="253847"/>
                </a:lnTo>
                <a:lnTo>
                  <a:pt x="338943" y="253387"/>
                </a:lnTo>
                <a:cubicBezTo>
                  <a:pt x="476494" y="178665"/>
                  <a:pt x="634125" y="136221"/>
                  <a:pt x="801669" y="136221"/>
                </a:cubicBezTo>
                <a:cubicBezTo>
                  <a:pt x="1153510" y="136221"/>
                  <a:pt x="1461634" y="323399"/>
                  <a:pt x="1631894" y="603610"/>
                </a:cubicBezTo>
                <a:lnTo>
                  <a:pt x="1638578" y="617070"/>
                </a:lnTo>
                <a:lnTo>
                  <a:pt x="1711200" y="529051"/>
                </a:lnTo>
                <a:cubicBezTo>
                  <a:pt x="1859106" y="381145"/>
                  <a:pt x="2063437" y="289663"/>
                  <a:pt x="2289136" y="289663"/>
                </a:cubicBezTo>
                <a:cubicBezTo>
                  <a:pt x="2437250" y="289663"/>
                  <a:pt x="2576162" y="329061"/>
                  <a:pt x="2695964" y="397949"/>
                </a:cubicBezTo>
                <a:lnTo>
                  <a:pt x="2722727" y="416495"/>
                </a:lnTo>
                <a:lnTo>
                  <a:pt x="2766691" y="335498"/>
                </a:lnTo>
                <a:cubicBezTo>
                  <a:pt x="2903440" y="133083"/>
                  <a:pt x="3135023" y="0"/>
                  <a:pt x="3397688" y="0"/>
                </a:cubicBezTo>
                <a:close/>
              </a:path>
            </a:pathLst>
          </a:custGeom>
          <a:gradFill>
            <a:gsLst>
              <a:gs pos="0">
                <a:srgbClr val="E9F4FA"/>
              </a:gs>
              <a:gs pos="100000">
                <a:srgbClr val="D7E3EC"/>
              </a:gs>
            </a:gsLst>
            <a:lin ang="5400000"/>
          </a:gra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0" name="CustomShape 3"/>
          <p:cNvSpPr/>
          <p:nvPr/>
        </p:nvSpPr>
        <p:spPr>
          <a:xfrm>
            <a:off x="0" y="5724720"/>
            <a:ext cx="12191760" cy="1132920"/>
          </a:xfrm>
          <a:custGeom>
            <a:avLst/>
            <a:gdLst/>
            <a:ahLst/>
            <a:cxnLst/>
            <a:rect l="l" t="t" r="r" b="b"/>
            <a:pathLst>
              <a:path w="12191999" h="1133339">
                <a:moveTo>
                  <a:pt x="4324187" y="0"/>
                </a:moveTo>
                <a:cubicBezTo>
                  <a:pt x="4534237" y="0"/>
                  <a:pt x="4719430" y="106424"/>
                  <a:pt x="4828786" y="268294"/>
                </a:cubicBezTo>
                <a:lnTo>
                  <a:pt x="4852161" y="311359"/>
                </a:lnTo>
                <a:lnTo>
                  <a:pt x="4874652" y="309092"/>
                </a:lnTo>
                <a:cubicBezTo>
                  <a:pt x="5054694" y="309092"/>
                  <a:pt x="5213432" y="400313"/>
                  <a:pt x="5307165" y="539058"/>
                </a:cubicBezTo>
                <a:lnTo>
                  <a:pt x="5334082" y="588645"/>
                </a:lnTo>
                <a:lnTo>
                  <a:pt x="5405825" y="549703"/>
                </a:lnTo>
                <a:cubicBezTo>
                  <a:pt x="5468228" y="523309"/>
                  <a:pt x="5536836" y="508714"/>
                  <a:pt x="5608854" y="508714"/>
                </a:cubicBezTo>
                <a:lnTo>
                  <a:pt x="5653102" y="512618"/>
                </a:lnTo>
                <a:lnTo>
                  <a:pt x="5684350" y="474742"/>
                </a:lnTo>
                <a:cubicBezTo>
                  <a:pt x="5778740" y="380352"/>
                  <a:pt x="5909139" y="321971"/>
                  <a:pt x="6053173" y="321971"/>
                </a:cubicBezTo>
                <a:cubicBezTo>
                  <a:pt x="6125190" y="321971"/>
                  <a:pt x="6193799" y="336566"/>
                  <a:pt x="6256201" y="362960"/>
                </a:cubicBezTo>
                <a:lnTo>
                  <a:pt x="6335091" y="405780"/>
                </a:lnTo>
                <a:lnTo>
                  <a:pt x="6344312" y="398172"/>
                </a:lnTo>
                <a:cubicBezTo>
                  <a:pt x="6427558" y="341931"/>
                  <a:pt x="6527914" y="309092"/>
                  <a:pt x="6635938" y="309092"/>
                </a:cubicBezTo>
                <a:cubicBezTo>
                  <a:pt x="6779972" y="309092"/>
                  <a:pt x="6910371" y="367473"/>
                  <a:pt x="7004761" y="461863"/>
                </a:cubicBezTo>
                <a:lnTo>
                  <a:pt x="7041595" y="506507"/>
                </a:lnTo>
                <a:lnTo>
                  <a:pt x="7048024" y="501203"/>
                </a:lnTo>
                <a:cubicBezTo>
                  <a:pt x="7131271" y="444962"/>
                  <a:pt x="7231627" y="412123"/>
                  <a:pt x="7339652" y="412123"/>
                </a:cubicBezTo>
                <a:cubicBezTo>
                  <a:pt x="7555703" y="412123"/>
                  <a:pt x="7741074" y="543481"/>
                  <a:pt x="7820257" y="730689"/>
                </a:cubicBezTo>
                <a:lnTo>
                  <a:pt x="7823882" y="742369"/>
                </a:lnTo>
                <a:lnTo>
                  <a:pt x="7829379" y="732242"/>
                </a:lnTo>
                <a:cubicBezTo>
                  <a:pt x="7923114" y="593497"/>
                  <a:pt x="8081851" y="502276"/>
                  <a:pt x="8261893" y="502276"/>
                </a:cubicBezTo>
                <a:cubicBezTo>
                  <a:pt x="8324908" y="502276"/>
                  <a:pt x="8385313" y="513450"/>
                  <a:pt x="8441234" y="533926"/>
                </a:cubicBezTo>
                <a:lnTo>
                  <a:pt x="8512634" y="567236"/>
                </a:lnTo>
                <a:lnTo>
                  <a:pt x="8534598" y="526771"/>
                </a:lnTo>
                <a:cubicBezTo>
                  <a:pt x="8600802" y="428776"/>
                  <a:pt x="8712916" y="364348"/>
                  <a:pt x="8840079" y="364348"/>
                </a:cubicBezTo>
                <a:cubicBezTo>
                  <a:pt x="8967241" y="364348"/>
                  <a:pt x="9079356" y="428776"/>
                  <a:pt x="9145560" y="526771"/>
                </a:cubicBezTo>
                <a:lnTo>
                  <a:pt x="9164773" y="562169"/>
                </a:lnTo>
                <a:lnTo>
                  <a:pt x="9187740" y="549703"/>
                </a:lnTo>
                <a:cubicBezTo>
                  <a:pt x="9250143" y="523309"/>
                  <a:pt x="9318751" y="508714"/>
                  <a:pt x="9390768" y="508714"/>
                </a:cubicBezTo>
                <a:cubicBezTo>
                  <a:pt x="9579813" y="508714"/>
                  <a:pt x="9745368" y="609285"/>
                  <a:pt x="9836849" y="759843"/>
                </a:cubicBezTo>
                <a:lnTo>
                  <a:pt x="9846695" y="779672"/>
                </a:lnTo>
                <a:lnTo>
                  <a:pt x="9859902" y="737128"/>
                </a:lnTo>
                <a:cubicBezTo>
                  <a:pt x="9939084" y="549920"/>
                  <a:pt x="10124455" y="418562"/>
                  <a:pt x="10340506" y="418562"/>
                </a:cubicBezTo>
                <a:cubicBezTo>
                  <a:pt x="10412523" y="418562"/>
                  <a:pt x="10481131" y="433157"/>
                  <a:pt x="10543534" y="459551"/>
                </a:cubicBezTo>
                <a:lnTo>
                  <a:pt x="10626367" y="504512"/>
                </a:lnTo>
                <a:lnTo>
                  <a:pt x="10672181" y="448985"/>
                </a:lnTo>
                <a:cubicBezTo>
                  <a:pt x="10766571" y="354595"/>
                  <a:pt x="10896969" y="296214"/>
                  <a:pt x="11041003" y="296214"/>
                </a:cubicBezTo>
                <a:cubicBezTo>
                  <a:pt x="11149029" y="296214"/>
                  <a:pt x="11249384" y="329053"/>
                  <a:pt x="11332631" y="385294"/>
                </a:cubicBezTo>
                <a:lnTo>
                  <a:pt x="11371408" y="417288"/>
                </a:lnTo>
                <a:lnTo>
                  <a:pt x="11406247" y="398377"/>
                </a:lnTo>
                <a:cubicBezTo>
                  <a:pt x="11468650" y="371983"/>
                  <a:pt x="11537258" y="357388"/>
                  <a:pt x="11609275" y="357388"/>
                </a:cubicBezTo>
                <a:cubicBezTo>
                  <a:pt x="11825326" y="357388"/>
                  <a:pt x="12010697" y="488746"/>
                  <a:pt x="12089879" y="675954"/>
                </a:cubicBezTo>
                <a:lnTo>
                  <a:pt x="12109865" y="740336"/>
                </a:lnTo>
                <a:lnTo>
                  <a:pt x="12187741" y="732486"/>
                </a:lnTo>
                <a:lnTo>
                  <a:pt x="12191999" y="732755"/>
                </a:lnTo>
                <a:lnTo>
                  <a:pt x="12191999" y="1133339"/>
                </a:lnTo>
                <a:lnTo>
                  <a:pt x="0" y="1133339"/>
                </a:lnTo>
                <a:lnTo>
                  <a:pt x="0" y="662259"/>
                </a:lnTo>
                <a:lnTo>
                  <a:pt x="35270" y="627821"/>
                </a:lnTo>
                <a:cubicBezTo>
                  <a:pt x="125433" y="553412"/>
                  <a:pt x="241023" y="508714"/>
                  <a:pt x="367052" y="508714"/>
                </a:cubicBezTo>
                <a:cubicBezTo>
                  <a:pt x="524589" y="508714"/>
                  <a:pt x="665814" y="578555"/>
                  <a:pt x="761454" y="688964"/>
                </a:cubicBezTo>
                <a:lnTo>
                  <a:pt x="765322" y="694269"/>
                </a:lnTo>
                <a:lnTo>
                  <a:pt x="779363" y="668401"/>
                </a:lnTo>
                <a:cubicBezTo>
                  <a:pt x="881198" y="517666"/>
                  <a:pt x="1053653" y="418562"/>
                  <a:pt x="1249255" y="418562"/>
                </a:cubicBezTo>
                <a:cubicBezTo>
                  <a:pt x="1327495" y="418562"/>
                  <a:pt x="1402032" y="434418"/>
                  <a:pt x="1469828" y="463094"/>
                </a:cubicBezTo>
                <a:lnTo>
                  <a:pt x="1529039" y="495232"/>
                </a:lnTo>
                <a:lnTo>
                  <a:pt x="1556571" y="461863"/>
                </a:lnTo>
                <a:cubicBezTo>
                  <a:pt x="1650961" y="367473"/>
                  <a:pt x="1781359" y="309092"/>
                  <a:pt x="1925393" y="309092"/>
                </a:cubicBezTo>
                <a:cubicBezTo>
                  <a:pt x="1997410" y="309092"/>
                  <a:pt x="2066018" y="323687"/>
                  <a:pt x="2128421" y="350081"/>
                </a:cubicBezTo>
                <a:lnTo>
                  <a:pt x="2211864" y="395372"/>
                </a:lnTo>
                <a:lnTo>
                  <a:pt x="2265051" y="366503"/>
                </a:lnTo>
                <a:cubicBezTo>
                  <a:pt x="2332847" y="337827"/>
                  <a:pt x="2407384" y="321971"/>
                  <a:pt x="2485624" y="321971"/>
                </a:cubicBezTo>
                <a:cubicBezTo>
                  <a:pt x="2720347" y="321971"/>
                  <a:pt x="2921738" y="464681"/>
                  <a:pt x="3007763" y="668067"/>
                </a:cubicBezTo>
                <a:lnTo>
                  <a:pt x="3028976" y="736404"/>
                </a:lnTo>
                <a:lnTo>
                  <a:pt x="3043766" y="731813"/>
                </a:lnTo>
                <a:cubicBezTo>
                  <a:pt x="3077721" y="724865"/>
                  <a:pt x="3112877" y="721216"/>
                  <a:pt x="3148886" y="721216"/>
                </a:cubicBezTo>
                <a:lnTo>
                  <a:pt x="3166919" y="722353"/>
                </a:lnTo>
                <a:lnTo>
                  <a:pt x="3196314" y="627658"/>
                </a:lnTo>
                <a:cubicBezTo>
                  <a:pt x="3275496" y="440450"/>
                  <a:pt x="3460867" y="309092"/>
                  <a:pt x="3676918" y="309092"/>
                </a:cubicBezTo>
                <a:cubicBezTo>
                  <a:pt x="3712927" y="309092"/>
                  <a:pt x="3748083" y="312741"/>
                  <a:pt x="3782038" y="319689"/>
                </a:cubicBezTo>
                <a:lnTo>
                  <a:pt x="3790298" y="322253"/>
                </a:lnTo>
                <a:lnTo>
                  <a:pt x="3819586" y="268294"/>
                </a:lnTo>
                <a:cubicBezTo>
                  <a:pt x="3928943" y="106424"/>
                  <a:pt x="4114136" y="0"/>
                  <a:pt x="4324187" y="0"/>
                </a:cubicBezTo>
                <a:close/>
              </a:path>
            </a:pathLst>
          </a:custGeom>
          <a:solidFill>
            <a:srgbClr val="FFFFFF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1" name="CustomShape 4"/>
          <p:cNvSpPr/>
          <p:nvPr/>
        </p:nvSpPr>
        <p:spPr>
          <a:xfrm>
            <a:off x="3182219" y="1592329"/>
            <a:ext cx="6733305" cy="113035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zh-CN" altLang="en-US" sz="96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华文细黑"/>
              </a:rPr>
              <a:t>代码示例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CustomShape 5"/>
          <p:cNvSpPr/>
          <p:nvPr/>
        </p:nvSpPr>
        <p:spPr>
          <a:xfrm rot="900000">
            <a:off x="8239320" y="1178640"/>
            <a:ext cx="636120" cy="439560"/>
          </a:xfrm>
          <a:custGeom>
            <a:avLst/>
            <a:gdLst/>
            <a:ahLst/>
            <a:cxnLst/>
            <a:rect l="l" t="t" r="r" b="b"/>
            <a:pathLst>
              <a:path w="815110" h="753851">
                <a:moveTo>
                  <a:pt x="811844" y="0"/>
                </a:moveTo>
                <a:lnTo>
                  <a:pt x="811221" y="3357"/>
                </a:lnTo>
                <a:lnTo>
                  <a:pt x="815110" y="1718"/>
                </a:lnTo>
                <a:lnTo>
                  <a:pt x="810512" y="7176"/>
                </a:lnTo>
                <a:lnTo>
                  <a:pt x="674407" y="740510"/>
                </a:lnTo>
                <a:lnTo>
                  <a:pt x="421276" y="621270"/>
                </a:lnTo>
                <a:lnTo>
                  <a:pt x="293771" y="753851"/>
                </a:lnTo>
                <a:lnTo>
                  <a:pt x="336279" y="581231"/>
                </a:lnTo>
                <a:lnTo>
                  <a:pt x="335005" y="580631"/>
                </a:lnTo>
                <a:lnTo>
                  <a:pt x="337035" y="578159"/>
                </a:lnTo>
                <a:lnTo>
                  <a:pt x="337278" y="577173"/>
                </a:lnTo>
                <a:lnTo>
                  <a:pt x="337691" y="577360"/>
                </a:lnTo>
                <a:lnTo>
                  <a:pt x="628627" y="223097"/>
                </a:lnTo>
                <a:lnTo>
                  <a:pt x="609342" y="245991"/>
                </a:lnTo>
                <a:lnTo>
                  <a:pt x="266398" y="517542"/>
                </a:lnTo>
                <a:lnTo>
                  <a:pt x="0" y="345175"/>
                </a:lnTo>
                <a:lnTo>
                  <a:pt x="807958" y="4731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FFFFFF"/>
              </a:gs>
            </a:gsLst>
            <a:lin ang="12600000"/>
          </a:gra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7" name="组合 16"/>
          <p:cNvGrpSpPr/>
          <p:nvPr/>
        </p:nvGrpSpPr>
        <p:grpSpPr>
          <a:xfrm>
            <a:off x="837699" y="4248218"/>
            <a:ext cx="10516598" cy="369332"/>
            <a:chOff x="837701" y="3210928"/>
            <a:chExt cx="10516598" cy="369332"/>
          </a:xfrm>
        </p:grpSpPr>
        <p:grpSp>
          <p:nvGrpSpPr>
            <p:cNvPr id="18" name="组合 17"/>
            <p:cNvGrpSpPr/>
            <p:nvPr/>
          </p:nvGrpSpPr>
          <p:grpSpPr>
            <a:xfrm>
              <a:off x="837701" y="3295380"/>
              <a:ext cx="10516598" cy="267238"/>
              <a:chOff x="837701" y="3295381"/>
              <a:chExt cx="10516598" cy="267238"/>
            </a:xfrm>
          </p:grpSpPr>
          <p:sp>
            <p:nvSpPr>
              <p:cNvPr id="20" name="椭圆 19"/>
              <p:cNvSpPr/>
              <p:nvPr/>
            </p:nvSpPr>
            <p:spPr>
              <a:xfrm rot="10800000">
                <a:off x="2551641" y="3295381"/>
                <a:ext cx="267237" cy="26723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椭圆 20"/>
              <p:cNvSpPr/>
              <p:nvPr/>
            </p:nvSpPr>
            <p:spPr>
              <a:xfrm rot="10800000">
                <a:off x="1913518" y="3328786"/>
                <a:ext cx="200428" cy="200428"/>
              </a:xfrm>
              <a:prstGeom prst="ellipse">
                <a:avLst/>
              </a:prstGeom>
              <a:solidFill>
                <a:schemeClr val="bg1">
                  <a:alpha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椭圆 21"/>
              <p:cNvSpPr/>
              <p:nvPr/>
            </p:nvSpPr>
            <p:spPr>
              <a:xfrm rot="10800000">
                <a:off x="1342205" y="3362190"/>
                <a:ext cx="133619" cy="133619"/>
              </a:xfrm>
              <a:prstGeom prst="ellipse">
                <a:avLst/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椭圆 22"/>
              <p:cNvSpPr/>
              <p:nvPr/>
            </p:nvSpPr>
            <p:spPr>
              <a:xfrm rot="10800000">
                <a:off x="837701" y="3395595"/>
                <a:ext cx="66809" cy="66809"/>
              </a:xfrm>
              <a:prstGeom prst="ellipse">
                <a:avLst/>
              </a:prstGeom>
              <a:solidFill>
                <a:schemeClr val="bg1">
                  <a:alpha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椭圆 23"/>
              <p:cNvSpPr/>
              <p:nvPr/>
            </p:nvSpPr>
            <p:spPr>
              <a:xfrm>
                <a:off x="9373122" y="3295382"/>
                <a:ext cx="267237" cy="26723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椭圆 24"/>
              <p:cNvSpPr/>
              <p:nvPr/>
            </p:nvSpPr>
            <p:spPr>
              <a:xfrm>
                <a:off x="10078054" y="3328787"/>
                <a:ext cx="200428" cy="200428"/>
              </a:xfrm>
              <a:prstGeom prst="ellipse">
                <a:avLst/>
              </a:prstGeom>
              <a:solidFill>
                <a:schemeClr val="bg1">
                  <a:alpha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椭圆 25"/>
              <p:cNvSpPr/>
              <p:nvPr/>
            </p:nvSpPr>
            <p:spPr>
              <a:xfrm>
                <a:off x="10716176" y="3362191"/>
                <a:ext cx="133619" cy="133619"/>
              </a:xfrm>
              <a:prstGeom prst="ellipse">
                <a:avLst/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椭圆 26"/>
              <p:cNvSpPr/>
              <p:nvPr/>
            </p:nvSpPr>
            <p:spPr>
              <a:xfrm>
                <a:off x="11287490" y="3395595"/>
                <a:ext cx="66809" cy="66809"/>
              </a:xfrm>
              <a:prstGeom prst="ellipse">
                <a:avLst/>
              </a:prstGeom>
              <a:solidFill>
                <a:schemeClr val="bg1">
                  <a:alpha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9" name="文本框 18"/>
            <p:cNvSpPr txBox="1"/>
            <p:nvPr/>
          </p:nvSpPr>
          <p:spPr>
            <a:xfrm>
              <a:off x="2935403" y="3210928"/>
              <a:ext cx="6070893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zh-CN" altLang="en-US" dirty="0" smtClean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Segoe UI Light" panose="020B0502040204020203" pitchFamily="34" charset="0"/>
                </a:rPr>
                <a:t>小组</a:t>
              </a:r>
              <a:r>
                <a:rPr lang="zh-CN" altLang="en-US" dirty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Segoe UI Light" panose="020B0502040204020203" pitchFamily="34" charset="0"/>
                </a:rPr>
                <a:t>成员：丁光耀  王历宁  张铭涛  刘云珂  李圆溪  </a:t>
              </a:r>
              <a:r>
                <a:rPr lang="zh-CN" altLang="en-US" dirty="0" smtClean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Segoe UI Light" panose="020B0502040204020203" pitchFamily="34" charset="0"/>
                </a:rPr>
                <a:t>蒋文君</a:t>
              </a:r>
              <a:endParaRPr lang="zh-CN" altLang="en-US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egoe UI Light" panose="020B0502040204020203" pitchFamily="34" charset="0"/>
              </a:endParaRPr>
            </a:p>
          </p:txBody>
        </p:sp>
      </p:grp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CustomShape 1"/>
          <p:cNvSpPr/>
          <p:nvPr/>
        </p:nvSpPr>
        <p:spPr>
          <a:xfrm rot="10800000">
            <a:off x="3565800" y="677160"/>
            <a:ext cx="266760" cy="266760"/>
          </a:xfrm>
          <a:prstGeom prst="ellipse">
            <a:avLst/>
          </a:prstGeom>
          <a:solidFill>
            <a:srgbClr val="53BAE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5" name="CustomShape 2"/>
          <p:cNvSpPr/>
          <p:nvPr/>
        </p:nvSpPr>
        <p:spPr>
          <a:xfrm rot="10800000">
            <a:off x="2860920" y="643680"/>
            <a:ext cx="200160" cy="200160"/>
          </a:xfrm>
          <a:prstGeom prst="ellipse">
            <a:avLst/>
          </a:prstGeom>
          <a:solidFill>
            <a:srgbClr val="53BAE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6" name="CustomShape 3"/>
          <p:cNvSpPr/>
          <p:nvPr/>
        </p:nvSpPr>
        <p:spPr>
          <a:xfrm rot="10800000">
            <a:off x="2222640" y="610200"/>
            <a:ext cx="133200" cy="133200"/>
          </a:xfrm>
          <a:prstGeom prst="ellipse">
            <a:avLst/>
          </a:prstGeom>
          <a:solidFill>
            <a:srgbClr val="53BAE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7" name="CustomShape 4"/>
          <p:cNvSpPr/>
          <p:nvPr/>
        </p:nvSpPr>
        <p:spPr>
          <a:xfrm rot="10800000">
            <a:off x="1651320" y="576720"/>
            <a:ext cx="66600" cy="66600"/>
          </a:xfrm>
          <a:prstGeom prst="ellipse">
            <a:avLst/>
          </a:prstGeom>
          <a:solidFill>
            <a:srgbClr val="53BAE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8" name="CustomShape 5"/>
          <p:cNvSpPr/>
          <p:nvPr/>
        </p:nvSpPr>
        <p:spPr>
          <a:xfrm>
            <a:off x="8626320" y="409680"/>
            <a:ext cx="266760" cy="266760"/>
          </a:xfrm>
          <a:prstGeom prst="ellipse">
            <a:avLst/>
          </a:prstGeom>
          <a:solidFill>
            <a:srgbClr val="53BAE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9" name="CustomShape 6"/>
          <p:cNvSpPr/>
          <p:nvPr/>
        </p:nvSpPr>
        <p:spPr>
          <a:xfrm>
            <a:off x="9331200" y="443160"/>
            <a:ext cx="200160" cy="200160"/>
          </a:xfrm>
          <a:prstGeom prst="ellipse">
            <a:avLst/>
          </a:prstGeom>
          <a:solidFill>
            <a:srgbClr val="53BAE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0" name="CustomShape 7"/>
          <p:cNvSpPr/>
          <p:nvPr/>
        </p:nvSpPr>
        <p:spPr>
          <a:xfrm>
            <a:off x="9969120" y="476640"/>
            <a:ext cx="133200" cy="133200"/>
          </a:xfrm>
          <a:prstGeom prst="ellipse">
            <a:avLst/>
          </a:prstGeom>
          <a:solidFill>
            <a:srgbClr val="53BAE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1" name="CustomShape 8"/>
          <p:cNvSpPr/>
          <p:nvPr/>
        </p:nvSpPr>
        <p:spPr>
          <a:xfrm>
            <a:off x="10540440" y="510120"/>
            <a:ext cx="66600" cy="66600"/>
          </a:xfrm>
          <a:prstGeom prst="ellipse">
            <a:avLst/>
          </a:prstGeom>
          <a:solidFill>
            <a:srgbClr val="53BAE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2" name="CustomShape 9"/>
          <p:cNvSpPr/>
          <p:nvPr/>
        </p:nvSpPr>
        <p:spPr>
          <a:xfrm>
            <a:off x="5559120" y="72000"/>
            <a:ext cx="1072800" cy="942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800" b="0" strike="noStrike" spc="-1">
                <a:solidFill>
                  <a:srgbClr val="53BAE9"/>
                </a:solidFill>
                <a:uFill>
                  <a:solidFill>
                    <a:srgbClr val="FFFFFF"/>
                  </a:solidFill>
                </a:uFill>
                <a:latin typeface="华文细黑"/>
                <a:ea typeface="华文细黑"/>
              </a:rPr>
              <a:t>glove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3" name="TextShape 10"/>
          <p:cNvSpPr txBox="1"/>
          <p:nvPr/>
        </p:nvSpPr>
        <p:spPr>
          <a:xfrm>
            <a:off x="1296720" y="812160"/>
            <a:ext cx="9359280" cy="5860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 dirty="0" err="1">
                <a:solidFill>
                  <a:srgbClr val="00B0F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创建一个简单的GloVe模型用来表示词</a:t>
            </a:r>
            <a:endParaRPr lang="en-US" sz="1800" b="0" strike="noStrike" spc="-1" dirty="0">
              <a:solidFill>
                <a:srgbClr val="00B0F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800" b="0" strike="noStrike" spc="-1" dirty="0" err="1">
                <a:solidFill>
                  <a:srgbClr val="00B0F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参数</a:t>
            </a:r>
            <a:r>
              <a:rPr lang="en-US" sz="1800" b="0" strike="noStrike" spc="-1" dirty="0">
                <a:solidFill>
                  <a:srgbClr val="00B0F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	</a:t>
            </a:r>
            <a:r>
              <a:rPr lang="en-US" sz="1800" b="0" strike="noStrike" spc="-1" dirty="0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-verbose  &lt;</a:t>
            </a:r>
            <a:r>
              <a:rPr lang="en-US" sz="1800" b="0" strike="noStrike" spc="-1" dirty="0" err="1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</a:t>
            </a:r>
            <a:r>
              <a:rPr lang="en-US" sz="1800" b="0" strike="noStrike" spc="-1" dirty="0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&gt;</a:t>
            </a:r>
          </a:p>
          <a:p>
            <a:r>
              <a:rPr lang="en-US" sz="1800" b="0" strike="noStrike" spc="-1" dirty="0">
                <a:solidFill>
                  <a:srgbClr val="00B0F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en-US" sz="1800" b="0" strike="noStrike" spc="-1" dirty="0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-vector-size &lt;</a:t>
            </a:r>
            <a:r>
              <a:rPr lang="en-US" sz="1800" b="0" strike="noStrike" spc="-1" dirty="0" err="1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</a:t>
            </a:r>
            <a:r>
              <a:rPr lang="en-US" sz="1800" b="0" strike="noStrike" spc="-1" dirty="0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&gt;</a:t>
            </a:r>
          </a:p>
          <a:p>
            <a:r>
              <a:rPr lang="en-US" sz="1800" b="0" strike="noStrike" spc="-1" dirty="0">
                <a:solidFill>
                  <a:srgbClr val="00B0F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	词向量维度，不含偏置项，默认为50</a:t>
            </a:r>
          </a:p>
          <a:p>
            <a:r>
              <a:rPr lang="en-US" sz="1800" b="0" strike="noStrike" spc="-1" dirty="0">
                <a:solidFill>
                  <a:srgbClr val="00B0F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en-US" sz="1800" b="0" strike="noStrike" spc="-1" dirty="0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-threads &lt;</a:t>
            </a:r>
            <a:r>
              <a:rPr lang="en-US" sz="1800" b="0" strike="noStrike" spc="-1" dirty="0" err="1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</a:t>
            </a:r>
            <a:r>
              <a:rPr lang="en-US" sz="1800" b="0" strike="noStrike" spc="-1" dirty="0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&gt;</a:t>
            </a:r>
          </a:p>
          <a:p>
            <a:r>
              <a:rPr lang="en-US" sz="1800" b="0" strike="noStrike" spc="-1" dirty="0">
                <a:solidFill>
                  <a:srgbClr val="00B0F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	线程数，默认8</a:t>
            </a:r>
          </a:p>
          <a:p>
            <a:r>
              <a:rPr lang="en-US" sz="1800" b="0" strike="noStrike" spc="-1" dirty="0">
                <a:solidFill>
                  <a:srgbClr val="00B0F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en-US" sz="1800" b="0" strike="noStrike" spc="-1" dirty="0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</a:t>
            </a:r>
            <a:r>
              <a:rPr lang="en-US" sz="1800" b="0" strike="noStrike" spc="-1" dirty="0" err="1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iter</a:t>
            </a:r>
            <a:endParaRPr lang="en-US" sz="1800" b="0" strike="noStrike" spc="-1" dirty="0">
              <a:solidFill>
                <a:srgbClr val="7030A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800" b="0" strike="noStrike" spc="-1" dirty="0">
                <a:solidFill>
                  <a:srgbClr val="00B0F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	训练迭代次数，默认25</a:t>
            </a:r>
          </a:p>
          <a:p>
            <a:r>
              <a:rPr lang="en-US" sz="1800" b="0" strike="noStrike" spc="-1" dirty="0">
                <a:solidFill>
                  <a:srgbClr val="00B0F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en-US" sz="1800" b="0" strike="noStrike" spc="-1" dirty="0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-eta &lt;float&gt;</a:t>
            </a:r>
          </a:p>
          <a:p>
            <a:r>
              <a:rPr lang="en-US" sz="1800" b="0" strike="noStrike" spc="-1" dirty="0">
                <a:solidFill>
                  <a:srgbClr val="00B0F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	初始学习速率，默认值0.05</a:t>
            </a:r>
          </a:p>
          <a:p>
            <a:r>
              <a:rPr lang="en-US" sz="1800" b="0" strike="noStrike" spc="-1" dirty="0">
                <a:solidFill>
                  <a:srgbClr val="00B0F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en-US" sz="1800" b="0" strike="noStrike" spc="-1" dirty="0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-alpha &lt;float&gt;</a:t>
            </a:r>
          </a:p>
          <a:p>
            <a:r>
              <a:rPr lang="en-US" sz="1800" b="0" strike="noStrike" spc="-1" dirty="0">
                <a:solidFill>
                  <a:srgbClr val="00B0F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	</a:t>
            </a:r>
            <a:r>
              <a:rPr lang="en-US" sz="1800" b="0" strike="noStrike" spc="-1" dirty="0" err="1">
                <a:solidFill>
                  <a:srgbClr val="00B0F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模型中权重函数的alpha值</a:t>
            </a:r>
            <a:endParaRPr lang="en-US" sz="1800" b="0" strike="noStrike" spc="-1" dirty="0">
              <a:solidFill>
                <a:srgbClr val="00B0F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800" b="0" strike="noStrike" spc="-1" dirty="0">
                <a:solidFill>
                  <a:srgbClr val="00B0F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en-US" sz="1800" b="0" strike="noStrike" spc="-1" dirty="0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-x-max &lt;float&gt;</a:t>
            </a:r>
          </a:p>
          <a:p>
            <a:r>
              <a:rPr lang="en-US" sz="1800" b="0" strike="noStrike" spc="-1" dirty="0">
                <a:solidFill>
                  <a:srgbClr val="00B0F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	</a:t>
            </a:r>
            <a:r>
              <a:rPr lang="en-US" sz="1800" b="0" strike="noStrike" spc="-1" dirty="0" err="1">
                <a:solidFill>
                  <a:srgbClr val="00B0F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模型中权重函数x-max的值</a:t>
            </a:r>
            <a:endParaRPr lang="en-US" sz="1800" b="0" strike="noStrike" spc="-1" dirty="0">
              <a:solidFill>
                <a:srgbClr val="00B0F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800" b="0" strike="noStrike" spc="-1" dirty="0">
                <a:solidFill>
                  <a:srgbClr val="00B0F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en-US" sz="1800" b="0" strike="noStrike" spc="-1" dirty="0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-binary &lt;</a:t>
            </a:r>
            <a:r>
              <a:rPr lang="en-US" sz="1800" b="0" strike="noStrike" spc="-1" dirty="0" err="1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</a:t>
            </a:r>
            <a:r>
              <a:rPr lang="en-US" sz="1800" b="0" strike="noStrike" spc="-1" dirty="0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&gt;</a:t>
            </a:r>
          </a:p>
          <a:p>
            <a:r>
              <a:rPr lang="en-US" sz="1800" b="0" strike="noStrike" spc="-1" dirty="0">
                <a:solidFill>
                  <a:srgbClr val="00B0F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	是否将输出文件保存为二进制文件（0：文本，1：二进制文件，2：俩者）</a:t>
            </a:r>
          </a:p>
          <a:p>
            <a:r>
              <a:rPr lang="en-US" sz="1800" b="0" strike="noStrike" spc="-1" dirty="0">
                <a:solidFill>
                  <a:srgbClr val="00B0F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en-US" sz="1800" b="0" strike="noStrike" spc="-1" dirty="0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-model &lt;</a:t>
            </a:r>
            <a:r>
              <a:rPr lang="en-US" sz="1800" b="0" strike="noStrike" spc="-1" dirty="0" err="1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</a:t>
            </a:r>
            <a:r>
              <a:rPr lang="en-US" sz="1800" b="0" strike="noStrike" spc="-1" dirty="0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&gt;</a:t>
            </a:r>
          </a:p>
          <a:p>
            <a:r>
              <a:rPr lang="en-US" sz="1800" b="0" strike="noStrike" spc="-1" dirty="0">
                <a:solidFill>
                  <a:srgbClr val="00B0F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	</a:t>
            </a:r>
            <a:r>
              <a:rPr lang="en-US" sz="1800" b="0" strike="noStrike" spc="-1" dirty="0" err="1">
                <a:solidFill>
                  <a:srgbClr val="00B0F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字矢量输出模型（仅用于文本输出</a:t>
            </a:r>
            <a:r>
              <a:rPr lang="en-US" sz="1800" b="0" strike="noStrike" spc="-1" dirty="0">
                <a:solidFill>
                  <a:srgbClr val="00B0F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）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CustomShape 1"/>
          <p:cNvSpPr/>
          <p:nvPr/>
        </p:nvSpPr>
        <p:spPr>
          <a:xfrm rot="10800000">
            <a:off x="3565800" y="677160"/>
            <a:ext cx="266760" cy="266760"/>
          </a:xfrm>
          <a:prstGeom prst="ellipse">
            <a:avLst/>
          </a:prstGeom>
          <a:solidFill>
            <a:srgbClr val="53BAE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5" name="CustomShape 2"/>
          <p:cNvSpPr/>
          <p:nvPr/>
        </p:nvSpPr>
        <p:spPr>
          <a:xfrm rot="10800000">
            <a:off x="2860920" y="643680"/>
            <a:ext cx="200160" cy="200160"/>
          </a:xfrm>
          <a:prstGeom prst="ellipse">
            <a:avLst/>
          </a:prstGeom>
          <a:solidFill>
            <a:srgbClr val="53BAE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6" name="CustomShape 3"/>
          <p:cNvSpPr/>
          <p:nvPr/>
        </p:nvSpPr>
        <p:spPr>
          <a:xfrm rot="10800000">
            <a:off x="2222640" y="610200"/>
            <a:ext cx="133200" cy="133200"/>
          </a:xfrm>
          <a:prstGeom prst="ellipse">
            <a:avLst/>
          </a:prstGeom>
          <a:solidFill>
            <a:srgbClr val="53BAE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7" name="CustomShape 4"/>
          <p:cNvSpPr/>
          <p:nvPr/>
        </p:nvSpPr>
        <p:spPr>
          <a:xfrm rot="10800000">
            <a:off x="1651320" y="576720"/>
            <a:ext cx="66600" cy="66600"/>
          </a:xfrm>
          <a:prstGeom prst="ellipse">
            <a:avLst/>
          </a:prstGeom>
          <a:solidFill>
            <a:srgbClr val="53BAE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8" name="CustomShape 5"/>
          <p:cNvSpPr/>
          <p:nvPr/>
        </p:nvSpPr>
        <p:spPr>
          <a:xfrm>
            <a:off x="8626320" y="409680"/>
            <a:ext cx="266760" cy="266760"/>
          </a:xfrm>
          <a:prstGeom prst="ellipse">
            <a:avLst/>
          </a:prstGeom>
          <a:solidFill>
            <a:srgbClr val="53BAE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9" name="CustomShape 6"/>
          <p:cNvSpPr/>
          <p:nvPr/>
        </p:nvSpPr>
        <p:spPr>
          <a:xfrm>
            <a:off x="9331200" y="443160"/>
            <a:ext cx="200160" cy="200160"/>
          </a:xfrm>
          <a:prstGeom prst="ellipse">
            <a:avLst/>
          </a:prstGeom>
          <a:solidFill>
            <a:srgbClr val="53BAE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0" name="CustomShape 7"/>
          <p:cNvSpPr/>
          <p:nvPr/>
        </p:nvSpPr>
        <p:spPr>
          <a:xfrm>
            <a:off x="9969120" y="476640"/>
            <a:ext cx="133200" cy="133200"/>
          </a:xfrm>
          <a:prstGeom prst="ellipse">
            <a:avLst/>
          </a:prstGeom>
          <a:solidFill>
            <a:srgbClr val="53BAE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1" name="CustomShape 8"/>
          <p:cNvSpPr/>
          <p:nvPr/>
        </p:nvSpPr>
        <p:spPr>
          <a:xfrm>
            <a:off x="10540440" y="510120"/>
            <a:ext cx="66600" cy="66600"/>
          </a:xfrm>
          <a:prstGeom prst="ellipse">
            <a:avLst/>
          </a:prstGeom>
          <a:solidFill>
            <a:srgbClr val="53BAE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2" name="CustomShape 9"/>
          <p:cNvSpPr/>
          <p:nvPr/>
        </p:nvSpPr>
        <p:spPr>
          <a:xfrm>
            <a:off x="5559120" y="72000"/>
            <a:ext cx="1072800" cy="942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800" b="0" strike="noStrike" spc="-1">
                <a:solidFill>
                  <a:srgbClr val="53BAE9"/>
                </a:solidFill>
                <a:uFill>
                  <a:solidFill>
                    <a:srgbClr val="FFFFFF"/>
                  </a:solidFill>
                </a:uFill>
                <a:latin typeface="华文细黑"/>
                <a:ea typeface="华文细黑"/>
              </a:rPr>
              <a:t>glove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3" name="TextShape 10"/>
          <p:cNvSpPr txBox="1"/>
          <p:nvPr/>
        </p:nvSpPr>
        <p:spPr>
          <a:xfrm>
            <a:off x="1296720" y="812160"/>
            <a:ext cx="9359280" cy="5010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 dirty="0">
                <a:solidFill>
                  <a:srgbClr val="00B0F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en-US" sz="1800" b="0" strike="noStrike" spc="-1" dirty="0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-model &lt;</a:t>
            </a:r>
            <a:r>
              <a:rPr lang="en-US" sz="1800" b="0" strike="noStrike" spc="-1" dirty="0" err="1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</a:t>
            </a:r>
            <a:r>
              <a:rPr lang="en-US" sz="1800" b="0" strike="noStrike" spc="-1" dirty="0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&gt;</a:t>
            </a:r>
          </a:p>
          <a:p>
            <a:r>
              <a:rPr lang="en-US" sz="1800" b="0" strike="noStrike" spc="-1" dirty="0">
                <a:solidFill>
                  <a:srgbClr val="00B0F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	</a:t>
            </a:r>
            <a:r>
              <a:rPr lang="en-US" sz="1800" b="0" strike="noStrike" spc="-1" dirty="0" err="1">
                <a:solidFill>
                  <a:srgbClr val="00B0F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字矢量输出模型（仅用于文本输出</a:t>
            </a:r>
            <a:r>
              <a:rPr lang="en-US" sz="1800" b="0" strike="noStrike" spc="-1" dirty="0">
                <a:solidFill>
                  <a:srgbClr val="00B0F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）</a:t>
            </a:r>
          </a:p>
          <a:p>
            <a:r>
              <a:rPr lang="en-US" sz="1800" b="0" strike="noStrike" spc="-1" dirty="0">
                <a:solidFill>
                  <a:srgbClr val="00B0F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	0：输出所有数据，包括词和上下文词向量，偏置</a:t>
            </a:r>
          </a:p>
          <a:p>
            <a:r>
              <a:rPr lang="en-US" sz="1800" b="0" strike="noStrike" spc="-1" dirty="0">
                <a:solidFill>
                  <a:srgbClr val="00B0F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	1：输出词向量，不包括偏置</a:t>
            </a:r>
          </a:p>
          <a:p>
            <a:r>
              <a:rPr lang="en-US" sz="1800" b="0" strike="noStrike" spc="-1" dirty="0">
                <a:solidFill>
                  <a:srgbClr val="00B0F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	2：输出词向量+上下文词向量，不包括偏置</a:t>
            </a:r>
          </a:p>
          <a:p>
            <a:r>
              <a:rPr lang="en-US" sz="1800" b="0" strike="noStrike" spc="-1" dirty="0">
                <a:solidFill>
                  <a:srgbClr val="00B0F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en-US" sz="1800" b="0" strike="noStrike" spc="-1" dirty="0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-input-file &lt;file&gt;</a:t>
            </a:r>
          </a:p>
          <a:p>
            <a:r>
              <a:rPr lang="en-US" sz="1800" b="0" strike="noStrike" spc="-1" dirty="0">
                <a:solidFill>
                  <a:srgbClr val="00B0F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	</a:t>
            </a:r>
            <a:r>
              <a:rPr lang="en-US" sz="1800" b="0" strike="noStrike" spc="-1" dirty="0" err="1">
                <a:solidFill>
                  <a:srgbClr val="00B0F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二进制输入文件，由‘cooccur’和‘shuffle’生成，默认cooccurrence.shuf.bin</a:t>
            </a:r>
            <a:endParaRPr lang="en-US" sz="1800" b="0" strike="noStrike" spc="-1" dirty="0">
              <a:solidFill>
                <a:srgbClr val="00B0F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800" b="0" strike="noStrike" spc="-1" dirty="0">
                <a:solidFill>
                  <a:srgbClr val="00B0F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en-US" sz="1800" b="0" strike="noStrike" spc="-1" dirty="0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-vocab-file &lt;file&gt;</a:t>
            </a:r>
          </a:p>
          <a:p>
            <a:r>
              <a:rPr lang="en-US" sz="1800" b="0" strike="noStrike" spc="-1" dirty="0">
                <a:solidFill>
                  <a:srgbClr val="00B0F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	由‘vocab-count’生成词汇表，默认vocab.txt</a:t>
            </a:r>
          </a:p>
          <a:p>
            <a:r>
              <a:rPr lang="en-US" sz="1800" b="0" strike="noStrike" spc="-1" dirty="0">
                <a:solidFill>
                  <a:srgbClr val="00B0F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en-US" sz="1800" b="0" strike="noStrike" spc="-1" dirty="0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-save-file &lt;file&gt;</a:t>
            </a:r>
          </a:p>
          <a:p>
            <a:r>
              <a:rPr lang="en-US" sz="1800" b="0" strike="noStrike" spc="-1" dirty="0">
                <a:solidFill>
                  <a:srgbClr val="00B0F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	</a:t>
            </a:r>
            <a:r>
              <a:rPr lang="en-US" sz="1800" b="0" strike="noStrike" spc="-1" dirty="0" err="1">
                <a:solidFill>
                  <a:srgbClr val="00B0F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文件名，不包括后缀名，用来保存词向量的输出，默认vectors</a:t>
            </a:r>
            <a:endParaRPr lang="en-US" sz="1800" b="0" strike="noStrike" spc="-1" dirty="0">
              <a:solidFill>
                <a:srgbClr val="00B0F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800" b="0" strike="noStrike" spc="-1" dirty="0">
                <a:solidFill>
                  <a:srgbClr val="00B0F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en-US" sz="1800" b="0" strike="noStrike" spc="-1" dirty="0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</a:t>
            </a:r>
            <a:r>
              <a:rPr lang="en-US" sz="1800" b="0" strike="noStrike" spc="-1" dirty="0" err="1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gradsq</a:t>
            </a:r>
            <a:r>
              <a:rPr lang="en-US" sz="1800" b="0" strike="noStrike" spc="-1" dirty="0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-file &lt;file&gt;</a:t>
            </a:r>
          </a:p>
          <a:p>
            <a:r>
              <a:rPr lang="en-US" sz="1800" b="0" strike="noStrike" spc="-1" dirty="0">
                <a:solidFill>
                  <a:srgbClr val="00B0F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	</a:t>
            </a:r>
            <a:r>
              <a:rPr lang="en-US" sz="1800" b="0" strike="noStrike" spc="-1" dirty="0" err="1">
                <a:solidFill>
                  <a:srgbClr val="00B0F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文件名，不包括后缀名，用来保存平方梯度输出，默认gradsq</a:t>
            </a:r>
            <a:endParaRPr lang="en-US" sz="1800" b="0" strike="noStrike" spc="-1" dirty="0">
              <a:solidFill>
                <a:srgbClr val="00B0F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800" b="0" strike="noStrike" spc="-1" dirty="0">
                <a:solidFill>
                  <a:srgbClr val="00B0F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en-US" sz="1800" b="0" strike="noStrike" spc="-1" dirty="0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-save-</a:t>
            </a:r>
            <a:r>
              <a:rPr lang="en-US" sz="1800" b="0" strike="noStrike" spc="-1" dirty="0" err="1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gradsq</a:t>
            </a:r>
            <a:r>
              <a:rPr lang="en-US" sz="1800" b="0" strike="noStrike" spc="-1" dirty="0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&lt;</a:t>
            </a:r>
            <a:r>
              <a:rPr lang="en-US" sz="1800" b="0" strike="noStrike" spc="-1" dirty="0" err="1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</a:t>
            </a:r>
            <a:r>
              <a:rPr lang="en-US" sz="1800" b="0" strike="noStrike" spc="-1" dirty="0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&gt;</a:t>
            </a:r>
          </a:p>
          <a:p>
            <a:r>
              <a:rPr lang="en-US" sz="1800" b="0" strike="noStrike" spc="-1" dirty="0">
                <a:solidFill>
                  <a:srgbClr val="00B0F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	用来保存累积的平方梯度，默认值0（关闭），</a:t>
            </a:r>
            <a:r>
              <a:rPr lang="en-US" sz="1800" b="0" strike="noStrike" spc="-1" dirty="0" err="1">
                <a:solidFill>
                  <a:srgbClr val="00B0F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如果指定了gradsq-file，则忽略</a:t>
            </a:r>
            <a:endParaRPr lang="en-US" sz="1800" b="0" strike="noStrike" spc="-1" dirty="0">
              <a:solidFill>
                <a:srgbClr val="00B0F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800" b="0" strike="noStrike" spc="-1" dirty="0">
                <a:solidFill>
                  <a:srgbClr val="00B0F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	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CustomShape 1"/>
          <p:cNvSpPr/>
          <p:nvPr/>
        </p:nvSpPr>
        <p:spPr>
          <a:xfrm rot="10800000">
            <a:off x="3565800" y="677160"/>
            <a:ext cx="266760" cy="266760"/>
          </a:xfrm>
          <a:prstGeom prst="ellipse">
            <a:avLst/>
          </a:prstGeom>
          <a:solidFill>
            <a:srgbClr val="53BAE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5" name="CustomShape 2"/>
          <p:cNvSpPr/>
          <p:nvPr/>
        </p:nvSpPr>
        <p:spPr>
          <a:xfrm rot="10800000">
            <a:off x="2860920" y="643680"/>
            <a:ext cx="200160" cy="200160"/>
          </a:xfrm>
          <a:prstGeom prst="ellipse">
            <a:avLst/>
          </a:prstGeom>
          <a:solidFill>
            <a:srgbClr val="53BAE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6" name="CustomShape 3"/>
          <p:cNvSpPr/>
          <p:nvPr/>
        </p:nvSpPr>
        <p:spPr>
          <a:xfrm rot="10800000">
            <a:off x="2222640" y="610200"/>
            <a:ext cx="133200" cy="133200"/>
          </a:xfrm>
          <a:prstGeom prst="ellipse">
            <a:avLst/>
          </a:prstGeom>
          <a:solidFill>
            <a:srgbClr val="53BAE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7" name="CustomShape 4"/>
          <p:cNvSpPr/>
          <p:nvPr/>
        </p:nvSpPr>
        <p:spPr>
          <a:xfrm rot="10800000">
            <a:off x="1651320" y="576720"/>
            <a:ext cx="66600" cy="66600"/>
          </a:xfrm>
          <a:prstGeom prst="ellipse">
            <a:avLst/>
          </a:prstGeom>
          <a:solidFill>
            <a:srgbClr val="53BAE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8" name="CustomShape 5"/>
          <p:cNvSpPr/>
          <p:nvPr/>
        </p:nvSpPr>
        <p:spPr>
          <a:xfrm>
            <a:off x="8626320" y="409680"/>
            <a:ext cx="266760" cy="266760"/>
          </a:xfrm>
          <a:prstGeom prst="ellipse">
            <a:avLst/>
          </a:prstGeom>
          <a:solidFill>
            <a:srgbClr val="53BAE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9" name="CustomShape 6"/>
          <p:cNvSpPr/>
          <p:nvPr/>
        </p:nvSpPr>
        <p:spPr>
          <a:xfrm>
            <a:off x="9331200" y="443160"/>
            <a:ext cx="200160" cy="200160"/>
          </a:xfrm>
          <a:prstGeom prst="ellipse">
            <a:avLst/>
          </a:prstGeom>
          <a:solidFill>
            <a:srgbClr val="53BAE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0" name="CustomShape 7"/>
          <p:cNvSpPr/>
          <p:nvPr/>
        </p:nvSpPr>
        <p:spPr>
          <a:xfrm>
            <a:off x="9969120" y="476640"/>
            <a:ext cx="133200" cy="133200"/>
          </a:xfrm>
          <a:prstGeom prst="ellipse">
            <a:avLst/>
          </a:prstGeom>
          <a:solidFill>
            <a:srgbClr val="53BAE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1" name="CustomShape 8"/>
          <p:cNvSpPr/>
          <p:nvPr/>
        </p:nvSpPr>
        <p:spPr>
          <a:xfrm>
            <a:off x="10540440" y="510120"/>
            <a:ext cx="66600" cy="66600"/>
          </a:xfrm>
          <a:prstGeom prst="ellipse">
            <a:avLst/>
          </a:prstGeom>
          <a:solidFill>
            <a:srgbClr val="53BAE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2" name="CustomShape 9"/>
          <p:cNvSpPr/>
          <p:nvPr/>
        </p:nvSpPr>
        <p:spPr>
          <a:xfrm>
            <a:off x="5559120" y="72000"/>
            <a:ext cx="1072800" cy="942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800" b="0" strike="noStrike" spc="-1">
                <a:solidFill>
                  <a:srgbClr val="53BAE9"/>
                </a:solidFill>
                <a:uFill>
                  <a:solidFill>
                    <a:srgbClr val="FFFFFF"/>
                  </a:solidFill>
                </a:uFill>
                <a:latin typeface="华文细黑"/>
                <a:ea typeface="华文细黑"/>
              </a:rPr>
              <a:t>glove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3" name="TextShape 10"/>
          <p:cNvSpPr txBox="1"/>
          <p:nvPr/>
        </p:nvSpPr>
        <p:spPr>
          <a:xfrm>
            <a:off x="1296720" y="812160"/>
            <a:ext cx="9359280" cy="1196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 dirty="0" err="1">
                <a:solidFill>
                  <a:srgbClr val="00B0F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示例</a:t>
            </a:r>
            <a:endParaRPr lang="en-US" sz="1800" b="0" strike="noStrike" spc="-1" dirty="0">
              <a:solidFill>
                <a:srgbClr val="00B0F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800" b="0" strike="noStrike" spc="-1" dirty="0" smtClean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./</a:t>
            </a:r>
            <a:r>
              <a:rPr lang="en-US" sz="1800" b="0" strike="noStrike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glove -input-file </a:t>
            </a:r>
            <a:r>
              <a:rPr lang="en-US" sz="1800" b="0" strike="noStrike" spc="-1" dirty="0" err="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cooccurrence.shuf.bin</a:t>
            </a:r>
            <a:r>
              <a:rPr lang="en-US" sz="1800" b="0" strike="noStrike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-vocab-file vocab.txt -save-file vectors -</a:t>
            </a:r>
            <a:r>
              <a:rPr lang="en-US" sz="1800" b="0" strike="noStrike" spc="-1" dirty="0" err="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gradsq</a:t>
            </a:r>
            <a:r>
              <a:rPr lang="en-US" sz="1800" b="0" strike="noStrike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-file </a:t>
            </a:r>
            <a:r>
              <a:rPr lang="en-US" sz="1800" b="0" strike="noStrike" spc="-1" dirty="0" err="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gradsq</a:t>
            </a:r>
            <a:r>
              <a:rPr lang="en-US" sz="1800" b="0" strike="noStrike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-verbose 2 -vector-size 100 -threads 16 -alpha 0.75 -x-max 100.0 -eta 0.05 -binary 2 -model 2</a:t>
            </a:r>
          </a:p>
        </p:txBody>
      </p:sp>
      <p:pic>
        <p:nvPicPr>
          <p:cNvPr id="244" name="图片 243"/>
          <p:cNvPicPr/>
          <p:nvPr/>
        </p:nvPicPr>
        <p:blipFill>
          <a:blip r:embed="rId2"/>
          <a:stretch/>
        </p:blipFill>
        <p:spPr>
          <a:xfrm>
            <a:off x="3111840" y="1827825"/>
            <a:ext cx="5514480" cy="48002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BA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3" name="CustomShape 1"/>
          <p:cNvSpPr/>
          <p:nvPr/>
        </p:nvSpPr>
        <p:spPr>
          <a:xfrm>
            <a:off x="0" y="4882680"/>
            <a:ext cx="12191760" cy="1974960"/>
          </a:xfrm>
          <a:custGeom>
            <a:avLst/>
            <a:gdLst/>
            <a:ahLst/>
            <a:cxnLst/>
            <a:rect l="l" t="t" r="r" b="b"/>
            <a:pathLst>
              <a:path w="12192001" h="1975365">
                <a:moveTo>
                  <a:pt x="4353340" y="0"/>
                </a:moveTo>
                <a:cubicBezTo>
                  <a:pt x="4824213" y="0"/>
                  <a:pt x="5244936" y="214716"/>
                  <a:pt x="5522941" y="551581"/>
                </a:cubicBezTo>
                <a:lnTo>
                  <a:pt x="5532197" y="563959"/>
                </a:lnTo>
                <a:lnTo>
                  <a:pt x="5553053" y="553912"/>
                </a:lnTo>
                <a:cubicBezTo>
                  <a:pt x="5734391" y="477212"/>
                  <a:pt x="5933762" y="434799"/>
                  <a:pt x="6143039" y="434799"/>
                </a:cubicBezTo>
                <a:cubicBezTo>
                  <a:pt x="6561592" y="434799"/>
                  <a:pt x="6940521" y="604452"/>
                  <a:pt x="7214812" y="878743"/>
                </a:cubicBezTo>
                <a:lnTo>
                  <a:pt x="7274619" y="944547"/>
                </a:lnTo>
                <a:lnTo>
                  <a:pt x="7300992" y="901137"/>
                </a:lnTo>
                <a:cubicBezTo>
                  <a:pt x="7620710" y="427892"/>
                  <a:pt x="8162146" y="116746"/>
                  <a:pt x="8776254" y="116746"/>
                </a:cubicBezTo>
                <a:cubicBezTo>
                  <a:pt x="9390362" y="116746"/>
                  <a:pt x="9931798" y="427892"/>
                  <a:pt x="10251516" y="901137"/>
                </a:cubicBezTo>
                <a:lnTo>
                  <a:pt x="10255993" y="908506"/>
                </a:lnTo>
                <a:lnTo>
                  <a:pt x="10332727" y="824077"/>
                </a:lnTo>
                <a:cubicBezTo>
                  <a:pt x="10607018" y="549786"/>
                  <a:pt x="10985947" y="380133"/>
                  <a:pt x="11404501" y="380133"/>
                </a:cubicBezTo>
                <a:cubicBezTo>
                  <a:pt x="11666097" y="380133"/>
                  <a:pt x="11912215" y="446404"/>
                  <a:pt x="12126982" y="563072"/>
                </a:cubicBezTo>
                <a:lnTo>
                  <a:pt x="12192001" y="602572"/>
                </a:lnTo>
                <a:lnTo>
                  <a:pt x="12192001" y="1975365"/>
                </a:lnTo>
                <a:lnTo>
                  <a:pt x="0" y="1975365"/>
                </a:lnTo>
                <a:lnTo>
                  <a:pt x="0" y="204727"/>
                </a:lnTo>
                <a:lnTo>
                  <a:pt x="55205" y="207862"/>
                </a:lnTo>
                <a:cubicBezTo>
                  <a:pt x="524453" y="261507"/>
                  <a:pt x="938234" y="497713"/>
                  <a:pt x="1223759" y="843689"/>
                </a:cubicBezTo>
                <a:lnTo>
                  <a:pt x="1311523" y="961054"/>
                </a:lnTo>
                <a:lnTo>
                  <a:pt x="1316220" y="955887"/>
                </a:lnTo>
                <a:cubicBezTo>
                  <a:pt x="1638174" y="633932"/>
                  <a:pt x="2082950" y="434799"/>
                  <a:pt x="2574237" y="434799"/>
                </a:cubicBezTo>
                <a:cubicBezTo>
                  <a:pt x="2758469" y="434799"/>
                  <a:pt x="2936161" y="462802"/>
                  <a:pt x="3103288" y="514784"/>
                </a:cubicBezTo>
                <a:lnTo>
                  <a:pt x="3188753" y="546065"/>
                </a:lnTo>
                <a:lnTo>
                  <a:pt x="3281567" y="443944"/>
                </a:lnTo>
                <a:cubicBezTo>
                  <a:pt x="3555858" y="169652"/>
                  <a:pt x="3934787" y="0"/>
                  <a:pt x="4353340" y="0"/>
                </a:cubicBezTo>
                <a:close/>
              </a:path>
            </a:pathLst>
          </a:custGeom>
          <a:gradFill>
            <a:gsLst>
              <a:gs pos="0">
                <a:srgbClr val="E5EEF3"/>
              </a:gs>
              <a:gs pos="100000">
                <a:srgbClr val="E1EBF1"/>
              </a:gs>
            </a:gsLst>
            <a:lin ang="5400000"/>
          </a:gra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94" name="CustomShape 2"/>
          <p:cNvSpPr/>
          <p:nvPr/>
        </p:nvSpPr>
        <p:spPr>
          <a:xfrm>
            <a:off x="0" y="5412960"/>
            <a:ext cx="12191760" cy="1444680"/>
          </a:xfrm>
          <a:custGeom>
            <a:avLst/>
            <a:gdLst/>
            <a:ahLst/>
            <a:cxnLst/>
            <a:rect l="l" t="t" r="r" b="b"/>
            <a:pathLst>
              <a:path w="12192000" h="1445191">
                <a:moveTo>
                  <a:pt x="3397688" y="0"/>
                </a:moveTo>
                <a:cubicBezTo>
                  <a:pt x="3660354" y="0"/>
                  <a:pt x="3891936" y="133083"/>
                  <a:pt x="4028686" y="335498"/>
                </a:cubicBezTo>
                <a:lnTo>
                  <a:pt x="4064859" y="402142"/>
                </a:lnTo>
                <a:lnTo>
                  <a:pt x="4184991" y="336937"/>
                </a:lnTo>
                <a:cubicBezTo>
                  <a:pt x="4276031" y="298430"/>
                  <a:pt x="4376124" y="277137"/>
                  <a:pt x="4481190" y="277137"/>
                </a:cubicBezTo>
                <a:cubicBezTo>
                  <a:pt x="4743855" y="277137"/>
                  <a:pt x="4975438" y="410220"/>
                  <a:pt x="5112188" y="612635"/>
                </a:cubicBezTo>
                <a:lnTo>
                  <a:pt x="5112268" y="612785"/>
                </a:lnTo>
                <a:lnTo>
                  <a:pt x="5138627" y="564223"/>
                </a:lnTo>
                <a:cubicBezTo>
                  <a:pt x="5313082" y="305997"/>
                  <a:pt x="5608515" y="136221"/>
                  <a:pt x="5943603" y="136221"/>
                </a:cubicBezTo>
                <a:cubicBezTo>
                  <a:pt x="6111145" y="136221"/>
                  <a:pt x="6268776" y="178665"/>
                  <a:pt x="6406326" y="253387"/>
                </a:cubicBezTo>
                <a:lnTo>
                  <a:pt x="6446733" y="277935"/>
                </a:lnTo>
                <a:lnTo>
                  <a:pt x="6492158" y="222879"/>
                </a:lnTo>
                <a:cubicBezTo>
                  <a:pt x="6629864" y="85173"/>
                  <a:pt x="6820104" y="0"/>
                  <a:pt x="7030236" y="0"/>
                </a:cubicBezTo>
                <a:cubicBezTo>
                  <a:pt x="7240368" y="0"/>
                  <a:pt x="7430608" y="85173"/>
                  <a:pt x="7568314" y="222879"/>
                </a:cubicBezTo>
                <a:lnTo>
                  <a:pt x="7608074" y="271069"/>
                </a:lnTo>
                <a:lnTo>
                  <a:pt x="7616564" y="265911"/>
                </a:lnTo>
                <a:cubicBezTo>
                  <a:pt x="7754115" y="191189"/>
                  <a:pt x="7911746" y="148745"/>
                  <a:pt x="8079289" y="148745"/>
                </a:cubicBezTo>
                <a:cubicBezTo>
                  <a:pt x="8372490" y="148745"/>
                  <a:pt x="8635332" y="278730"/>
                  <a:pt x="8813332" y="484217"/>
                </a:cubicBezTo>
                <a:lnTo>
                  <a:pt x="8909108" y="615575"/>
                </a:lnTo>
                <a:lnTo>
                  <a:pt x="8910704" y="612634"/>
                </a:lnTo>
                <a:cubicBezTo>
                  <a:pt x="9047454" y="410219"/>
                  <a:pt x="9279036" y="277136"/>
                  <a:pt x="9541702" y="277136"/>
                </a:cubicBezTo>
                <a:cubicBezTo>
                  <a:pt x="9699301" y="277136"/>
                  <a:pt x="9845711" y="325046"/>
                  <a:pt x="9967160" y="407095"/>
                </a:cubicBezTo>
                <a:lnTo>
                  <a:pt x="9976306" y="414641"/>
                </a:lnTo>
                <a:lnTo>
                  <a:pt x="10019263" y="335498"/>
                </a:lnTo>
                <a:cubicBezTo>
                  <a:pt x="10156013" y="133083"/>
                  <a:pt x="10387595" y="0"/>
                  <a:pt x="10650261" y="0"/>
                </a:cubicBezTo>
                <a:cubicBezTo>
                  <a:pt x="10912927" y="0"/>
                  <a:pt x="11144509" y="133083"/>
                  <a:pt x="11281259" y="335498"/>
                </a:cubicBezTo>
                <a:lnTo>
                  <a:pt x="11306422" y="381858"/>
                </a:lnTo>
                <a:lnTo>
                  <a:pt x="11321378" y="369518"/>
                </a:lnTo>
                <a:cubicBezTo>
                  <a:pt x="11442827" y="287469"/>
                  <a:pt x="11589237" y="239559"/>
                  <a:pt x="11746836" y="239559"/>
                </a:cubicBezTo>
                <a:cubicBezTo>
                  <a:pt x="11904435" y="239559"/>
                  <a:pt x="12050845" y="287469"/>
                  <a:pt x="12172294" y="369518"/>
                </a:cubicBezTo>
                <a:lnTo>
                  <a:pt x="12192000" y="385777"/>
                </a:lnTo>
                <a:lnTo>
                  <a:pt x="12192000" y="1445191"/>
                </a:lnTo>
                <a:lnTo>
                  <a:pt x="0" y="1445191"/>
                </a:lnTo>
                <a:lnTo>
                  <a:pt x="0" y="52120"/>
                </a:lnTo>
                <a:lnTo>
                  <a:pt x="68550" y="79738"/>
                </a:lnTo>
                <a:cubicBezTo>
                  <a:pt x="130842" y="110458"/>
                  <a:pt x="190524" y="145664"/>
                  <a:pt x="247175" y="184935"/>
                </a:cubicBezTo>
                <a:lnTo>
                  <a:pt x="338186" y="253847"/>
                </a:lnTo>
                <a:lnTo>
                  <a:pt x="338943" y="253387"/>
                </a:lnTo>
                <a:cubicBezTo>
                  <a:pt x="476494" y="178665"/>
                  <a:pt x="634125" y="136221"/>
                  <a:pt x="801669" y="136221"/>
                </a:cubicBezTo>
                <a:cubicBezTo>
                  <a:pt x="1153510" y="136221"/>
                  <a:pt x="1461634" y="323399"/>
                  <a:pt x="1631894" y="603610"/>
                </a:cubicBezTo>
                <a:lnTo>
                  <a:pt x="1638578" y="617070"/>
                </a:lnTo>
                <a:lnTo>
                  <a:pt x="1711200" y="529051"/>
                </a:lnTo>
                <a:cubicBezTo>
                  <a:pt x="1859106" y="381145"/>
                  <a:pt x="2063437" y="289663"/>
                  <a:pt x="2289136" y="289663"/>
                </a:cubicBezTo>
                <a:cubicBezTo>
                  <a:pt x="2437250" y="289663"/>
                  <a:pt x="2576162" y="329061"/>
                  <a:pt x="2695964" y="397949"/>
                </a:cubicBezTo>
                <a:lnTo>
                  <a:pt x="2722727" y="416495"/>
                </a:lnTo>
                <a:lnTo>
                  <a:pt x="2766691" y="335498"/>
                </a:lnTo>
                <a:cubicBezTo>
                  <a:pt x="2903440" y="133083"/>
                  <a:pt x="3135023" y="0"/>
                  <a:pt x="3397688" y="0"/>
                </a:cubicBezTo>
                <a:close/>
              </a:path>
            </a:pathLst>
          </a:custGeom>
          <a:gradFill>
            <a:gsLst>
              <a:gs pos="0">
                <a:srgbClr val="E9F4FA"/>
              </a:gs>
              <a:gs pos="100000">
                <a:srgbClr val="D7E3EC"/>
              </a:gs>
            </a:gsLst>
            <a:lin ang="5400000"/>
          </a:gra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95" name="CustomShape 3"/>
          <p:cNvSpPr/>
          <p:nvPr/>
        </p:nvSpPr>
        <p:spPr>
          <a:xfrm>
            <a:off x="0" y="5724720"/>
            <a:ext cx="12191760" cy="1132920"/>
          </a:xfrm>
          <a:custGeom>
            <a:avLst/>
            <a:gdLst/>
            <a:ahLst/>
            <a:cxnLst/>
            <a:rect l="l" t="t" r="r" b="b"/>
            <a:pathLst>
              <a:path w="12191999" h="1133339">
                <a:moveTo>
                  <a:pt x="4324187" y="0"/>
                </a:moveTo>
                <a:cubicBezTo>
                  <a:pt x="4534237" y="0"/>
                  <a:pt x="4719430" y="106424"/>
                  <a:pt x="4828786" y="268294"/>
                </a:cubicBezTo>
                <a:lnTo>
                  <a:pt x="4852161" y="311359"/>
                </a:lnTo>
                <a:lnTo>
                  <a:pt x="4874652" y="309092"/>
                </a:lnTo>
                <a:cubicBezTo>
                  <a:pt x="5054694" y="309092"/>
                  <a:pt x="5213432" y="400313"/>
                  <a:pt x="5307165" y="539058"/>
                </a:cubicBezTo>
                <a:lnTo>
                  <a:pt x="5334082" y="588645"/>
                </a:lnTo>
                <a:lnTo>
                  <a:pt x="5405825" y="549703"/>
                </a:lnTo>
                <a:cubicBezTo>
                  <a:pt x="5468228" y="523309"/>
                  <a:pt x="5536836" y="508714"/>
                  <a:pt x="5608854" y="508714"/>
                </a:cubicBezTo>
                <a:lnTo>
                  <a:pt x="5653102" y="512618"/>
                </a:lnTo>
                <a:lnTo>
                  <a:pt x="5684350" y="474742"/>
                </a:lnTo>
                <a:cubicBezTo>
                  <a:pt x="5778740" y="380352"/>
                  <a:pt x="5909139" y="321971"/>
                  <a:pt x="6053173" y="321971"/>
                </a:cubicBezTo>
                <a:cubicBezTo>
                  <a:pt x="6125190" y="321971"/>
                  <a:pt x="6193799" y="336566"/>
                  <a:pt x="6256201" y="362960"/>
                </a:cubicBezTo>
                <a:lnTo>
                  <a:pt x="6335091" y="405780"/>
                </a:lnTo>
                <a:lnTo>
                  <a:pt x="6344312" y="398172"/>
                </a:lnTo>
                <a:cubicBezTo>
                  <a:pt x="6427558" y="341931"/>
                  <a:pt x="6527914" y="309092"/>
                  <a:pt x="6635938" y="309092"/>
                </a:cubicBezTo>
                <a:cubicBezTo>
                  <a:pt x="6779972" y="309092"/>
                  <a:pt x="6910371" y="367473"/>
                  <a:pt x="7004761" y="461863"/>
                </a:cubicBezTo>
                <a:lnTo>
                  <a:pt x="7041595" y="506507"/>
                </a:lnTo>
                <a:lnTo>
                  <a:pt x="7048024" y="501203"/>
                </a:lnTo>
                <a:cubicBezTo>
                  <a:pt x="7131271" y="444962"/>
                  <a:pt x="7231627" y="412123"/>
                  <a:pt x="7339652" y="412123"/>
                </a:cubicBezTo>
                <a:cubicBezTo>
                  <a:pt x="7555703" y="412123"/>
                  <a:pt x="7741074" y="543481"/>
                  <a:pt x="7820257" y="730689"/>
                </a:cubicBezTo>
                <a:lnTo>
                  <a:pt x="7823882" y="742369"/>
                </a:lnTo>
                <a:lnTo>
                  <a:pt x="7829379" y="732242"/>
                </a:lnTo>
                <a:cubicBezTo>
                  <a:pt x="7923114" y="593497"/>
                  <a:pt x="8081851" y="502276"/>
                  <a:pt x="8261893" y="502276"/>
                </a:cubicBezTo>
                <a:cubicBezTo>
                  <a:pt x="8324908" y="502276"/>
                  <a:pt x="8385313" y="513450"/>
                  <a:pt x="8441234" y="533926"/>
                </a:cubicBezTo>
                <a:lnTo>
                  <a:pt x="8512634" y="567236"/>
                </a:lnTo>
                <a:lnTo>
                  <a:pt x="8534598" y="526771"/>
                </a:lnTo>
                <a:cubicBezTo>
                  <a:pt x="8600802" y="428776"/>
                  <a:pt x="8712916" y="364348"/>
                  <a:pt x="8840079" y="364348"/>
                </a:cubicBezTo>
                <a:cubicBezTo>
                  <a:pt x="8967241" y="364348"/>
                  <a:pt x="9079356" y="428776"/>
                  <a:pt x="9145560" y="526771"/>
                </a:cubicBezTo>
                <a:lnTo>
                  <a:pt x="9164773" y="562169"/>
                </a:lnTo>
                <a:lnTo>
                  <a:pt x="9187740" y="549703"/>
                </a:lnTo>
                <a:cubicBezTo>
                  <a:pt x="9250143" y="523309"/>
                  <a:pt x="9318751" y="508714"/>
                  <a:pt x="9390768" y="508714"/>
                </a:cubicBezTo>
                <a:cubicBezTo>
                  <a:pt x="9579813" y="508714"/>
                  <a:pt x="9745368" y="609285"/>
                  <a:pt x="9836849" y="759843"/>
                </a:cubicBezTo>
                <a:lnTo>
                  <a:pt x="9846695" y="779672"/>
                </a:lnTo>
                <a:lnTo>
                  <a:pt x="9859902" y="737128"/>
                </a:lnTo>
                <a:cubicBezTo>
                  <a:pt x="9939084" y="549920"/>
                  <a:pt x="10124455" y="418562"/>
                  <a:pt x="10340506" y="418562"/>
                </a:cubicBezTo>
                <a:cubicBezTo>
                  <a:pt x="10412523" y="418562"/>
                  <a:pt x="10481131" y="433157"/>
                  <a:pt x="10543534" y="459551"/>
                </a:cubicBezTo>
                <a:lnTo>
                  <a:pt x="10626367" y="504512"/>
                </a:lnTo>
                <a:lnTo>
                  <a:pt x="10672181" y="448985"/>
                </a:lnTo>
                <a:cubicBezTo>
                  <a:pt x="10766571" y="354595"/>
                  <a:pt x="10896969" y="296214"/>
                  <a:pt x="11041003" y="296214"/>
                </a:cubicBezTo>
                <a:cubicBezTo>
                  <a:pt x="11149029" y="296214"/>
                  <a:pt x="11249384" y="329053"/>
                  <a:pt x="11332631" y="385294"/>
                </a:cubicBezTo>
                <a:lnTo>
                  <a:pt x="11371408" y="417288"/>
                </a:lnTo>
                <a:lnTo>
                  <a:pt x="11406247" y="398377"/>
                </a:lnTo>
                <a:cubicBezTo>
                  <a:pt x="11468650" y="371983"/>
                  <a:pt x="11537258" y="357388"/>
                  <a:pt x="11609275" y="357388"/>
                </a:cubicBezTo>
                <a:cubicBezTo>
                  <a:pt x="11825326" y="357388"/>
                  <a:pt x="12010697" y="488746"/>
                  <a:pt x="12089879" y="675954"/>
                </a:cubicBezTo>
                <a:lnTo>
                  <a:pt x="12109865" y="740336"/>
                </a:lnTo>
                <a:lnTo>
                  <a:pt x="12187741" y="732486"/>
                </a:lnTo>
                <a:lnTo>
                  <a:pt x="12191999" y="732755"/>
                </a:lnTo>
                <a:lnTo>
                  <a:pt x="12191999" y="1133339"/>
                </a:lnTo>
                <a:lnTo>
                  <a:pt x="0" y="1133339"/>
                </a:lnTo>
                <a:lnTo>
                  <a:pt x="0" y="662259"/>
                </a:lnTo>
                <a:lnTo>
                  <a:pt x="35270" y="627821"/>
                </a:lnTo>
                <a:cubicBezTo>
                  <a:pt x="125433" y="553412"/>
                  <a:pt x="241023" y="508714"/>
                  <a:pt x="367052" y="508714"/>
                </a:cubicBezTo>
                <a:cubicBezTo>
                  <a:pt x="524589" y="508714"/>
                  <a:pt x="665814" y="578555"/>
                  <a:pt x="761454" y="688964"/>
                </a:cubicBezTo>
                <a:lnTo>
                  <a:pt x="765322" y="694269"/>
                </a:lnTo>
                <a:lnTo>
                  <a:pt x="779363" y="668401"/>
                </a:lnTo>
                <a:cubicBezTo>
                  <a:pt x="881198" y="517666"/>
                  <a:pt x="1053653" y="418562"/>
                  <a:pt x="1249255" y="418562"/>
                </a:cubicBezTo>
                <a:cubicBezTo>
                  <a:pt x="1327495" y="418562"/>
                  <a:pt x="1402032" y="434418"/>
                  <a:pt x="1469828" y="463094"/>
                </a:cubicBezTo>
                <a:lnTo>
                  <a:pt x="1529039" y="495232"/>
                </a:lnTo>
                <a:lnTo>
                  <a:pt x="1556571" y="461863"/>
                </a:lnTo>
                <a:cubicBezTo>
                  <a:pt x="1650961" y="367473"/>
                  <a:pt x="1781359" y="309092"/>
                  <a:pt x="1925393" y="309092"/>
                </a:cubicBezTo>
                <a:cubicBezTo>
                  <a:pt x="1997410" y="309092"/>
                  <a:pt x="2066018" y="323687"/>
                  <a:pt x="2128421" y="350081"/>
                </a:cubicBezTo>
                <a:lnTo>
                  <a:pt x="2211864" y="395372"/>
                </a:lnTo>
                <a:lnTo>
                  <a:pt x="2265051" y="366503"/>
                </a:lnTo>
                <a:cubicBezTo>
                  <a:pt x="2332847" y="337827"/>
                  <a:pt x="2407384" y="321971"/>
                  <a:pt x="2485624" y="321971"/>
                </a:cubicBezTo>
                <a:cubicBezTo>
                  <a:pt x="2720347" y="321971"/>
                  <a:pt x="2921738" y="464681"/>
                  <a:pt x="3007763" y="668067"/>
                </a:cubicBezTo>
                <a:lnTo>
                  <a:pt x="3028976" y="736404"/>
                </a:lnTo>
                <a:lnTo>
                  <a:pt x="3043766" y="731813"/>
                </a:lnTo>
                <a:cubicBezTo>
                  <a:pt x="3077721" y="724865"/>
                  <a:pt x="3112877" y="721216"/>
                  <a:pt x="3148886" y="721216"/>
                </a:cubicBezTo>
                <a:lnTo>
                  <a:pt x="3166919" y="722353"/>
                </a:lnTo>
                <a:lnTo>
                  <a:pt x="3196314" y="627658"/>
                </a:lnTo>
                <a:cubicBezTo>
                  <a:pt x="3275496" y="440450"/>
                  <a:pt x="3460867" y="309092"/>
                  <a:pt x="3676918" y="309092"/>
                </a:cubicBezTo>
                <a:cubicBezTo>
                  <a:pt x="3712927" y="309092"/>
                  <a:pt x="3748083" y="312741"/>
                  <a:pt x="3782038" y="319689"/>
                </a:cubicBezTo>
                <a:lnTo>
                  <a:pt x="3790298" y="322253"/>
                </a:lnTo>
                <a:lnTo>
                  <a:pt x="3819586" y="268294"/>
                </a:lnTo>
                <a:cubicBezTo>
                  <a:pt x="3928943" y="106424"/>
                  <a:pt x="4114136" y="0"/>
                  <a:pt x="4324187" y="0"/>
                </a:cubicBezTo>
                <a:close/>
              </a:path>
            </a:pathLst>
          </a:custGeom>
          <a:solidFill>
            <a:srgbClr val="FFFFFF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96" name="CustomShape 4"/>
          <p:cNvSpPr/>
          <p:nvPr/>
        </p:nvSpPr>
        <p:spPr>
          <a:xfrm rot="900000">
            <a:off x="5460840" y="1849680"/>
            <a:ext cx="1269360" cy="877680"/>
          </a:xfrm>
          <a:custGeom>
            <a:avLst/>
            <a:gdLst/>
            <a:ahLst/>
            <a:cxnLst/>
            <a:rect l="l" t="t" r="r" b="b"/>
            <a:pathLst>
              <a:path w="815110" h="753851">
                <a:moveTo>
                  <a:pt x="811844" y="0"/>
                </a:moveTo>
                <a:lnTo>
                  <a:pt x="811221" y="3357"/>
                </a:lnTo>
                <a:lnTo>
                  <a:pt x="815110" y="1718"/>
                </a:lnTo>
                <a:lnTo>
                  <a:pt x="810512" y="7176"/>
                </a:lnTo>
                <a:lnTo>
                  <a:pt x="674407" y="740510"/>
                </a:lnTo>
                <a:lnTo>
                  <a:pt x="421276" y="621270"/>
                </a:lnTo>
                <a:lnTo>
                  <a:pt x="293771" y="753851"/>
                </a:lnTo>
                <a:lnTo>
                  <a:pt x="336279" y="581231"/>
                </a:lnTo>
                <a:lnTo>
                  <a:pt x="335005" y="580631"/>
                </a:lnTo>
                <a:lnTo>
                  <a:pt x="337035" y="578159"/>
                </a:lnTo>
                <a:lnTo>
                  <a:pt x="337278" y="577173"/>
                </a:lnTo>
                <a:lnTo>
                  <a:pt x="337691" y="577360"/>
                </a:lnTo>
                <a:lnTo>
                  <a:pt x="628627" y="223097"/>
                </a:lnTo>
                <a:lnTo>
                  <a:pt x="609342" y="245991"/>
                </a:lnTo>
                <a:lnTo>
                  <a:pt x="266398" y="517542"/>
                </a:lnTo>
                <a:lnTo>
                  <a:pt x="0" y="345175"/>
                </a:lnTo>
                <a:lnTo>
                  <a:pt x="807958" y="4731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FFFFFF"/>
              </a:gs>
            </a:gsLst>
            <a:lin ang="12600000"/>
          </a:gra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97" name="CustomShape 5"/>
          <p:cNvSpPr/>
          <p:nvPr/>
        </p:nvSpPr>
        <p:spPr>
          <a:xfrm rot="10800000">
            <a:off x="2818800" y="3629880"/>
            <a:ext cx="266760" cy="266760"/>
          </a:xfrm>
          <a:prstGeom prst="ellipse">
            <a:avLst/>
          </a:prstGeom>
          <a:solidFill>
            <a:srgbClr val="FFFFFF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98" name="CustomShape 6"/>
          <p:cNvSpPr/>
          <p:nvPr/>
        </p:nvSpPr>
        <p:spPr>
          <a:xfrm rot="10800000">
            <a:off x="2113920" y="3596400"/>
            <a:ext cx="200160" cy="200160"/>
          </a:xfrm>
          <a:prstGeom prst="ellipse">
            <a:avLst/>
          </a:prstGeom>
          <a:solidFill>
            <a:srgbClr val="FFFFFF">
              <a:alpha val="75000"/>
            </a:srgbClr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99" name="CustomShape 7"/>
          <p:cNvSpPr/>
          <p:nvPr/>
        </p:nvSpPr>
        <p:spPr>
          <a:xfrm rot="10800000">
            <a:off x="1476000" y="3563280"/>
            <a:ext cx="133200" cy="133200"/>
          </a:xfrm>
          <a:prstGeom prst="ellipse">
            <a:avLst/>
          </a:prstGeom>
          <a:solidFill>
            <a:srgbClr val="FFFFFF">
              <a:alpha val="50000"/>
            </a:srgbClr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00" name="CustomShape 8"/>
          <p:cNvSpPr/>
          <p:nvPr/>
        </p:nvSpPr>
        <p:spPr>
          <a:xfrm rot="10800000">
            <a:off x="904680" y="3529800"/>
            <a:ext cx="66600" cy="66600"/>
          </a:xfrm>
          <a:prstGeom prst="ellipse">
            <a:avLst/>
          </a:prstGeom>
          <a:solidFill>
            <a:srgbClr val="FFFFFF">
              <a:alpha val="25000"/>
            </a:srgbClr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01" name="CustomShape 9"/>
          <p:cNvSpPr/>
          <p:nvPr/>
        </p:nvSpPr>
        <p:spPr>
          <a:xfrm>
            <a:off x="9372960" y="3362760"/>
            <a:ext cx="266760" cy="266760"/>
          </a:xfrm>
          <a:prstGeom prst="ellipse">
            <a:avLst/>
          </a:prstGeom>
          <a:solidFill>
            <a:srgbClr val="FFFFFF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02" name="CustomShape 10"/>
          <p:cNvSpPr/>
          <p:nvPr/>
        </p:nvSpPr>
        <p:spPr>
          <a:xfrm>
            <a:off x="10078200" y="3396240"/>
            <a:ext cx="200160" cy="200160"/>
          </a:xfrm>
          <a:prstGeom prst="ellipse">
            <a:avLst/>
          </a:prstGeom>
          <a:solidFill>
            <a:srgbClr val="FFFFFF">
              <a:alpha val="75000"/>
            </a:srgbClr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03" name="CustomShape 11"/>
          <p:cNvSpPr/>
          <p:nvPr/>
        </p:nvSpPr>
        <p:spPr>
          <a:xfrm>
            <a:off x="10716120" y="3429360"/>
            <a:ext cx="133200" cy="133200"/>
          </a:xfrm>
          <a:prstGeom prst="ellipse">
            <a:avLst/>
          </a:prstGeom>
          <a:solidFill>
            <a:srgbClr val="FFFFFF">
              <a:alpha val="50000"/>
            </a:srgbClr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04" name="CustomShape 12"/>
          <p:cNvSpPr/>
          <p:nvPr/>
        </p:nvSpPr>
        <p:spPr>
          <a:xfrm>
            <a:off x="11287440" y="3462840"/>
            <a:ext cx="66600" cy="66600"/>
          </a:xfrm>
          <a:prstGeom prst="ellipse">
            <a:avLst/>
          </a:prstGeom>
          <a:solidFill>
            <a:srgbClr val="FFFFFF">
              <a:alpha val="25000"/>
            </a:srgbClr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05" name="CustomShape 13"/>
          <p:cNvSpPr/>
          <p:nvPr/>
        </p:nvSpPr>
        <p:spPr>
          <a:xfrm>
            <a:off x="3136320" y="3146040"/>
            <a:ext cx="5919120" cy="70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华文细黑"/>
                <a:ea typeface="华文细黑"/>
              </a:rPr>
              <a:t>THANKS FOR WATCHING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 rot="10800000">
            <a:off x="3565800" y="677160"/>
            <a:ext cx="266760" cy="266760"/>
          </a:xfrm>
          <a:prstGeom prst="ellipse">
            <a:avLst/>
          </a:prstGeom>
          <a:solidFill>
            <a:srgbClr val="53BAE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8" name="CustomShape 2"/>
          <p:cNvSpPr/>
          <p:nvPr/>
        </p:nvSpPr>
        <p:spPr>
          <a:xfrm rot="10800000">
            <a:off x="2860920" y="643680"/>
            <a:ext cx="200160" cy="200160"/>
          </a:xfrm>
          <a:prstGeom prst="ellipse">
            <a:avLst/>
          </a:prstGeom>
          <a:solidFill>
            <a:srgbClr val="53BAE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9" name="CustomShape 3"/>
          <p:cNvSpPr/>
          <p:nvPr/>
        </p:nvSpPr>
        <p:spPr>
          <a:xfrm rot="10800000">
            <a:off x="2222640" y="610200"/>
            <a:ext cx="133200" cy="133200"/>
          </a:xfrm>
          <a:prstGeom prst="ellipse">
            <a:avLst/>
          </a:prstGeom>
          <a:solidFill>
            <a:srgbClr val="53BAE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0" name="CustomShape 4"/>
          <p:cNvSpPr/>
          <p:nvPr/>
        </p:nvSpPr>
        <p:spPr>
          <a:xfrm rot="10800000">
            <a:off x="1651320" y="576720"/>
            <a:ext cx="66600" cy="66600"/>
          </a:xfrm>
          <a:prstGeom prst="ellipse">
            <a:avLst/>
          </a:prstGeom>
          <a:solidFill>
            <a:srgbClr val="53BAE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1" name="CustomShape 5"/>
          <p:cNvSpPr/>
          <p:nvPr/>
        </p:nvSpPr>
        <p:spPr>
          <a:xfrm>
            <a:off x="8626320" y="409680"/>
            <a:ext cx="266760" cy="266760"/>
          </a:xfrm>
          <a:prstGeom prst="ellipse">
            <a:avLst/>
          </a:prstGeom>
          <a:solidFill>
            <a:srgbClr val="53BAE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2" name="CustomShape 6"/>
          <p:cNvSpPr/>
          <p:nvPr/>
        </p:nvSpPr>
        <p:spPr>
          <a:xfrm>
            <a:off x="9331200" y="443160"/>
            <a:ext cx="200160" cy="200160"/>
          </a:xfrm>
          <a:prstGeom prst="ellipse">
            <a:avLst/>
          </a:prstGeom>
          <a:solidFill>
            <a:srgbClr val="53BAE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3" name="CustomShape 7"/>
          <p:cNvSpPr/>
          <p:nvPr/>
        </p:nvSpPr>
        <p:spPr>
          <a:xfrm>
            <a:off x="9969120" y="476640"/>
            <a:ext cx="133200" cy="133200"/>
          </a:xfrm>
          <a:prstGeom prst="ellipse">
            <a:avLst/>
          </a:prstGeom>
          <a:solidFill>
            <a:srgbClr val="53BAE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4" name="CustomShape 8"/>
          <p:cNvSpPr/>
          <p:nvPr/>
        </p:nvSpPr>
        <p:spPr>
          <a:xfrm>
            <a:off x="10540440" y="510120"/>
            <a:ext cx="66600" cy="66600"/>
          </a:xfrm>
          <a:prstGeom prst="ellipse">
            <a:avLst/>
          </a:prstGeom>
          <a:solidFill>
            <a:srgbClr val="53BAE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5" name="CustomShape 9"/>
          <p:cNvSpPr/>
          <p:nvPr/>
        </p:nvSpPr>
        <p:spPr>
          <a:xfrm>
            <a:off x="5295240" y="284400"/>
            <a:ext cx="1601280" cy="51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800" b="0" strike="noStrike" spc="-1">
                <a:solidFill>
                  <a:srgbClr val="53BAE9"/>
                </a:solidFill>
                <a:uFill>
                  <a:solidFill>
                    <a:srgbClr val="FFFFFF"/>
                  </a:solidFill>
                </a:uFill>
                <a:latin typeface="华文细黑"/>
                <a:ea typeface="华文细黑"/>
              </a:rPr>
              <a:t>代码准备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TextShape 10"/>
          <p:cNvSpPr txBox="1"/>
          <p:nvPr/>
        </p:nvSpPr>
        <p:spPr>
          <a:xfrm>
            <a:off x="2016000" y="1548000"/>
            <a:ext cx="9360000" cy="23767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 dirty="0" err="1">
                <a:solidFill>
                  <a:srgbClr val="00B0F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GloVe代码下载地址</a:t>
            </a:r>
            <a:r>
              <a:rPr lang="en-US" sz="1800" b="0" strike="noStrike" spc="-1" dirty="0">
                <a:solidFill>
                  <a:srgbClr val="00B0F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：</a:t>
            </a:r>
          </a:p>
          <a:p>
            <a:r>
              <a:rPr lang="en-US" sz="1800" b="0" strike="noStrike" spc="-1" dirty="0">
                <a:solidFill>
                  <a:srgbClr val="00B0F0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2"/>
              </a:rPr>
              <a:t>https://nlp.stanford.edu/software/GloVe-1.2.zip</a:t>
            </a:r>
            <a:endParaRPr lang="en-US" sz="1800" b="0" strike="noStrike" spc="-1" dirty="0">
              <a:solidFill>
                <a:srgbClr val="00B0F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800" b="0" strike="noStrike" spc="-1" dirty="0">
                <a:solidFill>
                  <a:srgbClr val="00B0F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（1）将下载好的GloVe-1.2.zip解压到本地，如果当前系统的环境变量中有python</a:t>
            </a:r>
            <a:r>
              <a:rPr lang="en-US" sz="1800" b="0" strike="noStrike" spc="-1" dirty="0" smtClean="0">
                <a:solidFill>
                  <a:srgbClr val="00B0F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的解释器并且已经装有</a:t>
            </a:r>
            <a:r>
              <a:rPr lang="en-US" sz="1800" b="0" strike="noStrike" spc="-1" dirty="0">
                <a:solidFill>
                  <a:srgbClr val="00B0F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numpy等包的话，请略过（2）</a:t>
            </a:r>
          </a:p>
          <a:p>
            <a:r>
              <a:rPr lang="en-US" sz="1800" b="0" strike="noStrike" spc="-1" dirty="0">
                <a:solidFill>
                  <a:srgbClr val="00B0F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（2）安装Anoconda，因为Anaconda已经集成了很多python的包，不需要后续再安装其它的包，Anoconda下载地址https://www.continuum.io/downloads/下载Python 2.7的即可</a:t>
            </a:r>
          </a:p>
        </p:txBody>
      </p:sp>
      <p:pic>
        <p:nvPicPr>
          <p:cNvPr id="137" name="图片 136"/>
          <p:cNvPicPr/>
          <p:nvPr/>
        </p:nvPicPr>
        <p:blipFill>
          <a:blip r:embed="rId3"/>
          <a:stretch/>
        </p:blipFill>
        <p:spPr>
          <a:xfrm>
            <a:off x="2135520" y="3888000"/>
            <a:ext cx="7800480" cy="23904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 rot="10800000">
            <a:off x="3565800" y="677160"/>
            <a:ext cx="266760" cy="266760"/>
          </a:xfrm>
          <a:prstGeom prst="ellipse">
            <a:avLst/>
          </a:prstGeom>
          <a:solidFill>
            <a:srgbClr val="53BAE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9" name="CustomShape 2"/>
          <p:cNvSpPr/>
          <p:nvPr/>
        </p:nvSpPr>
        <p:spPr>
          <a:xfrm rot="10800000">
            <a:off x="2860920" y="643680"/>
            <a:ext cx="200160" cy="200160"/>
          </a:xfrm>
          <a:prstGeom prst="ellipse">
            <a:avLst/>
          </a:prstGeom>
          <a:solidFill>
            <a:srgbClr val="53BAE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0" name="CustomShape 3"/>
          <p:cNvSpPr/>
          <p:nvPr/>
        </p:nvSpPr>
        <p:spPr>
          <a:xfrm rot="10800000">
            <a:off x="2222640" y="610200"/>
            <a:ext cx="133200" cy="133200"/>
          </a:xfrm>
          <a:prstGeom prst="ellipse">
            <a:avLst/>
          </a:prstGeom>
          <a:solidFill>
            <a:srgbClr val="53BAE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1" name="CustomShape 4"/>
          <p:cNvSpPr/>
          <p:nvPr/>
        </p:nvSpPr>
        <p:spPr>
          <a:xfrm rot="10800000">
            <a:off x="1651320" y="576720"/>
            <a:ext cx="66600" cy="66600"/>
          </a:xfrm>
          <a:prstGeom prst="ellipse">
            <a:avLst/>
          </a:prstGeom>
          <a:solidFill>
            <a:srgbClr val="53BAE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2" name="CustomShape 5"/>
          <p:cNvSpPr/>
          <p:nvPr/>
        </p:nvSpPr>
        <p:spPr>
          <a:xfrm>
            <a:off x="8626320" y="409680"/>
            <a:ext cx="266760" cy="266760"/>
          </a:xfrm>
          <a:prstGeom prst="ellipse">
            <a:avLst/>
          </a:prstGeom>
          <a:solidFill>
            <a:srgbClr val="53BAE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3" name="CustomShape 6"/>
          <p:cNvSpPr/>
          <p:nvPr/>
        </p:nvSpPr>
        <p:spPr>
          <a:xfrm>
            <a:off x="9331200" y="443160"/>
            <a:ext cx="200160" cy="200160"/>
          </a:xfrm>
          <a:prstGeom prst="ellipse">
            <a:avLst/>
          </a:prstGeom>
          <a:solidFill>
            <a:srgbClr val="53BAE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4" name="CustomShape 7"/>
          <p:cNvSpPr/>
          <p:nvPr/>
        </p:nvSpPr>
        <p:spPr>
          <a:xfrm>
            <a:off x="9969120" y="476640"/>
            <a:ext cx="133200" cy="133200"/>
          </a:xfrm>
          <a:prstGeom prst="ellipse">
            <a:avLst/>
          </a:prstGeom>
          <a:solidFill>
            <a:srgbClr val="53BAE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5" name="CustomShape 8"/>
          <p:cNvSpPr/>
          <p:nvPr/>
        </p:nvSpPr>
        <p:spPr>
          <a:xfrm>
            <a:off x="10540440" y="510120"/>
            <a:ext cx="66600" cy="66600"/>
          </a:xfrm>
          <a:prstGeom prst="ellipse">
            <a:avLst/>
          </a:prstGeom>
          <a:solidFill>
            <a:srgbClr val="53BAE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6" name="CustomShape 9"/>
          <p:cNvSpPr/>
          <p:nvPr/>
        </p:nvSpPr>
        <p:spPr>
          <a:xfrm>
            <a:off x="5295240" y="284400"/>
            <a:ext cx="1601280" cy="51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800" b="0" strike="noStrike" spc="-1">
                <a:solidFill>
                  <a:srgbClr val="53BAE9"/>
                </a:solidFill>
                <a:uFill>
                  <a:solidFill>
                    <a:srgbClr val="FFFFFF"/>
                  </a:solidFill>
                </a:uFill>
                <a:latin typeface="华文细黑"/>
                <a:ea typeface="华文细黑"/>
              </a:rPr>
              <a:t>代码准备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TextShape 10"/>
          <p:cNvSpPr txBox="1"/>
          <p:nvPr/>
        </p:nvSpPr>
        <p:spPr>
          <a:xfrm>
            <a:off x="2016000" y="1548000"/>
            <a:ext cx="9360000" cy="2888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 dirty="0">
                <a:solidFill>
                  <a:srgbClr val="00B0F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等待Anaconda2-4.4.0-Linux-x86_64.sh下载好之后，使用cd命令将终端路径切换到下载文件所在的位置，输入</a:t>
            </a:r>
          </a:p>
          <a:p>
            <a:r>
              <a:rPr lang="en-US" sz="1800" b="0" strike="noStrike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./Anaconda2-4.4.0-Linux-x86_64.sh</a:t>
            </a:r>
          </a:p>
          <a:p>
            <a:r>
              <a:rPr lang="en-US" sz="1800" b="0" strike="noStrike" spc="-1" dirty="0">
                <a:solidFill>
                  <a:srgbClr val="00B0F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开始安装Anaconda，安装结束后，会讯问是否将Anaconda加入到环境变量中，输入yes，确定将Anaconda加入到环境变量中，此时在终端继续输入</a:t>
            </a:r>
          </a:p>
          <a:p>
            <a:r>
              <a:rPr lang="en-US" sz="1800" b="0" strike="noStrike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source ~./.</a:t>
            </a:r>
            <a:r>
              <a:rPr lang="en-US" sz="1800" b="0" strike="noStrike" spc="-1" dirty="0" err="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bashrc</a:t>
            </a:r>
            <a:endParaRPr lang="en-US" sz="1800" b="0" strike="noStrike" spc="-1" dirty="0">
              <a:solidFill>
                <a:srgbClr val="C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800" b="0" strike="noStrike" spc="-1" dirty="0" err="1">
                <a:solidFill>
                  <a:srgbClr val="00B0F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回车之后继续在终端输入</a:t>
            </a:r>
            <a:endParaRPr lang="en-US" sz="1800" b="0" strike="noStrike" spc="-1" dirty="0">
              <a:solidFill>
                <a:srgbClr val="00B0F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800" b="0" strike="noStrike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python</a:t>
            </a:r>
          </a:p>
          <a:p>
            <a:r>
              <a:rPr lang="en-US" sz="1800" b="0" strike="noStrike" spc="-1" dirty="0" err="1">
                <a:solidFill>
                  <a:srgbClr val="00B0F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出现下图中的信息即表示安装成功</a:t>
            </a:r>
            <a:endParaRPr lang="en-US" sz="1800" b="0" strike="noStrike" spc="-1" dirty="0">
              <a:solidFill>
                <a:srgbClr val="00B0F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8" name="图片 147"/>
          <p:cNvPicPr/>
          <p:nvPr/>
        </p:nvPicPr>
        <p:blipFill>
          <a:blip r:embed="rId2"/>
          <a:stretch/>
        </p:blipFill>
        <p:spPr>
          <a:xfrm>
            <a:off x="2027880" y="4436640"/>
            <a:ext cx="9492120" cy="2048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 rot="10800000">
            <a:off x="3565800" y="677160"/>
            <a:ext cx="266760" cy="266760"/>
          </a:xfrm>
          <a:prstGeom prst="ellipse">
            <a:avLst/>
          </a:prstGeom>
          <a:solidFill>
            <a:srgbClr val="53BAE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0" name="CustomShape 2"/>
          <p:cNvSpPr/>
          <p:nvPr/>
        </p:nvSpPr>
        <p:spPr>
          <a:xfrm rot="10800000">
            <a:off x="2860920" y="643680"/>
            <a:ext cx="200160" cy="200160"/>
          </a:xfrm>
          <a:prstGeom prst="ellipse">
            <a:avLst/>
          </a:prstGeom>
          <a:solidFill>
            <a:srgbClr val="53BAE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1" name="CustomShape 3"/>
          <p:cNvSpPr/>
          <p:nvPr/>
        </p:nvSpPr>
        <p:spPr>
          <a:xfrm rot="10800000">
            <a:off x="2222640" y="610200"/>
            <a:ext cx="133200" cy="133200"/>
          </a:xfrm>
          <a:prstGeom prst="ellipse">
            <a:avLst/>
          </a:prstGeom>
          <a:solidFill>
            <a:srgbClr val="53BAE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2" name="CustomShape 4"/>
          <p:cNvSpPr/>
          <p:nvPr/>
        </p:nvSpPr>
        <p:spPr>
          <a:xfrm rot="10800000">
            <a:off x="1651320" y="576720"/>
            <a:ext cx="66600" cy="66600"/>
          </a:xfrm>
          <a:prstGeom prst="ellipse">
            <a:avLst/>
          </a:prstGeom>
          <a:solidFill>
            <a:srgbClr val="53BAE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3" name="CustomShape 5"/>
          <p:cNvSpPr/>
          <p:nvPr/>
        </p:nvSpPr>
        <p:spPr>
          <a:xfrm>
            <a:off x="8626320" y="409680"/>
            <a:ext cx="266760" cy="266760"/>
          </a:xfrm>
          <a:prstGeom prst="ellipse">
            <a:avLst/>
          </a:prstGeom>
          <a:solidFill>
            <a:srgbClr val="53BAE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4" name="CustomShape 6"/>
          <p:cNvSpPr/>
          <p:nvPr/>
        </p:nvSpPr>
        <p:spPr>
          <a:xfrm>
            <a:off x="9331200" y="443160"/>
            <a:ext cx="200160" cy="200160"/>
          </a:xfrm>
          <a:prstGeom prst="ellipse">
            <a:avLst/>
          </a:prstGeom>
          <a:solidFill>
            <a:srgbClr val="53BAE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5" name="CustomShape 7"/>
          <p:cNvSpPr/>
          <p:nvPr/>
        </p:nvSpPr>
        <p:spPr>
          <a:xfrm>
            <a:off x="9969120" y="476640"/>
            <a:ext cx="133200" cy="133200"/>
          </a:xfrm>
          <a:prstGeom prst="ellipse">
            <a:avLst/>
          </a:prstGeom>
          <a:solidFill>
            <a:srgbClr val="53BAE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6" name="CustomShape 8"/>
          <p:cNvSpPr/>
          <p:nvPr/>
        </p:nvSpPr>
        <p:spPr>
          <a:xfrm>
            <a:off x="10540440" y="510120"/>
            <a:ext cx="66600" cy="66600"/>
          </a:xfrm>
          <a:prstGeom prst="ellipse">
            <a:avLst/>
          </a:prstGeom>
          <a:solidFill>
            <a:srgbClr val="53BAE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7" name="CustomShape 9"/>
          <p:cNvSpPr/>
          <p:nvPr/>
        </p:nvSpPr>
        <p:spPr>
          <a:xfrm>
            <a:off x="5295240" y="284400"/>
            <a:ext cx="1601280" cy="51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800" b="0" strike="noStrike" spc="-1">
                <a:solidFill>
                  <a:srgbClr val="53BAE9"/>
                </a:solidFill>
                <a:uFill>
                  <a:solidFill>
                    <a:srgbClr val="FFFFFF"/>
                  </a:solidFill>
                </a:uFill>
                <a:latin typeface="华文细黑"/>
                <a:ea typeface="华文细黑"/>
              </a:rPr>
              <a:t>代码准备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TextShape 10"/>
          <p:cNvSpPr txBox="1"/>
          <p:nvPr/>
        </p:nvSpPr>
        <p:spPr>
          <a:xfrm>
            <a:off x="2016000" y="3052080"/>
            <a:ext cx="9360000" cy="1699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 dirty="0">
                <a:solidFill>
                  <a:srgbClr val="00B0F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（3）运行示例：将终端切刚才解压得到GloVe-1.2目录下，输入</a:t>
            </a:r>
          </a:p>
          <a:p>
            <a:r>
              <a:rPr lang="en-US" sz="1800" b="0" strike="noStrike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./demo.sh</a:t>
            </a:r>
          </a:p>
          <a:p>
            <a:r>
              <a:rPr lang="en-US" sz="1800" b="0" strike="noStrike" spc="-1" dirty="0">
                <a:solidFill>
                  <a:srgbClr val="00B0F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这是GloVe中自带的一个示例脚本，它会自动自动联网下载一个100m大小的语料库，并依次执行GloVe中的四个小工具‘vocab_count’,‘cooccur’,’shuffle’,’glove’等待脚本运行结束（大概要10分钟）后，会给出单词评估的结果，接下来我们介绍这四工具。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 rot="10800000">
            <a:off x="3565800" y="677160"/>
            <a:ext cx="266760" cy="266760"/>
          </a:xfrm>
          <a:prstGeom prst="ellipse">
            <a:avLst/>
          </a:prstGeom>
          <a:solidFill>
            <a:srgbClr val="53BAE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0" name="CustomShape 2"/>
          <p:cNvSpPr/>
          <p:nvPr/>
        </p:nvSpPr>
        <p:spPr>
          <a:xfrm rot="10800000">
            <a:off x="2860920" y="643680"/>
            <a:ext cx="200160" cy="200160"/>
          </a:xfrm>
          <a:prstGeom prst="ellipse">
            <a:avLst/>
          </a:prstGeom>
          <a:solidFill>
            <a:srgbClr val="53BAE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1" name="CustomShape 3"/>
          <p:cNvSpPr/>
          <p:nvPr/>
        </p:nvSpPr>
        <p:spPr>
          <a:xfrm rot="10800000">
            <a:off x="2222640" y="610200"/>
            <a:ext cx="133200" cy="133200"/>
          </a:xfrm>
          <a:prstGeom prst="ellipse">
            <a:avLst/>
          </a:prstGeom>
          <a:solidFill>
            <a:srgbClr val="53BAE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2" name="CustomShape 4"/>
          <p:cNvSpPr/>
          <p:nvPr/>
        </p:nvSpPr>
        <p:spPr>
          <a:xfrm rot="10800000">
            <a:off x="1651320" y="576720"/>
            <a:ext cx="66600" cy="66600"/>
          </a:xfrm>
          <a:prstGeom prst="ellipse">
            <a:avLst/>
          </a:prstGeom>
          <a:solidFill>
            <a:srgbClr val="53BAE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3" name="CustomShape 5"/>
          <p:cNvSpPr/>
          <p:nvPr/>
        </p:nvSpPr>
        <p:spPr>
          <a:xfrm>
            <a:off x="8626320" y="409680"/>
            <a:ext cx="266760" cy="266760"/>
          </a:xfrm>
          <a:prstGeom prst="ellipse">
            <a:avLst/>
          </a:prstGeom>
          <a:solidFill>
            <a:srgbClr val="53BAE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4" name="CustomShape 6"/>
          <p:cNvSpPr/>
          <p:nvPr/>
        </p:nvSpPr>
        <p:spPr>
          <a:xfrm>
            <a:off x="9331200" y="443160"/>
            <a:ext cx="200160" cy="200160"/>
          </a:xfrm>
          <a:prstGeom prst="ellipse">
            <a:avLst/>
          </a:prstGeom>
          <a:solidFill>
            <a:srgbClr val="53BAE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5" name="CustomShape 7"/>
          <p:cNvSpPr/>
          <p:nvPr/>
        </p:nvSpPr>
        <p:spPr>
          <a:xfrm>
            <a:off x="9969120" y="476640"/>
            <a:ext cx="133200" cy="133200"/>
          </a:xfrm>
          <a:prstGeom prst="ellipse">
            <a:avLst/>
          </a:prstGeom>
          <a:solidFill>
            <a:srgbClr val="53BAE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6" name="CustomShape 8"/>
          <p:cNvSpPr/>
          <p:nvPr/>
        </p:nvSpPr>
        <p:spPr>
          <a:xfrm>
            <a:off x="10540440" y="510120"/>
            <a:ext cx="66600" cy="66600"/>
          </a:xfrm>
          <a:prstGeom prst="ellipse">
            <a:avLst/>
          </a:prstGeom>
          <a:solidFill>
            <a:srgbClr val="53BAE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7" name="CustomShape 9"/>
          <p:cNvSpPr/>
          <p:nvPr/>
        </p:nvSpPr>
        <p:spPr>
          <a:xfrm>
            <a:off x="4934520" y="284400"/>
            <a:ext cx="2323800" cy="51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800" b="0" strike="noStrike" spc="-1">
                <a:solidFill>
                  <a:srgbClr val="53BAE9"/>
                </a:solidFill>
                <a:uFill>
                  <a:solidFill>
                    <a:srgbClr val="FFFFFF"/>
                  </a:solidFill>
                </a:uFill>
                <a:latin typeface="华文细黑"/>
                <a:ea typeface="华文细黑"/>
              </a:rPr>
              <a:t>vocab_count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TextShape 10"/>
          <p:cNvSpPr txBox="1"/>
          <p:nvPr/>
        </p:nvSpPr>
        <p:spPr>
          <a:xfrm>
            <a:off x="1584000" y="2379960"/>
            <a:ext cx="9288000" cy="41598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 dirty="0" err="1">
                <a:solidFill>
                  <a:srgbClr val="00B0F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在终端框中输入</a:t>
            </a:r>
            <a:r>
              <a:rPr lang="en-US" sz="1800" b="0" strike="noStrike" spc="-1" dirty="0" err="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make</a:t>
            </a:r>
            <a:r>
              <a:rPr lang="en-US" sz="1800" b="0" strike="noStrike" spc="-1" dirty="0" err="1">
                <a:solidFill>
                  <a:srgbClr val="00B0F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指令（此时终端路径依然是</a:t>
            </a:r>
            <a:r>
              <a:rPr lang="en-US" sz="1800" b="0" strike="noStrike" spc="-1" dirty="0">
                <a:solidFill>
                  <a:srgbClr val="00B0F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.../GloVe-1.2），GloVe-1.2目录下将会产生一个build文件夹，将我们要训练的语料库放入build文件夹下，为方便起见，我们依然使用demo中的语料库text8，并将其重命名为corpus.txt,接下来将终端路径切到build目录下，输入</a:t>
            </a:r>
          </a:p>
          <a:p>
            <a:r>
              <a:rPr lang="en-US" sz="1800" b="0" strike="noStrike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./</a:t>
            </a:r>
            <a:r>
              <a:rPr lang="en-US" sz="1800" b="0" strike="noStrike" spc="-1" dirty="0" err="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vocab_count</a:t>
            </a:r>
            <a:endParaRPr lang="en-US" sz="1800" b="0" strike="noStrike" spc="-1" dirty="0">
              <a:solidFill>
                <a:srgbClr val="C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800" b="0" strike="noStrike" spc="-1" dirty="0" err="1">
                <a:solidFill>
                  <a:srgbClr val="00B0F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将会看到vocab_count命令需要的参数及示例</a:t>
            </a:r>
            <a:r>
              <a:rPr lang="en-US" sz="1800" b="0" strike="noStrike" spc="-1" dirty="0">
                <a:solidFill>
                  <a:srgbClr val="00B0F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。</a:t>
            </a:r>
          </a:p>
          <a:p>
            <a:r>
              <a:rPr lang="en-US" sz="1800" b="0" strike="noStrike" spc="-1" dirty="0" err="1">
                <a:solidFill>
                  <a:srgbClr val="00B0F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参数项</a:t>
            </a:r>
            <a:r>
              <a:rPr lang="en-US" sz="1800" b="0" strike="noStrike" spc="-1" dirty="0">
                <a:solidFill>
                  <a:srgbClr val="00B0F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：</a:t>
            </a:r>
          </a:p>
          <a:p>
            <a:r>
              <a:rPr lang="en-US" sz="1800" b="0" strike="noStrike" spc="-1" dirty="0">
                <a:solidFill>
                  <a:srgbClr val="00B0F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en-US" sz="1800" b="0" strike="noStrike" spc="-1" dirty="0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-verbose &lt;</a:t>
            </a:r>
            <a:r>
              <a:rPr lang="en-US" sz="1800" b="0" strike="noStrike" spc="-1" dirty="0" err="1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</a:t>
            </a:r>
            <a:r>
              <a:rPr lang="en-US" sz="1800" b="0" strike="noStrike" spc="-1" dirty="0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&gt;</a:t>
            </a:r>
          </a:p>
          <a:p>
            <a:r>
              <a:rPr lang="en-US" sz="1800" b="0" strike="noStrike" spc="-1" dirty="0">
                <a:solidFill>
                  <a:srgbClr val="00B0F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	设置信息显示的详细度：0,1和2（默认值）</a:t>
            </a:r>
          </a:p>
          <a:p>
            <a:r>
              <a:rPr lang="en-US" sz="1800" b="0" strike="noStrike" spc="-1" dirty="0">
                <a:solidFill>
                  <a:srgbClr val="00B0F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en-US" sz="1800" b="0" strike="noStrike" spc="-1" dirty="0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-max-</a:t>
            </a:r>
            <a:r>
              <a:rPr lang="en-US" sz="1800" b="0" strike="noStrike" spc="-1" dirty="0" err="1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vacab</a:t>
            </a:r>
            <a:r>
              <a:rPr lang="en-US" sz="1800" b="0" strike="noStrike" spc="-1" dirty="0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&lt;</a:t>
            </a:r>
            <a:r>
              <a:rPr lang="en-US" sz="1800" b="0" strike="noStrike" spc="-1" dirty="0" err="1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</a:t>
            </a:r>
            <a:r>
              <a:rPr lang="en-US" sz="1800" b="0" strike="noStrike" spc="-1" dirty="0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&gt;</a:t>
            </a:r>
          </a:p>
          <a:p>
            <a:r>
              <a:rPr lang="en-US" sz="1800" b="0" strike="noStrike" spc="-1" dirty="0">
                <a:solidFill>
                  <a:srgbClr val="00B0F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	</a:t>
            </a:r>
            <a:r>
              <a:rPr lang="en-US" sz="1800" b="0" strike="noStrike" spc="-1" dirty="0" err="1">
                <a:solidFill>
                  <a:srgbClr val="00B0F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词汇表大小的上届，即保留前</a:t>
            </a:r>
            <a:r>
              <a:rPr lang="en-US" sz="1800" b="0" strike="noStrike" spc="-1" dirty="0">
                <a:solidFill>
                  <a:srgbClr val="00B0F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</a:t>
            </a:r>
            <a:r>
              <a:rPr lang="en-US" sz="1800" b="0" strike="noStrike" spc="-1" dirty="0" err="1">
                <a:solidFill>
                  <a:srgbClr val="00B0F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</a:t>
            </a:r>
            <a:r>
              <a:rPr lang="en-US" sz="1800" b="0" strike="noStrike" spc="-1" dirty="0">
                <a:solidFill>
                  <a:srgbClr val="00B0F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&gt;</a:t>
            </a:r>
            <a:r>
              <a:rPr lang="en-US" sz="1800" b="0" strike="noStrike" spc="-1" dirty="0" err="1">
                <a:solidFill>
                  <a:srgbClr val="00B0F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个频率最大的词，最小平率词将随机采样</a:t>
            </a:r>
            <a:endParaRPr lang="en-US" sz="1800" b="0" strike="noStrike" spc="-1" dirty="0">
              <a:solidFill>
                <a:srgbClr val="00B0F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800" b="0" strike="noStrike" spc="-1" dirty="0">
                <a:solidFill>
                  <a:srgbClr val="00B0F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en-US" sz="1800" b="0" strike="noStrike" spc="-1" dirty="0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-min-count &lt;</a:t>
            </a:r>
            <a:r>
              <a:rPr lang="en-US" sz="1800" b="0" strike="noStrike" spc="-1" dirty="0" err="1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</a:t>
            </a:r>
            <a:r>
              <a:rPr lang="en-US" sz="1800" b="0" strike="noStrike" spc="-1" dirty="0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&gt;</a:t>
            </a:r>
          </a:p>
          <a:p>
            <a:r>
              <a:rPr lang="en-US" sz="1800" b="0" strike="noStrike" spc="-1" dirty="0">
                <a:solidFill>
                  <a:srgbClr val="00B0F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	</a:t>
            </a:r>
            <a:r>
              <a:rPr lang="en-US" sz="1800" b="0" strike="noStrike" spc="-1" dirty="0" err="1">
                <a:solidFill>
                  <a:srgbClr val="00B0F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采样词汇的最小数量，小于该数量的词汇将被舍弃</a:t>
            </a:r>
            <a:endParaRPr lang="en-US" sz="1800" b="0" strike="noStrike" spc="-1" dirty="0">
              <a:solidFill>
                <a:srgbClr val="00B0F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9" name="TextShape 11"/>
          <p:cNvSpPr txBox="1"/>
          <p:nvPr/>
        </p:nvSpPr>
        <p:spPr>
          <a:xfrm>
            <a:off x="1584000" y="936000"/>
            <a:ext cx="9216000" cy="1443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 dirty="0">
                <a:solidFill>
                  <a:srgbClr val="00B0F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ocab_count用来统计预料库中的词汇，统计语料库中每个词出现的次数，同时可以设值词汇表中单词出现的最少次数。需要注意的是，vocab_count统计的语料库中的每个词直接都是用空格空开的，可以使用斯坦福的Tokenizer</a:t>
            </a:r>
          </a:p>
          <a:p>
            <a:r>
              <a:rPr lang="en-US" sz="1800" b="0" strike="noStrike" spc="-1" dirty="0">
                <a:solidFill>
                  <a:srgbClr val="00B0F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(http://nlp.stanford.edu/software/tokenizer.shtml)来预处理文本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 rot="10800000">
            <a:off x="3565800" y="677160"/>
            <a:ext cx="266760" cy="266760"/>
          </a:xfrm>
          <a:prstGeom prst="ellipse">
            <a:avLst/>
          </a:prstGeom>
          <a:solidFill>
            <a:srgbClr val="53BAE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1" name="CustomShape 2"/>
          <p:cNvSpPr/>
          <p:nvPr/>
        </p:nvSpPr>
        <p:spPr>
          <a:xfrm rot="10800000">
            <a:off x="2860920" y="643680"/>
            <a:ext cx="200160" cy="200160"/>
          </a:xfrm>
          <a:prstGeom prst="ellipse">
            <a:avLst/>
          </a:prstGeom>
          <a:solidFill>
            <a:srgbClr val="53BAE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2" name="CustomShape 3"/>
          <p:cNvSpPr/>
          <p:nvPr/>
        </p:nvSpPr>
        <p:spPr>
          <a:xfrm rot="10800000">
            <a:off x="2222640" y="610200"/>
            <a:ext cx="133200" cy="133200"/>
          </a:xfrm>
          <a:prstGeom prst="ellipse">
            <a:avLst/>
          </a:prstGeom>
          <a:solidFill>
            <a:srgbClr val="53BAE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3" name="CustomShape 4"/>
          <p:cNvSpPr/>
          <p:nvPr/>
        </p:nvSpPr>
        <p:spPr>
          <a:xfrm rot="10800000">
            <a:off x="1651320" y="576720"/>
            <a:ext cx="66600" cy="66600"/>
          </a:xfrm>
          <a:prstGeom prst="ellipse">
            <a:avLst/>
          </a:prstGeom>
          <a:solidFill>
            <a:srgbClr val="53BAE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4" name="CustomShape 5"/>
          <p:cNvSpPr/>
          <p:nvPr/>
        </p:nvSpPr>
        <p:spPr>
          <a:xfrm>
            <a:off x="8626320" y="409680"/>
            <a:ext cx="266760" cy="266760"/>
          </a:xfrm>
          <a:prstGeom prst="ellipse">
            <a:avLst/>
          </a:prstGeom>
          <a:solidFill>
            <a:srgbClr val="53BAE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5" name="CustomShape 6"/>
          <p:cNvSpPr/>
          <p:nvPr/>
        </p:nvSpPr>
        <p:spPr>
          <a:xfrm>
            <a:off x="9331200" y="443160"/>
            <a:ext cx="200160" cy="200160"/>
          </a:xfrm>
          <a:prstGeom prst="ellipse">
            <a:avLst/>
          </a:prstGeom>
          <a:solidFill>
            <a:srgbClr val="53BAE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6" name="CustomShape 7"/>
          <p:cNvSpPr/>
          <p:nvPr/>
        </p:nvSpPr>
        <p:spPr>
          <a:xfrm>
            <a:off x="9969120" y="476640"/>
            <a:ext cx="133200" cy="133200"/>
          </a:xfrm>
          <a:prstGeom prst="ellipse">
            <a:avLst/>
          </a:prstGeom>
          <a:solidFill>
            <a:srgbClr val="53BAE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7" name="CustomShape 8"/>
          <p:cNvSpPr/>
          <p:nvPr/>
        </p:nvSpPr>
        <p:spPr>
          <a:xfrm>
            <a:off x="10540440" y="510120"/>
            <a:ext cx="66600" cy="66600"/>
          </a:xfrm>
          <a:prstGeom prst="ellipse">
            <a:avLst/>
          </a:prstGeom>
          <a:solidFill>
            <a:srgbClr val="53BAE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8" name="CustomShape 9"/>
          <p:cNvSpPr/>
          <p:nvPr/>
        </p:nvSpPr>
        <p:spPr>
          <a:xfrm>
            <a:off x="4934520" y="284400"/>
            <a:ext cx="2323800" cy="51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800" b="0" strike="noStrike" spc="-1">
                <a:solidFill>
                  <a:srgbClr val="53BAE9"/>
                </a:solidFill>
                <a:uFill>
                  <a:solidFill>
                    <a:srgbClr val="FFFFFF"/>
                  </a:solidFill>
                </a:uFill>
                <a:latin typeface="华文细黑"/>
                <a:ea typeface="华文细黑"/>
              </a:rPr>
              <a:t>vocab_count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9" name="TextShape 10"/>
          <p:cNvSpPr txBox="1"/>
          <p:nvPr/>
        </p:nvSpPr>
        <p:spPr>
          <a:xfrm>
            <a:off x="1368720" y="971280"/>
            <a:ext cx="9359280" cy="6847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 dirty="0" err="1">
                <a:solidFill>
                  <a:srgbClr val="00B0F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示例</a:t>
            </a:r>
            <a:endParaRPr lang="en-US" sz="1800" b="0" strike="noStrike" spc="-1" dirty="0">
              <a:solidFill>
                <a:srgbClr val="00B0F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800" b="0" strike="noStrike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./</a:t>
            </a:r>
            <a:r>
              <a:rPr lang="en-US" sz="1800" b="0" strike="noStrike" spc="-1" dirty="0" err="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vocab_count</a:t>
            </a:r>
            <a:r>
              <a:rPr lang="en-US" sz="1800" b="0" strike="noStrike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-verbose 2 -max-vocab 100000 -min-count 10 &lt; corpus.txt &gt; vocab.txt</a:t>
            </a:r>
          </a:p>
        </p:txBody>
      </p:sp>
      <p:pic>
        <p:nvPicPr>
          <p:cNvPr id="180" name="图片 179"/>
          <p:cNvPicPr/>
          <p:nvPr/>
        </p:nvPicPr>
        <p:blipFill>
          <a:blip r:embed="rId2"/>
          <a:stretch/>
        </p:blipFill>
        <p:spPr>
          <a:xfrm>
            <a:off x="1299600" y="2207880"/>
            <a:ext cx="8708400" cy="1464120"/>
          </a:xfrm>
          <a:prstGeom prst="rect">
            <a:avLst/>
          </a:prstGeom>
          <a:ln>
            <a:noFill/>
          </a:ln>
        </p:spPr>
      </p:pic>
      <p:pic>
        <p:nvPicPr>
          <p:cNvPr id="181" name="图片 180"/>
          <p:cNvPicPr/>
          <p:nvPr/>
        </p:nvPicPr>
        <p:blipFill>
          <a:blip r:embed="rId3"/>
          <a:stretch/>
        </p:blipFill>
        <p:spPr>
          <a:xfrm>
            <a:off x="1177560" y="3852720"/>
            <a:ext cx="8784000" cy="2815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CustomShape 1"/>
          <p:cNvSpPr/>
          <p:nvPr/>
        </p:nvSpPr>
        <p:spPr>
          <a:xfrm rot="10800000">
            <a:off x="3565800" y="677160"/>
            <a:ext cx="266760" cy="266760"/>
          </a:xfrm>
          <a:prstGeom prst="ellipse">
            <a:avLst/>
          </a:prstGeom>
          <a:solidFill>
            <a:srgbClr val="53BAE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3" name="CustomShape 2"/>
          <p:cNvSpPr/>
          <p:nvPr/>
        </p:nvSpPr>
        <p:spPr>
          <a:xfrm rot="10800000">
            <a:off x="2860920" y="643680"/>
            <a:ext cx="200160" cy="200160"/>
          </a:xfrm>
          <a:prstGeom prst="ellipse">
            <a:avLst/>
          </a:prstGeom>
          <a:solidFill>
            <a:srgbClr val="53BAE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4" name="CustomShape 3"/>
          <p:cNvSpPr/>
          <p:nvPr/>
        </p:nvSpPr>
        <p:spPr>
          <a:xfrm rot="10800000">
            <a:off x="2222640" y="610200"/>
            <a:ext cx="133200" cy="133200"/>
          </a:xfrm>
          <a:prstGeom prst="ellipse">
            <a:avLst/>
          </a:prstGeom>
          <a:solidFill>
            <a:srgbClr val="53BAE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5" name="CustomShape 4"/>
          <p:cNvSpPr/>
          <p:nvPr/>
        </p:nvSpPr>
        <p:spPr>
          <a:xfrm rot="10800000">
            <a:off x="1651320" y="576720"/>
            <a:ext cx="66600" cy="66600"/>
          </a:xfrm>
          <a:prstGeom prst="ellipse">
            <a:avLst/>
          </a:prstGeom>
          <a:solidFill>
            <a:srgbClr val="53BAE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6" name="CustomShape 5"/>
          <p:cNvSpPr/>
          <p:nvPr/>
        </p:nvSpPr>
        <p:spPr>
          <a:xfrm>
            <a:off x="8626320" y="409680"/>
            <a:ext cx="266760" cy="266760"/>
          </a:xfrm>
          <a:prstGeom prst="ellipse">
            <a:avLst/>
          </a:prstGeom>
          <a:solidFill>
            <a:srgbClr val="53BAE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7" name="CustomShape 6"/>
          <p:cNvSpPr/>
          <p:nvPr/>
        </p:nvSpPr>
        <p:spPr>
          <a:xfrm>
            <a:off x="9331200" y="443160"/>
            <a:ext cx="200160" cy="200160"/>
          </a:xfrm>
          <a:prstGeom prst="ellipse">
            <a:avLst/>
          </a:prstGeom>
          <a:solidFill>
            <a:srgbClr val="53BAE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8" name="CustomShape 7"/>
          <p:cNvSpPr/>
          <p:nvPr/>
        </p:nvSpPr>
        <p:spPr>
          <a:xfrm>
            <a:off x="9969120" y="476640"/>
            <a:ext cx="133200" cy="133200"/>
          </a:xfrm>
          <a:prstGeom prst="ellipse">
            <a:avLst/>
          </a:prstGeom>
          <a:solidFill>
            <a:srgbClr val="53BAE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9" name="CustomShape 8"/>
          <p:cNvSpPr/>
          <p:nvPr/>
        </p:nvSpPr>
        <p:spPr>
          <a:xfrm>
            <a:off x="10540440" y="510120"/>
            <a:ext cx="66600" cy="66600"/>
          </a:xfrm>
          <a:prstGeom prst="ellipse">
            <a:avLst/>
          </a:prstGeom>
          <a:solidFill>
            <a:srgbClr val="53BAE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0" name="CustomShape 9"/>
          <p:cNvSpPr/>
          <p:nvPr/>
        </p:nvSpPr>
        <p:spPr>
          <a:xfrm>
            <a:off x="5325120" y="72000"/>
            <a:ext cx="1542240" cy="942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800" b="0" strike="noStrike" spc="-1">
                <a:solidFill>
                  <a:srgbClr val="53BAE9"/>
                </a:solidFill>
                <a:uFill>
                  <a:solidFill>
                    <a:srgbClr val="FFFFFF"/>
                  </a:solidFill>
                </a:uFill>
                <a:latin typeface="华文细黑"/>
                <a:ea typeface="华文细黑"/>
              </a:rPr>
              <a:t>Cooccur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1" name="TextShape 10"/>
          <p:cNvSpPr txBox="1"/>
          <p:nvPr/>
        </p:nvSpPr>
        <p:spPr>
          <a:xfrm>
            <a:off x="1368720" y="576000"/>
            <a:ext cx="9359280" cy="6289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 dirty="0" err="1">
                <a:solidFill>
                  <a:srgbClr val="00B0F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cooccur从预料库中构建词-词共现统计信息，使用coocur需要一个由‘vocab_count’生成的词汇表</a:t>
            </a:r>
            <a:endParaRPr lang="en-US" sz="1800" b="0" strike="noStrike" spc="-1" dirty="0">
              <a:solidFill>
                <a:srgbClr val="00B0F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zh-CN" altLang="en-US" sz="1800" b="0" strike="noStrike" spc="-1" dirty="0" smtClean="0">
                <a:solidFill>
                  <a:srgbClr val="00B0F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参数</a:t>
            </a:r>
            <a:endParaRPr lang="en-US" sz="1800" b="0" strike="noStrike" spc="-1" dirty="0">
              <a:solidFill>
                <a:srgbClr val="00B0F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800" b="0" strike="noStrike" spc="-1" dirty="0">
                <a:solidFill>
                  <a:srgbClr val="00B0F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en-US" sz="1800" b="0" strike="noStrike" spc="-1" dirty="0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-verbose &lt;</a:t>
            </a:r>
            <a:r>
              <a:rPr lang="en-US" sz="1800" b="0" strike="noStrike" spc="-1" dirty="0" err="1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</a:t>
            </a:r>
            <a:r>
              <a:rPr lang="en-US" sz="1800" b="0" strike="noStrike" spc="-1" dirty="0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&gt;</a:t>
            </a:r>
          </a:p>
          <a:p>
            <a:r>
              <a:rPr lang="en-US" sz="1800" b="0" strike="noStrike" spc="-1" dirty="0">
                <a:solidFill>
                  <a:srgbClr val="00B0F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en-US" sz="1800" b="0" strike="noStrike" spc="-1" dirty="0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-symmetric &lt;</a:t>
            </a:r>
            <a:r>
              <a:rPr lang="en-US" sz="1800" b="0" strike="noStrike" spc="-1" dirty="0" err="1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</a:t>
            </a:r>
            <a:r>
              <a:rPr lang="en-US" sz="1800" b="0" strike="noStrike" spc="-1" dirty="0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&gt;</a:t>
            </a:r>
          </a:p>
          <a:p>
            <a:r>
              <a:rPr lang="en-US" sz="1800" b="0" strike="noStrike" spc="-1" dirty="0">
                <a:solidFill>
                  <a:srgbClr val="00B0F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	&lt;</a:t>
            </a:r>
            <a:r>
              <a:rPr lang="en-US" sz="1800" b="0" strike="noStrike" spc="-1" dirty="0" err="1">
                <a:solidFill>
                  <a:srgbClr val="00B0F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</a:t>
            </a:r>
            <a:r>
              <a:rPr lang="en-US" sz="1800" b="0" strike="noStrike" spc="-1" dirty="0">
                <a:solidFill>
                  <a:srgbClr val="00B0F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&gt;=0,只是用左侧的上下文，&lt;</a:t>
            </a:r>
            <a:r>
              <a:rPr lang="en-US" sz="1800" b="0" strike="noStrike" spc="-1" dirty="0" err="1">
                <a:solidFill>
                  <a:srgbClr val="00B0F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</a:t>
            </a:r>
            <a:r>
              <a:rPr lang="en-US" sz="1800" b="0" strike="noStrike" spc="-1" dirty="0">
                <a:solidFill>
                  <a:srgbClr val="00B0F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&gt;=1(</a:t>
            </a:r>
            <a:r>
              <a:rPr lang="en-US" sz="1800" b="0" strike="noStrike" spc="-1" dirty="0" err="1">
                <a:solidFill>
                  <a:srgbClr val="00B0F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默认</a:t>
            </a:r>
            <a:r>
              <a:rPr lang="en-US" sz="1800" b="0" strike="noStrike" spc="-1" dirty="0">
                <a:solidFill>
                  <a:srgbClr val="00B0F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</a:t>
            </a:r>
            <a:r>
              <a:rPr lang="en-US" sz="1800" b="0" strike="noStrike" spc="-1" dirty="0" err="1">
                <a:solidFill>
                  <a:srgbClr val="00B0F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使用左侧和右侧的上下文</a:t>
            </a:r>
            <a:endParaRPr lang="en-US" sz="1800" b="0" strike="noStrike" spc="-1" dirty="0">
              <a:solidFill>
                <a:srgbClr val="00B0F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800" b="0" strike="noStrike" spc="-1" dirty="0">
                <a:solidFill>
                  <a:srgbClr val="00B0F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en-US" sz="1800" b="0" strike="noStrike" spc="-1" dirty="0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-window-size</a:t>
            </a:r>
          </a:p>
          <a:p>
            <a:r>
              <a:rPr lang="en-US" sz="1800" b="0" strike="noStrike" spc="-1" dirty="0">
                <a:solidFill>
                  <a:srgbClr val="00B0F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	</a:t>
            </a:r>
            <a:r>
              <a:rPr lang="en-US" sz="1800" b="0" strike="noStrike" spc="-1" dirty="0" err="1">
                <a:solidFill>
                  <a:srgbClr val="00B0F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左侧上下文的范围</a:t>
            </a:r>
            <a:r>
              <a:rPr lang="en-US" sz="1800" b="0" strike="noStrike" spc="-1" dirty="0">
                <a:solidFill>
                  <a:srgbClr val="00B0F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，（</a:t>
            </a:r>
            <a:r>
              <a:rPr lang="en-US" sz="1800" b="0" strike="noStrike" spc="-1" dirty="0" err="1">
                <a:solidFill>
                  <a:srgbClr val="00B0F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右侧上下文的范围，如果symmetric</a:t>
            </a:r>
            <a:r>
              <a:rPr lang="en-US" sz="1800" b="0" strike="noStrike" spc="-1" dirty="0">
                <a:solidFill>
                  <a:srgbClr val="00B0F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=1）</a:t>
            </a:r>
          </a:p>
          <a:p>
            <a:r>
              <a:rPr lang="en-US" sz="1800" b="0" strike="noStrike" spc="-1" dirty="0">
                <a:solidFill>
                  <a:srgbClr val="00B0F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en-US" sz="1800" b="0" strike="noStrike" spc="-1" dirty="0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-vocab-file &lt;file&gt;</a:t>
            </a:r>
          </a:p>
          <a:p>
            <a:r>
              <a:rPr lang="en-US" sz="1800" b="0" strike="noStrike" spc="-1" dirty="0">
                <a:solidFill>
                  <a:srgbClr val="00B0F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	</a:t>
            </a:r>
            <a:r>
              <a:rPr lang="en-US" sz="1800" b="0" strike="noStrike" spc="-1" dirty="0" err="1">
                <a:solidFill>
                  <a:srgbClr val="00B0F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词汇表文件</a:t>
            </a:r>
            <a:endParaRPr lang="en-US" sz="1800" b="0" strike="noStrike" spc="-1" dirty="0">
              <a:solidFill>
                <a:srgbClr val="00B0F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800" b="0" strike="noStrike" spc="-1" dirty="0">
                <a:solidFill>
                  <a:srgbClr val="00B0F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en-US" sz="1800" b="0" strike="noStrike" spc="-1" dirty="0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-memory &lt;float&gt;</a:t>
            </a:r>
          </a:p>
          <a:p>
            <a:r>
              <a:rPr lang="en-US" sz="1800" b="0" strike="noStrike" spc="-1" dirty="0">
                <a:solidFill>
                  <a:srgbClr val="00B0F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	</a:t>
            </a:r>
            <a:r>
              <a:rPr lang="en-US" sz="1800" b="0" strike="noStrike" spc="-1" dirty="0" err="1">
                <a:solidFill>
                  <a:srgbClr val="00B0F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内存限制，单位为Gb</a:t>
            </a:r>
            <a:endParaRPr lang="en-US" sz="1800" b="0" strike="noStrike" spc="-1" dirty="0">
              <a:solidFill>
                <a:srgbClr val="00B0F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800" b="0" strike="noStrike" spc="-1" dirty="0">
                <a:solidFill>
                  <a:srgbClr val="00B0F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en-US" sz="1800" b="0" strike="noStrike" spc="-1" dirty="0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-max-product &lt;</a:t>
            </a:r>
            <a:r>
              <a:rPr lang="en-US" sz="1800" b="0" strike="noStrike" spc="-1" dirty="0" err="1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</a:t>
            </a:r>
            <a:r>
              <a:rPr lang="en-US" sz="1800" b="0" strike="noStrike" spc="-1" dirty="0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&gt;</a:t>
            </a:r>
          </a:p>
          <a:p>
            <a:r>
              <a:rPr lang="en-US" sz="1800" b="0" strike="noStrike" spc="-1" dirty="0">
                <a:solidFill>
                  <a:srgbClr val="00B0F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	Limit the size of dense </a:t>
            </a:r>
            <a:r>
              <a:rPr lang="en-US" sz="1800" b="0" strike="noStrike" spc="-1" dirty="0" err="1">
                <a:solidFill>
                  <a:srgbClr val="00B0F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cooccurrence</a:t>
            </a:r>
            <a:r>
              <a:rPr lang="en-US" sz="1800" b="0" strike="noStrike" spc="-1" dirty="0">
                <a:solidFill>
                  <a:srgbClr val="00B0F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array by specifying the max product &lt;</a:t>
            </a:r>
            <a:r>
              <a:rPr lang="en-US" sz="1800" b="0" strike="noStrike" spc="-1" dirty="0" err="1">
                <a:solidFill>
                  <a:srgbClr val="00B0F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</a:t>
            </a:r>
            <a:r>
              <a:rPr lang="en-US" sz="1800" b="0" strike="noStrike" spc="-1" dirty="0">
                <a:solidFill>
                  <a:srgbClr val="00B0F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&gt; of the frequency counts of the two </a:t>
            </a:r>
            <a:r>
              <a:rPr lang="en-US" sz="1800" b="0" strike="noStrike" spc="-1" dirty="0" err="1">
                <a:solidFill>
                  <a:srgbClr val="00B0F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cooccurring</a:t>
            </a:r>
            <a:r>
              <a:rPr lang="en-US" sz="1800" b="0" strike="noStrike" spc="-1" dirty="0">
                <a:solidFill>
                  <a:srgbClr val="00B0F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words.</a:t>
            </a:r>
          </a:p>
          <a:p>
            <a:r>
              <a:rPr lang="en-US" sz="1800" b="0" strike="noStrike" spc="-1" dirty="0">
                <a:solidFill>
                  <a:srgbClr val="00B0F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	This value overrides that which is automatically produced by '-memory'. Typically only needs adjustment for use with very large corpora</a:t>
            </a:r>
          </a:p>
          <a:p>
            <a:r>
              <a:rPr lang="en-US" sz="1800" b="0" strike="noStrike" spc="-1" dirty="0">
                <a:solidFill>
                  <a:srgbClr val="00B0F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 rot="10800000">
            <a:off x="3642423" y="294839"/>
            <a:ext cx="294720" cy="281881"/>
          </a:xfrm>
          <a:prstGeom prst="ellipse">
            <a:avLst/>
          </a:prstGeom>
          <a:solidFill>
            <a:srgbClr val="53BAE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3" name="CustomShape 2"/>
          <p:cNvSpPr/>
          <p:nvPr/>
        </p:nvSpPr>
        <p:spPr>
          <a:xfrm rot="10800000">
            <a:off x="2995661" y="361979"/>
            <a:ext cx="209002" cy="200160"/>
          </a:xfrm>
          <a:prstGeom prst="ellipse">
            <a:avLst/>
          </a:prstGeom>
          <a:solidFill>
            <a:srgbClr val="53BAE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4" name="CustomShape 3"/>
          <p:cNvSpPr/>
          <p:nvPr/>
        </p:nvSpPr>
        <p:spPr>
          <a:xfrm rot="10800000">
            <a:off x="2349248" y="395459"/>
            <a:ext cx="139084" cy="133200"/>
          </a:xfrm>
          <a:prstGeom prst="ellipse">
            <a:avLst/>
          </a:prstGeom>
          <a:solidFill>
            <a:srgbClr val="53BAE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5" name="CustomShape 4"/>
          <p:cNvSpPr/>
          <p:nvPr/>
        </p:nvSpPr>
        <p:spPr>
          <a:xfrm rot="10800000">
            <a:off x="1831548" y="428759"/>
            <a:ext cx="69542" cy="66600"/>
          </a:xfrm>
          <a:prstGeom prst="ellipse">
            <a:avLst/>
          </a:prstGeom>
          <a:solidFill>
            <a:srgbClr val="53BAE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6" name="CustomShape 5"/>
          <p:cNvSpPr/>
          <p:nvPr/>
        </p:nvSpPr>
        <p:spPr>
          <a:xfrm>
            <a:off x="8626320" y="409680"/>
            <a:ext cx="266760" cy="266760"/>
          </a:xfrm>
          <a:prstGeom prst="ellipse">
            <a:avLst/>
          </a:prstGeom>
          <a:solidFill>
            <a:srgbClr val="53BAE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7" name="CustomShape 6"/>
          <p:cNvSpPr/>
          <p:nvPr/>
        </p:nvSpPr>
        <p:spPr>
          <a:xfrm>
            <a:off x="9331200" y="443160"/>
            <a:ext cx="200160" cy="200160"/>
          </a:xfrm>
          <a:prstGeom prst="ellipse">
            <a:avLst/>
          </a:prstGeom>
          <a:solidFill>
            <a:srgbClr val="53BAE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8" name="CustomShape 7"/>
          <p:cNvSpPr/>
          <p:nvPr/>
        </p:nvSpPr>
        <p:spPr>
          <a:xfrm>
            <a:off x="9969120" y="476640"/>
            <a:ext cx="133200" cy="133200"/>
          </a:xfrm>
          <a:prstGeom prst="ellipse">
            <a:avLst/>
          </a:prstGeom>
          <a:solidFill>
            <a:srgbClr val="53BAE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9" name="CustomShape 8"/>
          <p:cNvSpPr/>
          <p:nvPr/>
        </p:nvSpPr>
        <p:spPr>
          <a:xfrm>
            <a:off x="10540440" y="510120"/>
            <a:ext cx="66600" cy="66600"/>
          </a:xfrm>
          <a:prstGeom prst="ellipse">
            <a:avLst/>
          </a:prstGeom>
          <a:solidFill>
            <a:srgbClr val="53BAE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0" name="CustomShape 9"/>
          <p:cNvSpPr/>
          <p:nvPr/>
        </p:nvSpPr>
        <p:spPr>
          <a:xfrm>
            <a:off x="5325120" y="72000"/>
            <a:ext cx="1542240" cy="942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800" b="0" strike="noStrike" spc="-1" dirty="0" err="1">
                <a:solidFill>
                  <a:srgbClr val="53BAE9"/>
                </a:solidFill>
                <a:uFill>
                  <a:solidFill>
                    <a:srgbClr val="FFFFFF"/>
                  </a:solidFill>
                </a:uFill>
                <a:latin typeface="华文细黑"/>
                <a:ea typeface="华文细黑"/>
              </a:rPr>
              <a:t>Cooccur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1" name="TextShape 10"/>
          <p:cNvSpPr txBox="1"/>
          <p:nvPr/>
        </p:nvSpPr>
        <p:spPr>
          <a:xfrm>
            <a:off x="1717920" y="812699"/>
            <a:ext cx="8384400" cy="315111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 dirty="0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-overflow-length &lt;</a:t>
            </a:r>
            <a:r>
              <a:rPr lang="en-US" sz="1800" b="0" strike="noStrike" spc="-1" dirty="0" err="1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</a:t>
            </a:r>
            <a:r>
              <a:rPr lang="en-US" sz="1800" b="0" strike="noStrike" spc="-1" dirty="0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&gt;</a:t>
            </a:r>
          </a:p>
          <a:p>
            <a:r>
              <a:rPr lang="en-US" sz="1800" b="0" strike="noStrike" spc="-1" dirty="0">
                <a:solidFill>
                  <a:srgbClr val="00B0F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Limit to length &lt;</a:t>
            </a:r>
            <a:r>
              <a:rPr lang="en-US" sz="1800" b="0" strike="noStrike" spc="-1" dirty="0" err="1">
                <a:solidFill>
                  <a:srgbClr val="00B0F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</a:t>
            </a:r>
            <a:r>
              <a:rPr lang="en-US" sz="1800" b="0" strike="noStrike" spc="-1" dirty="0">
                <a:solidFill>
                  <a:srgbClr val="00B0F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&gt; the sparse overflow array, which buffers </a:t>
            </a:r>
            <a:r>
              <a:rPr lang="en-US" sz="1800" b="0" strike="noStrike" spc="-1" dirty="0" err="1">
                <a:solidFill>
                  <a:srgbClr val="00B0F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cooccurrence</a:t>
            </a:r>
            <a:r>
              <a:rPr lang="en-US" sz="1800" b="0" strike="noStrike" spc="-1" dirty="0">
                <a:solidFill>
                  <a:srgbClr val="00B0F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data that does not fit in the dense array, before writing to disk. </a:t>
            </a:r>
          </a:p>
          <a:p>
            <a:r>
              <a:rPr lang="en-US" sz="1800" b="0" strike="noStrike" spc="-1" dirty="0">
                <a:solidFill>
                  <a:srgbClr val="00B0F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	This value overrides that which is automatically produced by '-memory'. Typically only needs adjustment for use with very large corpora.</a:t>
            </a:r>
          </a:p>
          <a:p>
            <a:endParaRPr lang="en-US" sz="1800" b="0" strike="noStrike" spc="-1" dirty="0">
              <a:solidFill>
                <a:srgbClr val="00B0F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800" b="0" strike="noStrike" spc="-1" dirty="0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-overflow &lt;file&gt;</a:t>
            </a:r>
          </a:p>
          <a:p>
            <a:r>
              <a:rPr lang="en-US" sz="1800" b="0" strike="noStrike" spc="-1" dirty="0">
                <a:solidFill>
                  <a:srgbClr val="00B0F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en-US" sz="1800" b="0" strike="noStrike" spc="-1" dirty="0" err="1">
                <a:solidFill>
                  <a:srgbClr val="00B0F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溢出时临时存放数据的文件名，不包含扩展名</a:t>
            </a:r>
            <a:endParaRPr lang="en-US" sz="1800" b="0" strike="noStrike" spc="-1" dirty="0">
              <a:solidFill>
                <a:srgbClr val="00B0F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800" b="0" strike="noStrike" spc="-1" dirty="0" err="1">
                <a:solidFill>
                  <a:srgbClr val="00B0F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示例</a:t>
            </a:r>
            <a:endParaRPr lang="en-US" sz="1800" b="0" strike="noStrike" spc="-1" dirty="0">
              <a:solidFill>
                <a:srgbClr val="00B0F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800" b="0" strike="noStrike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./</a:t>
            </a:r>
            <a:r>
              <a:rPr lang="en-US" sz="1800" b="0" strike="noStrike" spc="-1" dirty="0" err="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cooccur</a:t>
            </a:r>
            <a:r>
              <a:rPr lang="en-US" sz="1800" b="0" strike="noStrike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-verbose 2 -symmetric 0 -window-size 10 -vocab-file vocab.txt -memory 8.0 -overflow-file </a:t>
            </a:r>
            <a:r>
              <a:rPr lang="en-US" sz="1800" b="0" strike="noStrike" spc="-1" dirty="0" err="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tempoverflow</a:t>
            </a:r>
            <a:r>
              <a:rPr lang="en-US" sz="1800" b="0" strike="noStrike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&lt; corpus.txt &gt; </a:t>
            </a:r>
            <a:r>
              <a:rPr lang="en-US" sz="1800" b="0" strike="noStrike" spc="-1" dirty="0" err="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cooccurrences.bin</a:t>
            </a:r>
            <a:endParaRPr lang="en-US" sz="1800" b="0" strike="noStrike" spc="-1" dirty="0">
              <a:solidFill>
                <a:srgbClr val="C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02" name="图片 201"/>
          <p:cNvPicPr/>
          <p:nvPr/>
        </p:nvPicPr>
        <p:blipFill>
          <a:blip r:embed="rId2"/>
          <a:stretch/>
        </p:blipFill>
        <p:spPr>
          <a:xfrm>
            <a:off x="1717920" y="3963809"/>
            <a:ext cx="8753040" cy="28051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 rot="10800000">
            <a:off x="3565800" y="677160"/>
            <a:ext cx="266760" cy="266760"/>
          </a:xfrm>
          <a:prstGeom prst="ellipse">
            <a:avLst/>
          </a:prstGeom>
          <a:solidFill>
            <a:srgbClr val="53BAE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4" name="CustomShape 2"/>
          <p:cNvSpPr/>
          <p:nvPr/>
        </p:nvSpPr>
        <p:spPr>
          <a:xfrm rot="10800000">
            <a:off x="2860920" y="643680"/>
            <a:ext cx="200160" cy="200160"/>
          </a:xfrm>
          <a:prstGeom prst="ellipse">
            <a:avLst/>
          </a:prstGeom>
          <a:solidFill>
            <a:srgbClr val="53BAE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5" name="CustomShape 3"/>
          <p:cNvSpPr/>
          <p:nvPr/>
        </p:nvSpPr>
        <p:spPr>
          <a:xfrm rot="10800000">
            <a:off x="2222640" y="610200"/>
            <a:ext cx="133200" cy="133200"/>
          </a:xfrm>
          <a:prstGeom prst="ellipse">
            <a:avLst/>
          </a:prstGeom>
          <a:solidFill>
            <a:srgbClr val="53BAE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6" name="CustomShape 4"/>
          <p:cNvSpPr/>
          <p:nvPr/>
        </p:nvSpPr>
        <p:spPr>
          <a:xfrm rot="10800000">
            <a:off x="1651320" y="576720"/>
            <a:ext cx="66600" cy="66600"/>
          </a:xfrm>
          <a:prstGeom prst="ellipse">
            <a:avLst/>
          </a:prstGeom>
          <a:solidFill>
            <a:srgbClr val="53BAE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7" name="CustomShape 5"/>
          <p:cNvSpPr/>
          <p:nvPr/>
        </p:nvSpPr>
        <p:spPr>
          <a:xfrm>
            <a:off x="8626320" y="409680"/>
            <a:ext cx="266760" cy="266760"/>
          </a:xfrm>
          <a:prstGeom prst="ellipse">
            <a:avLst/>
          </a:prstGeom>
          <a:solidFill>
            <a:srgbClr val="53BAE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8" name="CustomShape 6"/>
          <p:cNvSpPr/>
          <p:nvPr/>
        </p:nvSpPr>
        <p:spPr>
          <a:xfrm>
            <a:off x="9331200" y="443160"/>
            <a:ext cx="200160" cy="200160"/>
          </a:xfrm>
          <a:prstGeom prst="ellipse">
            <a:avLst/>
          </a:prstGeom>
          <a:solidFill>
            <a:srgbClr val="53BAE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9" name="CustomShape 7"/>
          <p:cNvSpPr/>
          <p:nvPr/>
        </p:nvSpPr>
        <p:spPr>
          <a:xfrm>
            <a:off x="9969120" y="476640"/>
            <a:ext cx="133200" cy="133200"/>
          </a:xfrm>
          <a:prstGeom prst="ellipse">
            <a:avLst/>
          </a:prstGeom>
          <a:solidFill>
            <a:srgbClr val="53BAE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0" name="CustomShape 8"/>
          <p:cNvSpPr/>
          <p:nvPr/>
        </p:nvSpPr>
        <p:spPr>
          <a:xfrm>
            <a:off x="10540440" y="510120"/>
            <a:ext cx="66600" cy="66600"/>
          </a:xfrm>
          <a:prstGeom prst="ellipse">
            <a:avLst/>
          </a:prstGeom>
          <a:solidFill>
            <a:srgbClr val="53BAE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1" name="CustomShape 9"/>
          <p:cNvSpPr/>
          <p:nvPr/>
        </p:nvSpPr>
        <p:spPr>
          <a:xfrm>
            <a:off x="5445000" y="72000"/>
            <a:ext cx="1302120" cy="942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800" b="0" strike="noStrike" spc="-1">
                <a:solidFill>
                  <a:srgbClr val="53BAE9"/>
                </a:solidFill>
                <a:uFill>
                  <a:solidFill>
                    <a:srgbClr val="FFFFFF"/>
                  </a:solidFill>
                </a:uFill>
                <a:latin typeface="华文细黑"/>
                <a:ea typeface="华文细黑"/>
              </a:rPr>
              <a:t>shuffle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2" name="TextShape 10"/>
          <p:cNvSpPr txBox="1"/>
          <p:nvPr/>
        </p:nvSpPr>
        <p:spPr>
          <a:xfrm>
            <a:off x="1296720" y="812160"/>
            <a:ext cx="9359280" cy="35740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endParaRPr lang="en-US" sz="1800" b="0" strike="noStrike" spc="-1" dirty="0">
              <a:solidFill>
                <a:srgbClr val="00B0F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800" b="0" strike="noStrike" spc="-1" dirty="0" err="1">
                <a:solidFill>
                  <a:srgbClr val="00B0F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置乱词词共现文件</a:t>
            </a:r>
            <a:endParaRPr lang="en-US" sz="1800" b="0" strike="noStrike" spc="-1" dirty="0">
              <a:solidFill>
                <a:srgbClr val="00B0F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800" b="0" strike="noStrike" spc="-1" dirty="0" err="1">
                <a:solidFill>
                  <a:srgbClr val="00B0F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参数</a:t>
            </a:r>
            <a:endParaRPr lang="en-US" sz="1800" b="0" strike="noStrike" spc="-1" dirty="0">
              <a:solidFill>
                <a:srgbClr val="00B0F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800" b="0" strike="noStrike" spc="-1" dirty="0">
                <a:solidFill>
                  <a:srgbClr val="00B0F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en-US" sz="1800" b="0" strike="noStrike" spc="-1" dirty="0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-verbose &lt;</a:t>
            </a:r>
            <a:r>
              <a:rPr lang="en-US" sz="1800" b="0" strike="noStrike" spc="-1" dirty="0" err="1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</a:t>
            </a:r>
            <a:r>
              <a:rPr lang="en-US" sz="1800" b="0" strike="noStrike" spc="-1" dirty="0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&gt;</a:t>
            </a:r>
          </a:p>
          <a:p>
            <a:r>
              <a:rPr lang="en-US" sz="1800" b="0" strike="noStrike" spc="-1" dirty="0">
                <a:solidFill>
                  <a:srgbClr val="00B0F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en-US" sz="1800" b="0" strike="noStrike" spc="-1" dirty="0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-memory &lt;</a:t>
            </a:r>
            <a:r>
              <a:rPr lang="en-US" sz="1800" b="0" strike="noStrike" spc="-1" dirty="0" err="1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</a:t>
            </a:r>
            <a:r>
              <a:rPr lang="en-US" sz="1800" b="0" strike="noStrike" spc="-1" dirty="0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&gt;</a:t>
            </a:r>
          </a:p>
          <a:p>
            <a:r>
              <a:rPr lang="en-US" sz="1800" b="0" strike="noStrike" spc="-1" dirty="0">
                <a:solidFill>
                  <a:srgbClr val="00B0F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en-US" sz="1800" b="0" strike="noStrike" spc="-1" dirty="0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-array-size &lt;</a:t>
            </a:r>
            <a:r>
              <a:rPr lang="en-US" sz="1800" b="0" strike="noStrike" spc="-1" dirty="0" err="1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</a:t>
            </a:r>
            <a:r>
              <a:rPr lang="en-US" sz="1800" b="0" strike="noStrike" spc="-1" dirty="0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&gt;</a:t>
            </a:r>
          </a:p>
          <a:p>
            <a:r>
              <a:rPr lang="en-US" sz="1800" b="0" strike="noStrike" spc="-1" dirty="0">
                <a:solidFill>
                  <a:srgbClr val="00B0F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Limit to length L the buffer which stores chunks of data to shuffle before writing to disk. </a:t>
            </a:r>
          </a:p>
          <a:p>
            <a:r>
              <a:rPr lang="en-US" sz="1800" b="0" strike="noStrike" spc="-1" dirty="0">
                <a:solidFill>
                  <a:srgbClr val="00B0F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	This value overrides that which is automatically produced by '-memory'.</a:t>
            </a:r>
          </a:p>
          <a:p>
            <a:r>
              <a:rPr lang="en-US" sz="1800" b="0" strike="noStrike" spc="-1" dirty="0">
                <a:solidFill>
                  <a:srgbClr val="00B0F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-temp-file &lt;file&gt;</a:t>
            </a:r>
          </a:p>
          <a:p>
            <a:r>
              <a:rPr lang="en-US" sz="1800" b="0" strike="noStrike" spc="-1" dirty="0">
                <a:solidFill>
                  <a:srgbClr val="00B0F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en-US" sz="1800" b="0" strike="noStrike" spc="-1" dirty="0" err="1">
                <a:solidFill>
                  <a:srgbClr val="00B0F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临时存储的文件名</a:t>
            </a:r>
            <a:endParaRPr lang="en-US" sz="1800" b="0" strike="noStrike" spc="-1" dirty="0">
              <a:solidFill>
                <a:srgbClr val="00B0F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800" b="0" strike="noStrike" spc="-1" dirty="0" err="1">
                <a:solidFill>
                  <a:srgbClr val="00B0F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示例</a:t>
            </a:r>
            <a:endParaRPr lang="en-US" sz="1800" b="0" strike="noStrike" spc="-1" dirty="0">
              <a:solidFill>
                <a:srgbClr val="00B0F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800" b="0" strike="noStrike" spc="-1" dirty="0">
                <a:solidFill>
                  <a:srgbClr val="00B0F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en-US" sz="1800" b="0" strike="noStrike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./shuffle -verbose 2 -memory 8.0 &lt; </a:t>
            </a:r>
            <a:r>
              <a:rPr lang="en-US" sz="1800" b="0" strike="noStrike" spc="-1" dirty="0" err="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cooccurrence.bin</a:t>
            </a:r>
            <a:r>
              <a:rPr lang="en-US" sz="1800" b="0" strike="noStrike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&gt; </a:t>
            </a:r>
            <a:r>
              <a:rPr lang="en-US" sz="1800" b="0" strike="noStrike" spc="-1" dirty="0" err="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cooccurrence.shuf.bin</a:t>
            </a:r>
            <a:endParaRPr lang="en-US" sz="1800" b="0" strike="noStrike" spc="-1" dirty="0">
              <a:solidFill>
                <a:srgbClr val="C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13" name="图片 212"/>
          <p:cNvPicPr/>
          <p:nvPr/>
        </p:nvPicPr>
        <p:blipFill>
          <a:blip r:embed="rId2"/>
          <a:stretch/>
        </p:blipFill>
        <p:spPr>
          <a:xfrm>
            <a:off x="1296720" y="4697925"/>
            <a:ext cx="9390960" cy="1584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494</TotalTime>
  <Words>296</Words>
  <Application>Microsoft Office PowerPoint</Application>
  <PresentationFormat>宽屏</PresentationFormat>
  <Paragraphs>113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24" baseType="lpstr">
      <vt:lpstr>DejaVu Sans</vt:lpstr>
      <vt:lpstr>华文细黑</vt:lpstr>
      <vt:lpstr>Arial</vt:lpstr>
      <vt:lpstr>Calibri</vt:lpstr>
      <vt:lpstr>Calibri Light</vt:lpstr>
      <vt:lpstr>Segoe UI Light</vt:lpstr>
      <vt:lpstr>Symbol</vt:lpstr>
      <vt:lpstr>Times New Roman</vt:lpstr>
      <vt:lpstr>Wingdings</vt:lpstr>
      <vt:lpstr>Office Theme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Lenovo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马灏锵</dc:creator>
  <dc:description/>
  <cp:lastModifiedBy>丁光耀</cp:lastModifiedBy>
  <cp:revision>22</cp:revision>
  <dcterms:created xsi:type="dcterms:W3CDTF">2015-05-12T15:24:33Z</dcterms:created>
  <dcterms:modified xsi:type="dcterms:W3CDTF">2017-08-16T23:21:10Z</dcterms:modified>
  <dc:language>zh-CN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Company">
    <vt:lpwstr>Lenovo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自定义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22</vt:i4>
  </property>
</Properties>
</file>