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  <p:sldId id="257" r:id="rId3"/>
    <p:sldId id="329" r:id="rId4"/>
    <p:sldId id="258" r:id="rId5"/>
    <p:sldId id="332" r:id="rId6"/>
    <p:sldId id="330" r:id="rId7"/>
    <p:sldId id="259" r:id="rId8"/>
    <p:sldId id="333" r:id="rId9"/>
    <p:sldId id="331" r:id="rId10"/>
    <p:sldId id="328" r:id="rId11"/>
  </p:sldIdLst>
  <p:sldSz cx="9144000" cy="6858000"/>
  <p:notesSz cx="9144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229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4605" y="64515"/>
            <a:ext cx="7574788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F4E79"/>
                </a:solidFill>
                <a:latin typeface="HY견고딕"/>
                <a:cs typeface="HY견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F4E79"/>
                </a:solidFill>
                <a:latin typeface="HY견고딕"/>
                <a:cs typeface="HY견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F4E79"/>
                </a:solidFill>
                <a:latin typeface="HY견고딕"/>
                <a:cs typeface="HY견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Relationship Id="rId7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605" y="64515"/>
            <a:ext cx="142240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F4E79"/>
                </a:solidFill>
                <a:latin typeface="HY견고딕"/>
                <a:cs typeface="HY견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8931" y="1130808"/>
            <a:ext cx="4532630" cy="202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" name="object 3"/>
          <p:cNvSpPr txBox="1"/>
          <p:nvPr/>
        </p:nvSpPr>
        <p:spPr>
          <a:xfrm>
            <a:off x="5029200" y="4876800"/>
            <a:ext cx="4114800" cy="158115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400" b="1">
                <a:latin typeface="맑은 고딕"/>
                <a:ea typeface="맑은 고딕"/>
                <a:cs typeface="돋움"/>
              </a:rPr>
              <a:t>정보통신소프트웨어학과 </a:t>
            </a:r>
            <a:r>
              <a:rPr lang="en-US" altLang="ko-KR" sz="1400" b="1">
                <a:latin typeface="맑은 고딕"/>
                <a:ea typeface="맑은 고딕"/>
                <a:cs typeface="돋움"/>
              </a:rPr>
              <a:t>  201832030</a:t>
            </a:r>
            <a:r>
              <a:rPr lang="ko-KR" altLang="en-US" sz="1400" b="1">
                <a:latin typeface="맑은 고딕"/>
                <a:ea typeface="맑은 고딕"/>
                <a:cs typeface="돋움"/>
              </a:rPr>
              <a:t> </a:t>
            </a:r>
            <a:r>
              <a:rPr lang="en-US" altLang="ko-KR" sz="1400" b="1">
                <a:latin typeface="맑은 고딕"/>
                <a:ea typeface="맑은 고딕"/>
                <a:cs typeface="돋움"/>
              </a:rPr>
              <a:t>  </a:t>
            </a:r>
            <a:r>
              <a:rPr lang="ko-KR" altLang="en-US" sz="1400" b="1">
                <a:latin typeface="맑은 고딕"/>
                <a:ea typeface="맑은 고딕"/>
                <a:cs typeface="돋움"/>
              </a:rPr>
              <a:t>온동헌</a:t>
            </a:r>
            <a:endParaRPr lang="ko-KR" altLang="en-US" sz="1400" b="1">
              <a:latin typeface="맑은 고딕"/>
              <a:ea typeface="맑은 고딕"/>
              <a:cs typeface="돋움"/>
            </a:endParaRPr>
          </a:p>
          <a:p>
            <a:pPr marL="2540" algn="ctr">
              <a:lnSpc>
                <a:spcPct val="100000"/>
              </a:lnSpc>
              <a:spcBef>
                <a:spcPts val="100"/>
              </a:spcBef>
              <a:defRPr/>
            </a:pPr>
            <a:endParaRPr lang="ko-KR" altLang="en-US" sz="1400" b="1">
              <a:latin typeface="맑은 고딕"/>
              <a:ea typeface="맑은 고딕"/>
              <a:cs typeface="돋움"/>
            </a:endParaRPr>
          </a:p>
          <a:p>
            <a:pPr marL="254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400" b="1">
                <a:latin typeface="맑은 고딕"/>
                <a:ea typeface="맑은 고딕"/>
                <a:cs typeface="돋움"/>
              </a:rPr>
              <a:t>정보통신소프트웨어학과 </a:t>
            </a:r>
            <a:r>
              <a:rPr lang="en-US" altLang="ko-KR" sz="1400" b="1">
                <a:latin typeface="맑은 고딕"/>
                <a:ea typeface="맑은 고딕"/>
                <a:cs typeface="돋움"/>
              </a:rPr>
              <a:t>  201832036</a:t>
            </a:r>
            <a:r>
              <a:rPr lang="ko-KR" altLang="en-US" sz="1400" b="1">
                <a:latin typeface="맑은 고딕"/>
                <a:ea typeface="맑은 고딕"/>
                <a:cs typeface="돋움"/>
              </a:rPr>
              <a:t> </a:t>
            </a:r>
            <a:r>
              <a:rPr lang="en-US" altLang="ko-KR" sz="1400" b="1">
                <a:latin typeface="맑은 고딕"/>
                <a:ea typeface="맑은 고딕"/>
                <a:cs typeface="돋움"/>
              </a:rPr>
              <a:t>  </a:t>
            </a:r>
            <a:r>
              <a:rPr lang="ko-KR" altLang="en-US" sz="1400" b="1">
                <a:latin typeface="맑은 고딕"/>
                <a:ea typeface="맑은 고딕"/>
                <a:cs typeface="돋움"/>
              </a:rPr>
              <a:t>이민욱</a:t>
            </a:r>
            <a:endParaRPr lang="ko-KR" altLang="en-US" sz="1400" b="1">
              <a:latin typeface="맑은 고딕"/>
              <a:ea typeface="맑은 고딕"/>
              <a:cs typeface="돋움"/>
            </a:endParaRPr>
          </a:p>
          <a:p>
            <a:pPr marL="2540" algn="ctr">
              <a:lnSpc>
                <a:spcPct val="100000"/>
              </a:lnSpc>
              <a:spcBef>
                <a:spcPts val="100"/>
              </a:spcBef>
              <a:defRPr/>
            </a:pPr>
            <a:endParaRPr lang="ko-KR" altLang="en-US" sz="1400" b="1">
              <a:latin typeface="맑은 고딕"/>
              <a:ea typeface="맑은 고딕"/>
              <a:cs typeface="돋움"/>
            </a:endParaRPr>
          </a:p>
          <a:p>
            <a:pPr marL="254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400" b="1">
                <a:latin typeface="맑은 고딕"/>
                <a:ea typeface="맑은 고딕"/>
                <a:cs typeface="돋움"/>
              </a:rPr>
              <a:t>정보통신소프트웨어학과 </a:t>
            </a:r>
            <a:r>
              <a:rPr lang="en-US" altLang="ko-KR" sz="1400" b="1">
                <a:latin typeface="맑은 고딕"/>
                <a:ea typeface="맑은 고딕"/>
                <a:cs typeface="돋움"/>
              </a:rPr>
              <a:t>  201832002  </a:t>
            </a:r>
            <a:r>
              <a:rPr lang="ko-KR" altLang="en-US" sz="1400" b="1">
                <a:latin typeface="맑은 고딕"/>
                <a:ea typeface="맑은 고딕"/>
                <a:cs typeface="돋움"/>
              </a:rPr>
              <a:t> 구자민</a:t>
            </a:r>
            <a:endParaRPr lang="ko-KR" altLang="en-US" sz="1400" b="1">
              <a:latin typeface="맑은 고딕"/>
              <a:ea typeface="맑은 고딕"/>
              <a:cs typeface="돋움"/>
            </a:endParaRPr>
          </a:p>
          <a:p>
            <a:pPr marL="2540" algn="ctr">
              <a:lnSpc>
                <a:spcPct val="100000"/>
              </a:lnSpc>
              <a:spcBef>
                <a:spcPts val="100"/>
              </a:spcBef>
              <a:defRPr/>
            </a:pPr>
            <a:endParaRPr lang="ko-KR" altLang="en-US" sz="1400" b="1">
              <a:latin typeface="맑은 고딕"/>
              <a:ea typeface="맑은 고딕"/>
              <a:cs typeface="돋움"/>
            </a:endParaRPr>
          </a:p>
          <a:p>
            <a:pPr marL="254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400" b="1">
                <a:latin typeface="맑은 고딕"/>
                <a:ea typeface="맑은 고딕"/>
                <a:cs typeface="돋움"/>
              </a:rPr>
              <a:t>     전기전자공학과	     </a:t>
            </a:r>
            <a:r>
              <a:rPr lang="en-US" altLang="ko-KR" sz="1400" b="1">
                <a:latin typeface="맑은 고딕"/>
                <a:ea typeface="맑은 고딕"/>
                <a:cs typeface="돋움"/>
              </a:rPr>
              <a:t>201821005</a:t>
            </a:r>
            <a:r>
              <a:rPr lang="ko-KR" altLang="en-US" sz="1400" b="1">
                <a:latin typeface="맑은 고딕"/>
                <a:ea typeface="맑은 고딕"/>
                <a:cs typeface="돋움"/>
              </a:rPr>
              <a:t>   권세영</a:t>
            </a:r>
            <a:endParaRPr lang="ko-KR" altLang="en-US" sz="1400" b="1">
              <a:latin typeface="맑은 고딕"/>
              <a:ea typeface="맑은 고딕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2820" y="3276600"/>
            <a:ext cx="3446780" cy="75933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300">
                <a:latin typeface="+mn-ea"/>
                <a:ea typeface="+mn-ea"/>
                <a:sym typeface="Wingdings"/>
              </a:rPr>
              <a:t>Halla Future Day</a:t>
            </a:r>
            <a:endParaRPr lang="en-US" altLang="ko-KR" sz="3300">
              <a:latin typeface="+mn-ea"/>
              <a:ea typeface="+mn-ea"/>
              <a:sym typeface="Wingdings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3429000" y="4114800"/>
            <a:ext cx="5562600" cy="23545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sz="1500" b="1" i="0" u="none" strike="noStrike" mc:Ignorable="hp" hp:hslEmbossed="0"/>
              <a:t>Track Ⅲ(</a:t>
            </a:r>
            <a:r>
              <a:rPr xmlns:mc="http://schemas.openxmlformats.org/markup-compatibility/2006" xmlns:hp="http://schemas.haansoft.com/office/presentation/8.0" lang="ko-KR" sz="1500" b="1" i="0" u="none" strike="noStrike" mc:Ignorable="hp" hp:hslEmbossed="0"/>
              <a:t>미래경쟁력 확보에 기여할 수 있는 </a:t>
            </a:r>
            <a:r>
              <a:rPr xmlns:mc="http://schemas.openxmlformats.org/markup-compatibility/2006" xmlns:hp="http://schemas.haansoft.com/office/presentation/8.0" lang="en-US" sz="1500" b="1" i="0" u="none" strike="noStrike" mc:Ignorable="hp" hp:hslEmbossed="0"/>
              <a:t>New Business Idea)</a:t>
            </a:r>
            <a:endParaRPr lang="en-US" altLang="ko-KR" sz="1500">
              <a:latin typeface="+mn-ea"/>
              <a:ea typeface="+mn-ea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1902205" y="2656839"/>
            <a:ext cx="5105400" cy="122936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lang="ko-KR" altLang="en-US" sz="8000" b="1" spc="-5">
                <a:solidFill>
                  <a:srgbClr val="44536a"/>
                </a:solidFill>
                <a:latin typeface="Arial"/>
                <a:cs typeface="Arial"/>
              </a:rPr>
              <a:t>감사합니다</a:t>
            </a:r>
            <a:r>
              <a:rPr lang="en-US" altLang="ko-KR" sz="8000" b="1" spc="-5">
                <a:solidFill>
                  <a:srgbClr val="44536a"/>
                </a:solidFill>
                <a:latin typeface="Arial"/>
                <a:cs typeface="Arial"/>
              </a:rPr>
              <a:t>.</a:t>
            </a:r>
            <a:endParaRPr lang="ko-KR" altLang="en-US" sz="8000" b="1" spc="-5">
              <a:solidFill>
                <a:srgbClr val="44536a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 idx="0"/>
          </p:nvPr>
        </p:nvSpPr>
        <p:spPr>
          <a:xfrm>
            <a:off x="762000" y="140714"/>
            <a:ext cx="2852420" cy="468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>
                <a:solidFill>
                  <a:srgbClr val="1f4e79"/>
                </a:solidFill>
              </a:rPr>
              <a:t>목차</a:t>
            </a:r>
            <a:endParaRPr lang="ko-KR" altLang="en-US">
              <a:solidFill>
                <a:srgbClr val="1f4e79"/>
              </a:solidFill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533400" y="1305877"/>
            <a:ext cx="7239000" cy="4246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>
                <a:solidFill>
                  <a:prstClr val="black"/>
                </a:solidFill>
                <a:latin typeface="+mn-ea"/>
                <a:ea typeface="+mn-ea"/>
              </a:rPr>
              <a:t>■  </a:t>
            </a:r>
            <a:r>
              <a:rPr lang="ko-KR" altLang="en-US" sz="2100">
                <a:solidFill>
                  <a:prstClr val="black"/>
                </a:solidFill>
                <a:latin typeface="+mn-ea"/>
                <a:ea typeface="+mn-ea"/>
              </a:rPr>
              <a:t>주제 </a:t>
            </a:r>
            <a:r>
              <a:rPr lang="en-US" altLang="ko-KR" sz="210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sz="2100">
                <a:solidFill>
                  <a:prstClr val="black"/>
                </a:solidFill>
                <a:latin typeface="+mn-ea"/>
                <a:ea typeface="+mn-ea"/>
              </a:rPr>
              <a:t>아이디어명</a:t>
            </a:r>
            <a:r>
              <a:rPr lang="en-US" altLang="ko-KR" sz="2100">
                <a:solidFill>
                  <a:prstClr val="black"/>
                </a:solidFill>
                <a:latin typeface="+mn-ea"/>
                <a:ea typeface="+mn-ea"/>
              </a:rPr>
              <a:t>)</a:t>
            </a:r>
            <a:endParaRPr lang="en-US" altLang="ko-KR" sz="2100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100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100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>
                <a:solidFill>
                  <a:prstClr val="black"/>
                </a:solidFill>
                <a:latin typeface="+mn-ea"/>
                <a:ea typeface="+mn-ea"/>
              </a:rPr>
              <a:t>■  </a:t>
            </a:r>
            <a:r>
              <a:rPr lang="ko-KR" altLang="en-US" sz="2100">
                <a:solidFill>
                  <a:schemeClr val="dk1"/>
                </a:solidFill>
                <a:latin typeface="+mn-ea"/>
                <a:ea typeface="+mn-ea"/>
              </a:rPr>
              <a:t>제안 배경 및 해결방법 </a:t>
            </a:r>
            <a:r>
              <a:rPr lang="en-US" altLang="ko-KR" sz="2100">
                <a:solidFill>
                  <a:schemeClr val="dk1"/>
                </a:solidFill>
                <a:latin typeface="+mn-ea"/>
                <a:ea typeface="+mn-ea"/>
              </a:rPr>
              <a:t>(Problem &amp; Solution)</a:t>
            </a:r>
            <a:endParaRPr lang="en-US" altLang="ko-KR" sz="2100">
              <a:solidFill>
                <a:schemeClr val="dk1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100">
              <a:solidFill>
                <a:schemeClr val="dk1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100">
              <a:solidFill>
                <a:schemeClr val="dk1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>
                <a:solidFill>
                  <a:prstClr val="black"/>
                </a:solidFill>
                <a:latin typeface="+mn-ea"/>
                <a:ea typeface="+mn-ea"/>
              </a:rPr>
              <a:t>■  </a:t>
            </a:r>
            <a:r>
              <a:rPr lang="ko-KR" altLang="en-US" sz="2100">
                <a:solidFill>
                  <a:prstClr val="black"/>
                </a:solidFill>
                <a:latin typeface="+mn-ea"/>
                <a:ea typeface="+mn-ea"/>
              </a:rPr>
              <a:t>종래 기술</a:t>
            </a:r>
            <a:endParaRPr lang="ko-KR" altLang="en-US" sz="2100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100" u="sng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100" u="sng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>
                <a:solidFill>
                  <a:prstClr val="black"/>
                </a:solidFill>
                <a:latin typeface="+mn-ea"/>
                <a:ea typeface="+mn-ea"/>
              </a:rPr>
              <a:t>■</a:t>
            </a:r>
            <a:r>
              <a:rPr lang="ko-KR" altLang="en-US" sz="210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lang="ko-KR" altLang="en-US" sz="2100">
                <a:solidFill>
                  <a:prstClr val="black"/>
                </a:solidFill>
                <a:latin typeface="+mn-ea"/>
                <a:ea typeface="+mn-ea"/>
              </a:rPr>
              <a:t>기대 효과 및 단점</a:t>
            </a:r>
            <a:endParaRPr lang="ko-KR" altLang="en-US" sz="2100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100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100">
              <a:solidFill>
                <a:prstClr val="black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>
                <a:solidFill>
                  <a:prstClr val="black"/>
                </a:solidFill>
                <a:latin typeface="+mn-ea"/>
                <a:ea typeface="+mn-ea"/>
              </a:rPr>
              <a:t>■</a:t>
            </a:r>
            <a:r>
              <a:rPr lang="ko-KR" altLang="en-US" sz="210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lang="ko-KR" altLang="en-US" sz="2100">
                <a:solidFill>
                  <a:prstClr val="black"/>
                </a:solidFill>
                <a:latin typeface="+mn-ea"/>
                <a:ea typeface="+mn-ea"/>
              </a:rPr>
              <a:t>제안 팀 </a:t>
            </a:r>
            <a:r>
              <a:rPr lang="en-US" altLang="ko-KR" sz="2100">
                <a:solidFill>
                  <a:prstClr val="black"/>
                </a:solidFill>
                <a:latin typeface="+mn-ea"/>
                <a:ea typeface="+mn-ea"/>
              </a:rPr>
              <a:t>R&amp;R</a:t>
            </a:r>
            <a:endParaRPr lang="en-US" altLang="ko-KR" sz="21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32204" y="112139"/>
            <a:ext cx="8359396" cy="46888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>
                <a:solidFill>
                  <a:srgbClr val="1f4e79"/>
                </a:solidFill>
                <a:latin typeface="+mn-ea"/>
                <a:ea typeface="+mn-ea"/>
              </a:rPr>
              <a:t>주제 </a:t>
            </a:r>
            <a:r>
              <a:rPr lang="en-US" altLang="ko-KR">
                <a:solidFill>
                  <a:srgbClr val="1f4e79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1f4e79"/>
                </a:solidFill>
                <a:latin typeface="+mn-ea"/>
                <a:ea typeface="+mn-ea"/>
              </a:rPr>
              <a:t>아이디어명</a:t>
            </a:r>
            <a:r>
              <a:rPr lang="en-US" altLang="ko-KR">
                <a:solidFill>
                  <a:srgbClr val="1f4e79"/>
                </a:solidFill>
                <a:latin typeface="+mn-ea"/>
                <a:ea typeface="+mn-ea"/>
              </a:rPr>
              <a:t>)</a:t>
            </a:r>
            <a:endParaRPr lang="en-US" altLang="ko-KR">
              <a:solidFill>
                <a:srgbClr val="1f4e79"/>
              </a:solidFill>
              <a:latin typeface="+mn-ea"/>
              <a:ea typeface="+mn-ea"/>
            </a:endParaRPr>
          </a:p>
        </p:txBody>
      </p:sp>
      <p:sp>
        <p:nvSpPr>
          <p:cNvPr id="17" name="TextBox 24"/>
          <p:cNvSpPr txBox="1"/>
          <p:nvPr/>
        </p:nvSpPr>
        <p:spPr>
          <a:xfrm>
            <a:off x="304800" y="1166098"/>
            <a:ext cx="6781802" cy="2491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20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제안</a:t>
            </a:r>
            <a:r>
              <a:rPr lang="en-US" altLang="ko-KR" sz="20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</a:t>
            </a:r>
            <a:r>
              <a:rPr lang="ko-KR" altLang="en-US" sz="20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아이디어  </a:t>
            </a:r>
            <a:endParaRPr lang="ko-KR" altLang="en-US" sz="20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 sz="20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 sz="20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Museum</a:t>
            </a:r>
            <a:r>
              <a:rPr lang="ko-KR" altLang="en-US" sz="20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</a:t>
            </a:r>
            <a:r>
              <a:rPr lang="en-US" altLang="ko-KR" sz="20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E-Docent</a:t>
            </a:r>
            <a:r>
              <a:rPr lang="ko-KR" altLang="en-US" sz="20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</a:t>
            </a:r>
            <a:r>
              <a:rPr lang="en-US" altLang="ko-KR" sz="20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(MED)		</a:t>
            </a:r>
            <a:endParaRPr lang="en-US" altLang="ko-KR" sz="20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(</a:t>
            </a: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사람을 대체 할 안내로봇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)</a:t>
            </a:r>
            <a:endParaRPr lang="en-US" altLang="ko-KR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</p:txBody>
      </p:sp>
      <p:sp>
        <p:nvSpPr>
          <p:cNvPr id="18" name=""/>
          <p:cNvSpPr/>
          <p:nvPr/>
        </p:nvSpPr>
        <p:spPr>
          <a:xfrm>
            <a:off x="381000" y="4572000"/>
            <a:ext cx="8092440" cy="1005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500" b="0" i="0" strike="noStrike" mc:Ignorable="hp" hp:hslEmbossed="0">
                <a:solidFill>
                  <a:srgbClr val="202020">
                    <a:alpha val="100000"/>
                  </a:srgbClr>
                </a:solidFill>
                <a:latin typeface="맑은 고딕"/>
                <a:ea typeface="맑은 고딕"/>
              </a:rPr>
              <a:t>Docent(</a:t>
            </a:r>
            <a:r>
              <a:rPr xmlns:mc="http://schemas.openxmlformats.org/markup-compatibility/2006" xmlns:hp="http://schemas.haansoft.com/office/presentation/8.0" lang="ko-KR" altLang="en-US" sz="1500" b="0" i="0" strike="noStrike" mc:Ignorable="hp" hp:hslEmbossed="0">
                <a:solidFill>
                  <a:srgbClr val="202020">
                    <a:alpha val="100000"/>
                  </a:srgbClr>
                </a:solidFill>
                <a:latin typeface="맑은 고딕"/>
                <a:ea typeface="맑은 고딕"/>
              </a:rPr>
              <a:t>도슨트</a:t>
            </a:r>
            <a:r>
              <a:rPr xmlns:mc="http://schemas.openxmlformats.org/markup-compatibility/2006" xmlns:hp="http://schemas.haansoft.com/office/presentation/8.0" lang="en-US" altLang="ko-KR" sz="1500" b="0" i="0" strike="noStrike" mc:Ignorable="hp" hp:hslEmbossed="0">
                <a:solidFill>
                  <a:srgbClr val="202020">
                    <a:alpha val="100000"/>
                  </a:srgbClr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lang="ko-KR" altLang="en-US" sz="1500" b="0" i="0" strike="noStrike" mc:Ignorable="hp" hp:hslEmbossed="0">
                <a:solidFill>
                  <a:srgbClr val="202020">
                    <a:alpha val="100000"/>
                  </a:srgbClr>
                </a:solidFill>
                <a:latin typeface="맑은 고딕"/>
                <a:ea typeface="맑은 고딕"/>
              </a:rPr>
              <a:t> 란</a:t>
            </a:r>
            <a:r>
              <a:rPr xmlns:mc="http://schemas.openxmlformats.org/markup-compatibility/2006" xmlns:hp="http://schemas.haansoft.com/office/presentation/8.0" lang="en-US" altLang="ko-KR" sz="1500" b="0" i="0" strike="noStrike" mc:Ignorable="hp" hp:hslEmbossed="0">
                <a:solidFill>
                  <a:srgbClr val="202020">
                    <a:alpha val="100000"/>
                  </a:srgbClr>
                </a:solidFill>
                <a:latin typeface="맑은 고딕"/>
                <a:ea typeface="맑은 고딕"/>
              </a:rPr>
              <a:t>?</a:t>
            </a:r>
            <a:r>
              <a:rPr xmlns:mc="http://schemas.openxmlformats.org/markup-compatibility/2006" xmlns:hp="http://schemas.haansoft.com/office/presentation/8.0" lang="ko-KR" altLang="en-US" sz="1500" b="0" i="0" strike="noStrike" mc:Ignorable="hp" hp:hslEmbossed="0">
                <a:solidFill>
                  <a:srgbClr val="20202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lang="ko-KR" altLang="en-US" sz="1500" b="0" i="0" strike="noStrike" mc:Ignorable="hp" hp:hslEmbossed="0">
              <a:solidFill>
                <a:srgbClr val="20202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ko-KR" altLang="en-US" sz="1500" b="0" i="0" strike="noStrike" mc:Ignorable="hp" hp:hslEmbossed="0">
              <a:solidFill>
                <a:srgbClr val="20202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500" b="0" i="0" strike="noStrike" mc:Ignorable="hp" hp:hslEmbossed="0">
                <a:solidFill>
                  <a:srgbClr val="202020">
                    <a:alpha val="100000"/>
                  </a:srgbClr>
                </a:solidFill>
                <a:latin typeface="맑은 고딕"/>
                <a:ea typeface="맑은 고딕"/>
              </a:rPr>
              <a:t>미술관, 박물관 등에서 자원봉사자로 일하며 일반 관람객들에게 작품, 작가 그리고 각 시대 미술의 흐름 따위를 설명하여 주는 사람</a:t>
            </a:r>
            <a:endParaRPr xmlns:mc="http://schemas.openxmlformats.org/markup-compatibility/2006" xmlns:hp="http://schemas.haansoft.com/office/presentation/8.0" lang="ko-KR" altLang="en-US" sz="1500" b="0" i="0" strike="noStrike" mc:Ignorable="hp" hp:hslEmbossed="0">
              <a:solidFill>
                <a:srgbClr val="20202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80371" y="1143000"/>
            <a:ext cx="4354029" cy="2901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32204" y="112139"/>
            <a:ext cx="8359396" cy="468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>
                <a:solidFill>
                  <a:srgbClr val="1f4e79"/>
                </a:solidFill>
                <a:latin typeface="+mn-ea"/>
                <a:ea typeface="+mn-ea"/>
              </a:rPr>
              <a:t> 제안 배경 및 해결방법 </a:t>
            </a:r>
            <a:r>
              <a:rPr lang="en-US" altLang="ko-KR">
                <a:solidFill>
                  <a:srgbClr val="1f4e79"/>
                </a:solidFill>
                <a:latin typeface="+mn-ea"/>
                <a:ea typeface="+mn-ea"/>
              </a:rPr>
              <a:t>(Problem &amp; Solution)</a:t>
            </a:r>
            <a:endParaRPr lang="en-US" altLang="ko-KR">
              <a:solidFill>
                <a:srgbClr val="1f4e79"/>
              </a:solidFill>
              <a:latin typeface="+mn-ea"/>
              <a:ea typeface="+mn-ea"/>
            </a:endParaRPr>
          </a:p>
        </p:txBody>
      </p:sp>
      <p:sp>
        <p:nvSpPr>
          <p:cNvPr id="17" name="TextBox 24"/>
          <p:cNvSpPr txBox="1"/>
          <p:nvPr/>
        </p:nvSpPr>
        <p:spPr>
          <a:xfrm>
            <a:off x="438150" y="2164080"/>
            <a:ext cx="8267700" cy="3627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도슨트의 설명을 듣게되면 도슨트가 설명해주는 부분만 관람하게 되고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,</a:t>
            </a: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눈으로 보는것 보다 귀로 듣는것이 더욱 큰 비중을 차지한다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.</a:t>
            </a: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또한 도슨트의 설명은 당일 컨디션과 정보력 그리고 말하기 능력에 따라 정보를 전달하는 비중이 달라진다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.</a:t>
            </a:r>
            <a:endParaRPr lang="en-US" altLang="ko-KR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altLang="ko-KR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관람 전 배경과 설명이 중요하기도 하지만 여유로운 시간을 두고 관람하고 싶어하는 사람들도 분명 존재한다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.</a:t>
            </a: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</a:t>
            </a:r>
            <a:endParaRPr lang="ko-KR" altLang="en-US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ko-KR" altLang="en-US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때문에 도슨트의 설명을 들으면서 관람하는 것 보다 박물관에서 원하는 그림의 설명만을 들을 수 있고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,</a:t>
            </a: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보다 여유롭게 관람하며 원하는 그림을 찾고 설명을 들을 수 있도록 하는 목적에서 도슨트의 안내 기능을 수행하는 로봇을 주제로 선택하게 되었다</a:t>
            </a:r>
            <a:r>
              <a:rPr lang="en-US" altLang="ko-KR" sz="20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.</a:t>
            </a:r>
            <a:endParaRPr lang="en-US" altLang="ko-KR" sz="20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457200" y="1087755"/>
            <a:ext cx="4572000" cy="5886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22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배경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32204" y="112139"/>
            <a:ext cx="8359396" cy="468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>
                <a:solidFill>
                  <a:srgbClr val="1f4e79"/>
                </a:solidFill>
                <a:latin typeface="+mn-ea"/>
                <a:ea typeface="+mn-ea"/>
              </a:rPr>
              <a:t> 제안 배경 및 해결방법 </a:t>
            </a:r>
            <a:r>
              <a:rPr lang="en-US" altLang="ko-KR">
                <a:solidFill>
                  <a:srgbClr val="1f4e79"/>
                </a:solidFill>
                <a:latin typeface="+mn-ea"/>
                <a:ea typeface="+mn-ea"/>
              </a:rPr>
              <a:t>(Problem &amp; Solution)</a:t>
            </a:r>
            <a:endParaRPr lang="en-US" altLang="ko-KR">
              <a:solidFill>
                <a:srgbClr val="1f4e79"/>
              </a:solidFill>
              <a:latin typeface="+mn-ea"/>
              <a:ea typeface="+mn-ea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81000" y="2133600"/>
            <a:ext cx="83820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80999" y="1929765"/>
            <a:ext cx="8763000" cy="31756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많은 도슨트분들이 있지만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,</a:t>
            </a: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채용을 할때 아무것도 모르고 일할 수는 없기 때문에 각종 교육기관에서 교육을 시키기도 한다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.</a:t>
            </a: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</a:t>
            </a:r>
            <a:endParaRPr lang="ko-KR" altLang="en-US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ko-KR" altLang="en-US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하지만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,</a:t>
            </a: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“MED”</a:t>
            </a: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를 사용하게 되면 오랜기간 교육을 할 필요도 없이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,</a:t>
            </a: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정보의 입력 한번만으로 정확한 </a:t>
            </a:r>
            <a:endParaRPr lang="ko-KR" altLang="en-US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정보를 설명할 수 있게되고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,</a:t>
            </a: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채용했을때의 교육시간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,</a:t>
            </a: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인건비 감소등의 문제들도 해결이 가능하다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.</a:t>
            </a:r>
            <a:endParaRPr lang="en-US" altLang="ko-KR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ko-KR" altLang="en-US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서빙로봇이나 로봇청소기등 사람을 대체하는 로봇의 수가 증가하면서 도슨트의 역할도  로봇이 대신하게 되는 것이다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.</a:t>
            </a: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 </a:t>
            </a:r>
            <a:endParaRPr lang="en-US" altLang="ko-KR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381000" y="990600"/>
            <a:ext cx="4572000" cy="4933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/>
              <a:t>해결방법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784605" y="64514"/>
            <a:ext cx="3406395" cy="46888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/>
              <a:t>종래기술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71449" y="1501140"/>
            <a:ext cx="8801101" cy="4478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8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5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휴림 기업에서 미술관</a:t>
            </a: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,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전시회의 안내서비스 등의 목적으로 사용되는 퍼스널 로봇 </a:t>
            </a: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temi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출시</a:t>
            </a: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(2019)</a:t>
            </a:r>
            <a:endParaRPr lang="en-US" altLang="ko-KR" sz="1600" b="1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171450" lvl="8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altLang="ko-KR" sz="1600" b="1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171450" lvl="8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altLang="ko-KR" sz="1600" b="1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171450" lvl="8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배달의 민족의 기업에서 가게의 서빙을 책임지는 서빙로봇 </a:t>
            </a: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‘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딜리 플레이트</a:t>
            </a: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S’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출시</a:t>
            </a: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(2019)</a:t>
            </a:r>
            <a:endParaRPr lang="en-US" altLang="ko-KR" sz="1600" b="1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171450" lvl="8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altLang="ko-KR" sz="1600" b="1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171450" lvl="8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altLang="ko-KR" sz="1600" b="1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171450" lvl="8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LG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전자에서 집안의 청소를 담당하는 로봇청소기</a:t>
            </a: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’LG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코드제로 씽큐 </a:t>
            </a: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R9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보이스</a:t>
            </a: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’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출시</a:t>
            </a: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(2020)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</a:t>
            </a:r>
            <a:endParaRPr lang="ko-KR" altLang="en-US" sz="1600" b="1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171450" lvl="8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1600" b="1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171450" lvl="8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1600" b="1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171450" lvl="8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Kt Enterprise 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에서 호텔 내에서 물품들을 고객들에게 기본용품</a:t>
            </a: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(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칫솔</a:t>
            </a: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,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생수</a:t>
            </a: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)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을 배달하는 </a:t>
            </a: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AI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호텔로봇 출시 </a:t>
            </a:r>
            <a:r>
              <a:rPr lang="en-US" altLang="ko-KR" sz="1600" b="1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(2021)</a:t>
            </a:r>
            <a:endParaRPr lang="ko-KR" altLang="en-US" sz="1600" b="1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4605" y="64514"/>
            <a:ext cx="3482595" cy="46888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3000">
                <a:solidFill>
                  <a:srgbClr val="1f4e79"/>
                </a:solidFill>
                <a:latin typeface="HY견고딕"/>
                <a:ea typeface="+mj-ea"/>
                <a:cs typeface="HY견고딕"/>
              </a:rPr>
              <a:t>기대효과 및 단점</a:t>
            </a:r>
            <a:endParaRPr lang="ko-KR" altLang="en-US" sz="3000">
              <a:solidFill>
                <a:srgbClr val="1f4e79"/>
              </a:solidFill>
              <a:latin typeface="HY견고딕"/>
              <a:ea typeface="+mj-ea"/>
              <a:cs typeface="HY견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80998" y="1212055"/>
            <a:ext cx="8382001" cy="47963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9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활용 분야 </a:t>
            </a:r>
            <a:r>
              <a:rPr lang="en-US" altLang="ko-KR" sz="19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:</a:t>
            </a:r>
            <a:r>
              <a:rPr lang="ko-KR" altLang="en-US" sz="19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안내기능을 하고 설명을 해준다는 부분에서는 박물관을 처음 온 사람들이나 원하는 전시물품만을 관람하러 오는 사람들에게는 원하던 로봇이 될 것이다</a:t>
            </a:r>
            <a:r>
              <a:rPr lang="en-US" altLang="ko-KR" sz="19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.</a:t>
            </a:r>
            <a:endParaRPr lang="en-US" altLang="ko-KR" sz="20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 sz="20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“MED”</a:t>
            </a: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는 박물관에서 사용 가능한 로봇 도슨트 이지만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,</a:t>
            </a: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기능구현으로는 박물관이 아닌곳도 사용이 가능하다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.</a:t>
            </a:r>
            <a:endParaRPr lang="en-US" altLang="ko-KR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7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예를들어</a:t>
            </a:r>
            <a:r>
              <a:rPr lang="en-US" altLang="ko-KR" sz="17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,</a:t>
            </a:r>
            <a:r>
              <a:rPr lang="ko-KR" altLang="en-US" sz="17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서빙로봇으로도 활용이 가능하다</a:t>
            </a:r>
            <a:r>
              <a:rPr lang="en-US" altLang="ko-KR" sz="17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.</a:t>
            </a:r>
            <a:endParaRPr lang="en-US" altLang="ko-KR" sz="17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 sz="17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휠체어를 타고 다녀야하는 불편한 사람들을 위한 호출용 휠체어를 구현 할 수 있고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,</a:t>
            </a:r>
            <a:r>
              <a:rPr lang="ko-KR" altLang="en-US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콜택시처럼 벨을 눌러 자율주행 자동차가 승객을 태우러 오는 등의 목적으로 구현 할 수도 있을것이다</a:t>
            </a:r>
            <a:r>
              <a:rPr lang="en-US" altLang="ko-KR" sz="15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.</a:t>
            </a:r>
            <a:endParaRPr lang="en-US" altLang="ko-KR" sz="15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20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	</a:t>
            </a:r>
            <a:endParaRPr lang="ko-KR" altLang="en-US" sz="20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4605" y="64514"/>
            <a:ext cx="3634995" cy="46888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3000">
                <a:solidFill>
                  <a:srgbClr val="1f4e79"/>
                </a:solidFill>
                <a:latin typeface="HY견고딕"/>
                <a:ea typeface="+mj-ea"/>
                <a:cs typeface="HY견고딕"/>
              </a:rPr>
              <a:t>기대효과 및 단점</a:t>
            </a:r>
            <a:endParaRPr lang="ko-KR" altLang="en-US" sz="3000">
              <a:solidFill>
                <a:srgbClr val="1f4e79"/>
              </a:solidFill>
              <a:latin typeface="HY견고딕"/>
              <a:ea typeface="+mj-ea"/>
              <a:cs typeface="HY견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80999" y="1111686"/>
            <a:ext cx="8382001" cy="47061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ko-KR" sz="2500" i="0" u="none" strike="noStrike" mc:Ignorable="hp" hp:hslEmbossed="0">
                <a:latin typeface="맑은 고딕"/>
                <a:ea typeface="맑은 고딕"/>
              </a:rPr>
              <a:t>단점 </a:t>
            </a:r>
            <a:r>
              <a:rPr xmlns:mc="http://schemas.openxmlformats.org/markup-compatibility/2006" xmlns:hp="http://schemas.haansoft.com/office/presentation/8.0" lang="ko-KR" altLang="en-US" sz="2300" i="0" u="none" strike="noStrike" mc:Ignorable="hp" hp:hslEmbossed="0"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lang="ko-KR" altLang="en-US" sz="2300" i="0" u="none" strike="noStrike" mc:Ignorable="hp" hp:hslEmbossed="0">
              <a:latin typeface="맑은 고딕"/>
              <a:ea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1300" i="0" u="none" strike="noStrike" mc:Ignorable="hp" hp:hslEmbossed="0">
              <a:latin typeface="맑은 고딕"/>
              <a:ea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2000" b="0" i="0" u="none" strike="noStrike" mc:Ignorable="hp" hp:hslEmbossed="0">
              <a:latin typeface="맑은 고딕"/>
              <a:ea typeface="맑은 고딕"/>
            </a:endParaRPr>
          </a:p>
          <a:p>
            <a:pPr marL="242760" indent="-24276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sz="1600" b="0" i="0" u="none" strike="noStrike" mc:Ignorable="hp" hp:hslEmbossed="0">
                <a:latin typeface="맑은 고딕"/>
                <a:ea typeface="맑은 고딕"/>
              </a:rPr>
              <a:t>사람만큼 완벽하게 대처 불가</a:t>
            </a: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latin typeface="맑은 고딕"/>
                <a:ea typeface="맑은 고딕"/>
              </a:rPr>
              <a:t>하여 안내 또는 설정 이외의 상황이 발생하는 경우</a:t>
            </a:r>
            <a:r>
              <a:rPr xmlns:mc="http://schemas.openxmlformats.org/markup-compatibility/2006" xmlns:hp="http://schemas.haansoft.com/office/presentation/8.0" lang="en-US" altLang="ko-KR" sz="1600" b="0" i="0" u="none" strike="noStrike" mc:Ignorable="hp" hp:hslEmbossed="0"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latin typeface="맑은 고딕"/>
                <a:ea typeface="맑은 고딕"/>
              </a:rPr>
              <a:t> 불편한 사람들의 배려라던가 사람만이 할 수 있는 억양과 강조등 세심한 배려가 부족할 수 있다</a:t>
            </a:r>
            <a:r>
              <a:rPr xmlns:mc="http://schemas.openxmlformats.org/markup-compatibility/2006" xmlns:hp="http://schemas.haansoft.com/office/presentation/8.0" lang="en-US" altLang="ko-KR" sz="1600" b="0" i="0" u="none" strike="noStrike" mc:Ignorable="hp" hp:hslEmbossed="0"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1600" b="0" i="0" u="none" strike="noStrike" mc:Ignorable="hp" hp:hslEmbossed="0">
              <a:latin typeface="맑은 고딕"/>
              <a:ea typeface="맑은 고딕"/>
            </a:endParaRPr>
          </a:p>
          <a:p>
            <a:pPr marL="242760" indent="-24276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en-US" altLang="ko-KR" sz="1600" b="0" i="0" u="none" strike="noStrike" mc:Ignorable="hp" hp:hslEmbossed="0">
              <a:latin typeface="맑은 고딕"/>
              <a:ea typeface="맑은 고딕"/>
            </a:endParaRPr>
          </a:p>
          <a:p>
            <a:pPr marL="242760" indent="-24276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latin typeface="맑은 고딕"/>
                <a:ea typeface="맑은 고딕"/>
              </a:rPr>
              <a:t>박물관에 사람이 너무 많이 있거나</a:t>
            </a:r>
            <a:r>
              <a:rPr xmlns:mc="http://schemas.openxmlformats.org/markup-compatibility/2006" xmlns:hp="http://schemas.haansoft.com/office/presentation/8.0" lang="en-US" altLang="ko-KR" sz="1600" b="0" i="0" u="none" strike="noStrike" mc:Ignorable="hp" hp:hslEmbossed="0"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latin typeface="맑은 고딕"/>
                <a:ea typeface="맑은 고딕"/>
              </a:rPr>
              <a:t> 지나가는 길목에 장애물과 같이 걸릴만한 요소가 생겨 뒤집히게 된다면 대처가 힘들다</a:t>
            </a:r>
            <a:r>
              <a:rPr xmlns:mc="http://schemas.openxmlformats.org/markup-compatibility/2006" xmlns:hp="http://schemas.haansoft.com/office/presentation/8.0" lang="en-US" altLang="ko-KR" sz="1600" b="0" i="0" u="none" strike="noStrike" mc:Ignorable="hp" hp:hslEmbossed="0"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1600" b="0" i="0" u="none" strike="noStrike" mc:Ignorable="hp" hp:hslEmbossed="0">
              <a:latin typeface="맑은 고딕"/>
              <a:ea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sz="1600" b="0" i="0" u="none" strike="noStrike" mc:Ignorable="hp" hp:hslEmbossed="0">
              <a:latin typeface="맑은 고딕"/>
              <a:ea typeface="맑은 고딕"/>
            </a:endParaRPr>
          </a:p>
          <a:p>
            <a:pPr marL="242760" indent="-24276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latin typeface="맑은 고딕"/>
                <a:ea typeface="맑은 고딕"/>
              </a:rPr>
              <a:t>다른 로봇들과 같이 초기 투자비용이 많이 발생한다고 생각한다</a:t>
            </a:r>
            <a:r>
              <a:rPr xmlns:mc="http://schemas.openxmlformats.org/markup-compatibility/2006" xmlns:hp="http://schemas.haansoft.com/office/presentation/8.0" lang="en-US" altLang="ko-KR" sz="1600" b="0" i="0" u="none" strike="noStrike" mc:Ignorable="hp" hp:hslEmbossed="0">
                <a:latin typeface="맑은 고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latin typeface="맑은 고딕"/>
                <a:ea typeface="맑은 고딕"/>
              </a:rPr>
              <a:t> 체험 시 </a:t>
            </a:r>
            <a:r>
              <a:rPr xmlns:mc="http://schemas.openxmlformats.org/markup-compatibility/2006" xmlns:hp="http://schemas.haansoft.com/office/presentation/8.0" lang="en-US" altLang="ko-KR" sz="1600" b="0" i="0" u="none" strike="noStrike" mc:Ignorable="hp" hp:hslEmbossed="0"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latin typeface="맑은 고딕"/>
                <a:ea typeface="맑은 고딕"/>
              </a:rPr>
              <a:t>주일 정도 기간을 두고</a:t>
            </a:r>
            <a:r>
              <a:rPr xmlns:mc="http://schemas.openxmlformats.org/markup-compatibility/2006" xmlns:hp="http://schemas.haansoft.com/office/presentation/8.0" lang="en-US" altLang="ko-KR" sz="1600" b="0" i="0" u="none" strike="noStrike" mc:Ignorable="hp" hp:hslEmbossed="0"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latin typeface="맑은 고딕"/>
                <a:ea typeface="맑은 고딕"/>
              </a:rPr>
              <a:t> 리스나 렌트와 같은 방법으로 사용해보는 방법도 있으며</a:t>
            </a:r>
            <a:r>
              <a:rPr xmlns:mc="http://schemas.openxmlformats.org/markup-compatibility/2006" xmlns:hp="http://schemas.haansoft.com/office/presentation/8.0" lang="en-US" altLang="ko-KR" sz="1600" b="0" i="0" u="none" strike="noStrike" mc:Ignorable="hp" hp:hslEmbossed="0"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latin typeface="맑은 고딕"/>
                <a:ea typeface="맑은 고딕"/>
              </a:rPr>
              <a:t> 장기적으로 두고 볼때는 이득인 부분이 많이 발생한다</a:t>
            </a:r>
            <a:r>
              <a:rPr xmlns:mc="http://schemas.openxmlformats.org/markup-compatibility/2006" xmlns:hp="http://schemas.haansoft.com/office/presentation/8.0" lang="en-US" altLang="ko-KR" sz="1600" b="0" i="0" u="none" strike="noStrike" mc:Ignorable="hp" hp:hslEmbossed="0"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1600" b="0" i="0" u="none" strike="noStrike" mc:Ignorable="hp" hp:hslEmbossed="0">
              <a:latin typeface="맑은 고딕"/>
              <a:ea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sz="1600" b="0" i="0" u="none" strike="noStrike" mc:Ignorable="hp" hp:hslEmbossed="0">
              <a:latin typeface="맑은 고딕"/>
              <a:ea typeface="맑은 고딕"/>
            </a:endParaRPr>
          </a:p>
          <a:p>
            <a:pPr marL="242760" indent="-24276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latin typeface="맑은 고딕"/>
                <a:ea typeface="맑은 고딕"/>
              </a:rPr>
              <a:t>로봇이다 보니 기능상의 이상이 생기거나 외관이 닳게되면 부품을 주기적으로 교체 해주어야 한다</a:t>
            </a:r>
            <a:r>
              <a:rPr xmlns:mc="http://schemas.openxmlformats.org/markup-compatibility/2006" xmlns:hp="http://schemas.haansoft.com/office/presentation/8.0" lang="en-US" altLang="ko-KR" sz="1600" b="0" i="0" u="none" strike="noStrike" mc:Ignorable="hp" hp:hslEmbossed="0"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1700" b="0" i="0" u="none" strike="noStrike" mc:Ignorable="hp" hp:hslEmbossed="0">
              <a:latin typeface="맑은 고딕"/>
              <a:ea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en-US" sz="1700" b="0" i="0" u="none" strike="noStrike" mc:Ignorable="hp" hp:hslEmbossed="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000" kern="0">
              <a:solidFill>
                <a:srgbClr val="000000"/>
              </a:solidFill>
              <a:latin typeface="맑은 고딕"/>
              <a:ea typeface="맑은 고딕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4605" y="64515"/>
            <a:ext cx="2852420" cy="468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3000">
                <a:solidFill>
                  <a:srgbClr val="1f4e79"/>
                </a:solidFill>
                <a:latin typeface="HY견고딕"/>
                <a:ea typeface="+mj-ea"/>
                <a:cs typeface="HY견고딕"/>
              </a:rPr>
              <a:t>제안팀 </a:t>
            </a:r>
            <a:r>
              <a:rPr lang="en-US" altLang="ko-KR" sz="3000">
                <a:solidFill>
                  <a:srgbClr val="1f4e79"/>
                </a:solidFill>
                <a:latin typeface="HY견고딕"/>
                <a:ea typeface="+mj-ea"/>
                <a:cs typeface="HY견고딕"/>
              </a:rPr>
              <a:t>R&amp;R</a:t>
            </a:r>
            <a:endParaRPr lang="en-US" altLang="ko-KR" sz="3000">
              <a:solidFill>
                <a:srgbClr val="1f4e79"/>
              </a:solidFill>
              <a:latin typeface="HY견고딕"/>
              <a:ea typeface="+mj-ea"/>
              <a:cs typeface="HY견고딕"/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459654" y="2667002"/>
          <a:ext cx="8224691" cy="3576915"/>
        </p:xfrm>
        <a:graphic>
          <a:graphicData uri="http://schemas.openxmlformats.org/drawingml/2006/table">
            <a:tbl>
              <a:tblPr firstRow="1" bandRow="1"/>
              <a:tblGrid>
                <a:gridCol w="659130"/>
                <a:gridCol w="1860738"/>
                <a:gridCol w="533400"/>
                <a:gridCol w="1177675"/>
                <a:gridCol w="1901790"/>
                <a:gridCol w="2091958"/>
              </a:tblGrid>
              <a:tr h="8516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sz="1200" b="1" i="0" u="none" strike="noStrike" mc:Ignorable="hp" hp:hslEmbossed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sz="1200" b="1" i="0" u="none" strike="noStrike" mc:Ignorable="hp" hp:hslEmbossed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성명</a:t>
                      </a:r>
                      <a:endParaRPr xmlns:mc="http://schemas.openxmlformats.org/markup-compatibility/2006" xmlns:hp="http://schemas.haansoft.com/office/presentation/8.0" lang="ko-KR" sz="1200" b="1" i="0" u="none" strike="noStrike" mc:Ignorable="hp" hp:hslEmbossed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4572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sz="1200" b="1" i="0" u="none" strike="noStrike" mc:Ignorable="hp" hp:hslEmbossed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sz="1200" b="1" i="0" u="none" strike="noStrike" mc:Ignorable="hp" hp:hslEmbossed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소속회사</a:t>
                      </a:r>
                      <a:r>
                        <a:rPr xmlns:mc="http://schemas.openxmlformats.org/markup-compatibility/2006" xmlns:hp="http://schemas.haansoft.com/office/presentation/8.0" lang="en-US" sz="1200" b="1" i="0" u="none" strike="noStrike" mc:Ignorable="hp" hp:hslEmbossed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lang="ko-KR" sz="1200" b="1" i="0" u="none" strike="noStrike" mc:Ignorable="hp" hp:hslEmbossed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부서</a:t>
                      </a:r>
                      <a:endParaRPr xmlns:mc="http://schemas.openxmlformats.org/markup-compatibility/2006" xmlns:hp="http://schemas.haansoft.com/office/presentation/8.0" lang="ko-KR" sz="1200" b="1" i="0" u="none" strike="noStrike" mc:Ignorable="hp" hp:hslEmbossed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4572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sz="1200" b="1" i="0" u="none" strike="noStrike" mc:Ignorable="hp" hp:hslEmbossed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sz="1200" b="1" i="0" u="none" strike="noStrike" mc:Ignorable="hp" hp:hslEmbossed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직급</a:t>
                      </a:r>
                      <a:endParaRPr xmlns:mc="http://schemas.openxmlformats.org/markup-compatibility/2006" xmlns:hp="http://schemas.haansoft.com/office/presentation/8.0" lang="ko-KR" sz="1200" b="1" i="0" u="none" strike="noStrike" mc:Ignorable="hp" hp:hslEmbossed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4572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sz="1200" b="1" i="0" u="none" strike="noStrike" mc:Ignorable="hp" hp:hslEmbossed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sz="1200" b="1" i="0" u="none" strike="noStrike" mc:Ignorable="hp" hp:hslEmbossed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역할</a:t>
                      </a:r>
                      <a:endParaRPr xmlns:mc="http://schemas.openxmlformats.org/markup-compatibility/2006" xmlns:hp="http://schemas.haansoft.com/office/presentation/8.0" lang="ko-KR" sz="1200" b="1" i="0" u="none" strike="noStrike" mc:Ignorable="hp" hp:hslEmbossed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4572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sz="1200" b="1" i="0" u="none" strike="noStrike" mc:Ignorable="hp" hp:hslEmbossed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sz="1200" b="1" i="0" u="none" strike="noStrike" mc:Ignorable="hp" hp:hslEmbossed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연락처</a:t>
                      </a:r>
                      <a:endParaRPr xmlns:mc="http://schemas.openxmlformats.org/markup-compatibility/2006" xmlns:hp="http://schemas.haansoft.com/office/presentation/8.0" lang="ko-KR" sz="1200" b="1" i="0" u="none" strike="noStrike" mc:Ignorable="hp" hp:hslEmbossed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4572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sz="1200" b="1" i="0" u="none" strike="noStrike" mc:Ignorable="hp" hp:hslEmbossed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sz="1200" b="1" i="0" u="none" strike="noStrike" mc:Ignorable="hp" hp:hslEmbossed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이메일</a:t>
                      </a:r>
                      <a:endParaRPr xmlns:mc="http://schemas.openxmlformats.org/markup-compatibility/2006" xmlns:hp="http://schemas.haansoft.com/office/presentation/8.0" lang="ko-KR" sz="1200" b="1" i="0" u="none" strike="noStrike" mc:Ignorable="hp" hp:hslEmbossed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4572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6813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온동헌 </a:t>
                      </a: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4572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한라대 </a:t>
                      </a:r>
                      <a:r>
                        <a:rPr xmlns:mc="http://schemas.openxmlformats.org/markup-compatibility/2006" xmlns:hp="http://schemas.haansoft.com/office/presentation/8.0" lang="en-US" altLang="ko-KR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lang="ko-KR" altLang="en-US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 정보통신소프트웨어</a:t>
                      </a: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4572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학생</a:t>
                      </a: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4572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팀장</a:t>
                      </a: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H/W, S/W</a:t>
                      </a:r>
                      <a:endParaRPr xmlns:mc="http://schemas.openxmlformats.org/markup-compatibility/2006" xmlns:hp="http://schemas.haansoft.com/office/presentation/8.0" lang="en-US" alt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4572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en-US" alt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010 - 7470 - 8185</a:t>
                      </a:r>
                      <a:endParaRPr xmlns:mc="http://schemas.openxmlformats.org/markup-compatibility/2006" xmlns:hp="http://schemas.haansoft.com/office/presentation/8.0" lang="en-US" alt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4572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en-US" alt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ondonghyun99</a:t>
                      </a: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@naver.com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4572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</a:tr>
              <a:tr h="6813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이민욱</a:t>
                      </a: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한라대 </a:t>
                      </a:r>
                      <a:r>
                        <a:rPr xmlns:mc="http://schemas.openxmlformats.org/markup-compatibility/2006" xmlns:hp="http://schemas.haansoft.com/office/presentation/8.0" lang="en-US" altLang="ko-KR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lang="ko-KR" altLang="en-US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 정보통신소프트웨어</a:t>
                      </a:r>
                      <a:endParaRPr xmlns:mc="http://schemas.openxmlformats.org/markup-compatibility/2006" xmlns:hp="http://schemas.haansoft.com/office/presentation/8.0" 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학생</a:t>
                      </a: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H/W, S/W</a:t>
                      </a:r>
                      <a:endParaRPr xmlns:mc="http://schemas.openxmlformats.org/markup-compatibility/2006" xmlns:hp="http://schemas.haansoft.com/office/presentation/8.0" 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en-US" alt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010 - 6768 - 1643</a:t>
                      </a:r>
                      <a:endParaRPr xmlns:mc="http://schemas.openxmlformats.org/markup-compatibility/2006" xmlns:hp="http://schemas.haansoft.com/office/presentation/8.0" lang="en-US" alt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en-US" alt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minha7000</a:t>
                      </a: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@naver.com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</a:tr>
              <a:tr h="6813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구자민</a:t>
                      </a: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한라대 </a:t>
                      </a:r>
                      <a:r>
                        <a:rPr xmlns:mc="http://schemas.openxmlformats.org/markup-compatibility/2006" xmlns:hp="http://schemas.haansoft.com/office/presentation/8.0" lang="en-US" altLang="ko-KR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lang="ko-KR" altLang="en-US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 정보통신소프트웨어</a:t>
                      </a:r>
                      <a:endParaRPr xmlns:mc="http://schemas.openxmlformats.org/markup-compatibility/2006" xmlns:hp="http://schemas.haansoft.com/office/presentation/8.0" 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학생</a:t>
                      </a:r>
                      <a:endParaRPr xmlns:mc="http://schemas.openxmlformats.org/markup-compatibility/2006" xmlns:hp="http://schemas.haansoft.com/office/presentation/8.0" 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H/W, S/W</a:t>
                      </a:r>
                      <a:endParaRPr xmlns:mc="http://schemas.openxmlformats.org/markup-compatibility/2006" xmlns:hp="http://schemas.haansoft.com/office/presentation/8.0" lang="en-US" alt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마케팅</a:t>
                      </a: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en-US" alt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010 - 4191 - 5743</a:t>
                      </a:r>
                      <a:endParaRPr xmlns:mc="http://schemas.openxmlformats.org/markup-compatibility/2006" xmlns:hp="http://schemas.haansoft.com/office/presentation/8.0" lang="en-US" alt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lang="en-US" alt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ozaki5741@gmail.com</a:t>
                      </a:r>
                      <a:endParaRPr xmlns:mc="http://schemas.openxmlformats.org/markup-compatibility/2006" xmlns:hp="http://schemas.haansoft.com/office/presentation/8.0" lang="en-US" altLang="ko-KR" sz="1100" b="1" i="0" u="none" strike="noStrike" mc:Ignorable="hp" hp:hslEmbossed="0">
                        <a:solidFill>
                          <a:srgbClr val="4a452a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</a:tr>
              <a:tr h="6813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권세영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한라대 </a:t>
                      </a: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/</a:t>
                      </a:r>
                      <a:endParaRPr lang="en-US" altLang="ko-KR" sz="1100" b="1"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전기전자공학과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학생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100" b="1" i="0" u="none" strike="noStrike" mc:Ignorable="hp" hp:hslEmbossed="0">
                          <a:solidFill>
                            <a:srgbClr val="4a452a"/>
                          </a:solidFill>
                          <a:latin typeface="맑은 고딕"/>
                          <a:ea typeface="맑은 고딕"/>
                        </a:rPr>
                        <a:t>H/W, S/W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010</a:t>
                      </a: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3456</a:t>
                      </a: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7299</a:t>
                      </a:r>
                      <a:endParaRPr lang="en-US" altLang="ko-KR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100" b="1"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young997351@gmail.com</a:t>
                      </a:r>
                      <a:endParaRPr lang="en-US" altLang="ko-KR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TextBox 6"/>
          <p:cNvSpPr txBox="1"/>
          <p:nvPr/>
        </p:nvSpPr>
        <p:spPr>
          <a:xfrm>
            <a:off x="304800" y="990600"/>
            <a:ext cx="8305800" cy="293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>
                <a:solidFill>
                  <a:prstClr val="black"/>
                </a:solidFill>
                <a:latin typeface="+mn-ea"/>
                <a:ea typeface="+mn-ea"/>
              </a:rPr>
              <a:t>■ </a:t>
            </a:r>
            <a:r>
              <a:rPr lang="ko-KR" altLang="en-US" sz="1400" u="sng">
                <a:solidFill>
                  <a:prstClr val="black"/>
                </a:solidFill>
                <a:latin typeface="+mn-ea"/>
                <a:ea typeface="+mn-ea"/>
              </a:rPr>
              <a:t>제안 팀 </a:t>
            </a:r>
            <a:r>
              <a:rPr lang="en-US" altLang="ko-KR" sz="1400" u="sng">
                <a:solidFill>
                  <a:prstClr val="black"/>
                </a:solidFill>
                <a:latin typeface="+mn-ea"/>
                <a:ea typeface="+mn-ea"/>
              </a:rPr>
              <a:t>R&amp;R</a:t>
            </a:r>
            <a:endParaRPr lang="en-US" altLang="ko-KR" sz="1400" b="0" u="sng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544657" y="1447800"/>
            <a:ext cx="8218342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8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6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제안 팀명 </a:t>
            </a:r>
            <a:r>
              <a:rPr lang="en-US" altLang="ko-KR" sz="16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:</a:t>
            </a:r>
            <a:r>
              <a:rPr lang="ko-KR" altLang="en-US" sz="16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박물관이 살아있다</a:t>
            </a:r>
            <a:endParaRPr lang="ko-KR" altLang="en-US" sz="16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</p:txBody>
      </p:sp>
      <p:sp>
        <p:nvSpPr>
          <p:cNvPr id="10" name="TextBox 21"/>
          <p:cNvSpPr txBox="1"/>
          <p:nvPr/>
        </p:nvSpPr>
        <p:spPr>
          <a:xfrm>
            <a:off x="685800" y="2057400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팀  </a:t>
            </a:r>
            <a:r>
              <a:rPr lang="en-US" altLang="ko-KR" sz="12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R&amp;R</a:t>
            </a:r>
            <a:r>
              <a:rPr lang="ko-KR" altLang="en-US" sz="12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 </a:t>
            </a:r>
            <a:r>
              <a:rPr lang="en-US" altLang="ko-KR" sz="12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:</a:t>
            </a:r>
            <a:r>
              <a:rPr lang="ko-KR" altLang="en-US" sz="12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</a:t>
            </a:r>
            <a:r>
              <a:rPr lang="ko-KR" altLang="en-US" sz="1200" b="0" ker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sym typeface="Wingdings"/>
              </a:rPr>
              <a:t>팀 리더 및 팀원 각각의 </a:t>
            </a:r>
            <a:r>
              <a:rPr lang="en-US" altLang="ko-KR" sz="1200" b="0" ker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sym typeface="Wingdings"/>
              </a:rPr>
              <a:t>R&amp;R </a:t>
            </a:r>
            <a:r>
              <a:rPr lang="ko-KR" altLang="en-US" sz="1200" b="0" ker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sym typeface="Wingdings"/>
              </a:rPr>
              <a:t>정의</a:t>
            </a:r>
            <a:r>
              <a:rPr lang="ko-KR" altLang="en-US" sz="1200" kern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 </a:t>
            </a:r>
            <a:endParaRPr lang="ko-KR" altLang="en-US" sz="1200" kern="0">
              <a:solidFill>
                <a:srgbClr val="000000"/>
              </a:solidFill>
              <a:latin typeface="+mn-ea"/>
              <a:ea typeface="+mn-ea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493</ep:Words>
  <ep:PresentationFormat>On-screen Show (4:3)</ep:PresentationFormat>
  <ep:Paragraphs>51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목차</vt:lpstr>
      <vt:lpstr>주제 (아이디어명)</vt:lpstr>
      <vt:lpstr>제안 배경 및 해결방법 (Problem &amp; Solution)</vt:lpstr>
      <vt:lpstr>제안 배경 및 해결방법 (Problem &amp; Solution)</vt:lpstr>
      <vt:lpstr>종래기술</vt:lpstr>
      <vt:lpstr>슬라이드 7</vt:lpstr>
      <vt:lpstr>슬라이드 8</vt:lpstr>
      <vt:lpstr>슬라이드 9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2022-07-06T13:51:50.000</dcterms:created>
  <dc:creator>yongnam.jo@hu.halla.ac.kr</dc:creator>
  <cp:lastModifiedBy>ondon</cp:lastModifiedBy>
  <dcterms:modified xsi:type="dcterms:W3CDTF">2022-07-08T05:08:09.249</dcterms:modified>
  <cp:revision>71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