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3" r:id="rId2"/>
  </p:sldMasterIdLst>
  <p:notesMasterIdLst>
    <p:notesMasterId r:id="rId31"/>
  </p:notesMasterIdLst>
  <p:handoutMasterIdLst>
    <p:handoutMasterId r:id="rId32"/>
  </p:handoutMasterIdLst>
  <p:sldIdLst>
    <p:sldId id="256" r:id="rId3"/>
    <p:sldId id="283" r:id="rId4"/>
    <p:sldId id="404" r:id="rId5"/>
    <p:sldId id="359" r:id="rId6"/>
    <p:sldId id="307" r:id="rId7"/>
    <p:sldId id="356" r:id="rId8"/>
    <p:sldId id="382" r:id="rId9"/>
    <p:sldId id="381" r:id="rId10"/>
    <p:sldId id="308" r:id="rId11"/>
    <p:sldId id="380" r:id="rId12"/>
    <p:sldId id="414" r:id="rId13"/>
    <p:sldId id="412" r:id="rId14"/>
    <p:sldId id="366" r:id="rId15"/>
    <p:sldId id="410" r:id="rId16"/>
    <p:sldId id="409" r:id="rId17"/>
    <p:sldId id="394" r:id="rId18"/>
    <p:sldId id="401" r:id="rId19"/>
    <p:sldId id="413" r:id="rId20"/>
    <p:sldId id="392" r:id="rId21"/>
    <p:sldId id="310" r:id="rId22"/>
    <p:sldId id="415" r:id="rId23"/>
    <p:sldId id="312" r:id="rId24"/>
    <p:sldId id="399" r:id="rId25"/>
    <p:sldId id="385" r:id="rId26"/>
    <p:sldId id="417" r:id="rId27"/>
    <p:sldId id="373" r:id="rId28"/>
    <p:sldId id="374" r:id="rId29"/>
    <p:sldId id="37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991FF"/>
    <a:srgbClr val="F3FBF1"/>
    <a:srgbClr val="2EC0DF"/>
    <a:srgbClr val="22B6FF"/>
    <a:srgbClr val="EFEDC0"/>
    <a:srgbClr val="D7D5AD"/>
    <a:srgbClr val="D5D701"/>
    <a:srgbClr val="BBDFD3"/>
    <a:srgbClr val="FFDAD5"/>
    <a:srgbClr val="D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5" autoAdjust="0"/>
    <p:restoredTop sz="96980" autoAdjust="0"/>
  </p:normalViewPr>
  <p:slideViewPr>
    <p:cSldViewPr>
      <p:cViewPr>
        <p:scale>
          <a:sx n="71" d="100"/>
          <a:sy n="71" d="100"/>
        </p:scale>
        <p:origin x="-1614" y="-78"/>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snapToObjects="1">
      <p:cViewPr varScale="1">
        <p:scale>
          <a:sx n="47" d="100"/>
          <a:sy n="47" d="100"/>
        </p:scale>
        <p:origin x="-3152" y="-11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BAA98-90DA-234B-BDCC-581C57D9FAE4}" type="datetimeFigureOut">
              <a:rPr lang="fr-FR" smtClean="0"/>
              <a:pPr/>
              <a:t>01/06/2015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AB62A-7216-C141-98E1-6BEB504F1DA6}" type="slidenum">
              <a:rPr lang="fr-FR" smtClean="0"/>
              <a:pPr/>
              <a:t>‹N°›</a:t>
            </a:fld>
            <a:endParaRPr lang="fr-FR"/>
          </a:p>
        </p:txBody>
      </p:sp>
    </p:spTree>
    <p:extLst>
      <p:ext uri="{BB962C8B-B14F-4D97-AF65-F5344CB8AC3E}">
        <p14:creationId xmlns="" xmlns:p14="http://schemas.microsoft.com/office/powerpoint/2010/main" val="933139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5E0E15-DC32-9243-867A-2E746AC85D6F}" type="datetimeFigureOut">
              <a:rPr lang="fr-FR" smtClean="0"/>
              <a:pPr/>
              <a:t>01/06/2015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C8FA16-EB55-4C48-9707-D2DAB06D79EE}" type="slidenum">
              <a:rPr lang="fr-FR" smtClean="0"/>
              <a:pPr/>
              <a:t>‹N°›</a:t>
            </a:fld>
            <a:endParaRPr lang="fr-FR"/>
          </a:p>
        </p:txBody>
      </p:sp>
    </p:spTree>
    <p:extLst>
      <p:ext uri="{BB962C8B-B14F-4D97-AF65-F5344CB8AC3E}">
        <p14:creationId xmlns="" xmlns:p14="http://schemas.microsoft.com/office/powerpoint/2010/main" val="3501973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Mesdames</a:t>
            </a:r>
            <a:r>
              <a:rPr lang="fr-FR" baseline="0" dirty="0" smtClean="0"/>
              <a:t> et messieurs membres du jury nous avons le plaisir de vous présenter notre projet de fin d’</a:t>
            </a:r>
            <a:r>
              <a:rPr lang="fr-FR" baseline="0" dirty="0" err="1" smtClean="0"/>
              <a:t>annee</a:t>
            </a:r>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remédier à la perte en puissance, on intègre une solution électronique</a:t>
            </a:r>
          </a:p>
          <a:p>
            <a:r>
              <a:rPr lang="fr-FR" dirty="0" smtClean="0"/>
              <a:t>qui consiste en un étage </a:t>
            </a:r>
            <a:r>
              <a:rPr lang="fr-FR" dirty="0" smtClean="0">
                <a:solidFill>
                  <a:srgbClr val="000000"/>
                </a:solidFill>
              </a:rPr>
              <a:t>d’adaptation</a:t>
            </a:r>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l’insertion d’un étage d’adaptation entre le GPV et la charge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joue le rôle d’interface entre les deux éléments en assurant à travers une action de contrôle, le transfert du maximum de puissance fournie par le générateur</a:t>
            </a:r>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12</a:t>
            </a:fld>
            <a:endParaRPr lang="fr-FR"/>
          </a:p>
        </p:txBody>
      </p:sp>
    </p:spTree>
    <p:extLst>
      <p:ext uri="{BB962C8B-B14F-4D97-AF65-F5344CB8AC3E}">
        <p14:creationId xmlns="" xmlns:p14="http://schemas.microsoft.com/office/powerpoint/2010/main" val="1268313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comparaison avec le </a:t>
            </a:r>
            <a:r>
              <a:rPr lang="fr-FR" dirty="0" err="1" smtClean="0"/>
              <a:t>stm</a:t>
            </a:r>
            <a:r>
              <a:rPr lang="fr-FR" dirty="0" smtClean="0"/>
              <a:t>,</a:t>
            </a:r>
            <a:r>
              <a:rPr lang="fr-FR" baseline="0" dirty="0" smtClean="0"/>
              <a:t> l’</a:t>
            </a:r>
            <a:r>
              <a:rPr lang="fr-FR" baseline="0" dirty="0" err="1" smtClean="0"/>
              <a:t>arduino</a:t>
            </a:r>
            <a:r>
              <a:rPr lang="fr-FR" baseline="0" dirty="0" smtClean="0"/>
              <a:t> nous fait éviter la peine d’utiliser un convertisseur CAN</a:t>
            </a:r>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17</a:t>
            </a:fld>
            <a:endParaRPr lang="fr-FR"/>
          </a:p>
        </p:txBody>
      </p:sp>
    </p:spTree>
    <p:extLst>
      <p:ext uri="{BB962C8B-B14F-4D97-AF65-F5344CB8AC3E}">
        <p14:creationId xmlns="" xmlns:p14="http://schemas.microsoft.com/office/powerpoint/2010/main" val="3034618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Apres avoir</a:t>
            </a:r>
            <a:r>
              <a:rPr lang="fr-FR" baseline="0" dirty="0" smtClean="0"/>
              <a:t> </a:t>
            </a:r>
            <a:r>
              <a:rPr lang="fr-FR" baseline="0" dirty="0" err="1" smtClean="0"/>
              <a:t>deduit</a:t>
            </a:r>
            <a:r>
              <a:rPr lang="fr-FR" baseline="0" dirty="0" smtClean="0"/>
              <a:t> les mesures et les axes nous passons  à la </a:t>
            </a:r>
            <a:r>
              <a:rPr lang="fr-FR" baseline="0" dirty="0" err="1" smtClean="0"/>
              <a:t>modelisation</a:t>
            </a:r>
            <a:r>
              <a:rPr lang="fr-FR" baseline="0" dirty="0" smtClean="0"/>
              <a:t> du </a:t>
            </a:r>
            <a:r>
              <a:rPr lang="fr-FR" baseline="0" dirty="0" err="1" smtClean="0"/>
              <a:t>schema</a:t>
            </a:r>
            <a:r>
              <a:rPr lang="fr-FR" baseline="0" dirty="0" smtClean="0"/>
              <a:t> en </a:t>
            </a:r>
            <a:r>
              <a:rPr lang="fr-FR" baseline="0" dirty="0" err="1" smtClean="0"/>
              <a:t>etoile</a:t>
            </a:r>
            <a:r>
              <a:rPr lang="fr-FR" baseline="0" dirty="0" smtClean="0"/>
              <a:t> relatif a notre projet </a:t>
            </a:r>
            <a:r>
              <a:rPr lang="fr-FR" baseline="0" dirty="0" err="1" smtClean="0"/>
              <a:t>decisionnel</a:t>
            </a:r>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19</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Cette expérience a été très enrichissante et bénéfique pour notre formation du fait qu’elle nous a aidé non seulement à élargir nos capacités d’apprentissage des logiciels et des outils de simulation, mais aussi à améliorer nos capacités d’adaptation aux différentes contraintes rencontrées durant les différentes phases de conception et réalisation.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L’objectif de notre projet a été de trouver une solution numérique de contrôle de la tension fournie par un panneau solaire afin d’en extraire le maximum de puissance pour alimenter</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un robot écologique, auto rechargeable à partir d’une source verte.</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Cependant, notre robot peut évoluer au fil du temps pour intégrer des capteurs qui lui permettant ainsi d’interagir avec son environnement et d’intégrer plus d’actionneurs qui lui confèrent plus d’utilité et l’adapter à un domaine précis. </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27</a:t>
            </a:fld>
            <a:endParaRPr lang="fr-FR"/>
          </a:p>
        </p:txBody>
      </p:sp>
    </p:spTree>
    <p:extLst>
      <p:ext uri="{BB962C8B-B14F-4D97-AF65-F5344CB8AC3E}">
        <p14:creationId xmlns="" xmlns:p14="http://schemas.microsoft.com/office/powerpoint/2010/main" val="31499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 problème de l’énergie est un défi majeur pour notre civilisation et Les sources traditionnelles d’énergie deviennent de plus en plus dangereuses pour l’environnement</a:t>
            </a:r>
            <a:br>
              <a:rPr lang="fr-FR" sz="1200" kern="1200" dirty="0" smtClean="0">
                <a:solidFill>
                  <a:schemeClr val="tx1"/>
                </a:solidFill>
                <a:effectLst/>
                <a:latin typeface="+mn-lt"/>
                <a:ea typeface="+mn-ea"/>
                <a:cs typeface="+mn-cs"/>
              </a:rPr>
            </a:br>
            <a:r>
              <a:rPr lang="fr-FR" sz="1200" b="1" kern="1200" dirty="0" smtClean="0">
                <a:solidFill>
                  <a:schemeClr val="tx1"/>
                </a:solidFill>
                <a:effectLst/>
                <a:latin typeface="+mn-lt"/>
                <a:ea typeface="+mn-ea"/>
                <a:cs typeface="+mn-cs"/>
              </a:rPr>
              <a:t>D’où le recours aux énergies renouvelables dont l’utilisation ne cesse d’augmenter.</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soleil constitue une réserve d’énergie renouvelable inépuisable et gratuite nous permet de produire de l’énergie solaire photovoltaïque dont la production en courant est non polluante. </a:t>
            </a:r>
            <a:br>
              <a:rPr lang="fr-FR" sz="1200" kern="1200" dirty="0" smtClean="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D’où le recours aux énergies renouvelables dont l’utilisation ne cesse d’augmenter.</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solidFill>
                  <a:prstClr val="black"/>
                </a:solidFill>
              </a:rPr>
              <a:pPr/>
              <a:t>3</a:t>
            </a:fld>
            <a:endParaRPr lang="fr-FR">
              <a:solidFill>
                <a:prstClr val="black"/>
              </a:solidFill>
            </a:endParaRPr>
          </a:p>
        </p:txBody>
      </p:sp>
    </p:spTree>
    <p:extLst>
      <p:ext uri="{BB962C8B-B14F-4D97-AF65-F5344CB8AC3E}">
        <p14:creationId xmlns="" xmlns:p14="http://schemas.microsoft.com/office/powerpoint/2010/main" val="3722127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présenter notre travail, nous allons suivre ce plan:</a:t>
            </a:r>
          </a:p>
          <a:p>
            <a:pPr marL="171450" indent="-171450">
              <a:buFontTx/>
              <a:buChar char="-"/>
            </a:pPr>
            <a:r>
              <a:rPr lang="fr-FR" dirty="0" smtClean="0"/>
              <a:t>Nous allons commencer par</a:t>
            </a:r>
          </a:p>
          <a:p>
            <a:pPr marL="171450" indent="-171450">
              <a:buFontTx/>
              <a:buChar char="-"/>
            </a:pPr>
            <a:r>
              <a:rPr lang="fr-FR" dirty="0" smtClean="0"/>
              <a:t>ET on va terminer cette présentation par une conclusion </a:t>
            </a:r>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principe consiste en la pénétration d’un photon de la lumière incidente dans un matériau semi-conducteur produisant ainsi un courant électrique.</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Cette puissance verte dépend de plusieurs de facteurs  internes  comme la structure du panneau, et de facteurs externes tels que l’ensoleillement, l’éclairement</a:t>
            </a:r>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6</a:t>
            </a:fld>
            <a:endParaRPr lang="fr-FR"/>
          </a:p>
        </p:txBody>
      </p:sp>
    </p:spTree>
    <p:extLst>
      <p:ext uri="{BB962C8B-B14F-4D97-AF65-F5344CB8AC3E}">
        <p14:creationId xmlns="" xmlns:p14="http://schemas.microsoft.com/office/powerpoint/2010/main" val="277612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8</a:t>
            </a:fld>
            <a:endParaRPr lang="fr-FR"/>
          </a:p>
        </p:txBody>
      </p:sp>
    </p:spTree>
    <p:extLst>
      <p:ext uri="{BB962C8B-B14F-4D97-AF65-F5344CB8AC3E}">
        <p14:creationId xmlns="" xmlns:p14="http://schemas.microsoft.com/office/powerpoint/2010/main" val="215402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9</a:t>
            </a:fld>
            <a:endParaRPr lang="fr-FR"/>
          </a:p>
        </p:txBody>
      </p:sp>
    </p:spTree>
    <p:extLst>
      <p:ext uri="{BB962C8B-B14F-4D97-AF65-F5344CB8AC3E}">
        <p14:creationId xmlns="" xmlns:p14="http://schemas.microsoft.com/office/powerpoint/2010/main" val="250226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Donc on veut chercher une solution qui permettrait de contrôler le rendement du panneau au cours de la variation des paramètres dont il dépend, comme l’intensité de l’ensoleillement et la température.</a:t>
            </a:r>
          </a:p>
        </p:txBody>
      </p:sp>
      <p:sp>
        <p:nvSpPr>
          <p:cNvPr id="4" name="Espace réservé du numéro de diapositive 3"/>
          <p:cNvSpPr>
            <a:spLocks noGrp="1"/>
          </p:cNvSpPr>
          <p:nvPr>
            <p:ph type="sldNum" sz="quarter" idx="10"/>
          </p:nvPr>
        </p:nvSpPr>
        <p:spPr/>
        <p:txBody>
          <a:bodyPr/>
          <a:lstStyle/>
          <a:p>
            <a:fld id="{BEC8FA16-EB55-4C48-9707-D2DAB06D79EE}" type="slidenum">
              <a:rPr lang="fr-FR" smtClean="0"/>
              <a:pPr/>
              <a:t>10</a:t>
            </a:fld>
            <a:endParaRPr lang="fr-FR"/>
          </a:p>
        </p:txBody>
      </p:sp>
    </p:spTree>
    <p:extLst>
      <p:ext uri="{BB962C8B-B14F-4D97-AF65-F5344CB8AC3E}">
        <p14:creationId xmlns="" xmlns:p14="http://schemas.microsoft.com/office/powerpoint/2010/main" val="162399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CA" smtClean="0"/>
              <a:t>Cliquez et modifiez le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2013/2014</a:t>
            </a:r>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94437EB-1AB8-7F47-938B-686EFA69F49D}" type="slidenum">
              <a:rPr lang="en-US" smtClean="0"/>
              <a:pPr/>
              <a:t>‹N°›</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2013/2014</a:t>
            </a:r>
            <a:endParaRPr lang="en-US"/>
          </a:p>
        </p:txBody>
      </p:sp>
      <p:sp>
        <p:nvSpPr>
          <p:cNvPr id="6" name="Slide Number Placeholder 5"/>
          <p:cNvSpPr>
            <a:spLocks noGrp="1"/>
          </p:cNvSpPr>
          <p:nvPr>
            <p:ph type="sldNum" sz="quarter" idx="12"/>
          </p:nvPr>
        </p:nvSpPr>
        <p:spPr/>
        <p:txBody>
          <a:bodyPr/>
          <a:lstStyle/>
          <a:p>
            <a:fld id="{CB298735-EDA4-D247-996D-3B348391D0B3}"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CA" smtClean="0"/>
              <a:t>Cliquez et modifiez le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2013/2014</a:t>
            </a:r>
            <a:endParaRPr lang="en-US"/>
          </a:p>
        </p:txBody>
      </p:sp>
      <p:sp>
        <p:nvSpPr>
          <p:cNvPr id="6" name="Slide Number Placeholder 5"/>
          <p:cNvSpPr>
            <a:spLocks noGrp="1"/>
          </p:cNvSpPr>
          <p:nvPr>
            <p:ph type="sldNum" sz="quarter" idx="12"/>
          </p:nvPr>
        </p:nvSpPr>
        <p:spPr/>
        <p:txBody>
          <a:bodyPr/>
          <a:lstStyle/>
          <a:p>
            <a:fld id="{AB618AF0-551A-9F43-BD73-BF9AFAF4D5DF}"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CA" smtClean="0"/>
              <a:t>Cliquez et modifiez le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solidFill>
                <a:srgbClr val="94C600"/>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94437EB-1AB8-7F47-938B-686EFA69F49D}" type="slidenum">
              <a:rPr lang="en-US" smtClean="0">
                <a:solidFill>
                  <a:srgbClr val="94C600"/>
                </a:solidFill>
              </a:rPr>
              <a:pPr/>
              <a:t>‹N°›</a:t>
            </a:fld>
            <a:endParaRPr lang="en-US">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Tree>
    <p:extLst>
      <p:ext uri="{BB962C8B-B14F-4D97-AF65-F5344CB8AC3E}">
        <p14:creationId xmlns="" xmlns:p14="http://schemas.microsoft.com/office/powerpoint/2010/main" val="540622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43490" y="1371600"/>
            <a:ext cx="7024744" cy="799064"/>
          </a:xfrm>
        </p:spPr>
        <p:txBody>
          <a:bodyPr/>
          <a:lstStyle/>
          <a:p>
            <a:r>
              <a:rPr lang="fr-CA" dirty="0" smtClean="0"/>
              <a:t>Cliquez et modifiez le titre</a:t>
            </a:r>
            <a:endParaRPr lang="en-US" dirty="0"/>
          </a:p>
        </p:txBody>
      </p:sp>
      <p:sp>
        <p:nvSpPr>
          <p:cNvPr id="3" name="Content Placeholder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6" name="Slide Number Placeholder 5"/>
          <p:cNvSpPr>
            <a:spLocks noGrp="1"/>
          </p:cNvSpPr>
          <p:nvPr>
            <p:ph type="sldNum" sz="quarter" idx="12"/>
          </p:nvPr>
        </p:nvSpPr>
        <p:spPr/>
        <p:txBody>
          <a:bodyPr/>
          <a:lstStyle/>
          <a:p>
            <a:fld id="{E3CC5B83-50FF-7343-AF02-9505EEC538B5}" type="slidenum">
              <a:rPr lang="en-US" smtClean="0"/>
              <a:pPr/>
              <a:t>‹N°›</a:t>
            </a:fld>
            <a:endParaRPr lang="en-US"/>
          </a:p>
        </p:txBody>
      </p:sp>
    </p:spTree>
    <p:extLst>
      <p:ext uri="{BB962C8B-B14F-4D97-AF65-F5344CB8AC3E}">
        <p14:creationId xmlns="" xmlns:p14="http://schemas.microsoft.com/office/powerpoint/2010/main" val="2999077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CA" smtClean="0"/>
              <a:t>Cliquez et modifiez le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6" name="Slide Number Placeholder 5"/>
          <p:cNvSpPr>
            <a:spLocks noGrp="1"/>
          </p:cNvSpPr>
          <p:nvPr>
            <p:ph type="sldNum" sz="quarter" idx="12"/>
          </p:nvPr>
        </p:nvSpPr>
        <p:spPr/>
        <p:txBody>
          <a:bodyPr/>
          <a:lstStyle/>
          <a:p>
            <a:fld id="{5946E490-E922-0541-AB34-E11270D5995A}" type="slidenum">
              <a:rPr lang="en-US" smtClean="0"/>
              <a:pPr/>
              <a:t>‹N°›</a:t>
            </a:fld>
            <a:endParaRPr lang="en-US"/>
          </a:p>
        </p:txBody>
      </p:sp>
    </p:spTree>
    <p:extLst>
      <p:ext uri="{BB962C8B-B14F-4D97-AF65-F5344CB8AC3E}">
        <p14:creationId xmlns="" xmlns:p14="http://schemas.microsoft.com/office/powerpoint/2010/main" val="28880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7" name="Slide Number Placeholder 6"/>
          <p:cNvSpPr>
            <a:spLocks noGrp="1"/>
          </p:cNvSpPr>
          <p:nvPr>
            <p:ph type="sldNum" sz="quarter" idx="12"/>
          </p:nvPr>
        </p:nvSpPr>
        <p:spPr/>
        <p:txBody>
          <a:bodyPr/>
          <a:lstStyle/>
          <a:p>
            <a:fld id="{E8AC212E-EC33-2847-B13E-A7B937F056AE}" type="slidenum">
              <a:rPr lang="en-US" smtClean="0"/>
              <a:pPr/>
              <a:t>‹N°›</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Tree>
    <p:extLst>
      <p:ext uri="{BB962C8B-B14F-4D97-AF65-F5344CB8AC3E}">
        <p14:creationId xmlns="" xmlns:p14="http://schemas.microsoft.com/office/powerpoint/2010/main" val="328676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Cliquez et modifiez le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9" name="Slide Number Placeholder 8"/>
          <p:cNvSpPr>
            <a:spLocks noGrp="1"/>
          </p:cNvSpPr>
          <p:nvPr>
            <p:ph type="sldNum" sz="quarter" idx="12"/>
          </p:nvPr>
        </p:nvSpPr>
        <p:spPr/>
        <p:txBody>
          <a:bodyPr/>
          <a:lstStyle/>
          <a:p>
            <a:fld id="{6D521943-071C-4C46-9871-D6AB4714A74C}" type="slidenum">
              <a:rPr lang="en-US" smtClean="0"/>
              <a:pPr/>
              <a:t>‹N°›</a:t>
            </a:fld>
            <a:endParaRPr lang="en-US"/>
          </a:p>
        </p:txBody>
      </p:sp>
    </p:spTree>
    <p:extLst>
      <p:ext uri="{BB962C8B-B14F-4D97-AF65-F5344CB8AC3E}">
        <p14:creationId xmlns="" xmlns:p14="http://schemas.microsoft.com/office/powerpoint/2010/main" val="39930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5" name="Slide Number Placeholder 4"/>
          <p:cNvSpPr>
            <a:spLocks noGrp="1"/>
          </p:cNvSpPr>
          <p:nvPr>
            <p:ph type="sldNum" sz="quarter" idx="12"/>
          </p:nvPr>
        </p:nvSpPr>
        <p:spPr/>
        <p:txBody>
          <a:bodyPr/>
          <a:lstStyle/>
          <a:p>
            <a:fld id="{D7FB77A3-75C7-C844-81E7-B5CDFFA63C1C}" type="slidenum">
              <a:rPr lang="en-US" smtClean="0"/>
              <a:pPr/>
              <a:t>‹N°›</a:t>
            </a:fld>
            <a:endParaRPr lang="en-US"/>
          </a:p>
        </p:txBody>
      </p:sp>
    </p:spTree>
    <p:extLst>
      <p:ext uri="{BB962C8B-B14F-4D97-AF65-F5344CB8AC3E}">
        <p14:creationId xmlns="" xmlns:p14="http://schemas.microsoft.com/office/powerpoint/2010/main" val="1197849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4" name="Slide Number Placeholder 3"/>
          <p:cNvSpPr>
            <a:spLocks noGrp="1"/>
          </p:cNvSpPr>
          <p:nvPr>
            <p:ph type="sldNum" sz="quarter" idx="12"/>
          </p:nvPr>
        </p:nvSpPr>
        <p:spPr/>
        <p:txBody>
          <a:bodyPr/>
          <a:lstStyle/>
          <a:p>
            <a:fld id="{30C93D21-248A-674D-A10B-0929E158FEE1}" type="slidenum">
              <a:rPr lang="en-US" smtClean="0"/>
              <a:pPr/>
              <a:t>‹N°›</a:t>
            </a:fld>
            <a:endParaRPr lang="en-US"/>
          </a:p>
        </p:txBody>
      </p:sp>
    </p:spTree>
    <p:extLst>
      <p:ext uri="{BB962C8B-B14F-4D97-AF65-F5344CB8AC3E}">
        <p14:creationId xmlns="" xmlns:p14="http://schemas.microsoft.com/office/powerpoint/2010/main" val="221371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5E9D1637-CF53-2148-BE65-855CC23216A1}" type="slidenum">
              <a:rPr lang="en-US" smtClean="0"/>
              <a:pPr/>
              <a:t>‹N°›</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solidFill>
                  <a:srgbClr val="94C600"/>
                </a:solidFill>
              </a:rPr>
              <a:t>www.themegallery.com</a:t>
            </a:r>
            <a:endParaRPr lang="en-US">
              <a:solidFill>
                <a:srgbClr val="94C600"/>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CA" smtClean="0"/>
              <a:t>Cliquez et modifiez le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Tree>
    <p:extLst>
      <p:ext uri="{BB962C8B-B14F-4D97-AF65-F5344CB8AC3E}">
        <p14:creationId xmlns="" xmlns:p14="http://schemas.microsoft.com/office/powerpoint/2010/main" val="108723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43490" y="1371600"/>
            <a:ext cx="7024744" cy="799064"/>
          </a:xfrm>
        </p:spPr>
        <p:txBody>
          <a:bodyPr/>
          <a:lstStyle/>
          <a:p>
            <a:r>
              <a:rPr lang="fr-CA" dirty="0" smtClean="0"/>
              <a:t>Cliquez et modifiez le titre</a:t>
            </a:r>
            <a:endParaRPr lang="en-US" dirty="0"/>
          </a:p>
        </p:txBody>
      </p:sp>
      <p:sp>
        <p:nvSpPr>
          <p:cNvPr id="3" name="Content Placeholder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2013/2014</a:t>
            </a:r>
            <a:endParaRPr lang="en-US"/>
          </a:p>
        </p:txBody>
      </p:sp>
      <p:sp>
        <p:nvSpPr>
          <p:cNvPr id="6" name="Slide Number Placeholder 5"/>
          <p:cNvSpPr>
            <a:spLocks noGrp="1"/>
          </p:cNvSpPr>
          <p:nvPr>
            <p:ph type="sldNum" sz="quarter" idx="12"/>
          </p:nvPr>
        </p:nvSpPr>
        <p:spPr/>
        <p:txBody>
          <a:bodyPr/>
          <a:lstStyle/>
          <a:p>
            <a:fld id="{E3CC5B83-50FF-7343-AF02-9505EEC538B5}"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CA" smtClean="0"/>
              <a:t>Cliquez et modifiez le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solidFill>
                  <a:srgbClr val="94C600"/>
                </a:solidFill>
              </a:rPr>
              <a:t>www.themegallery.com</a:t>
            </a:r>
            <a:endParaRPr lang="en-US">
              <a:solidFill>
                <a:srgbClr val="94C600"/>
              </a:solidFill>
            </a:endParaRPr>
          </a:p>
        </p:txBody>
      </p:sp>
      <p:sp>
        <p:nvSpPr>
          <p:cNvPr id="7" name="Slide Number Placeholder 6"/>
          <p:cNvSpPr>
            <a:spLocks noGrp="1"/>
          </p:cNvSpPr>
          <p:nvPr>
            <p:ph type="sldNum" sz="quarter" idx="12"/>
          </p:nvPr>
        </p:nvSpPr>
        <p:spPr/>
        <p:txBody>
          <a:bodyPr/>
          <a:lstStyle/>
          <a:p>
            <a:fld id="{AE49BB17-D779-E548-83F1-D982CB84C79E}" type="slidenum">
              <a:rPr lang="en-US" smtClean="0"/>
              <a:pPr/>
              <a:t>‹N°›</a:t>
            </a:fld>
            <a:endParaRPr lang="en-US"/>
          </a:p>
        </p:txBody>
      </p:sp>
    </p:spTree>
    <p:extLst>
      <p:ext uri="{BB962C8B-B14F-4D97-AF65-F5344CB8AC3E}">
        <p14:creationId xmlns="" xmlns:p14="http://schemas.microsoft.com/office/powerpoint/2010/main" val="13844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6" name="Slide Number Placeholder 5"/>
          <p:cNvSpPr>
            <a:spLocks noGrp="1"/>
          </p:cNvSpPr>
          <p:nvPr>
            <p:ph type="sldNum" sz="quarter" idx="12"/>
          </p:nvPr>
        </p:nvSpPr>
        <p:spPr/>
        <p:txBody>
          <a:bodyPr/>
          <a:lstStyle/>
          <a:p>
            <a:fld id="{CB298735-EDA4-D247-996D-3B348391D0B3}" type="slidenum">
              <a:rPr lang="en-US" smtClean="0"/>
              <a:pPr/>
              <a:t>‹N°›</a:t>
            </a:fld>
            <a:endParaRPr lang="en-US"/>
          </a:p>
        </p:txBody>
      </p:sp>
    </p:spTree>
    <p:extLst>
      <p:ext uri="{BB962C8B-B14F-4D97-AF65-F5344CB8AC3E}">
        <p14:creationId xmlns="" xmlns:p14="http://schemas.microsoft.com/office/powerpoint/2010/main" val="700247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CA" smtClean="0"/>
              <a:t>Cliquez et modifiez le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sp>
        <p:nvSpPr>
          <p:cNvPr id="6" name="Slide Number Placeholder 5"/>
          <p:cNvSpPr>
            <a:spLocks noGrp="1"/>
          </p:cNvSpPr>
          <p:nvPr>
            <p:ph type="sldNum" sz="quarter" idx="12"/>
          </p:nvPr>
        </p:nvSpPr>
        <p:spPr/>
        <p:txBody>
          <a:bodyPr/>
          <a:lstStyle/>
          <a:p>
            <a:fld id="{AB618AF0-551A-9F43-BD73-BF9AFAF4D5DF}" type="slidenum">
              <a:rPr lang="en-US" smtClean="0"/>
              <a:pPr/>
              <a:t>‹N°›</a:t>
            </a:fld>
            <a:endParaRPr lang="en-US"/>
          </a:p>
        </p:txBody>
      </p:sp>
    </p:spTree>
    <p:extLst>
      <p:ext uri="{BB962C8B-B14F-4D97-AF65-F5344CB8AC3E}">
        <p14:creationId xmlns="" xmlns:p14="http://schemas.microsoft.com/office/powerpoint/2010/main" val="181643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CA" smtClean="0"/>
              <a:t>Cliquez et modifiez le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2013/2014</a:t>
            </a:r>
            <a:endParaRPr lang="en-US"/>
          </a:p>
        </p:txBody>
      </p:sp>
      <p:sp>
        <p:nvSpPr>
          <p:cNvPr id="6" name="Slide Number Placeholder 5"/>
          <p:cNvSpPr>
            <a:spLocks noGrp="1"/>
          </p:cNvSpPr>
          <p:nvPr>
            <p:ph type="sldNum" sz="quarter" idx="12"/>
          </p:nvPr>
        </p:nvSpPr>
        <p:spPr/>
        <p:txBody>
          <a:bodyPr/>
          <a:lstStyle/>
          <a:p>
            <a:fld id="{5946E490-E922-0541-AB34-E11270D5995A}"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2013/2014</a:t>
            </a:r>
            <a:endParaRPr lang="en-US"/>
          </a:p>
        </p:txBody>
      </p:sp>
      <p:sp>
        <p:nvSpPr>
          <p:cNvPr id="7" name="Slide Number Placeholder 6"/>
          <p:cNvSpPr>
            <a:spLocks noGrp="1"/>
          </p:cNvSpPr>
          <p:nvPr>
            <p:ph type="sldNum" sz="quarter" idx="12"/>
          </p:nvPr>
        </p:nvSpPr>
        <p:spPr/>
        <p:txBody>
          <a:bodyPr/>
          <a:lstStyle/>
          <a:p>
            <a:fld id="{E8AC212E-EC33-2847-B13E-A7B937F056AE}" type="slidenum">
              <a:rPr lang="en-US" smtClean="0"/>
              <a:pPr/>
              <a:t>‹N°›</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Cliquez et modifiez le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2013/2014</a:t>
            </a:r>
            <a:endParaRPr lang="en-US"/>
          </a:p>
        </p:txBody>
      </p:sp>
      <p:sp>
        <p:nvSpPr>
          <p:cNvPr id="9" name="Slide Number Placeholder 8"/>
          <p:cNvSpPr>
            <a:spLocks noGrp="1"/>
          </p:cNvSpPr>
          <p:nvPr>
            <p:ph type="sldNum" sz="quarter" idx="12"/>
          </p:nvPr>
        </p:nvSpPr>
        <p:spPr/>
        <p:txBody>
          <a:bodyPr/>
          <a:lstStyle/>
          <a:p>
            <a:fld id="{6D521943-071C-4C46-9871-D6AB4714A74C}"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2013/2014</a:t>
            </a:r>
            <a:endParaRPr lang="en-US"/>
          </a:p>
        </p:txBody>
      </p:sp>
      <p:sp>
        <p:nvSpPr>
          <p:cNvPr id="5" name="Slide Number Placeholder 4"/>
          <p:cNvSpPr>
            <a:spLocks noGrp="1"/>
          </p:cNvSpPr>
          <p:nvPr>
            <p:ph type="sldNum" sz="quarter" idx="12"/>
          </p:nvPr>
        </p:nvSpPr>
        <p:spPr/>
        <p:txBody>
          <a:bodyPr/>
          <a:lstStyle/>
          <a:p>
            <a:fld id="{D7FB77A3-75C7-C844-81E7-B5CDFFA63C1C}"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2013/2014</a:t>
            </a:r>
            <a:endParaRPr lang="en-US"/>
          </a:p>
        </p:txBody>
      </p:sp>
      <p:sp>
        <p:nvSpPr>
          <p:cNvPr id="4" name="Slide Number Placeholder 3"/>
          <p:cNvSpPr>
            <a:spLocks noGrp="1"/>
          </p:cNvSpPr>
          <p:nvPr>
            <p:ph type="sldNum" sz="quarter" idx="12"/>
          </p:nvPr>
        </p:nvSpPr>
        <p:spPr/>
        <p:txBody>
          <a:bodyPr/>
          <a:lstStyle/>
          <a:p>
            <a:fld id="{30C93D21-248A-674D-A10B-0929E158FEE1}"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5E9D1637-CF53-2148-BE65-855CC23216A1}" type="slidenum">
              <a:rPr lang="en-US" smtClean="0"/>
              <a:pPr/>
              <a:t>‹N°›</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2013/2014</a:t>
            </a: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CA" smtClean="0"/>
              <a:t>Cliquez et modifiez le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CA" smtClean="0"/>
              <a:t>Cliquez et modifiez le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2013/2014</a:t>
            </a:r>
            <a:endParaRPr lang="en-US"/>
          </a:p>
        </p:txBody>
      </p:sp>
      <p:sp>
        <p:nvSpPr>
          <p:cNvPr id="7" name="Slide Number Placeholder 6"/>
          <p:cNvSpPr>
            <a:spLocks noGrp="1"/>
          </p:cNvSpPr>
          <p:nvPr>
            <p:ph type="sldNum" sz="quarter" idx="12"/>
          </p:nvPr>
        </p:nvSpPr>
        <p:spPr/>
        <p:txBody>
          <a:bodyPr/>
          <a:lstStyle/>
          <a:p>
            <a:fld id="{AE49BB17-D779-E548-83F1-D982CB84C79E}"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76200" y="333487"/>
            <a:ext cx="92964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CA" dirty="0" smtClean="0"/>
              <a:t>Cliquez et modifiez le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2013/2014</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A7BD695-70C0-F649-A0B4-C73DFFC81FF4}"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entury Gothic"/>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grpSp>
      <p:sp>
        <p:nvSpPr>
          <p:cNvPr id="66" name="Rectangle 65"/>
          <p:cNvSpPr/>
          <p:nvPr/>
        </p:nvSpPr>
        <p:spPr>
          <a:xfrm>
            <a:off x="-76200" y="333487"/>
            <a:ext cx="92964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entury Gothic"/>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CA" dirty="0" smtClean="0"/>
              <a:t>Cliquez et modifiez le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solidFill>
                  <a:srgbClr val="94C600"/>
                </a:solidFill>
              </a:rPr>
              <a:t>www.themegallery.com</a:t>
            </a:r>
            <a:endParaRPr lang="en-US">
              <a:solidFill>
                <a:srgbClr val="94C600"/>
              </a:solidFill>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A7BD695-70C0-F649-A0B4-C73DFFC81FF4}" type="slidenum">
              <a:rPr lang="en-US" smtClean="0"/>
              <a:pPr/>
              <a:t>‹N°›</a:t>
            </a:fld>
            <a:endParaRPr lang="en-US"/>
          </a:p>
        </p:txBody>
      </p:sp>
    </p:spTree>
    <p:extLst>
      <p:ext uri="{BB962C8B-B14F-4D97-AF65-F5344CB8AC3E}">
        <p14:creationId xmlns="" xmlns:p14="http://schemas.microsoft.com/office/powerpoint/2010/main" val="36741864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a:xfrm>
            <a:off x="3124200" y="6492875"/>
            <a:ext cx="2895600" cy="365125"/>
          </a:xfrm>
          <a:prstGeom prst="rect">
            <a:avLst/>
          </a:prstGeom>
        </p:spPr>
        <p:txBody>
          <a:bodyPr/>
          <a:lstStyle/>
          <a:p>
            <a:r>
              <a:rPr lang="fr-BE" sz="1400" b="1" smtClean="0">
                <a:solidFill>
                  <a:srgbClr val="008000"/>
                </a:solidFill>
              </a:rPr>
              <a:t>2013/2014</a:t>
            </a:r>
            <a:endParaRPr lang="fr-BE" sz="1400" b="1" dirty="0">
              <a:solidFill>
                <a:srgbClr val="008000"/>
              </a:solidFill>
            </a:endParaRPr>
          </a:p>
        </p:txBody>
      </p:sp>
      <p:sp>
        <p:nvSpPr>
          <p:cNvPr id="11" name="ZoneTexte 10"/>
          <p:cNvSpPr txBox="1"/>
          <p:nvPr/>
        </p:nvSpPr>
        <p:spPr>
          <a:xfrm>
            <a:off x="4601414" y="3068960"/>
            <a:ext cx="3596230" cy="1260345"/>
          </a:xfrm>
          <a:prstGeom prst="rect">
            <a:avLst/>
          </a:prstGeom>
          <a:noFill/>
        </p:spPr>
        <p:txBody>
          <a:bodyPr wrap="square" rtlCol="0">
            <a:spAutoFit/>
          </a:bodyPr>
          <a:lstStyle/>
          <a:p>
            <a:pPr algn="ctr">
              <a:lnSpc>
                <a:spcPct val="90000"/>
              </a:lnSpc>
              <a:spcBef>
                <a:spcPct val="20000"/>
              </a:spcBef>
              <a:buClr>
                <a:srgbClr val="009900"/>
              </a:buClr>
              <a:buFont typeface="Wingdings" pitchFamily="2" charset="2"/>
              <a:buNone/>
            </a:pPr>
            <a:r>
              <a:rPr lang="fr-FR" b="1" u="none" dirty="0" smtClean="0">
                <a:latin typeface="Trebuchet MS" pitchFamily="34" charset="0"/>
              </a:rPr>
              <a:t>Réalisé par:</a:t>
            </a:r>
          </a:p>
          <a:p>
            <a:pPr algn="ctr">
              <a:lnSpc>
                <a:spcPct val="90000"/>
              </a:lnSpc>
              <a:spcBef>
                <a:spcPct val="20000"/>
              </a:spcBef>
              <a:buClr>
                <a:srgbClr val="009900"/>
              </a:buClr>
              <a:buFont typeface="Wingdings" pitchFamily="2" charset="2"/>
              <a:buNone/>
            </a:pPr>
            <a:r>
              <a:rPr lang="fr-FR" dirty="0" smtClean="0">
                <a:latin typeface="Trebuchet MS" pitchFamily="34" charset="0"/>
              </a:rPr>
              <a:t>Dhouha </a:t>
            </a:r>
            <a:r>
              <a:rPr lang="fr-FR" dirty="0" err="1" smtClean="0">
                <a:latin typeface="Trebuchet MS" pitchFamily="34" charset="0"/>
              </a:rPr>
              <a:t>Ajroud</a:t>
            </a:r>
            <a:endParaRPr lang="fr-FR" dirty="0">
              <a:latin typeface="Trebuchet MS" pitchFamily="34" charset="0"/>
            </a:endParaRPr>
          </a:p>
          <a:p>
            <a:pPr algn="ctr">
              <a:lnSpc>
                <a:spcPct val="90000"/>
              </a:lnSpc>
              <a:spcBef>
                <a:spcPct val="20000"/>
              </a:spcBef>
              <a:buClr>
                <a:srgbClr val="009900"/>
              </a:buClr>
              <a:buFont typeface="Wingdings" pitchFamily="2" charset="2"/>
              <a:buNone/>
            </a:pPr>
            <a:r>
              <a:rPr lang="fr-FR" u="none" dirty="0" err="1" smtClean="0">
                <a:latin typeface="Trebuchet MS" pitchFamily="34" charset="0"/>
              </a:rPr>
              <a:t>Ilhem</a:t>
            </a:r>
            <a:r>
              <a:rPr lang="fr-FR" u="none" dirty="0" smtClean="0">
                <a:latin typeface="Trebuchet MS" pitchFamily="34" charset="0"/>
              </a:rPr>
              <a:t> </a:t>
            </a:r>
            <a:r>
              <a:rPr lang="fr-FR" u="none" dirty="0" err="1" smtClean="0">
                <a:latin typeface="Trebuchet MS" pitchFamily="34" charset="0"/>
              </a:rPr>
              <a:t>Bouchriha</a:t>
            </a:r>
            <a:endParaRPr lang="fr-FR" u="none" dirty="0" smtClean="0">
              <a:latin typeface="Trebuchet MS" pitchFamily="34" charset="0"/>
            </a:endParaRPr>
          </a:p>
          <a:p>
            <a:pPr algn="ctr">
              <a:lnSpc>
                <a:spcPct val="90000"/>
              </a:lnSpc>
              <a:spcBef>
                <a:spcPct val="20000"/>
              </a:spcBef>
              <a:buClr>
                <a:srgbClr val="009900"/>
              </a:buClr>
              <a:buFont typeface="Wingdings" pitchFamily="2" charset="2"/>
              <a:buNone/>
            </a:pPr>
            <a:r>
              <a:rPr lang="fr-FR" dirty="0" err="1" smtClean="0">
                <a:latin typeface="Trebuchet MS" pitchFamily="34" charset="0"/>
              </a:rPr>
              <a:t>Noussayba</a:t>
            </a:r>
            <a:r>
              <a:rPr lang="fr-FR" dirty="0" smtClean="0">
                <a:latin typeface="Trebuchet MS" pitchFamily="34" charset="0"/>
              </a:rPr>
              <a:t> </a:t>
            </a:r>
            <a:r>
              <a:rPr lang="fr-FR" dirty="0" err="1" smtClean="0">
                <a:latin typeface="Trebuchet MS" pitchFamily="34" charset="0"/>
              </a:rPr>
              <a:t>Bouterâa</a:t>
            </a:r>
            <a:endParaRPr lang="fr-FR" u="none" dirty="0" smtClean="0">
              <a:latin typeface="Trebuchet MS" pitchFamily="34" charset="0"/>
            </a:endParaRPr>
          </a:p>
        </p:txBody>
      </p:sp>
      <p:sp>
        <p:nvSpPr>
          <p:cNvPr id="15" name="Rectangle 14"/>
          <p:cNvSpPr/>
          <p:nvPr/>
        </p:nvSpPr>
        <p:spPr>
          <a:xfrm>
            <a:off x="4283968" y="5010834"/>
            <a:ext cx="4572000" cy="646331"/>
          </a:xfrm>
          <a:prstGeom prst="rect">
            <a:avLst/>
          </a:prstGeom>
        </p:spPr>
        <p:txBody>
          <a:bodyPr>
            <a:spAutoFit/>
          </a:bodyPr>
          <a:lstStyle/>
          <a:p>
            <a:pPr algn="ctr">
              <a:lnSpc>
                <a:spcPct val="90000"/>
              </a:lnSpc>
              <a:spcBef>
                <a:spcPct val="20000"/>
              </a:spcBef>
              <a:buClr>
                <a:srgbClr val="009900"/>
              </a:buClr>
              <a:buFont typeface="Wingdings" pitchFamily="2" charset="2"/>
              <a:buNone/>
            </a:pPr>
            <a:r>
              <a:rPr lang="fr-FR" b="1" u="none" dirty="0" smtClean="0">
                <a:latin typeface="Trebuchet MS" pitchFamily="34" charset="0"/>
              </a:rPr>
              <a:t>Encadré par:</a:t>
            </a:r>
            <a:r>
              <a:rPr lang="fr-FR" u="none" dirty="0" smtClean="0">
                <a:latin typeface="Trebuchet MS" pitchFamily="34" charset="0"/>
              </a:rPr>
              <a:t> </a:t>
            </a:r>
          </a:p>
          <a:p>
            <a:pPr algn="ctr">
              <a:lnSpc>
                <a:spcPct val="90000"/>
              </a:lnSpc>
              <a:spcBef>
                <a:spcPct val="20000"/>
              </a:spcBef>
              <a:buClr>
                <a:srgbClr val="009900"/>
              </a:buClr>
              <a:buFont typeface="Wingdings" pitchFamily="2" charset="2"/>
              <a:buNone/>
            </a:pPr>
            <a:r>
              <a:rPr lang="fr-FR" u="none" dirty="0" smtClean="0">
                <a:latin typeface="Trebuchet MS" pitchFamily="34" charset="0"/>
              </a:rPr>
              <a:t>M. Imed </a:t>
            </a:r>
            <a:r>
              <a:rPr lang="fr-FR" u="none" dirty="0" err="1" smtClean="0">
                <a:latin typeface="Trebuchet MS" pitchFamily="34" charset="0"/>
              </a:rPr>
              <a:t>Jelassi</a:t>
            </a:r>
            <a:endParaRPr lang="fr-FR" u="none" dirty="0" smtClean="0">
              <a:latin typeface="Trebuchet MS" pitchFamily="34" charset="0"/>
            </a:endParaRPr>
          </a:p>
        </p:txBody>
      </p:sp>
      <p:pic>
        <p:nvPicPr>
          <p:cNvPr id="9" name="Image 8" descr="lt_ecocar_am_31_powerpoint_templates_title_slide.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95536" y="3699132"/>
            <a:ext cx="3596230" cy="2510354"/>
          </a:xfrm>
          <a:prstGeom prst="rect">
            <a:avLst/>
          </a:prstGeom>
        </p:spPr>
      </p:pic>
      <p:sp>
        <p:nvSpPr>
          <p:cNvPr id="3" name="Titre 2"/>
          <p:cNvSpPr>
            <a:spLocks noGrp="1"/>
          </p:cNvSpPr>
          <p:nvPr>
            <p:ph type="ctrTitle"/>
          </p:nvPr>
        </p:nvSpPr>
        <p:spPr>
          <a:xfrm>
            <a:off x="174701" y="-1773088"/>
            <a:ext cx="4283968" cy="5760640"/>
          </a:xfrm>
        </p:spPr>
        <p:txBody>
          <a:bodyPr>
            <a:normAutofit/>
          </a:bodyPr>
          <a:lstStyle/>
          <a:p>
            <a:pPr algn="ctr"/>
            <a:r>
              <a:rPr lang="fr-FR" dirty="0">
                <a:solidFill>
                  <a:srgbClr val="008000"/>
                </a:solidFill>
              </a:rPr>
              <a:t>Réalisation d’un </a:t>
            </a:r>
            <a:r>
              <a:rPr lang="fr-FR" dirty="0" smtClean="0">
                <a:solidFill>
                  <a:srgbClr val="008000"/>
                </a:solidFill>
              </a:rPr>
              <a:t>robot</a:t>
            </a:r>
            <a:br>
              <a:rPr lang="fr-FR" dirty="0" smtClean="0">
                <a:solidFill>
                  <a:srgbClr val="008000"/>
                </a:solidFill>
              </a:rPr>
            </a:br>
            <a:r>
              <a:rPr lang="fr-FR" dirty="0" smtClean="0">
                <a:solidFill>
                  <a:srgbClr val="008000"/>
                </a:solidFill>
              </a:rPr>
              <a:t>alimenté par un panneau </a:t>
            </a:r>
            <a:r>
              <a:rPr lang="fr-FR" dirty="0">
                <a:solidFill>
                  <a:srgbClr val="008000"/>
                </a:solidFill>
              </a:rPr>
              <a:t>photovoltaïque</a:t>
            </a:r>
            <a:r>
              <a:rPr lang="fr-FR" dirty="0"/>
              <a:t/>
            </a:r>
            <a:br>
              <a:rPr lang="fr-FR" dirty="0"/>
            </a:br>
            <a:endParaRPr lang="fr-FR" dirty="0"/>
          </a:p>
        </p:txBody>
      </p:sp>
      <p:sp>
        <p:nvSpPr>
          <p:cNvPr id="2" name="Rectangle 1"/>
          <p:cNvSpPr/>
          <p:nvPr/>
        </p:nvSpPr>
        <p:spPr>
          <a:xfrm>
            <a:off x="4601414" y="116632"/>
            <a:ext cx="3505200" cy="1981200"/>
          </a:xfrm>
          <a:prstGeom prst="rect">
            <a:avLst/>
          </a:prstGeom>
          <a:solidFill>
            <a:srgbClr val="F3FBF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smtClean="0">
                <a:solidFill>
                  <a:srgbClr val="008000"/>
                </a:solidFill>
              </a:rPr>
              <a:t>École Nationale d’Ingénieurs de Carthage</a:t>
            </a:r>
          </a:p>
          <a:p>
            <a:pPr algn="ctr"/>
            <a:endParaRPr lang="fr-FR" dirty="0">
              <a:solidFill>
                <a:schemeClr val="bg2">
                  <a:lumMod val="50000"/>
                </a:schemeClr>
              </a:solidFill>
            </a:endParaRPr>
          </a:p>
          <a:p>
            <a:pPr algn="ctr"/>
            <a:r>
              <a:rPr lang="fr-FR" dirty="0" smtClean="0">
                <a:solidFill>
                  <a:schemeClr val="bg2">
                    <a:lumMod val="50000"/>
                  </a:schemeClr>
                </a:solidFill>
              </a:rPr>
              <a:t>Projet de Fin d’Année</a:t>
            </a:r>
          </a:p>
          <a:p>
            <a:pPr algn="ctr"/>
            <a:endParaRPr lang="fr-FR" dirty="0">
              <a:solidFill>
                <a:schemeClr val="bg2">
                  <a:lumMod val="50000"/>
                </a:schemeClr>
              </a:solidFill>
            </a:endParaRPr>
          </a:p>
          <a:p>
            <a:pPr algn="ctr"/>
            <a:r>
              <a:rPr lang="fr-FR" dirty="0" smtClean="0">
                <a:solidFill>
                  <a:schemeClr val="bg2">
                    <a:lumMod val="50000"/>
                  </a:schemeClr>
                </a:solidFill>
              </a:rPr>
              <a:t>2</a:t>
            </a:r>
            <a:r>
              <a:rPr lang="fr-FR" baseline="30000" dirty="0" smtClean="0">
                <a:solidFill>
                  <a:schemeClr val="bg2">
                    <a:lumMod val="50000"/>
                  </a:schemeClr>
                </a:solidFill>
              </a:rPr>
              <a:t>ème</a:t>
            </a:r>
            <a:r>
              <a:rPr lang="fr-FR" dirty="0" smtClean="0">
                <a:solidFill>
                  <a:schemeClr val="bg2">
                    <a:lumMod val="50000"/>
                  </a:schemeClr>
                </a:solidFill>
              </a:rPr>
              <a:t> Année Mécatronique</a:t>
            </a:r>
          </a:p>
        </p:txBody>
      </p:sp>
      <p:sp>
        <p:nvSpPr>
          <p:cNvPr id="4" name="Espace réservé du numéro de diapositive 3"/>
          <p:cNvSpPr>
            <a:spLocks noGrp="1"/>
          </p:cNvSpPr>
          <p:nvPr>
            <p:ph type="sldNum" sz="quarter" idx="12"/>
          </p:nvPr>
        </p:nvSpPr>
        <p:spPr/>
        <p:txBody>
          <a:bodyPr/>
          <a:lstStyle/>
          <a:p>
            <a:fld id="{E94437EB-1AB8-7F47-938B-686EFA69F49D}"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08520" y="1066847"/>
            <a:ext cx="9144000" cy="487363"/>
          </a:xfrm>
        </p:spPr>
        <p:txBody>
          <a:bodyPr>
            <a:noAutofit/>
          </a:bodyPr>
          <a:lstStyle/>
          <a:p>
            <a:pPr algn="ctr" eaLnBrk="1" hangingPunct="1"/>
            <a:r>
              <a:rPr lang="fr-FR" dirty="0" smtClean="0"/>
              <a:t>Problématique </a:t>
            </a:r>
            <a:endParaRPr lang="fr-FR"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10</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pic>
        <p:nvPicPr>
          <p:cNvPr id="2" name="Image 1" descr="10420377-illustration-of-the-sun-and-solar-panels.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5800" y="3505200"/>
            <a:ext cx="2133600" cy="2133600"/>
          </a:xfrm>
          <a:prstGeom prst="rect">
            <a:avLst/>
          </a:prstGeom>
        </p:spPr>
      </p:pic>
      <p:sp>
        <p:nvSpPr>
          <p:cNvPr id="13" name="Flèche vers la droite 12"/>
          <p:cNvSpPr/>
          <p:nvPr/>
        </p:nvSpPr>
        <p:spPr>
          <a:xfrm>
            <a:off x="3124200" y="4572000"/>
            <a:ext cx="30480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ZoneTexte 14"/>
          <p:cNvSpPr txBox="1"/>
          <p:nvPr/>
        </p:nvSpPr>
        <p:spPr>
          <a:xfrm>
            <a:off x="304800" y="2133600"/>
            <a:ext cx="8602723" cy="646331"/>
          </a:xfrm>
          <a:prstGeom prst="rect">
            <a:avLst/>
          </a:prstGeom>
          <a:noFill/>
        </p:spPr>
        <p:txBody>
          <a:bodyPr wrap="none" rtlCol="0">
            <a:spAutoFit/>
          </a:bodyPr>
          <a:lstStyle/>
          <a:p>
            <a:r>
              <a:rPr lang="fr-FR" dirty="0" smtClean="0"/>
              <a:t>Le branchement direct du panneau sur la batterie n’assure pas un bon rendement, </a:t>
            </a:r>
          </a:p>
          <a:p>
            <a:r>
              <a:rPr lang="fr-FR" dirty="0" smtClean="0"/>
              <a:t>et une bonne exploitation de l’énergie.</a:t>
            </a:r>
            <a:endParaRPr lang="fr-FR" dirty="0"/>
          </a:p>
        </p:txBody>
      </p:sp>
      <p:pic>
        <p:nvPicPr>
          <p:cNvPr id="16" name="Image 15" descr="133 - Overdramatic.jp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010400" y="3733800"/>
            <a:ext cx="1371600" cy="1841074"/>
          </a:xfrm>
          <a:prstGeom prst="rect">
            <a:avLst/>
          </a:prstGeom>
        </p:spPr>
      </p:pic>
      <p:sp>
        <p:nvSpPr>
          <p:cNvPr id="3" name="Espace réservé du pied de page 2"/>
          <p:cNvSpPr>
            <a:spLocks noGrp="1"/>
          </p:cNvSpPr>
          <p:nvPr>
            <p:ph type="ftr" sz="quarter" idx="11"/>
          </p:nvPr>
        </p:nvSpPr>
        <p:spPr/>
        <p:txBody>
          <a:bodyPr/>
          <a:lstStyle/>
          <a:p>
            <a:r>
              <a:rPr lang="en-US" smtClean="0"/>
              <a:t>2013/2014</a:t>
            </a:r>
            <a:endParaRPr lang="en-US"/>
          </a:p>
        </p:txBody>
      </p:sp>
    </p:spTree>
    <p:extLst>
      <p:ext uri="{BB962C8B-B14F-4D97-AF65-F5344CB8AC3E}">
        <p14:creationId xmlns="" xmlns:p14="http://schemas.microsoft.com/office/powerpoint/2010/main" val="230915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10000" fill="remove" grpId="0" nodeType="withEffect">
                                  <p:stCondLst>
                                    <p:cond delay="0"/>
                                  </p:stCondLst>
                                  <p:childTnLst>
                                    <p:animClr clrSpc="rgb" dir="cw">
                                      <p:cBhvr override="childStyle">
                                        <p:cTn id="6" dur="500" autoRev="1" fill="remove"/>
                                        <p:tgtEl>
                                          <p:spTgt spid="13"/>
                                        </p:tgtEl>
                                        <p:attrNameLst>
                                          <p:attrName>style.color</p:attrName>
                                        </p:attrNameLst>
                                      </p:cBhvr>
                                      <p:to>
                                        <a:schemeClr val="bg1"/>
                                      </p:to>
                                    </p:animClr>
                                    <p:animClr clrSpc="rgb" dir="cw">
                                      <p:cBhvr>
                                        <p:cTn id="7" dur="500" autoRev="1" fill="remove"/>
                                        <p:tgtEl>
                                          <p:spTgt spid="13"/>
                                        </p:tgtEl>
                                        <p:attrNameLst>
                                          <p:attrName>fillcolor</p:attrName>
                                        </p:attrNameLst>
                                      </p:cBhvr>
                                      <p:to>
                                        <a:schemeClr val="bg1"/>
                                      </p:to>
                                    </p:animClr>
                                    <p:set>
                                      <p:cBhvr>
                                        <p:cTn id="8" dur="500" autoRev="1" fill="remove"/>
                                        <p:tgtEl>
                                          <p:spTgt spid="13"/>
                                        </p:tgtEl>
                                        <p:attrNameLst>
                                          <p:attrName>fill.type</p:attrName>
                                        </p:attrNameLst>
                                      </p:cBhvr>
                                      <p:to>
                                        <p:strVal val="solid"/>
                                      </p:to>
                                    </p:set>
                                    <p:set>
                                      <p:cBhvr>
                                        <p:cTn id="9" dur="500" autoRev="1" fill="remove"/>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981200" y="116632"/>
            <a:ext cx="9144000" cy="487363"/>
          </a:xfrm>
        </p:spPr>
        <p:txBody>
          <a:bodyPr>
            <a:noAutofit/>
          </a:bodyPr>
          <a:lstStyle/>
          <a:p>
            <a:pPr algn="ctr" eaLnBrk="1" hangingPunct="1"/>
            <a:r>
              <a:rPr lang="fr-FR" dirty="0" smtClean="0"/>
              <a:t>Solution</a:t>
            </a:r>
            <a:endParaRPr lang="fr-FR"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11</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dirty="0"/>
          </a:p>
        </p:txBody>
      </p:sp>
      <p:sp>
        <p:nvSpPr>
          <p:cNvPr id="2" name="ZoneTexte 1"/>
          <p:cNvSpPr txBox="1"/>
          <p:nvPr/>
        </p:nvSpPr>
        <p:spPr>
          <a:xfrm>
            <a:off x="838200" y="1752600"/>
            <a:ext cx="7883964" cy="646331"/>
          </a:xfrm>
          <a:prstGeom prst="rect">
            <a:avLst/>
          </a:prstGeom>
          <a:noFill/>
        </p:spPr>
        <p:txBody>
          <a:bodyPr wrap="none" rtlCol="0">
            <a:spAutoFit/>
          </a:bodyPr>
          <a:lstStyle/>
          <a:p>
            <a:r>
              <a:rPr lang="fr-FR" dirty="0" smtClean="0"/>
              <a:t>Pour remédier à la perte en puissance, on intègre une solution électronique</a:t>
            </a:r>
          </a:p>
          <a:p>
            <a:r>
              <a:rPr lang="fr-FR" dirty="0"/>
              <a:t>q</a:t>
            </a:r>
            <a:r>
              <a:rPr lang="fr-FR" dirty="0" smtClean="0"/>
              <a:t>ui consiste en un étage </a:t>
            </a:r>
            <a:r>
              <a:rPr lang="fr-FR" dirty="0" smtClean="0">
                <a:solidFill>
                  <a:srgbClr val="000000"/>
                </a:solidFill>
              </a:rPr>
              <a:t>d’adaptation.</a:t>
            </a:r>
          </a:p>
        </p:txBody>
      </p:sp>
      <p:pic>
        <p:nvPicPr>
          <p:cNvPr id="10" name="Image 9" descr="19150591-heros-de-l-energie--batterie-rechargeable.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588564" y="3587750"/>
            <a:ext cx="2133600" cy="1892300"/>
          </a:xfrm>
          <a:prstGeom prst="rect">
            <a:avLst/>
          </a:prstGeom>
        </p:spPr>
      </p:pic>
      <p:pic>
        <p:nvPicPr>
          <p:cNvPr id="11" name="Image 10" descr="10420377-illustration-of-the-sun-and-solar-panels.jp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62000" y="3276600"/>
            <a:ext cx="2133600" cy="2133600"/>
          </a:xfrm>
          <a:prstGeom prst="rect">
            <a:avLst/>
          </a:prstGeom>
        </p:spPr>
      </p:pic>
      <p:sp>
        <p:nvSpPr>
          <p:cNvPr id="4" name="Rectangle horizontal à deux flèches 3"/>
          <p:cNvSpPr/>
          <p:nvPr/>
        </p:nvSpPr>
        <p:spPr>
          <a:xfrm>
            <a:off x="2895600" y="3810000"/>
            <a:ext cx="3657600" cy="1447800"/>
          </a:xfrm>
          <a:prstGeom prst="leftRightArrowCallout">
            <a:avLst>
              <a:gd name="adj1" fmla="val 13107"/>
              <a:gd name="adj2" fmla="val 25000"/>
              <a:gd name="adj3" fmla="val 25000"/>
              <a:gd name="adj4" fmla="val 481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Étage d’adaptation</a:t>
            </a:r>
            <a:endParaRPr lang="fr-FR" dirty="0"/>
          </a:p>
        </p:txBody>
      </p:sp>
      <p:sp>
        <p:nvSpPr>
          <p:cNvPr id="3" name="Espace réservé du pied de page 2"/>
          <p:cNvSpPr>
            <a:spLocks noGrp="1"/>
          </p:cNvSpPr>
          <p:nvPr>
            <p:ph type="ftr" sz="quarter" idx="11"/>
          </p:nvPr>
        </p:nvSpPr>
        <p:spPr/>
        <p:txBody>
          <a:bodyPr/>
          <a:lstStyle/>
          <a:p>
            <a:r>
              <a:rPr lang="en-US" smtClean="0"/>
              <a:t>2013/2014</a:t>
            </a:r>
            <a:endParaRPr lang="en-US"/>
          </a:p>
        </p:txBody>
      </p:sp>
      <p:pic>
        <p:nvPicPr>
          <p:cNvPr id="12" name="Image 11" descr="133 - Overdramatic.jpg"/>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453389" y="3569126"/>
            <a:ext cx="1371600" cy="1841074"/>
          </a:xfrm>
          <a:prstGeom prst="rect">
            <a:avLst/>
          </a:prstGeom>
        </p:spPr>
      </p:pic>
    </p:spTree>
    <p:extLst>
      <p:ext uri="{BB962C8B-B14F-4D97-AF65-F5344CB8AC3E}">
        <p14:creationId xmlns="" xmlns:p14="http://schemas.microsoft.com/office/powerpoint/2010/main" val="6646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xit" presetSubtype="0" fill="hold" nodeType="clickEffect">
                                  <p:stCondLst>
                                    <p:cond delay="0"/>
                                  </p:stCondLst>
                                  <p:childTnLst>
                                    <p:animEffect transition="out" filter="fade">
                                      <p:cBhvr>
                                        <p:cTn id="13" dur="1000"/>
                                        <p:tgtEl>
                                          <p:spTgt spid="12"/>
                                        </p:tgtEl>
                                      </p:cBhvr>
                                    </p:animEffect>
                                    <p:anim calcmode="lin" valueType="num">
                                      <p:cBhvr>
                                        <p:cTn id="14" dur="1000"/>
                                        <p:tgtEl>
                                          <p:spTgt spid="12"/>
                                        </p:tgtEl>
                                        <p:attrNameLst>
                                          <p:attrName>ppt_x</p:attrName>
                                        </p:attrNameLst>
                                      </p:cBhvr>
                                      <p:tavLst>
                                        <p:tav tm="0">
                                          <p:val>
                                            <p:strVal val="ppt_x"/>
                                          </p:val>
                                        </p:tav>
                                        <p:tav tm="100000">
                                          <p:val>
                                            <p:strVal val="ppt_x"/>
                                          </p:val>
                                        </p:tav>
                                      </p:tavLst>
                                    </p:anim>
                                    <p:anim calcmode="lin" valueType="num">
                                      <p:cBhvr>
                                        <p:cTn id="15" dur="100" decel="100000"/>
                                        <p:tgtEl>
                                          <p:spTgt spid="12"/>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12"/>
                                        </p:tgtEl>
                                        <p:attrNameLst>
                                          <p:attrName>ppt_y</p:attrName>
                                        </p:attrNameLst>
                                      </p:cBhvr>
                                      <p:tavLst>
                                        <p:tav tm="0">
                                          <p:val>
                                            <p:strVal val="ppt_y"/>
                                          </p:val>
                                        </p:tav>
                                        <p:tav tm="100000">
                                          <p:val>
                                            <p:strVal val="ppt_y+1"/>
                                          </p:val>
                                        </p:tav>
                                      </p:tavLst>
                                    </p:anim>
                                    <p:set>
                                      <p:cBhvr>
                                        <p:cTn id="17" dur="1" fill="hold">
                                          <p:stCondLst>
                                            <p:cond delay="9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80">
                                          <p:stCondLst>
                                            <p:cond delay="0"/>
                                          </p:stCondLst>
                                        </p:cTn>
                                        <p:tgtEl>
                                          <p:spTgt spid="10"/>
                                        </p:tgtEl>
                                      </p:cBhvr>
                                    </p:animEffect>
                                    <p:anim calcmode="lin" valueType="num">
                                      <p:cBhvr>
                                        <p:cTn id="2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8" dur="26">
                                          <p:stCondLst>
                                            <p:cond delay="650"/>
                                          </p:stCondLst>
                                        </p:cTn>
                                        <p:tgtEl>
                                          <p:spTgt spid="10"/>
                                        </p:tgtEl>
                                      </p:cBhvr>
                                      <p:to x="100000" y="60000"/>
                                    </p:animScale>
                                    <p:animScale>
                                      <p:cBhvr>
                                        <p:cTn id="29" dur="166" decel="50000">
                                          <p:stCondLst>
                                            <p:cond delay="676"/>
                                          </p:stCondLst>
                                        </p:cTn>
                                        <p:tgtEl>
                                          <p:spTgt spid="10"/>
                                        </p:tgtEl>
                                      </p:cBhvr>
                                      <p:to x="100000" y="100000"/>
                                    </p:animScale>
                                    <p:animScale>
                                      <p:cBhvr>
                                        <p:cTn id="30" dur="26">
                                          <p:stCondLst>
                                            <p:cond delay="1312"/>
                                          </p:stCondLst>
                                        </p:cTn>
                                        <p:tgtEl>
                                          <p:spTgt spid="10"/>
                                        </p:tgtEl>
                                      </p:cBhvr>
                                      <p:to x="100000" y="80000"/>
                                    </p:animScale>
                                    <p:animScale>
                                      <p:cBhvr>
                                        <p:cTn id="31" dur="166" decel="50000">
                                          <p:stCondLst>
                                            <p:cond delay="1338"/>
                                          </p:stCondLst>
                                        </p:cTn>
                                        <p:tgtEl>
                                          <p:spTgt spid="10"/>
                                        </p:tgtEl>
                                      </p:cBhvr>
                                      <p:to x="100000" y="100000"/>
                                    </p:animScale>
                                    <p:animScale>
                                      <p:cBhvr>
                                        <p:cTn id="32" dur="26">
                                          <p:stCondLst>
                                            <p:cond delay="1642"/>
                                          </p:stCondLst>
                                        </p:cTn>
                                        <p:tgtEl>
                                          <p:spTgt spid="10"/>
                                        </p:tgtEl>
                                      </p:cBhvr>
                                      <p:to x="100000" y="90000"/>
                                    </p:animScale>
                                    <p:animScale>
                                      <p:cBhvr>
                                        <p:cTn id="33" dur="166" decel="50000">
                                          <p:stCondLst>
                                            <p:cond delay="1668"/>
                                          </p:stCondLst>
                                        </p:cTn>
                                        <p:tgtEl>
                                          <p:spTgt spid="10"/>
                                        </p:tgtEl>
                                      </p:cBhvr>
                                      <p:to x="100000" y="100000"/>
                                    </p:animScale>
                                    <p:animScale>
                                      <p:cBhvr>
                                        <p:cTn id="34" dur="26">
                                          <p:stCondLst>
                                            <p:cond delay="1808"/>
                                          </p:stCondLst>
                                        </p:cTn>
                                        <p:tgtEl>
                                          <p:spTgt spid="10"/>
                                        </p:tgtEl>
                                      </p:cBhvr>
                                      <p:to x="100000" y="95000"/>
                                    </p:animScale>
                                    <p:animScale>
                                      <p:cBhvr>
                                        <p:cTn id="3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re processus 8"/>
          <p:cNvSpPr/>
          <p:nvPr/>
        </p:nvSpPr>
        <p:spPr>
          <a:xfrm>
            <a:off x="4223064" y="4971241"/>
            <a:ext cx="1357048" cy="10668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smtClean="0"/>
              <a:t>Contrôleur MPPT</a:t>
            </a:r>
            <a:endParaRPr lang="fr-FR" sz="1600" b="1" dirty="0"/>
          </a:p>
        </p:txBody>
      </p:sp>
      <p:sp>
        <p:nvSpPr>
          <p:cNvPr id="10" name="Autre processus 9"/>
          <p:cNvSpPr/>
          <p:nvPr/>
        </p:nvSpPr>
        <p:spPr>
          <a:xfrm>
            <a:off x="2636912" y="3006793"/>
            <a:ext cx="1143000" cy="9906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smtClean="0"/>
              <a:t>Carte </a:t>
            </a:r>
            <a:br>
              <a:rPr lang="fr-FR" sz="1600" b="1" dirty="0" smtClean="0"/>
            </a:br>
            <a:r>
              <a:rPr lang="fr-FR" sz="1600" b="1" dirty="0" smtClean="0"/>
              <a:t>Capteur</a:t>
            </a:r>
            <a:endParaRPr lang="fr-FR" sz="1600" b="1" dirty="0"/>
          </a:p>
        </p:txBody>
      </p:sp>
      <p:sp>
        <p:nvSpPr>
          <p:cNvPr id="16" name="ZoneTexte 15"/>
          <p:cNvSpPr txBox="1"/>
          <p:nvPr/>
        </p:nvSpPr>
        <p:spPr>
          <a:xfrm>
            <a:off x="1524000" y="4343400"/>
            <a:ext cx="1295400" cy="246221"/>
          </a:xfrm>
          <a:prstGeom prst="rect">
            <a:avLst/>
          </a:prstGeom>
          <a:noFill/>
        </p:spPr>
        <p:txBody>
          <a:bodyPr vert="horz" wrap="square" rtlCol="0">
            <a:spAutoFit/>
          </a:bodyPr>
          <a:lstStyle/>
          <a:p>
            <a:r>
              <a:rPr lang="fr-FR" sz="1000" dirty="0" smtClean="0">
                <a:solidFill>
                  <a:schemeClr val="bg1">
                    <a:lumMod val="95000"/>
                  </a:schemeClr>
                </a:solidFill>
              </a:rPr>
              <a:t>puissance</a:t>
            </a:r>
            <a:endParaRPr lang="fr-FR" sz="1000" dirty="0">
              <a:solidFill>
                <a:schemeClr val="bg1">
                  <a:lumMod val="95000"/>
                </a:schemeClr>
              </a:solidFill>
            </a:endParaRPr>
          </a:p>
        </p:txBody>
      </p:sp>
      <p:sp>
        <p:nvSpPr>
          <p:cNvPr id="21" name="Arrondir un rectangle avec un coin diagonal 20"/>
          <p:cNvSpPr/>
          <p:nvPr/>
        </p:nvSpPr>
        <p:spPr>
          <a:xfrm>
            <a:off x="2267743" y="2204864"/>
            <a:ext cx="5040561" cy="4104456"/>
          </a:xfrm>
          <a:prstGeom prst="round2DiagRect">
            <a:avLst/>
          </a:prstGeom>
          <a:noFill/>
          <a:ln w="38100" cap="rnd">
            <a:solidFill>
              <a:srgbClr val="FFDAD5"/>
            </a:solidFill>
            <a:prstDash val="lgDashDotDot"/>
            <a:beve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3" name="ZoneTexte 22"/>
          <p:cNvSpPr txBox="1"/>
          <p:nvPr/>
        </p:nvSpPr>
        <p:spPr>
          <a:xfrm>
            <a:off x="3581400" y="1646619"/>
            <a:ext cx="2601994" cy="477054"/>
          </a:xfrm>
          <a:prstGeom prst="rect">
            <a:avLst/>
          </a:prstGeom>
          <a:noFill/>
        </p:spPr>
        <p:txBody>
          <a:bodyPr wrap="none" rtlCol="0">
            <a:spAutoFit/>
          </a:bodyPr>
          <a:lstStyle/>
          <a:p>
            <a:r>
              <a:rPr lang="fr-FR" sz="2500" dirty="0">
                <a:solidFill>
                  <a:schemeClr val="tx2">
                    <a:lumMod val="50000"/>
                  </a:schemeClr>
                </a:solidFill>
                <a:latin typeface="Times New Roman" panose="02020603050405020304" pitchFamily="18" charset="0"/>
              </a:rPr>
              <a:t>E</a:t>
            </a:r>
            <a:r>
              <a:rPr lang="fr-FR" sz="2500" dirty="0" smtClean="0">
                <a:solidFill>
                  <a:schemeClr val="tx2">
                    <a:lumMod val="50000"/>
                  </a:schemeClr>
                </a:solidFill>
                <a:latin typeface="Times New Roman" panose="02020603050405020304" pitchFamily="18" charset="0"/>
              </a:rPr>
              <a:t>tage d’adaptation</a:t>
            </a:r>
            <a:endParaRPr lang="fr-FR" sz="2500" dirty="0">
              <a:solidFill>
                <a:schemeClr val="tx2">
                  <a:lumMod val="50000"/>
                </a:schemeClr>
              </a:solidFill>
              <a:latin typeface="Times New Roman" panose="02020603050405020304" pitchFamily="18" charset="0"/>
            </a:endParaRPr>
          </a:p>
        </p:txBody>
      </p:sp>
      <p:sp>
        <p:nvSpPr>
          <p:cNvPr id="7" name="Espace réservé du pied de page 6"/>
          <p:cNvSpPr>
            <a:spLocks noGrp="1"/>
          </p:cNvSpPr>
          <p:nvPr>
            <p:ph type="ftr" sz="quarter" idx="11"/>
          </p:nvPr>
        </p:nvSpPr>
        <p:spPr/>
        <p:txBody>
          <a:bodyPr/>
          <a:lstStyle/>
          <a:p>
            <a:r>
              <a:rPr lang="en-US" smtClean="0"/>
              <a:t>2013/2014</a:t>
            </a:r>
            <a:endParaRPr lang="en-US"/>
          </a:p>
        </p:txBody>
      </p:sp>
      <p:sp>
        <p:nvSpPr>
          <p:cNvPr id="8" name="Espace réservé du numéro de diapositive 7"/>
          <p:cNvSpPr>
            <a:spLocks noGrp="1"/>
          </p:cNvSpPr>
          <p:nvPr>
            <p:ph type="sldNum" sz="quarter" idx="12"/>
          </p:nvPr>
        </p:nvSpPr>
        <p:spPr>
          <a:xfrm>
            <a:off x="8172400" y="6453336"/>
            <a:ext cx="723452" cy="404664"/>
          </a:xfrm>
        </p:spPr>
        <p:txBody>
          <a:bodyPr/>
          <a:lstStyle/>
          <a:p>
            <a:fld id="{E3CC5B83-50FF-7343-AF02-9505EEC538B5}" type="slidenum">
              <a:rPr lang="en-US" smtClean="0"/>
              <a:pPr/>
              <a:t>12</a:t>
            </a:fld>
            <a:endParaRPr lang="en-US" dirty="0"/>
          </a:p>
        </p:txBody>
      </p:sp>
      <p:sp>
        <p:nvSpPr>
          <p:cNvPr id="18" name="Rectangle 17"/>
          <p:cNvSpPr/>
          <p:nvPr/>
        </p:nvSpPr>
        <p:spPr>
          <a:xfrm>
            <a:off x="5038344" y="-10648"/>
            <a:ext cx="3024336" cy="707886"/>
          </a:xfrm>
          <a:prstGeom prst="rect">
            <a:avLst/>
          </a:prstGeom>
        </p:spPr>
        <p:txBody>
          <a:bodyPr wrap="square">
            <a:spAutoFit/>
          </a:bodyPr>
          <a:lstStyle/>
          <a:p>
            <a:r>
              <a:rPr lang="fr-FR" sz="4000" dirty="0">
                <a:solidFill>
                  <a:schemeClr val="accent1"/>
                </a:solidFill>
                <a:latin typeface="+mj-lt"/>
                <a:ea typeface="+mj-ea"/>
                <a:cs typeface="+mj-cs"/>
              </a:rPr>
              <a:t>Solution</a:t>
            </a:r>
          </a:p>
        </p:txBody>
      </p:sp>
      <p:sp>
        <p:nvSpPr>
          <p:cNvPr id="22" name="Autre processus 9"/>
          <p:cNvSpPr/>
          <p:nvPr/>
        </p:nvSpPr>
        <p:spPr>
          <a:xfrm>
            <a:off x="5442264" y="3006793"/>
            <a:ext cx="1143000" cy="9906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smtClean="0"/>
              <a:t>Carte Hacheur</a:t>
            </a:r>
            <a:endParaRPr lang="fr-FR" sz="1600" b="1" dirty="0"/>
          </a:p>
        </p:txBody>
      </p:sp>
      <p:pic>
        <p:nvPicPr>
          <p:cNvPr id="24" name="Image 23" descr="10420377-illustration-of-the-sun-and-solar-panels.jpg"/>
          <p:cNvPicPr>
            <a:picLocks noChangeAspect="1"/>
          </p:cNvPicPr>
          <p:nvPr/>
        </p:nvPicPr>
        <p:blipFill rotWithShape="1">
          <a:blip r:embed="rId3">
            <a:extLst>
              <a:ext uri="{28A0092B-C50C-407E-A947-70E740481C1C}">
                <a14:useLocalDpi xmlns="" xmlns:a14="http://schemas.microsoft.com/office/drawing/2010/main" val="0"/>
              </a:ext>
            </a:extLst>
          </a:blip>
          <a:srcRect l="7792" t="4546" r="8247" b="4160"/>
          <a:stretch/>
        </p:blipFill>
        <p:spPr>
          <a:xfrm>
            <a:off x="71344" y="2362200"/>
            <a:ext cx="2196399" cy="2150197"/>
          </a:xfrm>
          <a:prstGeom prst="rect">
            <a:avLst/>
          </a:prstGeom>
        </p:spPr>
      </p:pic>
      <p:cxnSp>
        <p:nvCxnSpPr>
          <p:cNvPr id="26" name="Connecteur droit 25"/>
          <p:cNvCxnSpPr/>
          <p:nvPr/>
        </p:nvCxnSpPr>
        <p:spPr>
          <a:xfrm>
            <a:off x="3779912" y="3307579"/>
            <a:ext cx="1662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3779912" y="3705719"/>
            <a:ext cx="1662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en angle 33"/>
          <p:cNvCxnSpPr>
            <a:endCxn id="9" idx="1"/>
          </p:cNvCxnSpPr>
          <p:nvPr/>
        </p:nvCxnSpPr>
        <p:spPr>
          <a:xfrm rot="16200000" flipH="1">
            <a:off x="2991733" y="4273310"/>
            <a:ext cx="2197062" cy="265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Connecteur en angle 34"/>
          <p:cNvCxnSpPr/>
          <p:nvPr/>
        </p:nvCxnSpPr>
        <p:spPr>
          <a:xfrm rot="16200000" flipH="1">
            <a:off x="2991733" y="4655248"/>
            <a:ext cx="2197062" cy="265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5442264" y="5504641"/>
            <a:ext cx="675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flipV="1">
            <a:off x="6117704" y="3997393"/>
            <a:ext cx="0" cy="1507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 name="Image 43" descr="19150591-heros-de-l-energie--batterie-rechargeable.jp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95880" y="2759569"/>
            <a:ext cx="2133600" cy="1892300"/>
          </a:xfrm>
          <a:prstGeom prst="rect">
            <a:avLst/>
          </a:prstGeom>
        </p:spPr>
      </p:pic>
      <p:cxnSp>
        <p:nvCxnSpPr>
          <p:cNvPr id="46" name="Connecteur droit 45"/>
          <p:cNvCxnSpPr/>
          <p:nvPr/>
        </p:nvCxnSpPr>
        <p:spPr>
          <a:xfrm>
            <a:off x="1524000" y="3861048"/>
            <a:ext cx="1112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1524000" y="3307579"/>
            <a:ext cx="1112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V="1">
            <a:off x="6585264" y="3006793"/>
            <a:ext cx="1947176" cy="43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6585264" y="3689516"/>
            <a:ext cx="2019184" cy="5315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533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4000"/>
                                        <p:tgtEl>
                                          <p:spTgt spid="21"/>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edge">
                                      <p:cBhvr>
                                        <p:cTn id="1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533400" y="808037"/>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13</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15367" name="AutoShape 49"/>
          <p:cNvSpPr>
            <a:spLocks noChangeArrowheads="1"/>
          </p:cNvSpPr>
          <p:nvPr/>
        </p:nvSpPr>
        <p:spPr bwMode="gray">
          <a:xfrm>
            <a:off x="1985963" y="50546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Réalisation Pratique du robot </a:t>
            </a:r>
          </a:p>
        </p:txBody>
      </p:sp>
      <p:sp>
        <p:nvSpPr>
          <p:cNvPr id="15368" name="AutoShape 50"/>
          <p:cNvSpPr>
            <a:spLocks noChangeArrowheads="1"/>
          </p:cNvSpPr>
          <p:nvPr/>
        </p:nvSpPr>
        <p:spPr bwMode="gray">
          <a:xfrm>
            <a:off x="2362200" y="42672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600" b="1" dirty="0" smtClean="0">
                <a:solidFill>
                  <a:schemeClr val="tx2"/>
                </a:solidFill>
              </a:rPr>
              <a:t>Réalisation des cartes</a:t>
            </a:r>
            <a:endParaRPr lang="fr-FR" sz="1600" b="1" dirty="0">
              <a:solidFill>
                <a:schemeClr val="tx2"/>
              </a:solidFill>
            </a:endParaRPr>
          </a:p>
        </p:txBody>
      </p:sp>
      <p:sp>
        <p:nvSpPr>
          <p:cNvPr id="15369" name="AutoShape 51"/>
          <p:cNvSpPr>
            <a:spLocks noChangeArrowheads="1"/>
          </p:cNvSpPr>
          <p:nvPr/>
        </p:nvSpPr>
        <p:spPr bwMode="gray">
          <a:xfrm>
            <a:off x="2286000" y="25908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Problématique et Solution</a:t>
            </a:r>
          </a:p>
        </p:txBody>
      </p:sp>
      <p:sp>
        <p:nvSpPr>
          <p:cNvPr id="15370" name="AutoShape 52"/>
          <p:cNvSpPr>
            <a:spLocks noChangeArrowheads="1"/>
          </p:cNvSpPr>
          <p:nvPr/>
        </p:nvSpPr>
        <p:spPr bwMode="gray">
          <a:xfrm>
            <a:off x="1765300" y="1820863"/>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photovoltaïque </a:t>
            </a:r>
            <a:endParaRPr lang="fr-FR" sz="1700" b="1" dirty="0">
              <a:solidFill>
                <a:schemeClr val="tx2"/>
              </a:solidFill>
            </a:endParaRPr>
          </a:p>
        </p:txBody>
      </p:sp>
      <p:grpSp>
        <p:nvGrpSpPr>
          <p:cNvPr id="2"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nvGrpSpPr>
          <p:cNvPr id="3"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nvGrpSpPr>
          <p:cNvPr id="4"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nvGrpSpPr>
          <p:cNvPr id="5"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nvGrpSpPr>
          <p:cNvPr id="6"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smtClean="0">
                <a:solidFill>
                  <a:schemeClr val="tx2"/>
                </a:solidFill>
              </a:rPr>
              <a:t>Conclusion</a:t>
            </a:r>
            <a:endParaRPr lang="fr-FR" b="1">
              <a:solidFill>
                <a:schemeClr val="tx2"/>
              </a:solidFill>
            </a:endParaRPr>
          </a:p>
        </p:txBody>
      </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sp>
        <p:nvSpPr>
          <p:cNvPr id="60" name="AutoShape 51"/>
          <p:cNvSpPr>
            <a:spLocks noChangeArrowheads="1"/>
          </p:cNvSpPr>
          <p:nvPr/>
        </p:nvSpPr>
        <p:spPr bwMode="gray">
          <a:xfrm>
            <a:off x="2438400" y="3429000"/>
            <a:ext cx="4419600" cy="508000"/>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prstTxWarp prst="textNoShape">
              <a:avLst/>
            </a:prstTxWarp>
          </a:bodyPr>
          <a:lstStyle/>
          <a:p>
            <a:pPr eaLnBrk="0" hangingPunct="0"/>
            <a:r>
              <a:rPr lang="fr-FR" sz="1700" b="1" dirty="0" smtClean="0">
                <a:solidFill>
                  <a:schemeClr val="tx2"/>
                </a:solidFill>
              </a:rPr>
              <a:t>Principe MPPT</a:t>
            </a:r>
          </a:p>
        </p:txBody>
      </p:sp>
      <p:grpSp>
        <p:nvGrpSpPr>
          <p:cNvPr id="7"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sp>
        <p:nvSpPr>
          <p:cNvPr id="8" name="Espace réservé du pied de page 7"/>
          <p:cNvSpPr>
            <a:spLocks noGrp="1"/>
          </p:cNvSpPr>
          <p:nvPr>
            <p:ph type="ftr" sz="quarter" idx="11"/>
          </p:nvPr>
        </p:nvSpPr>
        <p:spPr/>
        <p:txBody>
          <a:bodyPr/>
          <a:lstStyle/>
          <a:p>
            <a:r>
              <a:rPr lang="en-US" smtClean="0"/>
              <a:t>2013/2014</a:t>
            </a:r>
            <a:endParaRPr lang="en-US"/>
          </a:p>
        </p:txBody>
      </p:sp>
      <p:sp>
        <p:nvSpPr>
          <p:cNvPr id="9" name="ZoneTexte 8"/>
          <p:cNvSpPr txBox="1"/>
          <p:nvPr/>
        </p:nvSpPr>
        <p:spPr>
          <a:xfrm>
            <a:off x="5364088" y="0"/>
            <a:ext cx="1800200" cy="523220"/>
          </a:xfrm>
          <a:prstGeom prst="rect">
            <a:avLst/>
          </a:prstGeom>
          <a:noFill/>
        </p:spPr>
        <p:txBody>
          <a:bodyPr wrap="square" rtlCol="0">
            <a:spAutoFit/>
          </a:bodyPr>
          <a:lstStyle/>
          <a:p>
            <a:r>
              <a:rPr lang="fr-FR" sz="2800" dirty="0" smtClean="0">
                <a:solidFill>
                  <a:schemeClr val="bg2">
                    <a:lumMod val="75000"/>
                  </a:schemeClr>
                </a:solidFill>
              </a:rPr>
              <a:t>    </a:t>
            </a:r>
            <a:endParaRPr lang="fr-FR" sz="2800"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764704"/>
            <a:ext cx="9144000" cy="1193304"/>
          </a:xfrm>
        </p:spPr>
        <p:txBody>
          <a:bodyPr>
            <a:noAutofit/>
          </a:bodyPr>
          <a:lstStyle/>
          <a:p>
            <a:r>
              <a:rPr lang="fr-FR" sz="2400" dirty="0">
                <a:solidFill>
                  <a:schemeClr val="accent1">
                    <a:lumMod val="75000"/>
                  </a:schemeClr>
                </a:solidFill>
              </a:rPr>
              <a:t>La commande MPPT (Maximum Power Point </a:t>
            </a:r>
            <a:r>
              <a:rPr lang="fr-FR" sz="2400" dirty="0" err="1">
                <a:solidFill>
                  <a:schemeClr val="accent1">
                    <a:lumMod val="75000"/>
                  </a:schemeClr>
                </a:solidFill>
              </a:rPr>
              <a:t>Tracker</a:t>
            </a:r>
            <a:r>
              <a:rPr lang="fr-FR" sz="2400" dirty="0">
                <a:solidFill>
                  <a:schemeClr val="accent1">
                    <a:lumMod val="75000"/>
                  </a:schemeClr>
                </a:solidFill>
              </a:rPr>
              <a:t>)</a:t>
            </a:r>
            <a:br>
              <a:rPr lang="fr-FR" sz="2400" dirty="0">
                <a:solidFill>
                  <a:schemeClr val="accent1">
                    <a:lumMod val="75000"/>
                  </a:schemeClr>
                </a:solidFill>
              </a:rPr>
            </a:br>
            <a:endParaRPr lang="fr-FR" sz="2400" dirty="0"/>
          </a:p>
        </p:txBody>
      </p:sp>
      <p:sp>
        <p:nvSpPr>
          <p:cNvPr id="4" name="Espace réservé du pied de page 3"/>
          <p:cNvSpPr>
            <a:spLocks noGrp="1"/>
          </p:cNvSpPr>
          <p:nvPr>
            <p:ph type="ftr" sz="quarter" idx="11"/>
          </p:nvPr>
        </p:nvSpPr>
        <p:spPr/>
        <p:txBody>
          <a:bodyPr/>
          <a:lstStyle/>
          <a:p>
            <a:r>
              <a:rPr lang="en-US" smtClean="0"/>
              <a:t>2013/2014</a:t>
            </a:r>
            <a:endParaRPr lang="en-US"/>
          </a:p>
        </p:txBody>
      </p:sp>
      <p:sp>
        <p:nvSpPr>
          <p:cNvPr id="6" name="Espace réservé du contenu 5"/>
          <p:cNvSpPr txBox="1">
            <a:spLocks noGrp="1"/>
          </p:cNvSpPr>
          <p:nvPr>
            <p:ph idx="1"/>
          </p:nvPr>
        </p:nvSpPr>
        <p:spPr>
          <a:xfrm>
            <a:off x="755576" y="3068960"/>
            <a:ext cx="7992888" cy="584776"/>
          </a:xfrm>
          <a:prstGeom prst="rect">
            <a:avLst/>
          </a:prstGeom>
          <a:noFill/>
        </p:spPr>
        <p:txBody>
          <a:bodyPr wrap="square" rtlCol="0">
            <a:spAutoFit/>
          </a:bodyPr>
          <a:lstStyle/>
          <a:p>
            <a:pPr marL="68580" indent="0">
              <a:buNone/>
            </a:pPr>
            <a:r>
              <a:rPr lang="fr-FR" sz="3200" b="1" dirty="0" smtClean="0"/>
              <a:t>Qu’est ce que la commande MPPT?</a:t>
            </a:r>
            <a:endParaRPr lang="fr-FR" sz="3200" b="1" dirty="0"/>
          </a:p>
        </p:txBody>
      </p:sp>
      <p:sp>
        <p:nvSpPr>
          <p:cNvPr id="5" name="Espace réservé du numéro de diapositive 2"/>
          <p:cNvSpPr>
            <a:spLocks noGrp="1"/>
          </p:cNvSpPr>
          <p:nvPr>
            <p:ph type="sldNum" sz="quarter" idx="12"/>
          </p:nvPr>
        </p:nvSpPr>
        <p:spPr>
          <a:xfrm>
            <a:off x="8244408" y="6492875"/>
            <a:ext cx="1332156" cy="365125"/>
          </a:xfrm>
        </p:spPr>
        <p:txBody>
          <a:bodyPr/>
          <a:lstStyle/>
          <a:p>
            <a:fld id="{30C93D21-248A-674D-A10B-0929E158FEE1}" type="slidenum">
              <a:rPr lang="en-US" smtClean="0"/>
              <a:pPr/>
              <a:t>14</a:t>
            </a:fld>
            <a:endParaRPr lang="en-US" dirty="0"/>
          </a:p>
        </p:txBody>
      </p:sp>
    </p:spTree>
    <p:extLst>
      <p:ext uri="{BB962C8B-B14F-4D97-AF65-F5344CB8AC3E}">
        <p14:creationId xmlns="" xmlns:p14="http://schemas.microsoft.com/office/powerpoint/2010/main" val="3295424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32040" y="15528"/>
            <a:ext cx="2880320" cy="511032"/>
          </a:xfrm>
        </p:spPr>
        <p:txBody>
          <a:bodyPr>
            <a:normAutofit/>
          </a:bodyPr>
          <a:lstStyle/>
          <a:p>
            <a:r>
              <a:rPr lang="fr-FR" sz="2400" b="1" dirty="0" smtClean="0"/>
              <a:t>Commande MPPT</a:t>
            </a:r>
            <a:endParaRPr lang="fr-FR" sz="2400" b="1" dirty="0"/>
          </a:p>
        </p:txBody>
      </p:sp>
      <p:sp>
        <p:nvSpPr>
          <p:cNvPr id="5" name="Rectangle à coins arrondis 4"/>
          <p:cNvSpPr/>
          <p:nvPr/>
        </p:nvSpPr>
        <p:spPr>
          <a:xfrm>
            <a:off x="1763688" y="836712"/>
            <a:ext cx="3672408" cy="2880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Constant Voltage</a:t>
            </a:r>
            <a:endParaRPr lang="fr-FR" dirty="0"/>
          </a:p>
        </p:txBody>
      </p:sp>
      <p:sp>
        <p:nvSpPr>
          <p:cNvPr id="7" name="Rectangle à coins arrondis 6"/>
          <p:cNvSpPr/>
          <p:nvPr/>
        </p:nvSpPr>
        <p:spPr>
          <a:xfrm>
            <a:off x="2627784" y="1268760"/>
            <a:ext cx="3672408" cy="2880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Incremental Conductance</a:t>
            </a:r>
            <a:endParaRPr lang="fr-FR" dirty="0"/>
          </a:p>
        </p:txBody>
      </p:sp>
      <p:sp>
        <p:nvSpPr>
          <p:cNvPr id="8" name="Rectangle à coins arrondis 7"/>
          <p:cNvSpPr/>
          <p:nvPr/>
        </p:nvSpPr>
        <p:spPr>
          <a:xfrm>
            <a:off x="3275856" y="1700808"/>
            <a:ext cx="3672408" cy="2880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Perturb</a:t>
            </a:r>
            <a:r>
              <a:rPr lang="fr-FR" dirty="0"/>
              <a:t> </a:t>
            </a:r>
            <a:r>
              <a:rPr lang="fr-FR" dirty="0" smtClean="0"/>
              <a:t>&amp; </a:t>
            </a:r>
            <a:r>
              <a:rPr lang="fr-FR" dirty="0" err="1" smtClean="0"/>
              <a:t>Observ</a:t>
            </a:r>
            <a:endParaRPr lang="fr-FR" dirty="0"/>
          </a:p>
        </p:txBody>
      </p:sp>
      <p:pic>
        <p:nvPicPr>
          <p:cNvPr id="10" name="Image 9" descr="Capture d’écran 2014-05-27 à 00.43.27.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1680" y="1484784"/>
            <a:ext cx="6408439" cy="4495800"/>
          </a:xfrm>
          <a:prstGeom prst="rect">
            <a:avLst/>
          </a:prstGeom>
        </p:spPr>
      </p:pic>
      <p:pic>
        <p:nvPicPr>
          <p:cNvPr id="14" name="Image 13" descr="Capture d’écran 2014-05-27 à 00.40.44.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1640" y="1916832"/>
            <a:ext cx="6705600" cy="4114800"/>
          </a:xfrm>
          <a:prstGeom prst="rect">
            <a:avLst/>
          </a:prstGeom>
        </p:spPr>
      </p:pic>
      <p:pic>
        <p:nvPicPr>
          <p:cNvPr id="15" name="Image 14" descr="Capture d’écran 2014-05-27 à 00.33.11.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763688" y="2132856"/>
            <a:ext cx="6324600" cy="4212753"/>
          </a:xfrm>
          <a:prstGeom prst="rect">
            <a:avLst/>
          </a:prstGeom>
        </p:spPr>
      </p:pic>
      <p:sp>
        <p:nvSpPr>
          <p:cNvPr id="9" name="Espace réservé du numéro de diapositive 2"/>
          <p:cNvSpPr>
            <a:spLocks noGrp="1"/>
          </p:cNvSpPr>
          <p:nvPr>
            <p:ph type="sldNum" sz="quarter" idx="12"/>
          </p:nvPr>
        </p:nvSpPr>
        <p:spPr>
          <a:xfrm>
            <a:off x="8244408" y="6492875"/>
            <a:ext cx="1332156" cy="365125"/>
          </a:xfrm>
        </p:spPr>
        <p:txBody>
          <a:bodyPr/>
          <a:lstStyle/>
          <a:p>
            <a:fld id="{30C93D21-248A-674D-A10B-0929E158FEE1}" type="slidenum">
              <a:rPr lang="en-US" smtClean="0"/>
              <a:pPr/>
              <a:t>15</a:t>
            </a:fld>
            <a:endParaRPr lang="en-US" dirty="0"/>
          </a:p>
        </p:txBody>
      </p:sp>
    </p:spTree>
    <p:extLst>
      <p:ext uri="{BB962C8B-B14F-4D97-AF65-F5344CB8AC3E}">
        <p14:creationId xmlns="" xmlns:p14="http://schemas.microsoft.com/office/powerpoint/2010/main" val="75085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300"/>
                                        <p:tgtEl>
                                          <p:spTgt spid="5"/>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300"/>
                                        <p:tgtEl>
                                          <p:spTgt spid="7"/>
                                        </p:tgtEl>
                                      </p:cBhvr>
                                    </p:animEffect>
                                  </p:childTnLst>
                                </p:cTn>
                              </p:par>
                            </p:childTnLst>
                          </p:cTn>
                        </p:par>
                        <p:par>
                          <p:cTn id="12" fill="hold">
                            <p:stCondLst>
                              <p:cond delay="6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3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1" nodeType="clickEffect">
                                  <p:stCondLst>
                                    <p:cond delay="0"/>
                                  </p:stCondLst>
                                  <p:childTnLst>
                                    <p:animMotion origin="layout" path="M 3.61111E-6 -1.48148E-6 L -0.51563 -0.00532 " pathEditMode="relative" rAng="0" ptsTypes="AA">
                                      <p:cBhvr>
                                        <p:cTn id="19" dur="1000" fill="hold"/>
                                        <p:tgtEl>
                                          <p:spTgt spid="5"/>
                                        </p:tgtEl>
                                        <p:attrNameLst>
                                          <p:attrName>ppt_x</p:attrName>
                                          <p:attrName>ppt_y</p:attrName>
                                        </p:attrNameLst>
                                      </p:cBhvr>
                                      <p:rCtr x="-25781" y="-278"/>
                                    </p:animMotion>
                                  </p:childTnLst>
                                </p:cTn>
                              </p:par>
                            </p:childTnLst>
                          </p:cTn>
                        </p:par>
                        <p:par>
                          <p:cTn id="20" fill="hold">
                            <p:stCondLst>
                              <p:cond delay="1000"/>
                            </p:stCondLst>
                            <p:childTnLst>
                              <p:par>
                                <p:cTn id="21" presetID="0" presetClass="path" presetSubtype="0" accel="50000" decel="50000" fill="hold" grpId="1" nodeType="afterEffect">
                                  <p:stCondLst>
                                    <p:cond delay="0"/>
                                  </p:stCondLst>
                                  <p:childTnLst>
                                    <p:animMotion origin="layout" path="M -4.44444E-6 3.7037E-7 L -0.62604 -0.00509 " pathEditMode="relative" rAng="0" ptsTypes="AA">
                                      <p:cBhvr>
                                        <p:cTn id="22" dur="1000" fill="hold"/>
                                        <p:tgtEl>
                                          <p:spTgt spid="7"/>
                                        </p:tgtEl>
                                        <p:attrNameLst>
                                          <p:attrName>ppt_x</p:attrName>
                                          <p:attrName>ppt_y</p:attrName>
                                        </p:attrNameLst>
                                      </p:cBhvr>
                                      <p:rCtr x="-31302" y="-255"/>
                                    </p:animMotion>
                                  </p:childTnLst>
                                </p:cTn>
                              </p:par>
                            </p:childTnLst>
                          </p:cTn>
                        </p:par>
                        <p:par>
                          <p:cTn id="23" fill="hold">
                            <p:stCondLst>
                              <p:cond delay="2000"/>
                            </p:stCondLst>
                            <p:childTnLst>
                              <p:par>
                                <p:cTn id="24" presetID="0" presetClass="path" presetSubtype="0" accel="50000" decel="50000" fill="hold" grpId="1" nodeType="afterEffect">
                                  <p:stCondLst>
                                    <p:cond delay="0"/>
                                  </p:stCondLst>
                                  <p:childTnLst>
                                    <p:animMotion origin="layout" path="M 0 0 L -0.71666 0 " pathEditMode="relative" ptsTypes="AA">
                                      <p:cBhvr>
                                        <p:cTn id="25" dur="1000" fill="hold"/>
                                        <p:tgtEl>
                                          <p:spTgt spid="8"/>
                                        </p:tgtEl>
                                        <p:attrNameLst>
                                          <p:attrName>ppt_x</p:attrName>
                                          <p:attrName>ppt_y</p:attrName>
                                        </p:attrNameLst>
                                      </p:cBhvr>
                                    </p:animMotion>
                                  </p:childTnLst>
                                </p:cTn>
                              </p:par>
                            </p:childTnLst>
                          </p:cTn>
                        </p:par>
                        <p:par>
                          <p:cTn id="26" fill="hold">
                            <p:stCondLst>
                              <p:cond delay="3000"/>
                            </p:stCondLst>
                            <p:childTnLst>
                              <p:par>
                                <p:cTn id="27" presetID="0" presetClass="path" presetSubtype="0" accel="50000" decel="50000" fill="hold" grpId="2" nodeType="afterEffect">
                                  <p:stCondLst>
                                    <p:cond delay="0"/>
                                  </p:stCondLst>
                                  <p:childTnLst>
                                    <p:animMotion origin="layout" path="M -0.51563 -0.00532 L -0.27934 -0.00532 " pathEditMode="relative" rAng="0" ptsTypes="AA">
                                      <p:cBhvr>
                                        <p:cTn id="28" dur="1000" fill="hold"/>
                                        <p:tgtEl>
                                          <p:spTgt spid="5"/>
                                        </p:tgtEl>
                                        <p:attrNameLst>
                                          <p:attrName>ppt_x</p:attrName>
                                          <p:attrName>ppt_y</p:attrName>
                                        </p:attrNameLst>
                                      </p:cBhvr>
                                      <p:rCtr x="11823" y="0"/>
                                    </p:animMotion>
                                  </p:childTnLst>
                                </p:cTn>
                              </p:par>
                            </p:childTnLst>
                          </p:cTn>
                        </p:par>
                        <p:par>
                          <p:cTn id="29" fill="hold">
                            <p:stCondLst>
                              <p:cond delay="400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3" nodeType="clickEffect">
                                  <p:stCondLst>
                                    <p:cond delay="0"/>
                                  </p:stCondLst>
                                  <p:childTnLst>
                                    <p:animMotion origin="layout" path="M -0.27934 -0.00532 L -0.50764 -0.00532 " pathEditMode="relative" rAng="0" ptsTypes="AA">
                                      <p:cBhvr>
                                        <p:cTn id="35" dur="1000" fill="hold"/>
                                        <p:tgtEl>
                                          <p:spTgt spid="5"/>
                                        </p:tgtEl>
                                        <p:attrNameLst>
                                          <p:attrName>ppt_x</p:attrName>
                                          <p:attrName>ppt_y</p:attrName>
                                        </p:attrNameLst>
                                      </p:cBhvr>
                                      <p:rCtr x="-11406" y="0"/>
                                    </p:animMotion>
                                  </p:childTnLst>
                                </p:cTn>
                              </p:par>
                              <p:par>
                                <p:cTn id="36" presetID="9" presetClass="exit" presetSubtype="0" fill="hold" nodeType="withEffect">
                                  <p:stCondLst>
                                    <p:cond delay="0"/>
                                  </p:stCondLst>
                                  <p:childTnLst>
                                    <p:animEffect transition="out" filter="dissolv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0" presetClass="path" presetSubtype="0" accel="50000" decel="50000" fill="hold" grpId="2" nodeType="withEffect">
                                  <p:stCondLst>
                                    <p:cond delay="0"/>
                                  </p:stCondLst>
                                  <p:childTnLst>
                                    <p:animMotion origin="layout" path="M -0.62604 -0.00509 L -0.31893 -0.00509 " pathEditMode="relative" rAng="0" ptsTypes="AA">
                                      <p:cBhvr>
                                        <p:cTn id="40" dur="1000" fill="hold"/>
                                        <p:tgtEl>
                                          <p:spTgt spid="7"/>
                                        </p:tgtEl>
                                        <p:attrNameLst>
                                          <p:attrName>ppt_x</p:attrName>
                                          <p:attrName>ppt_y</p:attrName>
                                        </p:attrNameLst>
                                      </p:cBhvr>
                                      <p:rCtr x="15347" y="0"/>
                                    </p:animMotion>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3" nodeType="clickEffect">
                                  <p:stCondLst>
                                    <p:cond delay="0"/>
                                  </p:stCondLst>
                                  <p:childTnLst>
                                    <p:animMotion origin="layout" path="M -0.31893 -0.00509 L -0.62605 -0.00509 " pathEditMode="relative" rAng="0" ptsTypes="AA">
                                      <p:cBhvr>
                                        <p:cTn id="47" dur="1000" fill="hold"/>
                                        <p:tgtEl>
                                          <p:spTgt spid="7"/>
                                        </p:tgtEl>
                                        <p:attrNameLst>
                                          <p:attrName>ppt_x</p:attrName>
                                          <p:attrName>ppt_y</p:attrName>
                                        </p:attrNameLst>
                                      </p:cBhvr>
                                      <p:rCtr x="-15347" y="0"/>
                                    </p:animMotion>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par>
                                <p:cTn id="51" presetID="0" presetClass="path" presetSubtype="0" accel="50000" decel="50000" fill="hold" grpId="2" nodeType="withEffect">
                                  <p:stCondLst>
                                    <p:cond delay="0"/>
                                  </p:stCondLst>
                                  <p:childTnLst>
                                    <p:animMotion origin="layout" path="M -0.71666 -1.48148E-6 L -0.44097 -1.48148E-6 " pathEditMode="relative" rAng="0" ptsTypes="AA">
                                      <p:cBhvr>
                                        <p:cTn id="52" dur="1000" fill="hold"/>
                                        <p:tgtEl>
                                          <p:spTgt spid="8"/>
                                        </p:tgtEl>
                                        <p:attrNameLst>
                                          <p:attrName>ppt_x</p:attrName>
                                          <p:attrName>ppt_y</p:attrName>
                                        </p:attrNameLst>
                                      </p:cBhvr>
                                      <p:rCtr x="13785" y="0"/>
                                    </p:animMotion>
                                  </p:childTnLst>
                                </p:cTn>
                              </p:par>
                            </p:childTnLst>
                          </p:cTn>
                        </p:par>
                        <p:par>
                          <p:cTn id="53" fill="hold">
                            <p:stCondLst>
                              <p:cond delay="1000"/>
                            </p:stCondLst>
                            <p:childTnLst>
                              <p:par>
                                <p:cTn id="54" presetID="1"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3" nodeType="clickEffect">
                                  <p:stCondLst>
                                    <p:cond delay="0"/>
                                  </p:stCondLst>
                                  <p:childTnLst>
                                    <p:animMotion origin="layout" path="M -0.44098 -1.48148E-6 L -0.70868 -1.48148E-6 " pathEditMode="relative" rAng="0" ptsTypes="AA">
                                      <p:cBhvr>
                                        <p:cTn id="59" dur="500" fill="hold"/>
                                        <p:tgtEl>
                                          <p:spTgt spid="8"/>
                                        </p:tgtEl>
                                        <p:attrNameLst>
                                          <p:attrName>ppt_x</p:attrName>
                                          <p:attrName>ppt_y</p:attrName>
                                        </p:attrNameLst>
                                      </p:cBhvr>
                                      <p:rCtr x="-13385" y="0"/>
                                    </p:animMotion>
                                  </p:childTnLst>
                                </p:cTn>
                              </p:par>
                              <p:par>
                                <p:cTn id="60" presetID="9" presetClass="exit" presetSubtype="0" fill="hold" nodeType="withEffect">
                                  <p:stCondLst>
                                    <p:cond delay="0"/>
                                  </p:stCondLst>
                                  <p:childTnLst>
                                    <p:animEffect transition="out" filter="dissolv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7" grpId="0" animBg="1"/>
      <p:bldP spid="7" grpId="1" animBg="1"/>
      <p:bldP spid="7" grpId="2" animBg="1"/>
      <p:bldP spid="7" grpId="3" animBg="1"/>
      <p:bldP spid="8" grpId="0" animBg="1"/>
      <p:bldP spid="8" grpId="1" animBg="1"/>
      <p:bldP spid="8" grpId="2" animBg="1"/>
      <p:bldP spid="8"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2013/2014</a:t>
            </a:r>
            <a:endParaRPr lang="en-US"/>
          </a:p>
        </p:txBody>
      </p:sp>
      <p:sp>
        <p:nvSpPr>
          <p:cNvPr id="3" name="Organigramme : Alternative 2"/>
          <p:cNvSpPr/>
          <p:nvPr/>
        </p:nvSpPr>
        <p:spPr>
          <a:xfrm>
            <a:off x="2890158" y="754743"/>
            <a:ext cx="26670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Mesure de V(k) et I(k)</a:t>
            </a:r>
            <a:endParaRPr lang="fr-FR" dirty="0"/>
          </a:p>
        </p:txBody>
      </p:sp>
      <p:sp>
        <p:nvSpPr>
          <p:cNvPr id="4" name="Organigramme : Alternative 3"/>
          <p:cNvSpPr/>
          <p:nvPr/>
        </p:nvSpPr>
        <p:spPr>
          <a:xfrm>
            <a:off x="5525227" y="5736777"/>
            <a:ext cx="2888341"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V(k)=V(k)+∆V</a:t>
            </a:r>
            <a:endParaRPr lang="fr-FR" dirty="0"/>
          </a:p>
        </p:txBody>
      </p:sp>
      <p:sp>
        <p:nvSpPr>
          <p:cNvPr id="5" name="Organigramme : Alternative 4"/>
          <p:cNvSpPr/>
          <p:nvPr/>
        </p:nvSpPr>
        <p:spPr>
          <a:xfrm>
            <a:off x="2902859" y="1328057"/>
            <a:ext cx="26670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P(k)=V(k)*I(k)</a:t>
            </a:r>
            <a:endParaRPr lang="fr-FR" dirty="0"/>
          </a:p>
        </p:txBody>
      </p:sp>
      <p:sp>
        <p:nvSpPr>
          <p:cNvPr id="6" name="Organigramme : Alternative 5"/>
          <p:cNvSpPr/>
          <p:nvPr/>
        </p:nvSpPr>
        <p:spPr>
          <a:xfrm>
            <a:off x="2881087" y="1952172"/>
            <a:ext cx="26670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K=k+1</a:t>
            </a:r>
            <a:endParaRPr lang="fr-FR" dirty="0"/>
          </a:p>
        </p:txBody>
      </p:sp>
      <p:sp>
        <p:nvSpPr>
          <p:cNvPr id="8" name="Organigramme : Alternative 7"/>
          <p:cNvSpPr/>
          <p:nvPr/>
        </p:nvSpPr>
        <p:spPr>
          <a:xfrm>
            <a:off x="90714" y="5736777"/>
            <a:ext cx="278493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V(k)=V(k)-∆V</a:t>
            </a:r>
            <a:endParaRPr lang="fr-FR" dirty="0"/>
          </a:p>
        </p:txBody>
      </p:sp>
      <p:sp>
        <p:nvSpPr>
          <p:cNvPr id="11" name="Organigramme : Décision 10"/>
          <p:cNvSpPr/>
          <p:nvPr/>
        </p:nvSpPr>
        <p:spPr>
          <a:xfrm>
            <a:off x="2514600" y="3949701"/>
            <a:ext cx="35052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P(k)_p(k-1)&gt; 0</a:t>
            </a:r>
            <a:endParaRPr lang="fr-FR" dirty="0"/>
          </a:p>
        </p:txBody>
      </p:sp>
      <p:sp>
        <p:nvSpPr>
          <p:cNvPr id="12" name="Organigramme : Alternative 11"/>
          <p:cNvSpPr/>
          <p:nvPr/>
        </p:nvSpPr>
        <p:spPr>
          <a:xfrm>
            <a:off x="2882901" y="2667000"/>
            <a:ext cx="26670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Mesure de V(k) et I(k)</a:t>
            </a:r>
            <a:endParaRPr lang="fr-FR" dirty="0"/>
          </a:p>
        </p:txBody>
      </p:sp>
      <p:sp>
        <p:nvSpPr>
          <p:cNvPr id="13" name="Organigramme : Alternative 12"/>
          <p:cNvSpPr/>
          <p:nvPr/>
        </p:nvSpPr>
        <p:spPr>
          <a:xfrm>
            <a:off x="2875644" y="3352800"/>
            <a:ext cx="26670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P(k)=V(k)*I(k)</a:t>
            </a:r>
            <a:endParaRPr lang="fr-FR" dirty="0"/>
          </a:p>
        </p:txBody>
      </p:sp>
      <p:sp>
        <p:nvSpPr>
          <p:cNvPr id="15" name="Organigramme : Décision 14"/>
          <p:cNvSpPr/>
          <p:nvPr/>
        </p:nvSpPr>
        <p:spPr>
          <a:xfrm>
            <a:off x="76200" y="4726392"/>
            <a:ext cx="3048000" cy="7944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t>V(k)-V(k-1)&lt; 0</a:t>
            </a:r>
            <a:endParaRPr lang="fr-FR" sz="1600" dirty="0"/>
          </a:p>
        </p:txBody>
      </p:sp>
      <p:sp>
        <p:nvSpPr>
          <p:cNvPr id="16" name="Organigramme : Décision 15"/>
          <p:cNvSpPr/>
          <p:nvPr/>
        </p:nvSpPr>
        <p:spPr>
          <a:xfrm>
            <a:off x="5138058" y="4757781"/>
            <a:ext cx="3472542" cy="7220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V(k)-V(k-1)&gt; 0</a:t>
            </a:r>
            <a:endParaRPr lang="fr-FR" dirty="0"/>
          </a:p>
        </p:txBody>
      </p:sp>
      <p:cxnSp>
        <p:nvCxnSpPr>
          <p:cNvPr id="21" name="Connecteur droit avec flèche 20"/>
          <p:cNvCxnSpPr>
            <a:stCxn id="5" idx="2"/>
            <a:endCxn id="5" idx="2"/>
          </p:cNvCxnSpPr>
          <p:nvPr/>
        </p:nvCxnSpPr>
        <p:spPr>
          <a:xfrm>
            <a:off x="4236359" y="170905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3" idx="2"/>
            <a:endCxn id="5" idx="0"/>
          </p:cNvCxnSpPr>
          <p:nvPr/>
        </p:nvCxnSpPr>
        <p:spPr>
          <a:xfrm>
            <a:off x="4223658" y="1135743"/>
            <a:ext cx="12701" cy="1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5" idx="2"/>
            <a:endCxn id="6" idx="0"/>
          </p:cNvCxnSpPr>
          <p:nvPr/>
        </p:nvCxnSpPr>
        <p:spPr>
          <a:xfrm flipH="1">
            <a:off x="4214587" y="1709057"/>
            <a:ext cx="21772" cy="243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6" idx="2"/>
            <a:endCxn id="12" idx="0"/>
          </p:cNvCxnSpPr>
          <p:nvPr/>
        </p:nvCxnSpPr>
        <p:spPr>
          <a:xfrm>
            <a:off x="4214587" y="2333172"/>
            <a:ext cx="1814" cy="333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12" idx="2"/>
            <a:endCxn id="13" idx="0"/>
          </p:cNvCxnSpPr>
          <p:nvPr/>
        </p:nvCxnSpPr>
        <p:spPr>
          <a:xfrm flipH="1">
            <a:off x="4209144" y="3048000"/>
            <a:ext cx="725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4283346" y="3733799"/>
            <a:ext cx="0" cy="215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en angle 45"/>
          <p:cNvCxnSpPr>
            <a:stCxn id="11" idx="1"/>
            <a:endCxn id="15" idx="0"/>
          </p:cNvCxnSpPr>
          <p:nvPr/>
        </p:nvCxnSpPr>
        <p:spPr>
          <a:xfrm rot="10800000" flipV="1">
            <a:off x="1600200" y="4254500"/>
            <a:ext cx="914400" cy="47189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en angle 47"/>
          <p:cNvCxnSpPr>
            <a:stCxn id="11" idx="3"/>
            <a:endCxn id="16" idx="0"/>
          </p:cNvCxnSpPr>
          <p:nvPr/>
        </p:nvCxnSpPr>
        <p:spPr>
          <a:xfrm>
            <a:off x="6019800" y="4254501"/>
            <a:ext cx="854529" cy="503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a:stCxn id="16" idx="3"/>
            <a:endCxn id="4" idx="3"/>
          </p:cNvCxnSpPr>
          <p:nvPr/>
        </p:nvCxnSpPr>
        <p:spPr>
          <a:xfrm flipH="1">
            <a:off x="8413568" y="5118823"/>
            <a:ext cx="197032" cy="808454"/>
          </a:xfrm>
          <a:prstGeom prst="bentConnector3">
            <a:avLst>
              <a:gd name="adj1" fmla="val -1160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cteur en angle 62"/>
          <p:cNvCxnSpPr>
            <a:stCxn id="16" idx="1"/>
            <a:endCxn id="8" idx="3"/>
          </p:cNvCxnSpPr>
          <p:nvPr/>
        </p:nvCxnSpPr>
        <p:spPr>
          <a:xfrm rot="10800000" flipV="1">
            <a:off x="2875644" y="5118823"/>
            <a:ext cx="2262414" cy="80845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Connecteur en angle 64"/>
          <p:cNvCxnSpPr>
            <a:stCxn id="15" idx="3"/>
          </p:cNvCxnSpPr>
          <p:nvPr/>
        </p:nvCxnSpPr>
        <p:spPr>
          <a:xfrm>
            <a:off x="3124200" y="5123628"/>
            <a:ext cx="2401027" cy="803650"/>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9" name="Connecteur en angle 68"/>
          <p:cNvCxnSpPr/>
          <p:nvPr/>
        </p:nvCxnSpPr>
        <p:spPr>
          <a:xfrm rot="10800000" flipH="1" flipV="1">
            <a:off x="228600" y="5123629"/>
            <a:ext cx="14514" cy="803649"/>
          </a:xfrm>
          <a:prstGeom prst="bentConnector3">
            <a:avLst>
              <a:gd name="adj1" fmla="val -15750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stCxn id="8" idx="2"/>
            <a:endCxn id="4" idx="2"/>
          </p:cNvCxnSpPr>
          <p:nvPr/>
        </p:nvCxnSpPr>
        <p:spPr>
          <a:xfrm rot="16200000" flipH="1">
            <a:off x="4226288" y="3374667"/>
            <a:ext cx="12700" cy="5486219"/>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a:off x="4209144" y="6324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a:off x="4209144" y="6477000"/>
            <a:ext cx="4934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necteur droit avec flèche 94"/>
          <p:cNvCxnSpPr/>
          <p:nvPr/>
        </p:nvCxnSpPr>
        <p:spPr>
          <a:xfrm flipV="1">
            <a:off x="9144000" y="3352800"/>
            <a:ext cx="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a:xfrm flipV="1">
            <a:off x="9144000" y="2500086"/>
            <a:ext cx="0" cy="852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p:nvPr/>
        </p:nvCxnSpPr>
        <p:spPr>
          <a:xfrm flipH="1">
            <a:off x="4236359" y="2500086"/>
            <a:ext cx="49076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6200" y="406848"/>
            <a:ext cx="2514600" cy="369332"/>
          </a:xfrm>
          <a:prstGeom prst="rect">
            <a:avLst/>
          </a:prstGeom>
        </p:spPr>
        <p:txBody>
          <a:bodyPr wrap="square">
            <a:spAutoFit/>
          </a:bodyPr>
          <a:lstStyle/>
          <a:p>
            <a:pPr algn="ctr"/>
            <a:r>
              <a:rPr lang="fr-FR" b="1" dirty="0">
                <a:solidFill>
                  <a:schemeClr val="accent1">
                    <a:lumMod val="50000"/>
                  </a:schemeClr>
                </a:solidFill>
              </a:rPr>
              <a:t>Organigramme</a:t>
            </a:r>
            <a:endParaRPr lang="fr-FR" dirty="0">
              <a:solidFill>
                <a:schemeClr val="accent1">
                  <a:lumMod val="50000"/>
                </a:schemeClr>
              </a:solidFill>
            </a:endParaRPr>
          </a:p>
        </p:txBody>
      </p:sp>
      <p:sp>
        <p:nvSpPr>
          <p:cNvPr id="112" name="Rectangle 111"/>
          <p:cNvSpPr/>
          <p:nvPr/>
        </p:nvSpPr>
        <p:spPr>
          <a:xfrm>
            <a:off x="6443957" y="3830319"/>
            <a:ext cx="665567" cy="477054"/>
          </a:xfrm>
          <a:prstGeom prst="rect">
            <a:avLst/>
          </a:prstGeom>
        </p:spPr>
        <p:txBody>
          <a:bodyPr wrap="none">
            <a:spAutoFit/>
          </a:bodyPr>
          <a:lstStyle/>
          <a:p>
            <a:r>
              <a:rPr lang="fr-FR" sz="2500" dirty="0">
                <a:solidFill>
                  <a:schemeClr val="tx2">
                    <a:lumMod val="50000"/>
                  </a:schemeClr>
                </a:solidFill>
                <a:latin typeface="Times New Roman" panose="02020603050405020304" pitchFamily="18" charset="0"/>
                <a:cs typeface="Times New Roman" panose="02020603050405020304" pitchFamily="18" charset="0"/>
              </a:rPr>
              <a:t>O</a:t>
            </a:r>
            <a:r>
              <a:rPr lang="fr-FR" sz="2500" dirty="0" smtClean="0">
                <a:solidFill>
                  <a:schemeClr val="tx2">
                    <a:lumMod val="50000"/>
                  </a:schemeClr>
                </a:solidFill>
                <a:latin typeface="Times New Roman" panose="02020603050405020304" pitchFamily="18" charset="0"/>
                <a:cs typeface="Times New Roman" panose="02020603050405020304" pitchFamily="18" charset="0"/>
              </a:rPr>
              <a:t>ui</a:t>
            </a:r>
            <a:endParaRPr lang="fr-FR" sz="25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13" name="Rectangle 112"/>
          <p:cNvSpPr/>
          <p:nvPr/>
        </p:nvSpPr>
        <p:spPr>
          <a:xfrm>
            <a:off x="1337752" y="3815079"/>
            <a:ext cx="715260" cy="461665"/>
          </a:xfrm>
          <a:prstGeom prst="rect">
            <a:avLst/>
          </a:prstGeom>
        </p:spPr>
        <p:txBody>
          <a:bodyPr wrap="none">
            <a:spAutoFit/>
          </a:bodyPr>
          <a:lstStyle/>
          <a:p>
            <a:r>
              <a:rPr lang="fr-FR" sz="2400" dirty="0" smtClean="0">
                <a:solidFill>
                  <a:schemeClr val="tx2">
                    <a:lumMod val="50000"/>
                  </a:schemeClr>
                </a:solidFill>
                <a:latin typeface="Times New Roman" panose="02020603050405020304" pitchFamily="18" charset="0"/>
                <a:cs typeface="Times New Roman" panose="02020603050405020304" pitchFamily="18" charset="0"/>
              </a:rPr>
              <a:t>Non</a:t>
            </a:r>
            <a:endParaRPr lang="fr-FR" sz="24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14" name="Rectangle 113"/>
          <p:cNvSpPr/>
          <p:nvPr/>
        </p:nvSpPr>
        <p:spPr>
          <a:xfrm>
            <a:off x="8345142" y="4504355"/>
            <a:ext cx="646331" cy="461665"/>
          </a:xfrm>
          <a:prstGeom prst="rect">
            <a:avLst/>
          </a:prstGeom>
        </p:spPr>
        <p:txBody>
          <a:bodyPr wrap="none">
            <a:spAutoFit/>
          </a:bodyPr>
          <a:lstStyle/>
          <a:p>
            <a:r>
              <a:rPr lang="fr-FR" sz="2400" dirty="0">
                <a:solidFill>
                  <a:schemeClr val="tx2">
                    <a:lumMod val="50000"/>
                  </a:schemeClr>
                </a:solidFill>
                <a:latin typeface="Times New Roman" panose="02020603050405020304" pitchFamily="18" charset="0"/>
                <a:cs typeface="Times New Roman" panose="02020603050405020304" pitchFamily="18" charset="0"/>
              </a:rPr>
              <a:t>Oui</a:t>
            </a:r>
          </a:p>
        </p:txBody>
      </p:sp>
      <p:sp>
        <p:nvSpPr>
          <p:cNvPr id="115" name="Rectangle 114"/>
          <p:cNvSpPr/>
          <p:nvPr/>
        </p:nvSpPr>
        <p:spPr>
          <a:xfrm>
            <a:off x="2648831" y="4617762"/>
            <a:ext cx="646331" cy="461665"/>
          </a:xfrm>
          <a:prstGeom prst="rect">
            <a:avLst/>
          </a:prstGeom>
        </p:spPr>
        <p:txBody>
          <a:bodyPr wrap="none">
            <a:spAutoFit/>
          </a:bodyPr>
          <a:lstStyle/>
          <a:p>
            <a:r>
              <a:rPr lang="fr-FR" sz="2400" dirty="0">
                <a:solidFill>
                  <a:schemeClr val="tx2">
                    <a:lumMod val="50000"/>
                  </a:schemeClr>
                </a:solidFill>
                <a:latin typeface="Times New Roman" panose="02020603050405020304" pitchFamily="18" charset="0"/>
                <a:cs typeface="Times New Roman" panose="02020603050405020304" pitchFamily="18" charset="0"/>
              </a:rPr>
              <a:t>Oui</a:t>
            </a:r>
          </a:p>
        </p:txBody>
      </p:sp>
      <p:sp>
        <p:nvSpPr>
          <p:cNvPr id="116" name="Rectangle 115"/>
          <p:cNvSpPr/>
          <p:nvPr/>
        </p:nvSpPr>
        <p:spPr>
          <a:xfrm>
            <a:off x="-129031" y="4617761"/>
            <a:ext cx="715260" cy="461665"/>
          </a:xfrm>
          <a:prstGeom prst="rect">
            <a:avLst/>
          </a:prstGeom>
        </p:spPr>
        <p:txBody>
          <a:bodyPr wrap="none">
            <a:spAutoFit/>
          </a:bodyPr>
          <a:lstStyle/>
          <a:p>
            <a:r>
              <a:rPr lang="fr-FR" sz="2400" dirty="0">
                <a:solidFill>
                  <a:schemeClr val="tx2">
                    <a:lumMod val="50000"/>
                  </a:schemeClr>
                </a:solidFill>
                <a:latin typeface="Times New Roman" panose="02020603050405020304" pitchFamily="18" charset="0"/>
                <a:cs typeface="Times New Roman" panose="02020603050405020304" pitchFamily="18" charset="0"/>
              </a:rPr>
              <a:t>Non</a:t>
            </a:r>
          </a:p>
        </p:txBody>
      </p:sp>
      <p:sp>
        <p:nvSpPr>
          <p:cNvPr id="117" name="Rectangle 116"/>
          <p:cNvSpPr/>
          <p:nvPr/>
        </p:nvSpPr>
        <p:spPr>
          <a:xfrm>
            <a:off x="4648200" y="4730234"/>
            <a:ext cx="715260" cy="461665"/>
          </a:xfrm>
          <a:prstGeom prst="rect">
            <a:avLst/>
          </a:prstGeom>
        </p:spPr>
        <p:txBody>
          <a:bodyPr wrap="none">
            <a:spAutoFit/>
          </a:bodyPr>
          <a:lstStyle/>
          <a:p>
            <a:r>
              <a:rPr lang="fr-FR" sz="2400" dirty="0">
                <a:solidFill>
                  <a:schemeClr val="tx2">
                    <a:lumMod val="50000"/>
                  </a:schemeClr>
                </a:solidFill>
                <a:latin typeface="Times New Roman" panose="02020603050405020304" pitchFamily="18" charset="0"/>
                <a:cs typeface="Times New Roman" panose="02020603050405020304" pitchFamily="18" charset="0"/>
              </a:rPr>
              <a:t>Non</a:t>
            </a:r>
          </a:p>
        </p:txBody>
      </p:sp>
      <p:sp>
        <p:nvSpPr>
          <p:cNvPr id="7" name="Espace réservé du numéro de diapositive 6"/>
          <p:cNvSpPr>
            <a:spLocks noGrp="1"/>
          </p:cNvSpPr>
          <p:nvPr>
            <p:ph type="sldNum" sz="quarter" idx="12"/>
          </p:nvPr>
        </p:nvSpPr>
        <p:spPr>
          <a:xfrm>
            <a:off x="8512084" y="6519769"/>
            <a:ext cx="1332156" cy="365125"/>
          </a:xfrm>
        </p:spPr>
        <p:txBody>
          <a:bodyPr/>
          <a:lstStyle/>
          <a:p>
            <a:fld id="{30C93D21-248A-674D-A10B-0929E158FEE1}" type="slidenum">
              <a:rPr lang="en-US" smtClean="0"/>
              <a:pPr/>
              <a:t>16</a:t>
            </a:fld>
            <a:endParaRPr lang="en-US" dirty="0"/>
          </a:p>
        </p:txBody>
      </p:sp>
      <p:sp>
        <p:nvSpPr>
          <p:cNvPr id="10" name="Rectangle 9"/>
          <p:cNvSpPr/>
          <p:nvPr/>
        </p:nvSpPr>
        <p:spPr>
          <a:xfrm>
            <a:off x="4648200" y="37516"/>
            <a:ext cx="3388050" cy="461665"/>
          </a:xfrm>
          <a:prstGeom prst="rect">
            <a:avLst/>
          </a:prstGeom>
        </p:spPr>
        <p:txBody>
          <a:bodyPr wrap="square">
            <a:spAutoFit/>
          </a:bodyPr>
          <a:lstStyle/>
          <a:p>
            <a:pPr algn="ctr"/>
            <a:r>
              <a:rPr lang="fr-FR" sz="2400" b="1" dirty="0">
                <a:solidFill>
                  <a:schemeClr val="accent1"/>
                </a:solidFill>
                <a:latin typeface="+mj-lt"/>
                <a:ea typeface="+mj-ea"/>
                <a:cs typeface="+mj-cs"/>
              </a:rPr>
              <a:t>Commande MPPT</a:t>
            </a:r>
          </a:p>
        </p:txBody>
      </p:sp>
    </p:spTree>
    <p:extLst>
      <p:ext uri="{BB962C8B-B14F-4D97-AF65-F5344CB8AC3E}">
        <p14:creationId xmlns="" xmlns:p14="http://schemas.microsoft.com/office/powerpoint/2010/main" val="56434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ppt_x"/>
                                          </p:val>
                                        </p:tav>
                                        <p:tav tm="100000">
                                          <p:val>
                                            <p:strVal val="#ppt_x"/>
                                          </p:val>
                                        </p:tav>
                                      </p:tavLst>
                                    </p:anim>
                                    <p:anim calcmode="lin" valueType="num">
                                      <p:cBhvr additive="base">
                                        <p:cTn id="1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ppt_x"/>
                                          </p:val>
                                        </p:tav>
                                        <p:tav tm="100000">
                                          <p:val>
                                            <p:strVal val="#ppt_x"/>
                                          </p:val>
                                        </p:tav>
                                      </p:tavLst>
                                    </p:anim>
                                    <p:anim calcmode="lin" valueType="num">
                                      <p:cBhvr additive="base">
                                        <p:cTn id="6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1000"/>
                                        <p:tgtEl>
                                          <p:spTgt spid="11"/>
                                        </p:tgtEl>
                                      </p:cBhvr>
                                    </p:animEffect>
                                    <p:anim calcmode="lin" valueType="num">
                                      <p:cBhvr>
                                        <p:cTn id="73" dur="1000" fill="hold"/>
                                        <p:tgtEl>
                                          <p:spTgt spid="11"/>
                                        </p:tgtEl>
                                        <p:attrNameLst>
                                          <p:attrName>ppt_x</p:attrName>
                                        </p:attrNameLst>
                                      </p:cBhvr>
                                      <p:tavLst>
                                        <p:tav tm="0">
                                          <p:val>
                                            <p:strVal val="#ppt_x"/>
                                          </p:val>
                                        </p:tav>
                                        <p:tav tm="100000">
                                          <p:val>
                                            <p:strVal val="#ppt_x"/>
                                          </p:val>
                                        </p:tav>
                                      </p:tavLst>
                                    </p:anim>
                                    <p:anim calcmode="lin" valueType="num">
                                      <p:cBhvr>
                                        <p:cTn id="7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arn(inVertical)">
                                      <p:cBhvr>
                                        <p:cTn id="79" dur="500"/>
                                        <p:tgtEl>
                                          <p:spTgt spid="4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112"/>
                                        </p:tgtEl>
                                        <p:attrNameLst>
                                          <p:attrName>style.visibility</p:attrName>
                                        </p:attrNameLst>
                                      </p:cBhvr>
                                      <p:to>
                                        <p:strVal val="visible"/>
                                      </p:to>
                                    </p:set>
                                    <p:animEffect transition="in" filter="barn(inVertical)">
                                      <p:cBhvr>
                                        <p:cTn id="82" dur="500"/>
                                        <p:tgtEl>
                                          <p:spTgt spid="112"/>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barn(inVertical)">
                                      <p:cBhvr>
                                        <p:cTn id="87" dur="500"/>
                                        <p:tgtEl>
                                          <p:spTgt spid="46"/>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barn(inVertical)">
                                      <p:cBhvr>
                                        <p:cTn id="90" dur="500"/>
                                        <p:tgtEl>
                                          <p:spTgt spid="113"/>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1000"/>
                                        <p:tgtEl>
                                          <p:spTgt spid="16"/>
                                        </p:tgtEl>
                                      </p:cBhvr>
                                    </p:animEffect>
                                    <p:anim calcmode="lin" valueType="num">
                                      <p:cBhvr>
                                        <p:cTn id="96" dur="1000" fill="hold"/>
                                        <p:tgtEl>
                                          <p:spTgt spid="16"/>
                                        </p:tgtEl>
                                        <p:attrNameLst>
                                          <p:attrName>ppt_x</p:attrName>
                                        </p:attrNameLst>
                                      </p:cBhvr>
                                      <p:tavLst>
                                        <p:tav tm="0">
                                          <p:val>
                                            <p:strVal val="#ppt_x"/>
                                          </p:val>
                                        </p:tav>
                                        <p:tav tm="100000">
                                          <p:val>
                                            <p:strVal val="#ppt_x"/>
                                          </p:val>
                                        </p:tav>
                                      </p:tavLst>
                                    </p:anim>
                                    <p:anim calcmode="lin" valueType="num">
                                      <p:cBhvr>
                                        <p:cTn id="9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barn(inVertical)">
                                      <p:cBhvr>
                                        <p:cTn id="102" dur="500"/>
                                        <p:tgtEl>
                                          <p:spTgt spid="57"/>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barn(inVertical)">
                                      <p:cBhvr>
                                        <p:cTn id="105" dur="500"/>
                                        <p:tgtEl>
                                          <p:spTgt spid="114"/>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4"/>
                                        </p:tgtEl>
                                        <p:attrNameLst>
                                          <p:attrName>style.visibility</p:attrName>
                                        </p:attrNameLst>
                                      </p:cBhvr>
                                      <p:to>
                                        <p:strVal val="visible"/>
                                      </p:to>
                                    </p:set>
                                    <p:anim calcmode="lin" valueType="num">
                                      <p:cBhvr additive="base">
                                        <p:cTn id="110" dur="500" fill="hold"/>
                                        <p:tgtEl>
                                          <p:spTgt spid="4"/>
                                        </p:tgtEl>
                                        <p:attrNameLst>
                                          <p:attrName>ppt_x</p:attrName>
                                        </p:attrNameLst>
                                      </p:cBhvr>
                                      <p:tavLst>
                                        <p:tav tm="0">
                                          <p:val>
                                            <p:strVal val="#ppt_x"/>
                                          </p:val>
                                        </p:tav>
                                        <p:tav tm="100000">
                                          <p:val>
                                            <p:strVal val="#ppt_x"/>
                                          </p:val>
                                        </p:tav>
                                      </p:tavLst>
                                    </p:anim>
                                    <p:anim calcmode="lin" valueType="num">
                                      <p:cBhvr additive="base">
                                        <p:cTn id="1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117"/>
                                        </p:tgtEl>
                                        <p:attrNameLst>
                                          <p:attrName>style.visibility</p:attrName>
                                        </p:attrNameLst>
                                      </p:cBhvr>
                                      <p:to>
                                        <p:strVal val="visible"/>
                                      </p:to>
                                    </p:set>
                                    <p:animEffect transition="in" filter="barn(inVertical)">
                                      <p:cBhvr>
                                        <p:cTn id="116" dur="500"/>
                                        <p:tgtEl>
                                          <p:spTgt spid="117"/>
                                        </p:tgtEl>
                                      </p:cBhvr>
                                    </p:animEffect>
                                  </p:childTnLst>
                                </p:cTn>
                              </p:par>
                              <p:par>
                                <p:cTn id="117" presetID="16" presetClass="entr" presetSubtype="21" fill="hold" nodeType="with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barn(inVertical)">
                                      <p:cBhvr>
                                        <p:cTn id="119" dur="500"/>
                                        <p:tgtEl>
                                          <p:spTgt spid="63"/>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fade">
                                      <p:cBhvr>
                                        <p:cTn id="124" dur="1000"/>
                                        <p:tgtEl>
                                          <p:spTgt spid="8"/>
                                        </p:tgtEl>
                                      </p:cBhvr>
                                    </p:animEffect>
                                    <p:anim calcmode="lin" valueType="num">
                                      <p:cBhvr>
                                        <p:cTn id="125" dur="1000" fill="hold"/>
                                        <p:tgtEl>
                                          <p:spTgt spid="8"/>
                                        </p:tgtEl>
                                        <p:attrNameLst>
                                          <p:attrName>ppt_x</p:attrName>
                                        </p:attrNameLst>
                                      </p:cBhvr>
                                      <p:tavLst>
                                        <p:tav tm="0">
                                          <p:val>
                                            <p:strVal val="#ppt_x"/>
                                          </p:val>
                                        </p:tav>
                                        <p:tav tm="100000">
                                          <p:val>
                                            <p:strVal val="#ppt_x"/>
                                          </p:val>
                                        </p:tav>
                                      </p:tavLst>
                                    </p:anim>
                                    <p:anim calcmode="lin" valueType="num">
                                      <p:cBhvr>
                                        <p:cTn id="1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6" presetClass="emph" presetSubtype="0" fill="hold" grpId="1" nodeType="clickEffect">
                                  <p:stCondLst>
                                    <p:cond delay="0"/>
                                  </p:stCondLst>
                                  <p:childTnLst>
                                    <p:animEffect transition="out" filter="fade">
                                      <p:cBhvr>
                                        <p:cTn id="130" dur="500" tmFilter="0, 0; .2, .5; .8, .5; 1, 0"/>
                                        <p:tgtEl>
                                          <p:spTgt spid="113"/>
                                        </p:tgtEl>
                                      </p:cBhvr>
                                    </p:animEffect>
                                    <p:animScale>
                                      <p:cBhvr>
                                        <p:cTn id="131" dur="250" autoRev="1" fill="hold"/>
                                        <p:tgtEl>
                                          <p:spTgt spid="113"/>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fade">
                                      <p:cBhvr>
                                        <p:cTn id="136" dur="1000"/>
                                        <p:tgtEl>
                                          <p:spTgt spid="15"/>
                                        </p:tgtEl>
                                      </p:cBhvr>
                                    </p:animEffect>
                                    <p:anim calcmode="lin" valueType="num">
                                      <p:cBhvr>
                                        <p:cTn id="137" dur="1000" fill="hold"/>
                                        <p:tgtEl>
                                          <p:spTgt spid="15"/>
                                        </p:tgtEl>
                                        <p:attrNameLst>
                                          <p:attrName>ppt_x</p:attrName>
                                        </p:attrNameLst>
                                      </p:cBhvr>
                                      <p:tavLst>
                                        <p:tav tm="0">
                                          <p:val>
                                            <p:strVal val="#ppt_x"/>
                                          </p:val>
                                        </p:tav>
                                        <p:tav tm="100000">
                                          <p:val>
                                            <p:strVal val="#ppt_x"/>
                                          </p:val>
                                        </p:tav>
                                      </p:tavLst>
                                    </p:anim>
                                    <p:anim calcmode="lin" valueType="num">
                                      <p:cBhvr>
                                        <p:cTn id="1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65"/>
                                        </p:tgtEl>
                                        <p:attrNameLst>
                                          <p:attrName>style.visibility</p:attrName>
                                        </p:attrNameLst>
                                      </p:cBhvr>
                                      <p:to>
                                        <p:strVal val="visible"/>
                                      </p:to>
                                    </p:set>
                                    <p:animEffect transition="in" filter="barn(inVertical)">
                                      <p:cBhvr>
                                        <p:cTn id="143" dur="500"/>
                                        <p:tgtEl>
                                          <p:spTgt spid="65"/>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15"/>
                                        </p:tgtEl>
                                        <p:attrNameLst>
                                          <p:attrName>style.visibility</p:attrName>
                                        </p:attrNameLst>
                                      </p:cBhvr>
                                      <p:to>
                                        <p:strVal val="visible"/>
                                      </p:to>
                                    </p:set>
                                    <p:animEffect transition="in" filter="barn(inVertical)">
                                      <p:cBhvr>
                                        <p:cTn id="146" dur="500"/>
                                        <p:tgtEl>
                                          <p:spTgt spid="115"/>
                                        </p:tgtEl>
                                      </p:cBhvr>
                                    </p:animEffect>
                                  </p:childTnLst>
                                </p:cTn>
                              </p:par>
                            </p:childTnLst>
                          </p:cTn>
                        </p:par>
                      </p:childTnLst>
                    </p:cTn>
                  </p:par>
                  <p:par>
                    <p:cTn id="147" fill="hold">
                      <p:stCondLst>
                        <p:cond delay="indefinite"/>
                      </p:stCondLst>
                      <p:childTnLst>
                        <p:par>
                          <p:cTn id="148" fill="hold">
                            <p:stCondLst>
                              <p:cond delay="0"/>
                            </p:stCondLst>
                            <p:childTnLst>
                              <p:par>
                                <p:cTn id="149" presetID="53" presetClass="entr" presetSubtype="16" fill="hold" grpId="1" nodeType="clickEffect">
                                  <p:stCondLst>
                                    <p:cond delay="0"/>
                                  </p:stCondLst>
                                  <p:childTnLst>
                                    <p:set>
                                      <p:cBhvr>
                                        <p:cTn id="150" dur="1" fill="hold">
                                          <p:stCondLst>
                                            <p:cond delay="0"/>
                                          </p:stCondLst>
                                        </p:cTn>
                                        <p:tgtEl>
                                          <p:spTgt spid="4"/>
                                        </p:tgtEl>
                                        <p:attrNameLst>
                                          <p:attrName>style.visibility</p:attrName>
                                        </p:attrNameLst>
                                      </p:cBhvr>
                                      <p:to>
                                        <p:strVal val="visible"/>
                                      </p:to>
                                    </p:set>
                                    <p:anim calcmode="lin" valueType="num">
                                      <p:cBhvr>
                                        <p:cTn id="151" dur="500" fill="hold"/>
                                        <p:tgtEl>
                                          <p:spTgt spid="4"/>
                                        </p:tgtEl>
                                        <p:attrNameLst>
                                          <p:attrName>ppt_w</p:attrName>
                                        </p:attrNameLst>
                                      </p:cBhvr>
                                      <p:tavLst>
                                        <p:tav tm="0">
                                          <p:val>
                                            <p:fltVal val="0"/>
                                          </p:val>
                                        </p:tav>
                                        <p:tav tm="100000">
                                          <p:val>
                                            <p:strVal val="#ppt_w"/>
                                          </p:val>
                                        </p:tav>
                                      </p:tavLst>
                                    </p:anim>
                                    <p:anim calcmode="lin" valueType="num">
                                      <p:cBhvr>
                                        <p:cTn id="152" dur="500" fill="hold"/>
                                        <p:tgtEl>
                                          <p:spTgt spid="4"/>
                                        </p:tgtEl>
                                        <p:attrNameLst>
                                          <p:attrName>ppt_h</p:attrName>
                                        </p:attrNameLst>
                                      </p:cBhvr>
                                      <p:tavLst>
                                        <p:tav tm="0">
                                          <p:val>
                                            <p:fltVal val="0"/>
                                          </p:val>
                                        </p:tav>
                                        <p:tav tm="100000">
                                          <p:val>
                                            <p:strVal val="#ppt_h"/>
                                          </p:val>
                                        </p:tav>
                                      </p:tavLst>
                                    </p:anim>
                                    <p:animEffect transition="in" filter="fade">
                                      <p:cBhvr>
                                        <p:cTn id="153" dur="500"/>
                                        <p:tgtEl>
                                          <p:spTgt spid="4"/>
                                        </p:tgtEl>
                                      </p:cBhvr>
                                    </p:animEffect>
                                  </p:childTnLst>
                                </p:cTn>
                              </p:par>
                            </p:childTnLst>
                          </p:cTn>
                        </p:par>
                      </p:childTnLst>
                    </p:cTn>
                  </p:par>
                  <p:par>
                    <p:cTn id="154" fill="hold">
                      <p:stCondLst>
                        <p:cond delay="indefinite"/>
                      </p:stCondLst>
                      <p:childTnLst>
                        <p:par>
                          <p:cTn id="155" fill="hold">
                            <p:stCondLst>
                              <p:cond delay="0"/>
                            </p:stCondLst>
                            <p:childTnLst>
                              <p:par>
                                <p:cTn id="156" presetID="27" presetClass="emph" presetSubtype="0" fill="remove" grpId="2" nodeType="clickEffect">
                                  <p:stCondLst>
                                    <p:cond delay="0"/>
                                  </p:stCondLst>
                                  <p:childTnLst>
                                    <p:animClr clrSpc="rgb" dir="cw">
                                      <p:cBhvr override="childStyle">
                                        <p:cTn id="157" dur="250" autoRev="1" fill="remove"/>
                                        <p:tgtEl>
                                          <p:spTgt spid="4"/>
                                        </p:tgtEl>
                                        <p:attrNameLst>
                                          <p:attrName>style.color</p:attrName>
                                        </p:attrNameLst>
                                      </p:cBhvr>
                                      <p:to>
                                        <a:schemeClr val="bg1"/>
                                      </p:to>
                                    </p:animClr>
                                    <p:animClr clrSpc="rgb" dir="cw">
                                      <p:cBhvr>
                                        <p:cTn id="158" dur="250" autoRev="1" fill="remove"/>
                                        <p:tgtEl>
                                          <p:spTgt spid="4"/>
                                        </p:tgtEl>
                                        <p:attrNameLst>
                                          <p:attrName>fillcolor</p:attrName>
                                        </p:attrNameLst>
                                      </p:cBhvr>
                                      <p:to>
                                        <a:schemeClr val="bg1"/>
                                      </p:to>
                                    </p:animClr>
                                    <p:set>
                                      <p:cBhvr>
                                        <p:cTn id="159" dur="250" autoRev="1" fill="remove"/>
                                        <p:tgtEl>
                                          <p:spTgt spid="4"/>
                                        </p:tgtEl>
                                        <p:attrNameLst>
                                          <p:attrName>fill.type</p:attrName>
                                        </p:attrNameLst>
                                      </p:cBhvr>
                                      <p:to>
                                        <p:strVal val="solid"/>
                                      </p:to>
                                    </p:set>
                                    <p:set>
                                      <p:cBhvr>
                                        <p:cTn id="160" dur="250" autoRev="1" fill="remove"/>
                                        <p:tgtEl>
                                          <p:spTgt spid="4"/>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6" presetClass="entr" presetSubtype="21" fill="hold" grpId="0" nodeType="clickEffect">
                                  <p:stCondLst>
                                    <p:cond delay="0"/>
                                  </p:stCondLst>
                                  <p:childTnLst>
                                    <p:set>
                                      <p:cBhvr>
                                        <p:cTn id="164" dur="1" fill="hold">
                                          <p:stCondLst>
                                            <p:cond delay="0"/>
                                          </p:stCondLst>
                                        </p:cTn>
                                        <p:tgtEl>
                                          <p:spTgt spid="116"/>
                                        </p:tgtEl>
                                        <p:attrNameLst>
                                          <p:attrName>style.visibility</p:attrName>
                                        </p:attrNameLst>
                                      </p:cBhvr>
                                      <p:to>
                                        <p:strVal val="visible"/>
                                      </p:to>
                                    </p:set>
                                    <p:animEffect transition="in" filter="barn(inVertical)">
                                      <p:cBhvr>
                                        <p:cTn id="165" dur="500"/>
                                        <p:tgtEl>
                                          <p:spTgt spid="116"/>
                                        </p:tgtEl>
                                      </p:cBhvr>
                                    </p:animEffect>
                                  </p:childTnLst>
                                </p:cTn>
                              </p:par>
                              <p:par>
                                <p:cTn id="166" presetID="16" presetClass="entr" presetSubtype="21" fill="hold" nodeType="withEffect">
                                  <p:stCondLst>
                                    <p:cond delay="0"/>
                                  </p:stCondLst>
                                  <p:childTnLst>
                                    <p:set>
                                      <p:cBhvr>
                                        <p:cTn id="167" dur="1" fill="hold">
                                          <p:stCondLst>
                                            <p:cond delay="0"/>
                                          </p:stCondLst>
                                        </p:cTn>
                                        <p:tgtEl>
                                          <p:spTgt spid="69"/>
                                        </p:tgtEl>
                                        <p:attrNameLst>
                                          <p:attrName>style.visibility</p:attrName>
                                        </p:attrNameLst>
                                      </p:cBhvr>
                                      <p:to>
                                        <p:strVal val="visible"/>
                                      </p:to>
                                    </p:set>
                                    <p:animEffect transition="in" filter="barn(inVertical)">
                                      <p:cBhvr>
                                        <p:cTn id="168" dur="500"/>
                                        <p:tgtEl>
                                          <p:spTgt spid="69"/>
                                        </p:tgtEl>
                                      </p:cBhvr>
                                    </p:animEffect>
                                  </p:childTnLst>
                                </p:cTn>
                              </p:par>
                            </p:childTnLst>
                          </p:cTn>
                        </p:par>
                      </p:childTnLst>
                    </p:cTn>
                  </p:par>
                  <p:par>
                    <p:cTn id="169" fill="hold">
                      <p:stCondLst>
                        <p:cond delay="indefinite"/>
                      </p:stCondLst>
                      <p:childTnLst>
                        <p:par>
                          <p:cTn id="170" fill="hold">
                            <p:stCondLst>
                              <p:cond delay="0"/>
                            </p:stCondLst>
                            <p:childTnLst>
                              <p:par>
                                <p:cTn id="171" presetID="27" presetClass="emph" presetSubtype="0" fill="remove" grpId="1" nodeType="clickEffect">
                                  <p:stCondLst>
                                    <p:cond delay="0"/>
                                  </p:stCondLst>
                                  <p:childTnLst>
                                    <p:animClr clrSpc="rgb" dir="cw">
                                      <p:cBhvr override="childStyle">
                                        <p:cTn id="172" dur="250" autoRev="1" fill="remove"/>
                                        <p:tgtEl>
                                          <p:spTgt spid="8"/>
                                        </p:tgtEl>
                                        <p:attrNameLst>
                                          <p:attrName>style.color</p:attrName>
                                        </p:attrNameLst>
                                      </p:cBhvr>
                                      <p:to>
                                        <a:schemeClr val="bg1"/>
                                      </p:to>
                                    </p:animClr>
                                    <p:animClr clrSpc="rgb" dir="cw">
                                      <p:cBhvr>
                                        <p:cTn id="173" dur="250" autoRev="1" fill="remove"/>
                                        <p:tgtEl>
                                          <p:spTgt spid="8"/>
                                        </p:tgtEl>
                                        <p:attrNameLst>
                                          <p:attrName>fillcolor</p:attrName>
                                        </p:attrNameLst>
                                      </p:cBhvr>
                                      <p:to>
                                        <a:schemeClr val="bg1"/>
                                      </p:to>
                                    </p:animClr>
                                    <p:set>
                                      <p:cBhvr>
                                        <p:cTn id="174" dur="250" autoRev="1" fill="remove"/>
                                        <p:tgtEl>
                                          <p:spTgt spid="8"/>
                                        </p:tgtEl>
                                        <p:attrNameLst>
                                          <p:attrName>fill.type</p:attrName>
                                        </p:attrNameLst>
                                      </p:cBhvr>
                                      <p:to>
                                        <p:strVal val="solid"/>
                                      </p:to>
                                    </p:set>
                                    <p:set>
                                      <p:cBhvr>
                                        <p:cTn id="175" dur="250" autoRev="1" fill="remove"/>
                                        <p:tgtEl>
                                          <p:spTgt spid="8"/>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16" presetClass="entr" presetSubtype="21" fill="hold" nodeType="clickEffect">
                                  <p:stCondLst>
                                    <p:cond delay="0"/>
                                  </p:stCondLst>
                                  <p:childTnLst>
                                    <p:set>
                                      <p:cBhvr>
                                        <p:cTn id="179" dur="1" fill="hold">
                                          <p:stCondLst>
                                            <p:cond delay="0"/>
                                          </p:stCondLst>
                                        </p:cTn>
                                        <p:tgtEl>
                                          <p:spTgt spid="77"/>
                                        </p:tgtEl>
                                        <p:attrNameLst>
                                          <p:attrName>style.visibility</p:attrName>
                                        </p:attrNameLst>
                                      </p:cBhvr>
                                      <p:to>
                                        <p:strVal val="visible"/>
                                      </p:to>
                                    </p:set>
                                    <p:animEffect transition="in" filter="barn(inVertical)">
                                      <p:cBhvr>
                                        <p:cTn id="180" dur="500"/>
                                        <p:tgtEl>
                                          <p:spTgt spid="77"/>
                                        </p:tgtEl>
                                      </p:cBhvr>
                                    </p:animEffect>
                                  </p:childTnLst>
                                </p:cTn>
                              </p:par>
                            </p:childTnLst>
                          </p:cTn>
                        </p:par>
                      </p:childTnLst>
                    </p:cTn>
                  </p:par>
                  <p:par>
                    <p:cTn id="181" fill="hold">
                      <p:stCondLst>
                        <p:cond delay="indefinite"/>
                      </p:stCondLst>
                      <p:childTnLst>
                        <p:par>
                          <p:cTn id="182" fill="hold">
                            <p:stCondLst>
                              <p:cond delay="0"/>
                            </p:stCondLst>
                            <p:childTnLst>
                              <p:par>
                                <p:cTn id="183" presetID="6" presetClass="entr" presetSubtype="16" fill="hold" nodeType="clickEffect">
                                  <p:stCondLst>
                                    <p:cond delay="0"/>
                                  </p:stCondLst>
                                  <p:childTnLst>
                                    <p:set>
                                      <p:cBhvr>
                                        <p:cTn id="184" dur="1" fill="hold">
                                          <p:stCondLst>
                                            <p:cond delay="0"/>
                                          </p:stCondLst>
                                        </p:cTn>
                                        <p:tgtEl>
                                          <p:spTgt spid="89"/>
                                        </p:tgtEl>
                                        <p:attrNameLst>
                                          <p:attrName>style.visibility</p:attrName>
                                        </p:attrNameLst>
                                      </p:cBhvr>
                                      <p:to>
                                        <p:strVal val="visible"/>
                                      </p:to>
                                    </p:set>
                                    <p:animEffect transition="in" filter="circle(in)">
                                      <p:cBhvr>
                                        <p:cTn id="185" dur="2000"/>
                                        <p:tgtEl>
                                          <p:spTgt spid="89"/>
                                        </p:tgtEl>
                                      </p:cBhvr>
                                    </p:animEffect>
                                  </p:childTnLst>
                                </p:cTn>
                              </p:par>
                              <p:par>
                                <p:cTn id="186" presetID="6" presetClass="entr" presetSubtype="16" fill="hold" nodeType="withEffect">
                                  <p:stCondLst>
                                    <p:cond delay="0"/>
                                  </p:stCondLst>
                                  <p:childTnLst>
                                    <p:set>
                                      <p:cBhvr>
                                        <p:cTn id="187" dur="1" fill="hold">
                                          <p:stCondLst>
                                            <p:cond delay="0"/>
                                          </p:stCondLst>
                                        </p:cTn>
                                        <p:tgtEl>
                                          <p:spTgt spid="93"/>
                                        </p:tgtEl>
                                        <p:attrNameLst>
                                          <p:attrName>style.visibility</p:attrName>
                                        </p:attrNameLst>
                                      </p:cBhvr>
                                      <p:to>
                                        <p:strVal val="visible"/>
                                      </p:to>
                                    </p:set>
                                    <p:animEffect transition="in" filter="circle(in)">
                                      <p:cBhvr>
                                        <p:cTn id="188" dur="2000"/>
                                        <p:tgtEl>
                                          <p:spTgt spid="93"/>
                                        </p:tgtEl>
                                      </p:cBhvr>
                                    </p:animEffect>
                                  </p:childTnLst>
                                </p:cTn>
                              </p:par>
                              <p:par>
                                <p:cTn id="189" presetID="6" presetClass="entr" presetSubtype="16" fill="hold" nodeType="withEffect">
                                  <p:stCondLst>
                                    <p:cond delay="0"/>
                                  </p:stCondLst>
                                  <p:childTnLst>
                                    <p:set>
                                      <p:cBhvr>
                                        <p:cTn id="190" dur="1" fill="hold">
                                          <p:stCondLst>
                                            <p:cond delay="0"/>
                                          </p:stCondLst>
                                        </p:cTn>
                                        <p:tgtEl>
                                          <p:spTgt spid="95"/>
                                        </p:tgtEl>
                                        <p:attrNameLst>
                                          <p:attrName>style.visibility</p:attrName>
                                        </p:attrNameLst>
                                      </p:cBhvr>
                                      <p:to>
                                        <p:strVal val="visible"/>
                                      </p:to>
                                    </p:set>
                                    <p:animEffect transition="in" filter="circle(in)">
                                      <p:cBhvr>
                                        <p:cTn id="191" dur="2000"/>
                                        <p:tgtEl>
                                          <p:spTgt spid="95"/>
                                        </p:tgtEl>
                                      </p:cBhvr>
                                    </p:animEffect>
                                  </p:childTnLst>
                                </p:cTn>
                              </p:par>
                              <p:par>
                                <p:cTn id="192" presetID="6" presetClass="entr" presetSubtype="16" fill="hold" nodeType="withEffect">
                                  <p:stCondLst>
                                    <p:cond delay="0"/>
                                  </p:stCondLst>
                                  <p:childTnLst>
                                    <p:set>
                                      <p:cBhvr>
                                        <p:cTn id="193" dur="1" fill="hold">
                                          <p:stCondLst>
                                            <p:cond delay="0"/>
                                          </p:stCondLst>
                                        </p:cTn>
                                        <p:tgtEl>
                                          <p:spTgt spid="108"/>
                                        </p:tgtEl>
                                        <p:attrNameLst>
                                          <p:attrName>style.visibility</p:attrName>
                                        </p:attrNameLst>
                                      </p:cBhvr>
                                      <p:to>
                                        <p:strVal val="visible"/>
                                      </p:to>
                                    </p:set>
                                    <p:animEffect transition="in" filter="circle(in)">
                                      <p:cBhvr>
                                        <p:cTn id="194" dur="2000"/>
                                        <p:tgtEl>
                                          <p:spTgt spid="108"/>
                                        </p:tgtEl>
                                      </p:cBhvr>
                                    </p:animEffect>
                                  </p:childTnLst>
                                </p:cTn>
                              </p:par>
                              <p:par>
                                <p:cTn id="195" presetID="6" presetClass="entr" presetSubtype="16" fill="hold" nodeType="withEffect">
                                  <p:stCondLst>
                                    <p:cond delay="0"/>
                                  </p:stCondLst>
                                  <p:childTnLst>
                                    <p:set>
                                      <p:cBhvr>
                                        <p:cTn id="196" dur="1" fill="hold">
                                          <p:stCondLst>
                                            <p:cond delay="0"/>
                                          </p:stCondLst>
                                        </p:cTn>
                                        <p:tgtEl>
                                          <p:spTgt spid="110"/>
                                        </p:tgtEl>
                                        <p:attrNameLst>
                                          <p:attrName>style.visibility</p:attrName>
                                        </p:attrNameLst>
                                      </p:cBhvr>
                                      <p:to>
                                        <p:strVal val="visible"/>
                                      </p:to>
                                    </p:set>
                                    <p:animEffect transition="in" filter="circle(in)">
                                      <p:cBhvr>
                                        <p:cTn id="197" dur="2000"/>
                                        <p:tgtEl>
                                          <p:spTgt spid="110"/>
                                        </p:tgtEl>
                                      </p:cBhvr>
                                    </p:animEffect>
                                  </p:childTnLst>
                                </p:cTn>
                              </p:par>
                            </p:childTnLst>
                          </p:cTn>
                        </p:par>
                      </p:childTnLst>
                    </p:cTn>
                  </p:par>
                  <p:par>
                    <p:cTn id="198" fill="hold">
                      <p:stCondLst>
                        <p:cond delay="indefinite"/>
                      </p:stCondLst>
                      <p:childTnLst>
                        <p:par>
                          <p:cTn id="199" fill="hold">
                            <p:stCondLst>
                              <p:cond delay="0"/>
                            </p:stCondLst>
                            <p:childTnLst>
                              <p:par>
                                <p:cTn id="200" presetID="53" presetClass="entr" presetSubtype="16" fill="hold" nodeType="clickEffect">
                                  <p:stCondLst>
                                    <p:cond delay="0"/>
                                  </p:stCondLst>
                                  <p:childTnLst>
                                    <p:set>
                                      <p:cBhvr>
                                        <p:cTn id="201" dur="1" fill="hold">
                                          <p:stCondLst>
                                            <p:cond delay="0"/>
                                          </p:stCondLst>
                                        </p:cTn>
                                        <p:tgtEl>
                                          <p:spTgt spid="36"/>
                                        </p:tgtEl>
                                        <p:attrNameLst>
                                          <p:attrName>style.visibility</p:attrName>
                                        </p:attrNameLst>
                                      </p:cBhvr>
                                      <p:to>
                                        <p:strVal val="visible"/>
                                      </p:to>
                                    </p:set>
                                    <p:anim calcmode="lin" valueType="num">
                                      <p:cBhvr>
                                        <p:cTn id="202" dur="500" fill="hold"/>
                                        <p:tgtEl>
                                          <p:spTgt spid="36"/>
                                        </p:tgtEl>
                                        <p:attrNameLst>
                                          <p:attrName>ppt_w</p:attrName>
                                        </p:attrNameLst>
                                      </p:cBhvr>
                                      <p:tavLst>
                                        <p:tav tm="0">
                                          <p:val>
                                            <p:fltVal val="0"/>
                                          </p:val>
                                        </p:tav>
                                        <p:tav tm="100000">
                                          <p:val>
                                            <p:strVal val="#ppt_w"/>
                                          </p:val>
                                        </p:tav>
                                      </p:tavLst>
                                    </p:anim>
                                    <p:anim calcmode="lin" valueType="num">
                                      <p:cBhvr>
                                        <p:cTn id="203" dur="500" fill="hold"/>
                                        <p:tgtEl>
                                          <p:spTgt spid="36"/>
                                        </p:tgtEl>
                                        <p:attrNameLst>
                                          <p:attrName>ppt_h</p:attrName>
                                        </p:attrNameLst>
                                      </p:cBhvr>
                                      <p:tavLst>
                                        <p:tav tm="0">
                                          <p:val>
                                            <p:fltVal val="0"/>
                                          </p:val>
                                        </p:tav>
                                        <p:tav tm="100000">
                                          <p:val>
                                            <p:strVal val="#ppt_h"/>
                                          </p:val>
                                        </p:tav>
                                      </p:tavLst>
                                    </p:anim>
                                    <p:animEffect transition="in" filter="fade">
                                      <p:cBhvr>
                                        <p:cTn id="20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4" grpId="2" animBg="1"/>
      <p:bldP spid="5" grpId="0" animBg="1"/>
      <p:bldP spid="6" grpId="0" animBg="1"/>
      <p:bldP spid="8" grpId="0" animBg="1"/>
      <p:bldP spid="8" grpId="1" animBg="1"/>
      <p:bldP spid="11" grpId="0" animBg="1"/>
      <p:bldP spid="12" grpId="0" animBg="1"/>
      <p:bldP spid="13" grpId="0" animBg="1"/>
      <p:bldP spid="15" grpId="0" animBg="1"/>
      <p:bldP spid="16" grpId="0" animBg="1"/>
      <p:bldP spid="112" grpId="0"/>
      <p:bldP spid="113" grpId="0"/>
      <p:bldP spid="113" grpId="1"/>
      <p:bldP spid="114" grpId="0"/>
      <p:bldP spid="115" grpId="0"/>
      <p:bldP spid="116" grpId="0"/>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533400" y="762001"/>
            <a:ext cx="7315200" cy="533399"/>
          </a:xfrm>
        </p:spPr>
        <p:txBody>
          <a:bodyPr>
            <a:noAutofit/>
          </a:bodyPr>
          <a:lstStyle/>
          <a:p>
            <a:pPr algn="ctr" eaLnBrk="1" hangingPunct="1"/>
            <a:r>
              <a:rPr lang="fr-FR" sz="3200" dirty="0" smtClean="0"/>
              <a:t>Réalisation Pratique</a:t>
            </a:r>
            <a:endParaRPr lang="fr-FR" sz="3200"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17</a:t>
            </a:fld>
            <a:endParaRPr lang="en-US" dirty="0"/>
          </a:p>
        </p:txBody>
      </p:sp>
      <p:sp>
        <p:nvSpPr>
          <p:cNvPr id="9" name="ZoneTexte 8"/>
          <p:cNvSpPr txBox="1"/>
          <p:nvPr/>
        </p:nvSpPr>
        <p:spPr>
          <a:xfrm>
            <a:off x="1447800" y="1447800"/>
            <a:ext cx="3392876" cy="369332"/>
          </a:xfrm>
          <a:prstGeom prst="rect">
            <a:avLst/>
          </a:prstGeom>
          <a:noFill/>
        </p:spPr>
        <p:txBody>
          <a:bodyPr wrap="none" rtlCol="0">
            <a:spAutoFit/>
          </a:bodyPr>
          <a:lstStyle/>
          <a:p>
            <a:r>
              <a:rPr lang="fr-FR" dirty="0" smtClean="0">
                <a:solidFill>
                  <a:schemeClr val="tx2">
                    <a:lumMod val="75000"/>
                  </a:schemeClr>
                </a:solidFill>
              </a:rPr>
              <a:t>1. Besoin et étude de faisabilité </a:t>
            </a:r>
          </a:p>
        </p:txBody>
      </p:sp>
      <p:sp>
        <p:nvSpPr>
          <p:cNvPr id="19" name="Text Box 13"/>
          <p:cNvSpPr txBox="1">
            <a:spLocks noChangeArrowheads="1"/>
          </p:cNvSpPr>
          <p:nvPr/>
        </p:nvSpPr>
        <p:spPr bwMode="auto">
          <a:xfrm>
            <a:off x="1905000" y="1905000"/>
            <a:ext cx="5334000" cy="369332"/>
          </a:xfrm>
          <a:prstGeom prst="rect">
            <a:avLst/>
          </a:prstGeom>
          <a:noFill/>
          <a:ln w="9525">
            <a:noFill/>
            <a:miter lim="800000"/>
            <a:headEnd/>
            <a:tailEnd/>
          </a:ln>
        </p:spPr>
        <p:txBody>
          <a:bodyPr wrap="square">
            <a:prstTxWarp prst="textNoShape">
              <a:avLst/>
            </a:prstTxWarp>
            <a:spAutoFit/>
          </a:bodyPr>
          <a:lstStyle/>
          <a:p>
            <a:pPr eaLnBrk="0" hangingPunct="0"/>
            <a:r>
              <a:rPr lang="fr-FR" b="1" dirty="0" smtClean="0">
                <a:solidFill>
                  <a:srgbClr val="001D3A"/>
                </a:solidFill>
                <a:latin typeface="Verdana" pitchFamily="-109" charset="0"/>
              </a:rPr>
              <a:t>Etude comparative et choix du matériel</a:t>
            </a:r>
          </a:p>
        </p:txBody>
      </p:sp>
      <p:graphicFrame>
        <p:nvGraphicFramePr>
          <p:cNvPr id="2" name="Tableau 1"/>
          <p:cNvGraphicFramePr>
            <a:graphicFrameLocks noGrp="1"/>
          </p:cNvGraphicFramePr>
          <p:nvPr>
            <p:extLst>
              <p:ext uri="{D42A27DB-BD31-4B8C-83A1-F6EECF244321}">
                <p14:modId xmlns="" xmlns:p14="http://schemas.microsoft.com/office/powerpoint/2010/main" val="1681307931"/>
              </p:ext>
            </p:extLst>
          </p:nvPr>
        </p:nvGraphicFramePr>
        <p:xfrm>
          <a:off x="228600" y="2362200"/>
          <a:ext cx="8763000" cy="3840480"/>
        </p:xfrm>
        <a:graphic>
          <a:graphicData uri="http://schemas.openxmlformats.org/drawingml/2006/table">
            <a:tbl>
              <a:tblPr firstRow="1" bandRow="1">
                <a:tableStyleId>{16D9F66E-5EB9-4882-86FB-DCBF35E3C3E4}</a:tableStyleId>
              </a:tblPr>
              <a:tblGrid>
                <a:gridCol w="4381500"/>
                <a:gridCol w="4381500"/>
              </a:tblGrid>
              <a:tr h="8401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b="1" i="0" dirty="0" err="1" smtClean="0">
                          <a:solidFill>
                            <a:schemeClr val="tx2">
                              <a:lumMod val="75000"/>
                            </a:schemeClr>
                          </a:solidFill>
                          <a:latin typeface="Arial"/>
                          <a:cs typeface="Arial"/>
                        </a:rPr>
                        <a:t>Arduino</a:t>
                      </a:r>
                      <a:r>
                        <a:rPr lang="fr-FR" sz="1800" b="1" i="0" dirty="0" smtClean="0">
                          <a:solidFill>
                            <a:schemeClr val="tx2">
                              <a:lumMod val="75000"/>
                            </a:schemeClr>
                          </a:solidFill>
                          <a:latin typeface="Arial"/>
                          <a:cs typeface="Arial"/>
                        </a:rPr>
                        <a:t> </a:t>
                      </a:r>
                    </a:p>
                    <a:p>
                      <a:endParaRPr lang="fr-FR" dirty="0"/>
                    </a:p>
                  </a:txBody>
                  <a:tcPr/>
                </a:tc>
                <a:tc>
                  <a:txBody>
                    <a:bodyPr/>
                    <a:lstStyle/>
                    <a:p>
                      <a:pPr algn="ctr"/>
                      <a:r>
                        <a:rPr lang="fr-FR" dirty="0" smtClean="0">
                          <a:latin typeface="Arial"/>
                          <a:cs typeface="Arial"/>
                        </a:rPr>
                        <a:t>STM32</a:t>
                      </a:r>
                      <a:endParaRPr lang="fr-FR" dirty="0">
                        <a:latin typeface="Arial"/>
                        <a:cs typeface="Arial"/>
                      </a:endParaRPr>
                    </a:p>
                  </a:txBody>
                  <a:tcPr/>
                </a:tc>
              </a:tr>
              <a:tr h="3000375">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fr-FR" sz="1800" b="0" kern="1200" dirty="0" smtClean="0">
                          <a:solidFill>
                            <a:schemeClr val="dk1"/>
                          </a:solidFill>
                          <a:latin typeface="+mn-lt"/>
                          <a:ea typeface="+mn-ea"/>
                          <a:cs typeface="+mn-cs"/>
                        </a:rPr>
                        <a:t>Prix bon marché</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fr-FR" sz="1800" b="1" kern="1200" dirty="0" err="1" smtClean="0">
                          <a:solidFill>
                            <a:schemeClr val="dk1"/>
                          </a:solidFill>
                          <a:latin typeface="+mn-lt"/>
                          <a:ea typeface="+mn-ea"/>
                          <a:cs typeface="+mn-cs"/>
                        </a:rPr>
                        <a:t>Multi-plateforme</a:t>
                      </a:r>
                      <a:r>
                        <a:rPr lang="fr-FR" sz="1800" b="1" kern="1200" dirty="0" smtClean="0">
                          <a:solidFill>
                            <a:schemeClr val="dk1"/>
                          </a:solidFill>
                          <a:latin typeface="+mn-lt"/>
                          <a:ea typeface="+mn-ea"/>
                          <a:cs typeface="+mn-cs"/>
                        </a:rPr>
                        <a:t>:</a:t>
                      </a:r>
                      <a:r>
                        <a:rPr lang="fr-FR" sz="1800" kern="1200" dirty="0" smtClean="0">
                          <a:solidFill>
                            <a:schemeClr val="dk1"/>
                          </a:solidFill>
                          <a:latin typeface="+mn-lt"/>
                          <a:ea typeface="+mn-ea"/>
                          <a:cs typeface="+mn-cs"/>
                        </a:rPr>
                        <a:t> même IDE pour linux, mac os ou </a:t>
                      </a:r>
                      <a:r>
                        <a:rPr lang="fr-FR" sz="1800" kern="1200" dirty="0" err="1" smtClean="0">
                          <a:solidFill>
                            <a:schemeClr val="dk1"/>
                          </a:solidFill>
                          <a:latin typeface="+mn-lt"/>
                          <a:ea typeface="+mn-ea"/>
                          <a:cs typeface="+mn-cs"/>
                        </a:rPr>
                        <a:t>windows</a:t>
                      </a:r>
                      <a:endParaRPr lang="fr-FR" sz="1800" kern="1200" dirty="0" smtClean="0">
                        <a:solidFill>
                          <a:schemeClr val="dk1"/>
                        </a:solidFill>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fr-FR" sz="1800" b="1" kern="1200" dirty="0" smtClean="0">
                          <a:solidFill>
                            <a:schemeClr val="dk1"/>
                          </a:solidFill>
                          <a:latin typeface="+mn-lt"/>
                          <a:ea typeface="+mn-ea"/>
                          <a:cs typeface="+mn-cs"/>
                        </a:rPr>
                        <a:t>Programmation claire et intuitive </a:t>
                      </a:r>
                      <a:r>
                        <a:rPr lang="fr-FR" sz="1800" kern="1200" dirty="0" smtClean="0">
                          <a:solidFill>
                            <a:schemeClr val="dk1"/>
                          </a:solidFill>
                          <a:latin typeface="+mn-lt"/>
                          <a:ea typeface="+mn-ea"/>
                          <a:cs typeface="+mn-cs"/>
                        </a:rPr>
                        <a:t>- entièrement </a:t>
                      </a:r>
                      <a:r>
                        <a:rPr lang="fr-FR" sz="1800" b="1" kern="1200" dirty="0" smtClean="0">
                          <a:solidFill>
                            <a:schemeClr val="dk1"/>
                          </a:solidFill>
                          <a:latin typeface="+mn-lt"/>
                          <a:ea typeface="+mn-ea"/>
                          <a:cs typeface="+mn-cs"/>
                        </a:rPr>
                        <a:t>open-source </a:t>
                      </a:r>
                      <a:r>
                        <a:rPr lang="fr-FR" sz="1800" kern="1200" dirty="0" smtClean="0">
                          <a:solidFill>
                            <a:schemeClr val="dk1"/>
                          </a:solidFill>
                          <a:latin typeface="+mn-lt"/>
                          <a:ea typeface="+mn-ea"/>
                          <a:cs typeface="+mn-cs"/>
                        </a:rPr>
                        <a:t>: hardware et software</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fr-FR" dirty="0" smtClean="0"/>
                        <a:t>6 </a:t>
                      </a:r>
                      <a:r>
                        <a:rPr lang="fr-FR" b="1" dirty="0" smtClean="0"/>
                        <a:t>entrées analogiques indépendantes</a:t>
                      </a:r>
                      <a:endParaRPr lang="fr-FR" b="1" dirty="0"/>
                    </a:p>
                  </a:txBody>
                  <a:tcPr/>
                </a:tc>
                <a:tc>
                  <a:txBody>
                    <a:bodyPr/>
                    <a:lstStyle/>
                    <a:p>
                      <a:pPr marL="285750" indent="-285750">
                        <a:buFont typeface="Arial"/>
                        <a:buChar char="•"/>
                      </a:pPr>
                      <a:r>
                        <a:rPr lang="fr-FR" dirty="0" smtClean="0"/>
                        <a:t>Prix bon marché</a:t>
                      </a:r>
                    </a:p>
                    <a:p>
                      <a:pPr marL="285750" indent="-285750">
                        <a:buFont typeface="Arial"/>
                        <a:buChar char="•"/>
                      </a:pPr>
                      <a:r>
                        <a:rPr lang="fr-FR" dirty="0" smtClean="0"/>
                        <a:t>IDE</a:t>
                      </a:r>
                      <a:r>
                        <a:rPr lang="fr-FR" baseline="0" dirty="0" smtClean="0"/>
                        <a:t> </a:t>
                      </a:r>
                      <a:r>
                        <a:rPr lang="fr-FR" b="1" baseline="0" dirty="0" smtClean="0"/>
                        <a:t>indisponible sur mac</a:t>
                      </a:r>
                    </a:p>
                    <a:p>
                      <a:pPr marL="285750" indent="-285750">
                        <a:buFont typeface="Arial"/>
                        <a:buChar char="•"/>
                      </a:pPr>
                      <a:r>
                        <a:rPr lang="fr-FR" baseline="0" dirty="0" smtClean="0"/>
                        <a:t>Programmation plus ou moins compliquée</a:t>
                      </a:r>
                    </a:p>
                    <a:p>
                      <a:pPr marL="285750" indent="-285750">
                        <a:buFont typeface="Arial"/>
                        <a:buChar char="•"/>
                      </a:pPr>
                      <a:r>
                        <a:rPr lang="fr-FR" baseline="0" dirty="0" smtClean="0"/>
                        <a:t>Un </a:t>
                      </a:r>
                      <a:r>
                        <a:rPr lang="fr-FR" b="1" baseline="0" dirty="0" smtClean="0"/>
                        <a:t>seul CAN</a:t>
                      </a:r>
                      <a:r>
                        <a:rPr lang="fr-FR" baseline="0" dirty="0" smtClean="0"/>
                        <a:t> qui nécessite une séquence plus longue de code (passage par DMA)</a:t>
                      </a:r>
                      <a:endParaRPr lang="fr-FR" dirty="0"/>
                    </a:p>
                  </a:txBody>
                  <a:tcPr/>
                </a:tc>
              </a:tr>
            </a:tbl>
          </a:graphicData>
        </a:graphic>
      </p:graphicFrame>
      <p:sp>
        <p:nvSpPr>
          <p:cNvPr id="3" name="Rectangle 2"/>
          <p:cNvSpPr/>
          <p:nvPr/>
        </p:nvSpPr>
        <p:spPr>
          <a:xfrm>
            <a:off x="4722431" y="54169"/>
            <a:ext cx="3238387" cy="523220"/>
          </a:xfrm>
          <a:prstGeom prst="rect">
            <a:avLst/>
          </a:prstGeom>
        </p:spPr>
        <p:txBody>
          <a:bodyPr wrap="none">
            <a:spAutoFit/>
          </a:bodyPr>
          <a:lstStyle/>
          <a:p>
            <a:pPr algn="ctr"/>
            <a:r>
              <a:rPr lang="fr-FR" sz="2800" b="1" dirty="0">
                <a:solidFill>
                  <a:schemeClr val="accent1"/>
                </a:solidFill>
              </a:rPr>
              <a:t>Commande MPPT</a:t>
            </a:r>
          </a:p>
        </p:txBody>
      </p:sp>
    </p:spTree>
    <p:extLst>
      <p:ext uri="{BB962C8B-B14F-4D97-AF65-F5344CB8AC3E}">
        <p14:creationId xmlns="" xmlns:p14="http://schemas.microsoft.com/office/powerpoint/2010/main" val="588106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836712"/>
            <a:ext cx="6192806" cy="473224"/>
          </a:xfrm>
        </p:spPr>
        <p:txBody>
          <a:bodyPr>
            <a:normAutofit fontScale="90000"/>
          </a:bodyPr>
          <a:lstStyle/>
          <a:p>
            <a:r>
              <a:rPr lang="fr-FR" dirty="0" smtClean="0">
                <a:solidFill>
                  <a:srgbClr val="2EC0DF"/>
                </a:solidFill>
              </a:rPr>
              <a:t>Carte </a:t>
            </a:r>
            <a:r>
              <a:rPr lang="fr-FR" dirty="0" err="1" smtClean="0">
                <a:solidFill>
                  <a:srgbClr val="2EC0DF"/>
                </a:solidFill>
              </a:rPr>
              <a:t>Arduino</a:t>
            </a:r>
            <a:endParaRPr lang="fr-FR" dirty="0">
              <a:solidFill>
                <a:srgbClr val="2EC0DF"/>
              </a:solidFill>
            </a:endParaRPr>
          </a:p>
        </p:txBody>
      </p:sp>
      <p:sp>
        <p:nvSpPr>
          <p:cNvPr id="5" name="Espace réservé du numéro de diapositive 4"/>
          <p:cNvSpPr>
            <a:spLocks noGrp="1"/>
          </p:cNvSpPr>
          <p:nvPr>
            <p:ph type="sldNum" sz="quarter" idx="12"/>
          </p:nvPr>
        </p:nvSpPr>
        <p:spPr>
          <a:xfrm>
            <a:off x="7956376" y="6510524"/>
            <a:ext cx="1332156" cy="365125"/>
          </a:xfrm>
        </p:spPr>
        <p:txBody>
          <a:bodyPr/>
          <a:lstStyle/>
          <a:p>
            <a:fld id="{E3CC5B83-50FF-7343-AF02-9505EEC538B5}" type="slidenum">
              <a:rPr lang="en-US" smtClean="0"/>
              <a:pPr/>
              <a:t>18</a:t>
            </a:fld>
            <a:endParaRPr lang="en-US" dirty="0"/>
          </a:p>
        </p:txBody>
      </p:sp>
      <p:pic>
        <p:nvPicPr>
          <p:cNvPr id="6" name="Image 5" descr="arduino-uno-est-passe-en-revision-r3-details-des-differences-02.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31640" y="1484784"/>
            <a:ext cx="6465885" cy="4468645"/>
          </a:xfrm>
          <a:prstGeom prst="rect">
            <a:avLst/>
          </a:prstGeom>
        </p:spPr>
      </p:pic>
      <p:sp>
        <p:nvSpPr>
          <p:cNvPr id="7" name="Ellipse 6"/>
          <p:cNvSpPr/>
          <p:nvPr/>
        </p:nvSpPr>
        <p:spPr>
          <a:xfrm>
            <a:off x="6084168" y="5373216"/>
            <a:ext cx="1440160" cy="864096"/>
          </a:xfrm>
          <a:prstGeom prst="ellipse">
            <a:avLst/>
          </a:prstGeom>
          <a:noFill/>
          <a:ln w="31750">
            <a:solidFill>
              <a:srgbClr val="3366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ZoneTexte 11"/>
          <p:cNvSpPr txBox="1"/>
          <p:nvPr/>
        </p:nvSpPr>
        <p:spPr>
          <a:xfrm>
            <a:off x="6231467" y="6146800"/>
            <a:ext cx="184666" cy="369332"/>
          </a:xfrm>
          <a:prstGeom prst="rect">
            <a:avLst/>
          </a:prstGeom>
          <a:noFill/>
        </p:spPr>
        <p:txBody>
          <a:bodyPr wrap="none" rtlCol="0">
            <a:spAutoFit/>
          </a:bodyPr>
          <a:lstStyle/>
          <a:p>
            <a:endParaRPr lang="fr-FR" dirty="0"/>
          </a:p>
        </p:txBody>
      </p:sp>
      <p:sp>
        <p:nvSpPr>
          <p:cNvPr id="14" name="Ellipse 13"/>
          <p:cNvSpPr/>
          <p:nvPr/>
        </p:nvSpPr>
        <p:spPr>
          <a:xfrm>
            <a:off x="3419872" y="1340768"/>
            <a:ext cx="4176464" cy="792088"/>
          </a:xfrm>
          <a:prstGeom prst="ellipse">
            <a:avLst/>
          </a:prstGeom>
          <a:noFill/>
          <a:ln w="31750">
            <a:solidFill>
              <a:srgbClr val="3366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Ellipse 18"/>
          <p:cNvSpPr/>
          <p:nvPr/>
        </p:nvSpPr>
        <p:spPr>
          <a:xfrm>
            <a:off x="1547664" y="4797152"/>
            <a:ext cx="1520552" cy="1080120"/>
          </a:xfrm>
          <a:prstGeom prst="ellipse">
            <a:avLst/>
          </a:prstGeom>
          <a:noFill/>
          <a:ln w="31750">
            <a:solidFill>
              <a:srgbClr val="3366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0" name="Ellipse 19"/>
          <p:cNvSpPr/>
          <p:nvPr/>
        </p:nvSpPr>
        <p:spPr>
          <a:xfrm>
            <a:off x="3995936" y="5373216"/>
            <a:ext cx="2088232" cy="792088"/>
          </a:xfrm>
          <a:prstGeom prst="ellipse">
            <a:avLst/>
          </a:prstGeom>
          <a:noFill/>
          <a:ln w="31750">
            <a:solidFill>
              <a:srgbClr val="3366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16441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5000" fill="hold" grpId="0" nodeType="clickEffect">
                                  <p:stCondLst>
                                    <p:cond delay="0"/>
                                  </p:stCondLst>
                                  <p:childTnLst>
                                    <p:anim calcmode="discrete" valueType="str">
                                      <p:cBhvr>
                                        <p:cTn id="10"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5000" fill="hold" grpId="0" nodeType="clickEffect">
                                  <p:stCondLst>
                                    <p:cond delay="0"/>
                                  </p:stCondLst>
                                  <p:childTnLst>
                                    <p:anim calcmode="discrete" valueType="str">
                                      <p:cBhvr>
                                        <p:cTn id="14"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99592" y="845343"/>
            <a:ext cx="7315200" cy="487363"/>
          </a:xfrm>
        </p:spPr>
        <p:txBody>
          <a:bodyPr>
            <a:noAutofit/>
          </a:bodyPr>
          <a:lstStyle/>
          <a:p>
            <a:pPr algn="ctr" eaLnBrk="1" hangingPunct="1"/>
            <a:r>
              <a:rPr lang="fr-FR" sz="2800" dirty="0"/>
              <a:t>Réalisation Pratique</a:t>
            </a:r>
            <a:endParaRPr lang="fr-FR" sz="2800"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19</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24" name="Rectangle 23"/>
          <p:cNvSpPr/>
          <p:nvPr/>
        </p:nvSpPr>
        <p:spPr>
          <a:xfrm>
            <a:off x="1371600" y="2514600"/>
            <a:ext cx="2286000" cy="369332"/>
          </a:xfrm>
          <a:prstGeom prst="rect">
            <a:avLst/>
          </a:prstGeom>
        </p:spPr>
        <p:txBody>
          <a:bodyPr wrap="square">
            <a:spAutoFit/>
          </a:bodyPr>
          <a:lstStyle/>
          <a:p>
            <a:pPr marL="342900" indent="-342900">
              <a:buClr>
                <a:schemeClr val="tx1"/>
              </a:buClr>
              <a:buFont typeface="Arial"/>
              <a:buChar char="•"/>
            </a:pPr>
            <a:r>
              <a:rPr lang="fr-FR" dirty="0" smtClean="0"/>
              <a:t>C </a:t>
            </a:r>
            <a:r>
              <a:rPr lang="fr-FR" sz="1600" dirty="0" smtClean="0"/>
              <a:t>embarqué</a:t>
            </a:r>
            <a:endParaRPr lang="fr-FR" dirty="0" smtClean="0"/>
          </a:p>
        </p:txBody>
      </p:sp>
      <p:sp>
        <p:nvSpPr>
          <p:cNvPr id="31" name="ZoneTexte 30"/>
          <p:cNvSpPr txBox="1"/>
          <p:nvPr/>
        </p:nvSpPr>
        <p:spPr>
          <a:xfrm>
            <a:off x="990600" y="1447800"/>
            <a:ext cx="1750111" cy="369332"/>
          </a:xfrm>
          <a:prstGeom prst="rect">
            <a:avLst/>
          </a:prstGeom>
          <a:noFill/>
        </p:spPr>
        <p:txBody>
          <a:bodyPr wrap="none" rtlCol="0">
            <a:spAutoFit/>
          </a:bodyPr>
          <a:lstStyle/>
          <a:p>
            <a:r>
              <a:rPr lang="fr-FR" dirty="0" smtClean="0">
                <a:solidFill>
                  <a:schemeClr val="tx2">
                    <a:lumMod val="75000"/>
                  </a:schemeClr>
                </a:solidFill>
              </a:rPr>
              <a:t>2. Spécification </a:t>
            </a:r>
            <a:endParaRPr lang="fr-FR" dirty="0">
              <a:solidFill>
                <a:schemeClr val="tx2">
                  <a:lumMod val="75000"/>
                </a:schemeClr>
              </a:solidFill>
            </a:endParaRPr>
          </a:p>
        </p:txBody>
      </p:sp>
      <p:sp>
        <p:nvSpPr>
          <p:cNvPr id="13" name="ZoneTexte 12"/>
          <p:cNvSpPr txBox="1"/>
          <p:nvPr/>
        </p:nvSpPr>
        <p:spPr>
          <a:xfrm>
            <a:off x="1219200" y="1981200"/>
            <a:ext cx="2890861" cy="369332"/>
          </a:xfrm>
          <a:prstGeom prst="rect">
            <a:avLst/>
          </a:prstGeom>
          <a:noFill/>
        </p:spPr>
        <p:txBody>
          <a:bodyPr wrap="none" rtlCol="0">
            <a:spAutoFit/>
          </a:bodyPr>
          <a:lstStyle/>
          <a:p>
            <a:r>
              <a:rPr lang="fr-FR" b="1" dirty="0" smtClean="0"/>
              <a:t>Langage programmation </a:t>
            </a:r>
            <a:endParaRPr lang="fr-FR" b="1" dirty="0"/>
          </a:p>
        </p:txBody>
      </p:sp>
      <p:sp>
        <p:nvSpPr>
          <p:cNvPr id="8" name="ZoneTexte 7"/>
          <p:cNvSpPr txBox="1"/>
          <p:nvPr/>
        </p:nvSpPr>
        <p:spPr>
          <a:xfrm>
            <a:off x="1219200" y="3048000"/>
            <a:ext cx="3955643" cy="369332"/>
          </a:xfrm>
          <a:prstGeom prst="rect">
            <a:avLst/>
          </a:prstGeom>
          <a:noFill/>
        </p:spPr>
        <p:txBody>
          <a:bodyPr wrap="none" rtlCol="0">
            <a:spAutoFit/>
          </a:bodyPr>
          <a:lstStyle/>
          <a:p>
            <a:r>
              <a:rPr lang="fr-FR" b="1" dirty="0" smtClean="0"/>
              <a:t>Environnement de développement </a:t>
            </a:r>
            <a:endParaRPr lang="fr-FR" b="1" dirty="0"/>
          </a:p>
        </p:txBody>
      </p:sp>
      <p:sp>
        <p:nvSpPr>
          <p:cNvPr id="9" name="Rectangle 8"/>
          <p:cNvSpPr/>
          <p:nvPr/>
        </p:nvSpPr>
        <p:spPr>
          <a:xfrm>
            <a:off x="1371600" y="3581400"/>
            <a:ext cx="2286000" cy="369332"/>
          </a:xfrm>
          <a:prstGeom prst="rect">
            <a:avLst/>
          </a:prstGeom>
        </p:spPr>
        <p:txBody>
          <a:bodyPr wrap="square">
            <a:spAutoFit/>
          </a:bodyPr>
          <a:lstStyle/>
          <a:p>
            <a:pPr marL="342900" indent="-342900">
              <a:buClr>
                <a:schemeClr val="tx1"/>
              </a:buClr>
              <a:buFont typeface="Arial"/>
              <a:buChar char="•"/>
            </a:pPr>
            <a:r>
              <a:rPr lang="fr-FR" dirty="0" smtClean="0"/>
              <a:t>IDE </a:t>
            </a:r>
            <a:r>
              <a:rPr lang="fr-FR" dirty="0" err="1" smtClean="0"/>
              <a:t>Arduino</a:t>
            </a:r>
            <a:endParaRPr lang="fr-FR" dirty="0" smtClean="0"/>
          </a:p>
        </p:txBody>
      </p:sp>
      <p:pic>
        <p:nvPicPr>
          <p:cNvPr id="2" name="Image 1" descr="arduino_ide_macosx_port_menu.png"/>
          <p:cNvPicPr>
            <a:picLocks noChangeAspect="1"/>
          </p:cNvPicPr>
          <p:nvPr/>
        </p:nvPicPr>
        <p:blipFill rotWithShape="1">
          <a:blip r:embed="rId3">
            <a:extLst>
              <a:ext uri="{28A0092B-C50C-407E-A947-70E740481C1C}">
                <a14:useLocalDpi xmlns="" xmlns:a14="http://schemas.microsoft.com/office/drawing/2010/main" val="0"/>
              </a:ext>
            </a:extLst>
          </a:blip>
          <a:srcRect t="295" r="12969" b="7260"/>
          <a:stretch/>
        </p:blipFill>
        <p:spPr>
          <a:xfrm>
            <a:off x="2133600" y="2362200"/>
            <a:ext cx="4261488" cy="3975100"/>
          </a:xfrm>
          <a:prstGeom prst="rect">
            <a:avLst/>
          </a:prstGeom>
        </p:spPr>
      </p:pic>
      <p:sp>
        <p:nvSpPr>
          <p:cNvPr id="3" name="Espace réservé du pied de page 2"/>
          <p:cNvSpPr>
            <a:spLocks noGrp="1"/>
          </p:cNvSpPr>
          <p:nvPr>
            <p:ph type="ftr" sz="quarter" idx="11"/>
          </p:nvPr>
        </p:nvSpPr>
        <p:spPr/>
        <p:txBody>
          <a:bodyPr/>
          <a:lstStyle/>
          <a:p>
            <a:r>
              <a:rPr lang="en-US" smtClean="0"/>
              <a:t>2013/2014</a:t>
            </a:r>
            <a:endParaRPr lang="en-US"/>
          </a:p>
        </p:txBody>
      </p:sp>
    </p:spTree>
    <p:extLst>
      <p:ext uri="{BB962C8B-B14F-4D97-AF65-F5344CB8AC3E}">
        <p14:creationId xmlns="" xmlns:p14="http://schemas.microsoft.com/office/powerpoint/2010/main" val="32279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edge">
                                      <p:cBhvr>
                                        <p:cTn id="7" dur="1000"/>
                                        <p:tgtEl>
                                          <p:spTgt spid="13"/>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edge">
                                      <p:cBhvr>
                                        <p:cTn id="11" dur="1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edge">
                                      <p:cBhvr>
                                        <p:cTn id="16" dur="1000"/>
                                        <p:tgtEl>
                                          <p:spTgt spid="8"/>
                                        </p:tgtEl>
                                      </p:cBhvr>
                                    </p:animEffect>
                                  </p:childTnLst>
                                </p:cTn>
                              </p:par>
                            </p:childTnLst>
                          </p:cTn>
                        </p:par>
                        <p:par>
                          <p:cTn id="17" fill="hold">
                            <p:stCondLst>
                              <p:cond delay="1000"/>
                            </p:stCondLst>
                            <p:childTnLst>
                              <p:par>
                                <p:cTn id="18" presetID="2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edge">
                                      <p:cBhvr>
                                        <p:cTn id="20" dur="1000"/>
                                        <p:tgtEl>
                                          <p:spTgt spid="9"/>
                                        </p:tgtEl>
                                      </p:cBhvr>
                                    </p:animEffect>
                                  </p:childTnLst>
                                </p:cTn>
                              </p:par>
                              <p:par>
                                <p:cTn id="21" presetID="9" presetClass="exit" presetSubtype="0" fill="hold" grpId="1" nodeType="withEffect">
                                  <p:stCondLst>
                                    <p:cond delay="0"/>
                                  </p:stCondLst>
                                  <p:childTnLst>
                                    <p:animEffect transition="out" filter="dissolve">
                                      <p:cBhvr>
                                        <p:cTn id="22" dur="1000"/>
                                        <p:tgtEl>
                                          <p:spTgt spid="13"/>
                                        </p:tgtEl>
                                      </p:cBhvr>
                                    </p:animEffect>
                                    <p:set>
                                      <p:cBhvr>
                                        <p:cTn id="23" dur="1" fill="hold">
                                          <p:stCondLst>
                                            <p:cond delay="999"/>
                                          </p:stCondLst>
                                        </p:cTn>
                                        <p:tgtEl>
                                          <p:spTgt spid="13"/>
                                        </p:tgtEl>
                                        <p:attrNameLst>
                                          <p:attrName>style.visibility</p:attrName>
                                        </p:attrNameLst>
                                      </p:cBhvr>
                                      <p:to>
                                        <p:strVal val="hidden"/>
                                      </p:to>
                                    </p:set>
                                  </p:childTnLst>
                                </p:cTn>
                              </p:par>
                              <p:par>
                                <p:cTn id="24" presetID="9" presetClass="exit" presetSubtype="0" fill="hold" grpId="1" nodeType="withEffect">
                                  <p:stCondLst>
                                    <p:cond delay="0"/>
                                  </p:stCondLst>
                                  <p:childTnLst>
                                    <p:animEffect transition="out" filter="dissolve">
                                      <p:cBhvr>
                                        <p:cTn id="25" dur="1000"/>
                                        <p:tgtEl>
                                          <p:spTgt spid="24"/>
                                        </p:tgtEl>
                                      </p:cBhvr>
                                    </p:animEffect>
                                    <p:set>
                                      <p:cBhvr>
                                        <p:cTn id="26" dur="1" fill="hold">
                                          <p:stCondLst>
                                            <p:cond delay="999"/>
                                          </p:stCondLst>
                                        </p:cTn>
                                        <p:tgtEl>
                                          <p:spTgt spid="24"/>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1000"/>
                                        <p:tgtEl>
                                          <p:spTgt spid="31"/>
                                        </p:tgtEl>
                                      </p:cBhvr>
                                    </p:animEffect>
                                    <p:set>
                                      <p:cBhvr>
                                        <p:cTn id="29" dur="1" fill="hold">
                                          <p:stCondLst>
                                            <p:cond delay="999"/>
                                          </p:stCondLst>
                                        </p:cTn>
                                        <p:tgtEl>
                                          <p:spTgt spid="31"/>
                                        </p:tgtEl>
                                        <p:attrNameLst>
                                          <p:attrName>style.visibility</p:attrName>
                                        </p:attrNameLst>
                                      </p:cBhvr>
                                      <p:to>
                                        <p:strVal val="hidden"/>
                                      </p:to>
                                    </p:set>
                                  </p:childTnLst>
                                </p:cTn>
                              </p:par>
                            </p:childTnLst>
                          </p:cTn>
                        </p:par>
                        <p:par>
                          <p:cTn id="30" fill="hold">
                            <p:stCondLst>
                              <p:cond delay="2000"/>
                            </p:stCondLst>
                            <p:childTnLst>
                              <p:par>
                                <p:cTn id="31" presetID="0" presetClass="path" presetSubtype="0" accel="50000" decel="50000" fill="hold" grpId="1" nodeType="afterEffect">
                                  <p:stCondLst>
                                    <p:cond delay="0"/>
                                  </p:stCondLst>
                                  <p:childTnLst>
                                    <p:animMotion origin="layout" path="M 0 0 L 0 -0.24445 " pathEditMode="relative" ptsTypes="AA">
                                      <p:cBhvr>
                                        <p:cTn id="32" dur="2000" fill="hold"/>
                                        <p:tgtEl>
                                          <p:spTgt spid="8"/>
                                        </p:tgtEl>
                                        <p:attrNameLst>
                                          <p:attrName>ppt_x</p:attrName>
                                          <p:attrName>ppt_y</p:attrName>
                                        </p:attrNameLst>
                                      </p:cBhvr>
                                    </p:animMotion>
                                  </p:childTnLst>
                                </p:cTn>
                              </p:par>
                              <p:par>
                                <p:cTn id="33" presetID="0" presetClass="path" presetSubtype="0" accel="50000" decel="50000" fill="hold" grpId="1" nodeType="withEffect">
                                  <p:stCondLst>
                                    <p:cond delay="0"/>
                                  </p:stCondLst>
                                  <p:childTnLst>
                                    <p:animMotion origin="layout" path="M 0 0 L 0 -0.24445 " pathEditMode="relative" ptsTypes="AA">
                                      <p:cBhvr>
                                        <p:cTn id="34" dur="2000" fill="hold"/>
                                        <p:tgtEl>
                                          <p:spTgt spid="9"/>
                                        </p:tgtEl>
                                        <p:attrNameLst>
                                          <p:attrName>ppt_x</p:attrName>
                                          <p:attrName>ppt_y</p:attrName>
                                        </p:attrNameLst>
                                      </p:cBhvr>
                                    </p:animMotion>
                                  </p:childTnLst>
                                </p:cTn>
                              </p:par>
                            </p:childTnLst>
                          </p:cTn>
                        </p:par>
                        <p:par>
                          <p:cTn id="35" fill="hold">
                            <p:stCondLst>
                              <p:cond delay="4000"/>
                            </p:stCondLst>
                            <p:childTnLst>
                              <p:par>
                                <p:cTn id="36" presetID="14" presetClass="entr" presetSubtype="1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randombar(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31" grpId="0"/>
      <p:bldP spid="13" grpId="0"/>
      <p:bldP spid="13" grpId="1"/>
      <p:bldP spid="8" grpId="0"/>
      <p:bldP spid="8"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979712" y="116632"/>
            <a:ext cx="8610600" cy="487363"/>
          </a:xfrm>
        </p:spPr>
        <p:txBody>
          <a:bodyPr>
            <a:noAutofit/>
          </a:bodyPr>
          <a:lstStyle/>
          <a:p>
            <a:pPr algn="ctr" eaLnBrk="1" hangingPunct="1"/>
            <a:r>
              <a:rPr lang="fr-FR" dirty="0" smtClean="0"/>
              <a:t>Contexte</a:t>
            </a:r>
            <a:endParaRPr lang="fr-FR"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2</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pic>
        <p:nvPicPr>
          <p:cNvPr id="3" name="Image 2" descr="pollution-01eac-1.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2000" y="2286000"/>
            <a:ext cx="7772400" cy="3853282"/>
          </a:xfrm>
          <a:prstGeom prst="rect">
            <a:avLst/>
          </a:prstGeom>
        </p:spPr>
      </p:pic>
      <p:sp>
        <p:nvSpPr>
          <p:cNvPr id="7" name="Espace réservé du contenu 2"/>
          <p:cNvSpPr>
            <a:spLocks noGrp="1"/>
          </p:cNvSpPr>
          <p:nvPr>
            <p:ph idx="1"/>
          </p:nvPr>
        </p:nvSpPr>
        <p:spPr>
          <a:xfrm>
            <a:off x="1295400" y="1524000"/>
            <a:ext cx="6777317" cy="685800"/>
          </a:xfrm>
        </p:spPr>
        <p:txBody>
          <a:bodyPr>
            <a:normAutofit fontScale="77500" lnSpcReduction="20000"/>
          </a:bodyPr>
          <a:lstStyle/>
          <a:p>
            <a:r>
              <a:rPr lang="fr-FR" dirty="0"/>
              <a:t>Les sources traditionnelles d’énergie deviennent de plus en plus dangereuses pour l’environnement.</a:t>
            </a:r>
          </a:p>
        </p:txBody>
      </p:sp>
      <p:sp>
        <p:nvSpPr>
          <p:cNvPr id="2" name="Espace réservé du pied de page 1"/>
          <p:cNvSpPr>
            <a:spLocks noGrp="1"/>
          </p:cNvSpPr>
          <p:nvPr>
            <p:ph type="ftr" sz="quarter" idx="11"/>
          </p:nvPr>
        </p:nvSpPr>
        <p:spPr/>
        <p:txBody>
          <a:bodyPr/>
          <a:lstStyle/>
          <a:p>
            <a:r>
              <a:rPr lang="en-US" smtClean="0"/>
              <a:t>2013/2014</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533400" y="808037"/>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20</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15367" name="AutoShape 49"/>
          <p:cNvSpPr>
            <a:spLocks noChangeArrowheads="1"/>
          </p:cNvSpPr>
          <p:nvPr/>
        </p:nvSpPr>
        <p:spPr bwMode="gray">
          <a:xfrm>
            <a:off x="1985963" y="50546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Réalisation Pratique du robot </a:t>
            </a:r>
          </a:p>
        </p:txBody>
      </p:sp>
      <p:sp>
        <p:nvSpPr>
          <p:cNvPr id="15368" name="AutoShape 50"/>
          <p:cNvSpPr>
            <a:spLocks noChangeArrowheads="1"/>
          </p:cNvSpPr>
          <p:nvPr/>
        </p:nvSpPr>
        <p:spPr bwMode="gray">
          <a:xfrm>
            <a:off x="2362200" y="4267200"/>
            <a:ext cx="4419600" cy="508000"/>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prstTxWarp prst="textNoShape">
              <a:avLst/>
            </a:prstTxWarp>
          </a:bodyPr>
          <a:lstStyle/>
          <a:p>
            <a:pPr eaLnBrk="0" hangingPunct="0"/>
            <a:r>
              <a:rPr lang="fr-FR" sz="1600" b="1" dirty="0" smtClean="0">
                <a:solidFill>
                  <a:schemeClr val="tx2"/>
                </a:solidFill>
              </a:rPr>
              <a:t>Réalisation des cartes  </a:t>
            </a:r>
            <a:endParaRPr lang="fr-FR" sz="1600" b="1" dirty="0">
              <a:solidFill>
                <a:schemeClr val="tx2"/>
              </a:solidFill>
            </a:endParaRPr>
          </a:p>
        </p:txBody>
      </p:sp>
      <p:sp>
        <p:nvSpPr>
          <p:cNvPr id="15369" name="AutoShape 51"/>
          <p:cNvSpPr>
            <a:spLocks noChangeArrowheads="1"/>
          </p:cNvSpPr>
          <p:nvPr/>
        </p:nvSpPr>
        <p:spPr bwMode="gray">
          <a:xfrm>
            <a:off x="2286000" y="25908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Problématique et Solutions</a:t>
            </a:r>
            <a:endParaRPr lang="fr-FR" sz="1700" b="1" dirty="0">
              <a:solidFill>
                <a:schemeClr val="tx2"/>
              </a:solidFill>
            </a:endParaRPr>
          </a:p>
        </p:txBody>
      </p:sp>
      <p:sp>
        <p:nvSpPr>
          <p:cNvPr id="15370" name="AutoShape 52"/>
          <p:cNvSpPr>
            <a:spLocks noChangeArrowheads="1"/>
          </p:cNvSpPr>
          <p:nvPr/>
        </p:nvSpPr>
        <p:spPr bwMode="gray">
          <a:xfrm>
            <a:off x="1765300" y="1820863"/>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photovoltaïque </a:t>
            </a:r>
            <a:endParaRPr lang="fr-FR" sz="1700" b="1" dirty="0">
              <a:solidFill>
                <a:schemeClr val="tx2"/>
              </a:solidFill>
            </a:endParaRPr>
          </a:p>
        </p:txBody>
      </p:sp>
      <p:grpSp>
        <p:nvGrpSpPr>
          <p:cNvPr id="2"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nvGrpSpPr>
          <p:cNvPr id="3"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nvGrpSpPr>
          <p:cNvPr id="4"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nvGrpSpPr>
          <p:cNvPr id="5"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nvGrpSpPr>
          <p:cNvPr id="6"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smtClean="0">
                <a:solidFill>
                  <a:schemeClr val="tx2"/>
                </a:solidFill>
              </a:rPr>
              <a:t>Conclusion</a:t>
            </a:r>
            <a:endParaRPr lang="fr-FR" b="1">
              <a:solidFill>
                <a:schemeClr val="tx2"/>
              </a:solidFill>
            </a:endParaRPr>
          </a:p>
        </p:txBody>
      </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sp>
        <p:nvSpPr>
          <p:cNvPr id="60" name="AutoShape 51"/>
          <p:cNvSpPr>
            <a:spLocks noChangeArrowheads="1"/>
          </p:cNvSpPr>
          <p:nvPr/>
        </p:nvSpPr>
        <p:spPr bwMode="gray">
          <a:xfrm>
            <a:off x="2438400" y="34290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MPPT </a:t>
            </a:r>
            <a:endParaRPr lang="fr-FR" sz="1700" b="1" dirty="0">
              <a:solidFill>
                <a:schemeClr val="tx2"/>
              </a:solidFill>
            </a:endParaRPr>
          </a:p>
        </p:txBody>
      </p:sp>
      <p:grpSp>
        <p:nvGrpSpPr>
          <p:cNvPr id="7"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sp>
        <p:nvSpPr>
          <p:cNvPr id="8" name="Espace réservé du pied de page 7"/>
          <p:cNvSpPr>
            <a:spLocks noGrp="1"/>
          </p:cNvSpPr>
          <p:nvPr>
            <p:ph type="ftr" sz="quarter" idx="11"/>
          </p:nvPr>
        </p:nvSpPr>
        <p:spPr/>
        <p:txBody>
          <a:bodyPr/>
          <a:lstStyle/>
          <a:p>
            <a:r>
              <a:rPr lang="en-US" smtClean="0"/>
              <a:t>2013/2014</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èche vers le bas 13"/>
          <p:cNvSpPr/>
          <p:nvPr/>
        </p:nvSpPr>
        <p:spPr>
          <a:xfrm>
            <a:off x="3429000" y="2438400"/>
            <a:ext cx="457200" cy="838200"/>
          </a:xfrm>
          <a:prstGeom prst="downArrow">
            <a:avLst/>
          </a:prstGeom>
        </p:spPr>
        <p:style>
          <a:lnRef idx="1">
            <a:schemeClr val="accent1"/>
          </a:lnRef>
          <a:fillRef idx="3">
            <a:schemeClr val="accent1"/>
          </a:fillRef>
          <a:effectRef idx="2">
            <a:schemeClr val="accent1"/>
          </a:effectRef>
          <a:fontRef idx="minor">
            <a:schemeClr val="lt1"/>
          </a:fontRef>
        </p:style>
        <p:txBody>
          <a:bodyPr vert="wordArtVert" rtlCol="0" anchor="ctr"/>
          <a:lstStyle/>
          <a:p>
            <a:pPr algn="ctr"/>
            <a:endParaRPr lang="fr-FR" sz="1200" dirty="0"/>
          </a:p>
        </p:txBody>
      </p:sp>
      <p:sp>
        <p:nvSpPr>
          <p:cNvPr id="12" name="Flèche vers la droite 11"/>
          <p:cNvSpPr/>
          <p:nvPr/>
        </p:nvSpPr>
        <p:spPr>
          <a:xfrm>
            <a:off x="2514600" y="2209800"/>
            <a:ext cx="19812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Flèche à angle droit 14"/>
          <p:cNvSpPr/>
          <p:nvPr/>
        </p:nvSpPr>
        <p:spPr>
          <a:xfrm flipV="1">
            <a:off x="5638800" y="2362200"/>
            <a:ext cx="1371600" cy="106680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Flèche vers le bas 17"/>
          <p:cNvSpPr/>
          <p:nvPr/>
        </p:nvSpPr>
        <p:spPr>
          <a:xfrm>
            <a:off x="3429000" y="4343400"/>
            <a:ext cx="457200" cy="381000"/>
          </a:xfrm>
          <a:prstGeom prst="downArrow">
            <a:avLst/>
          </a:prstGeom>
        </p:spPr>
        <p:style>
          <a:lnRef idx="1">
            <a:schemeClr val="accent1"/>
          </a:lnRef>
          <a:fillRef idx="3">
            <a:schemeClr val="accent1"/>
          </a:fillRef>
          <a:effectRef idx="2">
            <a:schemeClr val="accent1"/>
          </a:effectRef>
          <a:fontRef idx="minor">
            <a:schemeClr val="lt1"/>
          </a:fontRef>
        </p:style>
        <p:txBody>
          <a:bodyPr vert="wordArtVert" rtlCol="0" anchor="ctr"/>
          <a:lstStyle/>
          <a:p>
            <a:pPr algn="ctr"/>
            <a:endParaRPr lang="fr-FR" sz="1200" dirty="0"/>
          </a:p>
        </p:txBody>
      </p:sp>
      <p:sp>
        <p:nvSpPr>
          <p:cNvPr id="8" name="Autre processus 7"/>
          <p:cNvSpPr/>
          <p:nvPr/>
        </p:nvSpPr>
        <p:spPr>
          <a:xfrm>
            <a:off x="1447800" y="1905000"/>
            <a:ext cx="1066800" cy="9906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Panneau solaire</a:t>
            </a:r>
            <a:endParaRPr lang="fr-FR" sz="1400" dirty="0"/>
          </a:p>
        </p:txBody>
      </p:sp>
      <p:sp>
        <p:nvSpPr>
          <p:cNvPr id="11" name="Autre processus 10"/>
          <p:cNvSpPr/>
          <p:nvPr/>
        </p:nvSpPr>
        <p:spPr>
          <a:xfrm>
            <a:off x="6172200" y="3429000"/>
            <a:ext cx="1143000" cy="10668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Batterie</a:t>
            </a:r>
            <a:endParaRPr lang="fr-FR" dirty="0"/>
          </a:p>
        </p:txBody>
      </p:sp>
      <p:sp>
        <p:nvSpPr>
          <p:cNvPr id="10" name="Autre processus 9"/>
          <p:cNvSpPr/>
          <p:nvPr/>
        </p:nvSpPr>
        <p:spPr>
          <a:xfrm>
            <a:off x="4495800" y="1905000"/>
            <a:ext cx="1219200" cy="10668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Conver-tisseur</a:t>
            </a:r>
            <a:r>
              <a:rPr lang="fr-FR" sz="1400" dirty="0" smtClean="0"/>
              <a:t> </a:t>
            </a:r>
          </a:p>
          <a:p>
            <a:pPr algn="ctr"/>
            <a:r>
              <a:rPr lang="fr-FR" sz="1400" dirty="0" smtClean="0"/>
              <a:t>DC/DC</a:t>
            </a:r>
            <a:endParaRPr lang="fr-FR" sz="1400" dirty="0"/>
          </a:p>
        </p:txBody>
      </p:sp>
      <p:sp>
        <p:nvSpPr>
          <p:cNvPr id="17" name="Autre processus 16"/>
          <p:cNvSpPr/>
          <p:nvPr/>
        </p:nvSpPr>
        <p:spPr>
          <a:xfrm>
            <a:off x="3048000" y="3276600"/>
            <a:ext cx="1219200" cy="10668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Capteur</a:t>
            </a:r>
            <a:endParaRPr lang="fr-FR" sz="1400" dirty="0"/>
          </a:p>
        </p:txBody>
      </p:sp>
      <p:sp>
        <p:nvSpPr>
          <p:cNvPr id="9" name="Autre processus 8"/>
          <p:cNvSpPr/>
          <p:nvPr/>
        </p:nvSpPr>
        <p:spPr>
          <a:xfrm>
            <a:off x="3048000" y="4724400"/>
            <a:ext cx="1219200" cy="10668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Contrôleur MPPT</a:t>
            </a:r>
            <a:endParaRPr lang="fr-FR" sz="1400" dirty="0"/>
          </a:p>
        </p:txBody>
      </p:sp>
      <p:sp>
        <p:nvSpPr>
          <p:cNvPr id="2" name="Titre 1"/>
          <p:cNvSpPr>
            <a:spLocks noGrp="1"/>
          </p:cNvSpPr>
          <p:nvPr>
            <p:ph type="title"/>
          </p:nvPr>
        </p:nvSpPr>
        <p:spPr>
          <a:xfrm>
            <a:off x="1447800" y="496336"/>
            <a:ext cx="7024744" cy="799064"/>
          </a:xfrm>
        </p:spPr>
        <p:txBody>
          <a:bodyPr/>
          <a:lstStyle/>
          <a:p>
            <a:r>
              <a:rPr lang="fr-FR" dirty="0" smtClean="0"/>
              <a:t>Modélisation et Simulation</a:t>
            </a:r>
            <a:endParaRPr lang="fr-FR" dirty="0"/>
          </a:p>
        </p:txBody>
      </p:sp>
      <p:pic>
        <p:nvPicPr>
          <p:cNvPr id="13" name="Espace réservé du contenu 4"/>
          <p:cNvPicPr>
            <a:picLocks noGrp="1"/>
          </p:cNvPicPr>
          <p:nvPr>
            <p:ph idx="1"/>
          </p:nvPr>
        </p:nvPicPr>
        <p:blipFill>
          <a:blip r:embed="rId2">
            <a:lum bright="-20000" contrast="40000"/>
          </a:blip>
          <a:srcRect/>
          <a:stretch>
            <a:fillRect/>
          </a:stretch>
        </p:blipFill>
        <p:spPr bwMode="auto">
          <a:xfrm>
            <a:off x="1447800" y="2209800"/>
            <a:ext cx="5867400" cy="3200400"/>
          </a:xfrm>
          <a:prstGeom prst="rect">
            <a:avLst/>
          </a:prstGeom>
          <a:noFill/>
          <a:ln w="9525">
            <a:noFill/>
            <a:miter lim="800000"/>
            <a:headEnd/>
            <a:tailEnd/>
          </a:ln>
        </p:spPr>
      </p:pic>
      <p:grpSp>
        <p:nvGrpSpPr>
          <p:cNvPr id="16" name="Grouper 15"/>
          <p:cNvGrpSpPr/>
          <p:nvPr/>
        </p:nvGrpSpPr>
        <p:grpSpPr>
          <a:xfrm>
            <a:off x="381000" y="2743200"/>
            <a:ext cx="8448674" cy="1781175"/>
            <a:chOff x="152400" y="1876425"/>
            <a:chExt cx="8448674" cy="1781175"/>
          </a:xfrm>
        </p:grpSpPr>
        <p:pic>
          <p:nvPicPr>
            <p:cNvPr id="19" name="Image 18"/>
            <p:cNvPicPr/>
            <p:nvPr/>
          </p:nvPicPr>
          <p:blipFill>
            <a:blip r:embed="rId3">
              <a:lum bright="-20000" contrast="40000"/>
            </a:blip>
            <a:srcRect/>
            <a:stretch>
              <a:fillRect/>
            </a:stretch>
          </p:blipFill>
          <p:spPr bwMode="auto">
            <a:xfrm>
              <a:off x="152400" y="1876425"/>
              <a:ext cx="3943350" cy="1781175"/>
            </a:xfrm>
            <a:prstGeom prst="rect">
              <a:avLst/>
            </a:prstGeom>
            <a:noFill/>
            <a:ln w="9525">
              <a:noFill/>
              <a:miter lim="800000"/>
              <a:headEnd/>
              <a:tailEnd/>
            </a:ln>
          </p:spPr>
        </p:pic>
        <p:pic>
          <p:nvPicPr>
            <p:cNvPr id="20" name="Image 19"/>
            <p:cNvPicPr/>
            <p:nvPr/>
          </p:nvPicPr>
          <p:blipFill>
            <a:blip r:embed="rId4">
              <a:lum bright="-20000" contrast="40000"/>
            </a:blip>
            <a:srcRect/>
            <a:stretch>
              <a:fillRect/>
            </a:stretch>
          </p:blipFill>
          <p:spPr bwMode="auto">
            <a:xfrm>
              <a:off x="4571999" y="1942646"/>
              <a:ext cx="4029075" cy="1714500"/>
            </a:xfrm>
            <a:prstGeom prst="rect">
              <a:avLst/>
            </a:prstGeom>
            <a:noFill/>
            <a:ln w="9525">
              <a:noFill/>
              <a:miter lim="800000"/>
              <a:headEnd/>
              <a:tailEnd/>
            </a:ln>
          </p:spPr>
        </p:pic>
      </p:grpSp>
      <p:pic>
        <p:nvPicPr>
          <p:cNvPr id="22" name="Image 21" descr="C:\Users\dell\AppData\Local\Temp\Rar$DI83.396\IMG_20140510_160541.jpg"/>
          <p:cNvPicPr/>
          <p:nvPr/>
        </p:nvPicPr>
        <p:blipFill>
          <a:blip r:embed="rId5" cstate="print">
            <a:lum bright="20000" contrast="40000"/>
          </a:blip>
          <a:srcRect/>
          <a:stretch>
            <a:fillRect/>
          </a:stretch>
        </p:blipFill>
        <p:spPr bwMode="auto">
          <a:xfrm>
            <a:off x="1447800" y="2209800"/>
            <a:ext cx="5948388" cy="3000396"/>
          </a:xfrm>
          <a:prstGeom prst="rect">
            <a:avLst/>
          </a:prstGeom>
          <a:noFill/>
          <a:ln w="9525">
            <a:noFill/>
            <a:miter lim="800000"/>
            <a:headEnd/>
            <a:tailEnd/>
          </a:ln>
        </p:spPr>
      </p:pic>
      <p:grpSp>
        <p:nvGrpSpPr>
          <p:cNvPr id="5" name="Grouper 4"/>
          <p:cNvGrpSpPr/>
          <p:nvPr/>
        </p:nvGrpSpPr>
        <p:grpSpPr>
          <a:xfrm>
            <a:off x="1643042" y="1797578"/>
            <a:ext cx="5572164" cy="4298422"/>
            <a:chOff x="1643042" y="1797578"/>
            <a:chExt cx="5572164" cy="4298422"/>
          </a:xfrm>
        </p:grpSpPr>
        <p:grpSp>
          <p:nvGrpSpPr>
            <p:cNvPr id="4" name="Grouper 3"/>
            <p:cNvGrpSpPr/>
            <p:nvPr/>
          </p:nvGrpSpPr>
          <p:grpSpPr>
            <a:xfrm>
              <a:off x="1643042" y="1797578"/>
              <a:ext cx="5572164" cy="4298422"/>
              <a:chOff x="1643042" y="1797578"/>
              <a:chExt cx="5572164" cy="4298422"/>
            </a:xfrm>
          </p:grpSpPr>
          <p:pic>
            <p:nvPicPr>
              <p:cNvPr id="23" name="Image 22" descr="C:\Users\dell\AppData\Local\Temp\Rar$DI66.0728\IMG_20140510_151643.jpg"/>
              <p:cNvPicPr/>
              <p:nvPr/>
            </p:nvPicPr>
            <p:blipFill>
              <a:blip r:embed="rId6" cstate="print">
                <a:lum bright="20000" contrast="40000"/>
              </a:blip>
              <a:srcRect/>
              <a:stretch>
                <a:fillRect/>
              </a:stretch>
            </p:blipFill>
            <p:spPr bwMode="auto">
              <a:xfrm>
                <a:off x="1643042" y="2756096"/>
                <a:ext cx="5572164" cy="2576523"/>
              </a:xfrm>
              <a:prstGeom prst="rect">
                <a:avLst/>
              </a:prstGeom>
              <a:noFill/>
              <a:ln w="9525">
                <a:noFill/>
                <a:miter lim="800000"/>
                <a:headEnd/>
                <a:tailEnd/>
              </a:ln>
            </p:spPr>
          </p:pic>
          <p:cxnSp>
            <p:nvCxnSpPr>
              <p:cNvPr id="24" name="Connecteur droit avec flèche 23"/>
              <p:cNvCxnSpPr/>
              <p:nvPr/>
            </p:nvCxnSpPr>
            <p:spPr>
              <a:xfrm rot="16200000" flipH="1">
                <a:off x="2536017" y="2619115"/>
                <a:ext cx="1643074" cy="857256"/>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2143108" y="1797578"/>
                <a:ext cx="1643074" cy="369332"/>
              </a:xfrm>
              <a:prstGeom prst="rect">
                <a:avLst/>
              </a:prstGeom>
              <a:noFill/>
            </p:spPr>
            <p:txBody>
              <a:bodyPr wrap="square" rtlCol="0">
                <a:spAutoFit/>
              </a:bodyPr>
              <a:lstStyle/>
              <a:p>
                <a:r>
                  <a:rPr lang="fr-FR" dirty="0" smtClean="0">
                    <a:solidFill>
                      <a:srgbClr val="7030A0"/>
                    </a:solidFill>
                  </a:rPr>
                  <a:t>Driver IR2110 </a:t>
                </a:r>
                <a:endParaRPr lang="fr-FR" dirty="0">
                  <a:solidFill>
                    <a:srgbClr val="7030A0"/>
                  </a:solidFill>
                </a:endParaRPr>
              </a:p>
            </p:txBody>
          </p:sp>
          <p:cxnSp>
            <p:nvCxnSpPr>
              <p:cNvPr id="26" name="Connecteur droit avec flèche 25"/>
              <p:cNvCxnSpPr/>
              <p:nvPr/>
            </p:nvCxnSpPr>
            <p:spPr>
              <a:xfrm rot="16200000" flipH="1">
                <a:off x="4929190" y="2654834"/>
                <a:ext cx="1357322" cy="35719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4929190" y="1797578"/>
                <a:ext cx="902811" cy="369332"/>
              </a:xfrm>
              <a:prstGeom prst="rect">
                <a:avLst/>
              </a:prstGeom>
              <a:noFill/>
            </p:spPr>
            <p:txBody>
              <a:bodyPr wrap="none" rtlCol="0">
                <a:spAutoFit/>
              </a:bodyPr>
              <a:lstStyle/>
              <a:p>
                <a:r>
                  <a:rPr lang="fr-FR" dirty="0" smtClean="0"/>
                  <a:t>Bobine</a:t>
                </a:r>
                <a:endParaRPr lang="fr-FR" dirty="0"/>
              </a:p>
            </p:txBody>
          </p:sp>
          <p:cxnSp>
            <p:nvCxnSpPr>
              <p:cNvPr id="28" name="Connecteur droit avec flèche 27"/>
              <p:cNvCxnSpPr/>
              <p:nvPr/>
            </p:nvCxnSpPr>
            <p:spPr>
              <a:xfrm rot="5400000" flipH="1" flipV="1">
                <a:off x="3302067" y="4286121"/>
                <a:ext cx="1928826" cy="928694"/>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3000364" y="5726668"/>
                <a:ext cx="1266116" cy="369332"/>
              </a:xfrm>
              <a:prstGeom prst="rect">
                <a:avLst/>
              </a:prstGeom>
              <a:noFill/>
            </p:spPr>
            <p:txBody>
              <a:bodyPr wrap="none" rtlCol="0">
                <a:spAutoFit/>
              </a:bodyPr>
              <a:lstStyle/>
              <a:p>
                <a:r>
                  <a:rPr lang="fr-FR" dirty="0" smtClean="0"/>
                  <a:t>Transistor </a:t>
                </a:r>
                <a:endParaRPr lang="fr-FR" dirty="0"/>
              </a:p>
            </p:txBody>
          </p:sp>
        </p:grpSp>
        <p:sp>
          <p:nvSpPr>
            <p:cNvPr id="30" name="Rectangle à coins arrondis 29"/>
            <p:cNvSpPr/>
            <p:nvPr/>
          </p:nvSpPr>
          <p:spPr>
            <a:xfrm>
              <a:off x="5119678" y="3429000"/>
              <a:ext cx="1357322" cy="928694"/>
            </a:xfrm>
            <a:prstGeom prst="round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4267200" y="3352800"/>
              <a:ext cx="785818" cy="500066"/>
            </a:xfrm>
            <a:prstGeom prst="round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3276600" y="3733800"/>
              <a:ext cx="642942" cy="785818"/>
            </a:xfrm>
            <a:prstGeom prst="ellipse">
              <a:avLst/>
            </a:prstGeom>
            <a:noFill/>
            <a:ln w="38100">
              <a:solidFill>
                <a:srgbClr val="7C137C"/>
              </a:solidFill>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grpSp>
        <p:nvGrpSpPr>
          <p:cNvPr id="6" name="Grouper 5"/>
          <p:cNvGrpSpPr/>
          <p:nvPr/>
        </p:nvGrpSpPr>
        <p:grpSpPr>
          <a:xfrm>
            <a:off x="1728750" y="2057376"/>
            <a:ext cx="5357850" cy="3429024"/>
            <a:chOff x="1534446" y="1867185"/>
            <a:chExt cx="5357850" cy="3429024"/>
          </a:xfrm>
        </p:grpSpPr>
        <p:pic>
          <p:nvPicPr>
            <p:cNvPr id="33" name="Picture 3"/>
            <p:cNvPicPr>
              <a:picLocks noChangeAspect="1" noChangeArrowheads="1"/>
            </p:cNvPicPr>
            <p:nvPr/>
          </p:nvPicPr>
          <p:blipFill>
            <a:blip r:embed="rId7"/>
            <a:srcRect l="26355" t="13086" r="13250" b="11718"/>
            <a:stretch>
              <a:fillRect/>
            </a:stretch>
          </p:blipFill>
          <p:spPr bwMode="auto">
            <a:xfrm>
              <a:off x="1534446" y="1867185"/>
              <a:ext cx="5357850" cy="3429024"/>
            </a:xfrm>
            <a:prstGeom prst="rect">
              <a:avLst/>
            </a:prstGeom>
            <a:noFill/>
            <a:ln w="9525">
              <a:noFill/>
              <a:miter lim="800000"/>
              <a:headEnd/>
              <a:tailEnd/>
            </a:ln>
            <a:effectLst/>
          </p:spPr>
        </p:pic>
        <p:sp>
          <p:nvSpPr>
            <p:cNvPr id="34" name="Rectangle à coins arrondis 33"/>
            <p:cNvSpPr/>
            <p:nvPr/>
          </p:nvSpPr>
          <p:spPr>
            <a:xfrm>
              <a:off x="4700601" y="2393149"/>
              <a:ext cx="1643074" cy="1928826"/>
            </a:xfrm>
            <a:prstGeom prst="round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4572000" y="1928802"/>
              <a:ext cx="2109360" cy="307777"/>
            </a:xfrm>
            <a:prstGeom prst="rect">
              <a:avLst/>
            </a:prstGeom>
            <a:noFill/>
          </p:spPr>
          <p:txBody>
            <a:bodyPr wrap="none" rtlCol="0">
              <a:spAutoFit/>
            </a:bodyPr>
            <a:lstStyle/>
            <a:p>
              <a:r>
                <a:rPr lang="fr-FR" sz="1400" b="1" dirty="0" smtClean="0">
                  <a:solidFill>
                    <a:schemeClr val="accent6">
                      <a:lumMod val="75000"/>
                    </a:schemeClr>
                  </a:solidFill>
                </a:rPr>
                <a:t>Carte</a:t>
              </a:r>
              <a:r>
                <a:rPr lang="fr-FR" sz="1400" dirty="0" smtClean="0">
                  <a:solidFill>
                    <a:schemeClr val="accent6">
                      <a:lumMod val="75000"/>
                    </a:schemeClr>
                  </a:solidFill>
                </a:rPr>
                <a:t> </a:t>
              </a:r>
              <a:r>
                <a:rPr lang="fr-FR" sz="1400" b="1" dirty="0" smtClean="0">
                  <a:solidFill>
                    <a:schemeClr val="accent6">
                      <a:lumMod val="75000"/>
                    </a:schemeClr>
                  </a:solidFill>
                </a:rPr>
                <a:t>capteur</a:t>
              </a:r>
              <a:r>
                <a:rPr lang="fr-FR" sz="1400" dirty="0" smtClean="0">
                  <a:solidFill>
                    <a:schemeClr val="accent6">
                      <a:lumMod val="75000"/>
                    </a:schemeClr>
                  </a:solidFill>
                </a:rPr>
                <a:t> </a:t>
              </a:r>
              <a:r>
                <a:rPr lang="fr-FR" sz="1400" b="1" dirty="0" smtClean="0">
                  <a:solidFill>
                    <a:schemeClr val="accent6">
                      <a:lumMod val="75000"/>
                    </a:schemeClr>
                  </a:solidFill>
                </a:rPr>
                <a:t>Tension</a:t>
              </a:r>
              <a:r>
                <a:rPr lang="fr-FR" sz="1400" dirty="0" smtClean="0">
                  <a:solidFill>
                    <a:schemeClr val="accent6">
                      <a:lumMod val="75000"/>
                    </a:schemeClr>
                  </a:solidFill>
                </a:rPr>
                <a:t> </a:t>
              </a:r>
              <a:endParaRPr lang="fr-FR" sz="1400" dirty="0">
                <a:solidFill>
                  <a:schemeClr val="accent6">
                    <a:lumMod val="75000"/>
                  </a:schemeClr>
                </a:solidFill>
              </a:endParaRPr>
            </a:p>
          </p:txBody>
        </p:sp>
        <p:sp>
          <p:nvSpPr>
            <p:cNvPr id="36" name="Rectangle à coins arrondis 35"/>
            <p:cNvSpPr/>
            <p:nvPr/>
          </p:nvSpPr>
          <p:spPr>
            <a:xfrm>
              <a:off x="2233592" y="1928802"/>
              <a:ext cx="1785950" cy="2857520"/>
            </a:xfrm>
            <a:prstGeom prst="round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2285984" y="4714884"/>
              <a:ext cx="2093843" cy="307777"/>
            </a:xfrm>
            <a:prstGeom prst="rect">
              <a:avLst/>
            </a:prstGeom>
            <a:noFill/>
          </p:spPr>
          <p:txBody>
            <a:bodyPr wrap="none" rtlCol="0">
              <a:spAutoFit/>
            </a:bodyPr>
            <a:lstStyle/>
            <a:p>
              <a:r>
                <a:rPr lang="fr-FR" sz="1400" b="1" dirty="0" smtClean="0">
                  <a:solidFill>
                    <a:schemeClr val="accent1">
                      <a:lumMod val="75000"/>
                    </a:schemeClr>
                  </a:solidFill>
                </a:rPr>
                <a:t>Carte capteur courant </a:t>
              </a:r>
              <a:endParaRPr lang="fr-FR" sz="1400" b="1" dirty="0">
                <a:solidFill>
                  <a:schemeClr val="accent1">
                    <a:lumMod val="75000"/>
                  </a:schemeClr>
                </a:solidFill>
              </a:endParaRPr>
            </a:p>
          </p:txBody>
        </p:sp>
      </p:grpSp>
      <p:pic>
        <p:nvPicPr>
          <p:cNvPr id="61" name="Image 60"/>
          <p:cNvPicPr/>
          <p:nvPr/>
        </p:nvPicPr>
        <p:blipFill>
          <a:blip r:embed="rId8">
            <a:extLst>
              <a:ext uri="{28A0092B-C50C-407E-A947-70E740481C1C}">
                <a14:useLocalDpi xmlns="" xmlns:a14="http://schemas.microsoft.com/office/drawing/2010/main" val="0"/>
              </a:ext>
            </a:extLst>
          </a:blip>
          <a:stretch>
            <a:fillRect/>
          </a:stretch>
        </p:blipFill>
        <p:spPr>
          <a:xfrm>
            <a:off x="2352675" y="2192019"/>
            <a:ext cx="4657725" cy="2713055"/>
          </a:xfrm>
          <a:prstGeom prst="rect">
            <a:avLst/>
          </a:prstGeom>
        </p:spPr>
      </p:pic>
    </p:spTree>
    <p:extLst>
      <p:ext uri="{BB962C8B-B14F-4D97-AF65-F5344CB8AC3E}">
        <p14:creationId xmlns="" xmlns:p14="http://schemas.microsoft.com/office/powerpoint/2010/main" val="92614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par>
                          <p:cTn id="23" fill="hold">
                            <p:stCondLst>
                              <p:cond delay="500"/>
                            </p:stCondLst>
                            <p:childTnLst>
                              <p:par>
                                <p:cTn id="24" presetID="0" presetClass="path" presetSubtype="0" accel="50000" decel="50000" fill="hold" grpId="0" nodeType="afterEffect">
                                  <p:stCondLst>
                                    <p:cond delay="0"/>
                                  </p:stCondLst>
                                  <p:childTnLst>
                                    <p:animMotion origin="layout" path="M 0 0 L -0.08333 0 " pathEditMode="relative" ptsTypes="AA">
                                      <p:cBhvr>
                                        <p:cTn id="25" dur="1000" fill="hold"/>
                                        <p:tgtEl>
                                          <p:spTgt spid="10"/>
                                        </p:tgtEl>
                                        <p:attrNameLst>
                                          <p:attrName>ppt_x</p:attrName>
                                          <p:attrName>ppt_y</p:attrName>
                                        </p:attrNameLst>
                                      </p:cBhvr>
                                    </p:animMotion>
                                  </p:childTnLst>
                                </p:cTn>
                              </p:par>
                              <p:par>
                                <p:cTn id="26" presetID="0" presetClass="path" presetSubtype="0" accel="50000" decel="50000" fill="hold" grpId="1" nodeType="withEffect">
                                  <p:stCondLst>
                                    <p:cond delay="0"/>
                                  </p:stCondLst>
                                  <p:childTnLst>
                                    <p:animMotion origin="layout" path="M 0 0 L 0.075 0 " pathEditMode="relative" ptsTypes="AA">
                                      <p:cBhvr>
                                        <p:cTn id="27" dur="1000" fill="hold"/>
                                        <p:tgtEl>
                                          <p:spTgt spid="9"/>
                                        </p:tgtEl>
                                        <p:attrNameLst>
                                          <p:attrName>ppt_x</p:attrName>
                                          <p:attrName>ppt_y</p:attrName>
                                        </p:attrNameLst>
                                      </p:cBhvr>
                                    </p:animMotion>
                                  </p:childTnLst>
                                </p:cTn>
                              </p:par>
                              <p:par>
                                <p:cTn id="28" presetID="0" presetClass="path" presetSubtype="0" accel="50000" decel="50000" fill="hold" grpId="0" nodeType="withEffect">
                                  <p:stCondLst>
                                    <p:cond delay="0"/>
                                  </p:stCondLst>
                                  <p:childTnLst>
                                    <p:animMotion origin="layout" path="M 0 4.44444E-6 L 0.075 4.44444E-6 " pathEditMode="relative" rAng="0" ptsTypes="AA">
                                      <p:cBhvr>
                                        <p:cTn id="29" dur="1000" fill="hold"/>
                                        <p:tgtEl>
                                          <p:spTgt spid="17"/>
                                        </p:tgtEl>
                                        <p:attrNameLst>
                                          <p:attrName>ppt_x</p:attrName>
                                          <p:attrName>ppt_y</p:attrName>
                                        </p:attrNameLst>
                                      </p:cBhvr>
                                      <p:rCtr x="3750" y="0"/>
                                    </p:animMotion>
                                  </p:childTnLst>
                                </p:cTn>
                              </p:par>
                            </p:childTnLst>
                          </p:cTn>
                        </p:par>
                        <p:par>
                          <p:cTn id="30" fill="hold">
                            <p:stCondLst>
                              <p:cond delay="1500"/>
                            </p:stCondLst>
                            <p:childTnLst>
                              <p:par>
                                <p:cTn id="31" presetID="43" presetClass="path" presetSubtype="0" accel="50000" decel="50000" fill="hold" grpId="0" nodeType="afterEffect">
                                  <p:stCondLst>
                                    <p:cond delay="0"/>
                                  </p:stCondLst>
                                  <p:childTnLst>
                                    <p:animMotion origin="layout" path="M 0.075 4.81481E-6 L -0.12518 4.81481E-6 C -0.21511 4.81481E-6 -0.32483 -0.21181 -0.32483 -0.38334 L -0.32483 -0.76644 " pathEditMode="relative" rAng="0" ptsTypes="FfFF">
                                      <p:cBhvr>
                                        <p:cTn id="32" dur="1000" fill="hold"/>
                                        <p:tgtEl>
                                          <p:spTgt spid="9"/>
                                        </p:tgtEl>
                                        <p:attrNameLst>
                                          <p:attrName>ppt_x</p:attrName>
                                          <p:attrName>ppt_y</p:attrName>
                                        </p:attrNameLst>
                                      </p:cBhvr>
                                      <p:rCtr x="-20000" y="-38333"/>
                                    </p:animMotion>
                                  </p:childTnLst>
                                </p:cTn>
                              </p:par>
                            </p:childTnLst>
                          </p:cTn>
                        </p:par>
                        <p:par>
                          <p:cTn id="33" fill="hold">
                            <p:stCondLst>
                              <p:cond delay="2500"/>
                            </p:stCondLst>
                            <p:childTnLst>
                              <p:par>
                                <p:cTn id="34" presetID="50" presetClass="path" presetSubtype="0" accel="50000" decel="50000" fill="hold" grpId="1" nodeType="afterEffect">
                                  <p:stCondLst>
                                    <p:cond delay="0"/>
                                  </p:stCondLst>
                                  <p:childTnLst>
                                    <p:animMotion origin="layout" path="M 0.075 -4.07407E-6 L -0.125 -4.07407E-6 C -0.21475 -4.07407E-6 -0.32482 -0.1412 -0.32482 -0.25578 L -0.32482 -0.51111 " pathEditMode="relative" rAng="0" ptsTypes="FfFF">
                                      <p:cBhvr>
                                        <p:cTn id="35" dur="1000" fill="hold"/>
                                        <p:tgtEl>
                                          <p:spTgt spid="17"/>
                                        </p:tgtEl>
                                        <p:attrNameLst>
                                          <p:attrName>ppt_x</p:attrName>
                                          <p:attrName>ppt_y</p:attrName>
                                        </p:attrNameLst>
                                      </p:cBhvr>
                                      <p:rCtr x="-19983" y="-25556"/>
                                    </p:animMotion>
                                  </p:childTnLst>
                                </p:cTn>
                              </p:par>
                            </p:childTnLst>
                          </p:cTn>
                        </p:par>
                        <p:par>
                          <p:cTn id="36" fill="hold">
                            <p:stCondLst>
                              <p:cond delay="3500"/>
                            </p:stCondLst>
                            <p:childTnLst>
                              <p:par>
                                <p:cTn id="37" presetID="50" presetClass="path" presetSubtype="0" accel="50000" decel="50000" fill="hold" grpId="1" nodeType="afterEffect">
                                  <p:stCondLst>
                                    <p:cond delay="0"/>
                                  </p:stCondLst>
                                  <p:childTnLst>
                                    <p:animMotion origin="layout" path="M -0.08333 -4.07407E-6 L -0.28351 -4.07407E-6 C -0.37326 -4.07407E-6 -0.48333 -0.07361 -0.48333 -0.13356 L -0.48333 -0.26666 " pathEditMode="relative" rAng="0" ptsTypes="FfFF">
                                      <p:cBhvr>
                                        <p:cTn id="38" dur="1000" fill="hold"/>
                                        <p:tgtEl>
                                          <p:spTgt spid="10"/>
                                        </p:tgtEl>
                                        <p:attrNameLst>
                                          <p:attrName>ppt_x</p:attrName>
                                          <p:attrName>ppt_y</p:attrName>
                                        </p:attrNameLst>
                                      </p:cBhvr>
                                      <p:rCtr x="-20000" y="-13333"/>
                                    </p:animMotion>
                                  </p:childTnLst>
                                </p:cTn>
                              </p:par>
                            </p:childTnLst>
                          </p:cTn>
                        </p:par>
                        <p:par>
                          <p:cTn id="39" fill="hold">
                            <p:stCondLst>
                              <p:cond delay="4500"/>
                            </p:stCondLst>
                            <p:childTnLst>
                              <p:par>
                                <p:cTn id="40" presetID="0" presetClass="path" presetSubtype="0" accel="50000" decel="50000" fill="hold" grpId="2" nodeType="afterEffect">
                                  <p:stCondLst>
                                    <p:cond delay="0"/>
                                  </p:stCondLst>
                                  <p:childTnLst>
                                    <p:animMotion origin="layout" path="M -0.48307 -0.26654 L -0.48307 -0.17769 " pathEditMode="relative" rAng="0" ptsTypes="AA">
                                      <p:cBhvr>
                                        <p:cTn id="41" dur="1000" fill="hold"/>
                                        <p:tgtEl>
                                          <p:spTgt spid="10"/>
                                        </p:tgtEl>
                                        <p:attrNameLst>
                                          <p:attrName>ppt_x</p:attrName>
                                          <p:attrName>ppt_y</p:attrName>
                                        </p:attrNameLst>
                                      </p:cBhvr>
                                      <p:rCtr x="0" y="4442"/>
                                    </p:animMotion>
                                  </p:childTnLst>
                                </p:cTn>
                              </p:par>
                            </p:childTnLst>
                          </p:cTn>
                        </p:par>
                        <p:par>
                          <p:cTn id="42" fill="hold">
                            <p:stCondLst>
                              <p:cond delay="5500"/>
                            </p:stCondLst>
                            <p:childTnLst>
                              <p:par>
                                <p:cTn id="43" presetID="9" presetClass="entr" presetSubtype="0"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ssolv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dissolv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0" presetClass="path" presetSubtype="0" accel="50000" decel="50000" fill="hold" grpId="3" nodeType="withEffect">
                                  <p:stCondLst>
                                    <p:cond delay="0"/>
                                  </p:stCondLst>
                                  <p:childTnLst>
                                    <p:animMotion origin="layout" path="M -0.48299 -0.17778 L -0.48299 -0.26667 " pathEditMode="relative" rAng="0" ptsTypes="AA">
                                      <p:cBhvr>
                                        <p:cTn id="70" dur="1000" fill="hold"/>
                                        <p:tgtEl>
                                          <p:spTgt spid="10"/>
                                        </p:tgtEl>
                                        <p:attrNameLst>
                                          <p:attrName>ppt_x</p:attrName>
                                          <p:attrName>ppt_y</p:attrName>
                                        </p:attrNameLst>
                                      </p:cBhvr>
                                      <p:rCtr x="0" y="-4444"/>
                                    </p:animMotion>
                                  </p:childTnLst>
                                </p:cTn>
                              </p:par>
                            </p:childTnLst>
                          </p:cTn>
                        </p:par>
                        <p:par>
                          <p:cTn id="71" fill="hold">
                            <p:stCondLst>
                              <p:cond delay="1000"/>
                            </p:stCondLst>
                            <p:childTnLst>
                              <p:par>
                                <p:cTn id="72" presetID="0" presetClass="path" presetSubtype="0" accel="50000" decel="50000" fill="hold" grpId="2" nodeType="afterEffect">
                                  <p:stCondLst>
                                    <p:cond delay="0"/>
                                  </p:stCondLst>
                                  <p:childTnLst>
                                    <p:animMotion origin="layout" path="M -0.32483 -0.51111 L -0.32483 -0.38889 " pathEditMode="relative" rAng="0" ptsTypes="AA">
                                      <p:cBhvr>
                                        <p:cTn id="73" dur="1000" fill="hold"/>
                                        <p:tgtEl>
                                          <p:spTgt spid="17"/>
                                        </p:tgtEl>
                                        <p:attrNameLst>
                                          <p:attrName>ppt_x</p:attrName>
                                          <p:attrName>ppt_y</p:attrName>
                                        </p:attrNameLst>
                                      </p:cBhvr>
                                      <p:rCtr x="0" y="6111"/>
                                    </p:animMotion>
                                  </p:childTnLst>
                                </p:cTn>
                              </p:par>
                              <p:par>
                                <p:cTn id="74" presetID="9"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dissolve">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6"/>
                                        </p:tgtEl>
                                      </p:cBhvr>
                                    </p:animEffect>
                                    <p:set>
                                      <p:cBhvr>
                                        <p:cTn id="81" dur="1" fill="hold">
                                          <p:stCondLst>
                                            <p:cond delay="499"/>
                                          </p:stCondLst>
                                        </p:cTn>
                                        <p:tgtEl>
                                          <p:spTgt spid="6"/>
                                        </p:tgtEl>
                                        <p:attrNameLst>
                                          <p:attrName>style.visibility</p:attrName>
                                        </p:attrNameLst>
                                      </p:cBhvr>
                                      <p:to>
                                        <p:strVal val="hidden"/>
                                      </p:to>
                                    </p:se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dissolve">
                                      <p:cBhvr>
                                        <p:cTn id="85" dur="500"/>
                                        <p:tgtEl>
                                          <p:spTgt spid="22"/>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nodeType="clickEffect">
                                  <p:stCondLst>
                                    <p:cond delay="0"/>
                                  </p:stCondLst>
                                  <p:childTnLst>
                                    <p:animEffect transition="out" filter="dissolve">
                                      <p:cBhvr>
                                        <p:cTn id="89" dur="500"/>
                                        <p:tgtEl>
                                          <p:spTgt spid="22"/>
                                        </p:tgtEl>
                                      </p:cBhvr>
                                    </p:animEffect>
                                    <p:set>
                                      <p:cBhvr>
                                        <p:cTn id="90" dur="1" fill="hold">
                                          <p:stCondLst>
                                            <p:cond delay="499"/>
                                          </p:stCondLst>
                                        </p:cTn>
                                        <p:tgtEl>
                                          <p:spTgt spid="22"/>
                                        </p:tgtEl>
                                        <p:attrNameLst>
                                          <p:attrName>style.visibility</p:attrName>
                                        </p:attrNameLst>
                                      </p:cBhvr>
                                      <p:to>
                                        <p:strVal val="hidden"/>
                                      </p:to>
                                    </p:set>
                                  </p:childTnLst>
                                </p:cTn>
                              </p:par>
                              <p:par>
                                <p:cTn id="91" presetID="0" presetClass="path" presetSubtype="0" accel="50000" decel="50000" fill="hold" grpId="3" nodeType="withEffect">
                                  <p:stCondLst>
                                    <p:cond delay="0"/>
                                  </p:stCondLst>
                                  <p:childTnLst>
                                    <p:animMotion origin="layout" path="M -0.32465 -0.37777 L -0.32465 -0.5 " pathEditMode="relative" rAng="0" ptsTypes="AA">
                                      <p:cBhvr>
                                        <p:cTn id="92" dur="1000" fill="hold"/>
                                        <p:tgtEl>
                                          <p:spTgt spid="17"/>
                                        </p:tgtEl>
                                        <p:attrNameLst>
                                          <p:attrName>ppt_x</p:attrName>
                                          <p:attrName>ppt_y</p:attrName>
                                        </p:attrNameLst>
                                      </p:cBhvr>
                                      <p:rCtr x="0" y="-6111"/>
                                    </p:animMotion>
                                  </p:childTnLst>
                                </p:cTn>
                              </p:par>
                            </p:childTnLst>
                          </p:cTn>
                        </p:par>
                        <p:par>
                          <p:cTn id="93" fill="hold">
                            <p:stCondLst>
                              <p:cond delay="1000"/>
                            </p:stCondLst>
                            <p:childTnLst>
                              <p:par>
                                <p:cTn id="94" presetID="0" presetClass="path" presetSubtype="0" accel="50000" decel="50000" fill="hold" grpId="2" nodeType="afterEffect">
                                  <p:stCondLst>
                                    <p:cond delay="0"/>
                                  </p:stCondLst>
                                  <p:childTnLst>
                                    <p:animMotion origin="layout" path="M -0.32483 -0.76644 L -0.32483 -0.58866 " pathEditMode="relative" rAng="0" ptsTypes="AA">
                                      <p:cBhvr>
                                        <p:cTn id="95" dur="1000" fill="hold"/>
                                        <p:tgtEl>
                                          <p:spTgt spid="9"/>
                                        </p:tgtEl>
                                        <p:attrNameLst>
                                          <p:attrName>ppt_x</p:attrName>
                                          <p:attrName>ppt_y</p:attrName>
                                        </p:attrNameLst>
                                      </p:cBhvr>
                                      <p:rCtr x="0" y="8889"/>
                                    </p:animMotion>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61"/>
                                        </p:tgtEl>
                                        <p:attrNameLst>
                                          <p:attrName>style.visibility</p:attrName>
                                        </p:attrNameLst>
                                      </p:cBhvr>
                                      <p:to>
                                        <p:strVal val="visible"/>
                                      </p:to>
                                    </p:set>
                                    <p:anim calcmode="lin" valueType="num">
                                      <p:cBhvr additive="base">
                                        <p:cTn id="100" dur="500" fill="hold"/>
                                        <p:tgtEl>
                                          <p:spTgt spid="61"/>
                                        </p:tgtEl>
                                        <p:attrNameLst>
                                          <p:attrName>ppt_x</p:attrName>
                                        </p:attrNameLst>
                                      </p:cBhvr>
                                      <p:tavLst>
                                        <p:tav tm="0">
                                          <p:val>
                                            <p:strVal val="#ppt_x"/>
                                          </p:val>
                                        </p:tav>
                                        <p:tav tm="100000">
                                          <p:val>
                                            <p:strVal val="#ppt_x"/>
                                          </p:val>
                                        </p:tav>
                                      </p:tavLst>
                                    </p:anim>
                                    <p:anim calcmode="lin" valueType="num">
                                      <p:cBhvr additive="base">
                                        <p:cTn id="101"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5" grpId="0" animBg="1"/>
      <p:bldP spid="18" grpId="0" animBg="1"/>
      <p:bldP spid="8" grpId="0" animBg="1"/>
      <p:bldP spid="11" grpId="0" animBg="1"/>
      <p:bldP spid="10" grpId="0" animBg="1"/>
      <p:bldP spid="10" grpId="1" animBg="1"/>
      <p:bldP spid="10" grpId="2" animBg="1"/>
      <p:bldP spid="10" grpId="3" animBg="1"/>
      <p:bldP spid="17" grpId="0" animBg="1"/>
      <p:bldP spid="17" grpId="1" animBg="1"/>
      <p:bldP spid="17" grpId="2" animBg="1"/>
      <p:bldP spid="17" grpId="3" animBg="1"/>
      <p:bldP spid="9" grpId="0" animBg="1"/>
      <p:bldP spid="9" grpId="1" animBg="1"/>
      <p:bldP spid="9"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533400" y="808037"/>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22</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15367" name="AutoShape 49"/>
          <p:cNvSpPr>
            <a:spLocks noChangeArrowheads="1"/>
          </p:cNvSpPr>
          <p:nvPr/>
        </p:nvSpPr>
        <p:spPr bwMode="gray">
          <a:xfrm>
            <a:off x="1985963" y="5054600"/>
            <a:ext cx="4419600" cy="508000"/>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prstTxWarp prst="textNoShape">
              <a:avLst/>
            </a:prstTxWarp>
          </a:bodyPr>
          <a:lstStyle/>
          <a:p>
            <a:pPr eaLnBrk="0" hangingPunct="0"/>
            <a:r>
              <a:rPr lang="fr-FR" b="1" dirty="0" smtClean="0">
                <a:solidFill>
                  <a:schemeClr val="tx2"/>
                </a:solidFill>
              </a:rPr>
              <a:t>Réalisation Pratique du Robot</a:t>
            </a:r>
          </a:p>
        </p:txBody>
      </p:sp>
      <p:sp>
        <p:nvSpPr>
          <p:cNvPr id="15368" name="AutoShape 50"/>
          <p:cNvSpPr>
            <a:spLocks noChangeArrowheads="1"/>
          </p:cNvSpPr>
          <p:nvPr/>
        </p:nvSpPr>
        <p:spPr bwMode="gray">
          <a:xfrm>
            <a:off x="2362200" y="42672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600" b="1" dirty="0">
                <a:solidFill>
                  <a:schemeClr val="tx2"/>
                </a:solidFill>
              </a:rPr>
              <a:t>Modélisation et </a:t>
            </a:r>
            <a:r>
              <a:rPr lang="fr-FR" sz="1600" b="1" dirty="0" smtClean="0">
                <a:solidFill>
                  <a:schemeClr val="tx2"/>
                </a:solidFill>
              </a:rPr>
              <a:t>Simulation</a:t>
            </a:r>
            <a:endParaRPr lang="fr-FR" sz="1600" b="1" dirty="0">
              <a:solidFill>
                <a:schemeClr val="tx2"/>
              </a:solidFill>
            </a:endParaRPr>
          </a:p>
        </p:txBody>
      </p:sp>
      <p:sp>
        <p:nvSpPr>
          <p:cNvPr id="15369" name="AutoShape 51"/>
          <p:cNvSpPr>
            <a:spLocks noChangeArrowheads="1"/>
          </p:cNvSpPr>
          <p:nvPr/>
        </p:nvSpPr>
        <p:spPr bwMode="gray">
          <a:xfrm>
            <a:off x="2286000" y="25908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Problématique et solution</a:t>
            </a:r>
            <a:endParaRPr lang="fr-FR" sz="1700" b="1" dirty="0">
              <a:solidFill>
                <a:schemeClr val="tx2"/>
              </a:solidFill>
            </a:endParaRPr>
          </a:p>
        </p:txBody>
      </p:sp>
      <p:sp>
        <p:nvSpPr>
          <p:cNvPr id="15370" name="AutoShape 52"/>
          <p:cNvSpPr>
            <a:spLocks noChangeArrowheads="1"/>
          </p:cNvSpPr>
          <p:nvPr/>
        </p:nvSpPr>
        <p:spPr bwMode="gray">
          <a:xfrm>
            <a:off x="1765300" y="1820863"/>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Cadre du projet</a:t>
            </a:r>
            <a:endParaRPr lang="fr-FR" sz="1700" b="1" dirty="0">
              <a:solidFill>
                <a:schemeClr val="tx2"/>
              </a:solidFill>
            </a:endParaRPr>
          </a:p>
        </p:txBody>
      </p:sp>
      <p:grpSp>
        <p:nvGrpSpPr>
          <p:cNvPr id="2"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nvGrpSpPr>
          <p:cNvPr id="3"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nvGrpSpPr>
          <p:cNvPr id="4"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nvGrpSpPr>
          <p:cNvPr id="5"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nvGrpSpPr>
          <p:cNvPr id="6"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smtClean="0">
                <a:solidFill>
                  <a:schemeClr val="tx2"/>
                </a:solidFill>
              </a:rPr>
              <a:t>Conclusion</a:t>
            </a:r>
            <a:endParaRPr lang="fr-FR" b="1">
              <a:solidFill>
                <a:schemeClr val="tx2"/>
              </a:solidFill>
            </a:endParaRPr>
          </a:p>
        </p:txBody>
      </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sp>
        <p:nvSpPr>
          <p:cNvPr id="60" name="AutoShape 51"/>
          <p:cNvSpPr>
            <a:spLocks noChangeArrowheads="1"/>
          </p:cNvSpPr>
          <p:nvPr/>
        </p:nvSpPr>
        <p:spPr bwMode="gray">
          <a:xfrm>
            <a:off x="2438400" y="34290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Spécification et analyse des besoins</a:t>
            </a:r>
            <a:endParaRPr lang="fr-FR" sz="1700" b="1" dirty="0">
              <a:solidFill>
                <a:schemeClr val="tx2"/>
              </a:solidFill>
            </a:endParaRPr>
          </a:p>
        </p:txBody>
      </p:sp>
      <p:grpSp>
        <p:nvGrpSpPr>
          <p:cNvPr id="7"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sp>
        <p:nvSpPr>
          <p:cNvPr id="8" name="Espace réservé du pied de page 7"/>
          <p:cNvSpPr>
            <a:spLocks noGrp="1"/>
          </p:cNvSpPr>
          <p:nvPr>
            <p:ph type="ftr" sz="quarter" idx="11"/>
          </p:nvPr>
        </p:nvSpPr>
        <p:spPr/>
        <p:txBody>
          <a:bodyPr/>
          <a:lstStyle/>
          <a:p>
            <a:r>
              <a:rPr lang="en-US" smtClean="0"/>
              <a:t>2013/2014</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n-US" smtClean="0"/>
              <a:t>2013/2014</a:t>
            </a:r>
            <a:endParaRPr lang="en-US"/>
          </a:p>
        </p:txBody>
      </p:sp>
      <p:grpSp>
        <p:nvGrpSpPr>
          <p:cNvPr id="6" name="Groupe 5"/>
          <p:cNvGrpSpPr/>
          <p:nvPr/>
        </p:nvGrpSpPr>
        <p:grpSpPr>
          <a:xfrm>
            <a:off x="2655309" y="2469124"/>
            <a:ext cx="3833379" cy="1919751"/>
            <a:chOff x="2261258" y="1457283"/>
            <a:chExt cx="3833379" cy="1919751"/>
          </a:xfrm>
        </p:grpSpPr>
        <p:sp>
          <p:nvSpPr>
            <p:cNvPr id="7" name="Ellipse 6"/>
            <p:cNvSpPr/>
            <p:nvPr/>
          </p:nvSpPr>
          <p:spPr>
            <a:xfrm>
              <a:off x="2261258" y="1457283"/>
              <a:ext cx="3833379" cy="1919751"/>
            </a:xfrm>
            <a:prstGeom prst="ellipse">
              <a:avLst/>
            </a:prstGeom>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sp>
        <p:sp>
          <p:nvSpPr>
            <p:cNvPr id="8" name="Ellipse 4"/>
            <p:cNvSpPr/>
            <p:nvPr/>
          </p:nvSpPr>
          <p:spPr>
            <a:xfrm>
              <a:off x="2822643" y="1738424"/>
              <a:ext cx="2710609" cy="135746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r-FR" sz="3200" b="1" kern="1200" dirty="0"/>
                <a:t>Robot </a:t>
              </a:r>
              <a:r>
                <a:rPr lang="fr-FR" sz="3200" b="1" kern="1200" dirty="0" err="1"/>
                <a:t>Eviteur</a:t>
              </a:r>
              <a:r>
                <a:rPr lang="fr-FR" sz="3200" b="1" kern="1200" dirty="0"/>
                <a:t>  d'obstacle </a:t>
              </a:r>
            </a:p>
          </p:txBody>
        </p:sp>
      </p:grpSp>
      <p:grpSp>
        <p:nvGrpSpPr>
          <p:cNvPr id="9" name="Groupe 8"/>
          <p:cNvGrpSpPr/>
          <p:nvPr/>
        </p:nvGrpSpPr>
        <p:grpSpPr>
          <a:xfrm>
            <a:off x="3401474" y="1634567"/>
            <a:ext cx="2341050" cy="1081171"/>
            <a:chOff x="3106139" y="591920"/>
            <a:chExt cx="2341050" cy="1081171"/>
          </a:xfrm>
        </p:grpSpPr>
        <p:sp>
          <p:nvSpPr>
            <p:cNvPr id="10" name="Ellipse 9"/>
            <p:cNvSpPr/>
            <p:nvPr/>
          </p:nvSpPr>
          <p:spPr>
            <a:xfrm>
              <a:off x="3106139" y="591920"/>
              <a:ext cx="2341050" cy="1081171"/>
            </a:xfrm>
            <a:prstGeom prst="ellipse">
              <a:avLst/>
            </a:prstGeom>
          </p:spPr>
          <p:style>
            <a:lnRef idx="2">
              <a:schemeClr val="lt1">
                <a:hueOff val="0"/>
                <a:satOff val="0"/>
                <a:lumOff val="0"/>
                <a:alphaOff val="0"/>
              </a:schemeClr>
            </a:lnRef>
            <a:fillRef idx="1">
              <a:schemeClr val="accent1">
                <a:shade val="80000"/>
                <a:alpha val="50000"/>
                <a:hueOff val="-3166"/>
                <a:satOff val="0"/>
                <a:lumOff val="1845"/>
                <a:alphaOff val="15000"/>
              </a:schemeClr>
            </a:fillRef>
            <a:effectRef idx="0">
              <a:schemeClr val="accent1">
                <a:shade val="80000"/>
                <a:alpha val="50000"/>
                <a:hueOff val="-3166"/>
                <a:satOff val="0"/>
                <a:lumOff val="1845"/>
                <a:alphaOff val="15000"/>
              </a:schemeClr>
            </a:effectRef>
            <a:fontRef idx="minor">
              <a:schemeClr val="tx1"/>
            </a:fontRef>
          </p:style>
        </p:sp>
        <p:sp>
          <p:nvSpPr>
            <p:cNvPr id="11" name="Ellipse 4"/>
            <p:cNvSpPr/>
            <p:nvPr/>
          </p:nvSpPr>
          <p:spPr>
            <a:xfrm>
              <a:off x="3448978" y="750254"/>
              <a:ext cx="1655372" cy="76450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fr-FR" sz="2100" dirty="0" smtClean="0"/>
                <a:t>Caméra de surveillance </a:t>
              </a:r>
              <a:r>
                <a:rPr lang="fr-FR" sz="2100" b="0" kern="1200" dirty="0" smtClean="0"/>
                <a:t> </a:t>
              </a:r>
              <a:endParaRPr lang="fr-FR" sz="2100" b="0" kern="1200" dirty="0"/>
            </a:p>
          </p:txBody>
        </p:sp>
      </p:grpSp>
      <p:grpSp>
        <p:nvGrpSpPr>
          <p:cNvPr id="12" name="Groupe 11"/>
          <p:cNvGrpSpPr/>
          <p:nvPr/>
        </p:nvGrpSpPr>
        <p:grpSpPr>
          <a:xfrm>
            <a:off x="584509" y="2843725"/>
            <a:ext cx="2599042" cy="1129518"/>
            <a:chOff x="3039708" y="0"/>
            <a:chExt cx="2599042" cy="1135656"/>
          </a:xfrm>
        </p:grpSpPr>
        <p:sp>
          <p:nvSpPr>
            <p:cNvPr id="13" name="Ellipse 12"/>
            <p:cNvSpPr/>
            <p:nvPr/>
          </p:nvSpPr>
          <p:spPr>
            <a:xfrm>
              <a:off x="3039708" y="0"/>
              <a:ext cx="2599042" cy="1135656"/>
            </a:xfrm>
            <a:prstGeom prst="ellipse">
              <a:avLst/>
            </a:prstGeom>
          </p:spPr>
          <p:style>
            <a:lnRef idx="2">
              <a:schemeClr val="lt1">
                <a:hueOff val="0"/>
                <a:satOff val="0"/>
                <a:lumOff val="0"/>
                <a:alphaOff val="0"/>
              </a:schemeClr>
            </a:lnRef>
            <a:fillRef idx="1">
              <a:schemeClr val="accent1">
                <a:shade val="80000"/>
                <a:alpha val="50000"/>
                <a:hueOff val="-6333"/>
                <a:satOff val="0"/>
                <a:lumOff val="3691"/>
                <a:alphaOff val="30000"/>
              </a:schemeClr>
            </a:fillRef>
            <a:effectRef idx="0">
              <a:schemeClr val="accent1">
                <a:shade val="80000"/>
                <a:alpha val="50000"/>
                <a:hueOff val="-6333"/>
                <a:satOff val="0"/>
                <a:lumOff val="3691"/>
                <a:alphaOff val="30000"/>
              </a:schemeClr>
            </a:effectRef>
            <a:fontRef idx="minor">
              <a:schemeClr val="tx1"/>
            </a:fontRef>
          </p:style>
        </p:sp>
        <p:sp>
          <p:nvSpPr>
            <p:cNvPr id="14" name="Ellipse 4"/>
            <p:cNvSpPr/>
            <p:nvPr/>
          </p:nvSpPr>
          <p:spPr>
            <a:xfrm>
              <a:off x="3420329" y="166313"/>
              <a:ext cx="1837800" cy="80303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2000" b="0" kern="1200" dirty="0"/>
                <a:t>Eviter les obstacles </a:t>
              </a:r>
            </a:p>
          </p:txBody>
        </p:sp>
      </p:grpSp>
      <p:grpSp>
        <p:nvGrpSpPr>
          <p:cNvPr id="15" name="Groupe 14"/>
          <p:cNvGrpSpPr/>
          <p:nvPr/>
        </p:nvGrpSpPr>
        <p:grpSpPr>
          <a:xfrm>
            <a:off x="5862283" y="2690909"/>
            <a:ext cx="2060982" cy="1264094"/>
            <a:chOff x="3628132" y="-62494"/>
            <a:chExt cx="2060982" cy="1264094"/>
          </a:xfrm>
        </p:grpSpPr>
        <p:sp>
          <p:nvSpPr>
            <p:cNvPr id="16" name="Ellipse 15"/>
            <p:cNvSpPr/>
            <p:nvPr/>
          </p:nvSpPr>
          <p:spPr>
            <a:xfrm>
              <a:off x="3693152" y="-62494"/>
              <a:ext cx="1995962" cy="1264094"/>
            </a:xfrm>
            <a:prstGeom prst="ellipse">
              <a:avLst/>
            </a:prstGeom>
          </p:spPr>
          <p:style>
            <a:lnRef idx="2">
              <a:schemeClr val="lt1">
                <a:hueOff val="0"/>
                <a:satOff val="0"/>
                <a:lumOff val="0"/>
                <a:alphaOff val="0"/>
              </a:schemeClr>
            </a:lnRef>
            <a:fillRef idx="1">
              <a:schemeClr val="accent1">
                <a:shade val="80000"/>
                <a:alpha val="50000"/>
                <a:hueOff val="-6333"/>
                <a:satOff val="0"/>
                <a:lumOff val="3691"/>
                <a:alphaOff val="30000"/>
              </a:schemeClr>
            </a:fillRef>
            <a:effectRef idx="0">
              <a:schemeClr val="accent1">
                <a:shade val="80000"/>
                <a:alpha val="50000"/>
                <a:hueOff val="-6333"/>
                <a:satOff val="0"/>
                <a:lumOff val="3691"/>
                <a:alphaOff val="30000"/>
              </a:schemeClr>
            </a:effectRef>
            <a:fontRef idx="minor">
              <a:schemeClr val="tx1"/>
            </a:fontRef>
          </p:style>
        </p:sp>
        <p:sp>
          <p:nvSpPr>
            <p:cNvPr id="17" name="Ellipse 4"/>
            <p:cNvSpPr/>
            <p:nvPr/>
          </p:nvSpPr>
          <p:spPr>
            <a:xfrm>
              <a:off x="3628132" y="60135"/>
              <a:ext cx="1607662" cy="101883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600" b="0" kern="1200" dirty="0" smtClean="0"/>
                <a:t>      </a:t>
              </a:r>
              <a:r>
                <a:rPr lang="fr-FR" sz="2000" b="0" kern="1200" dirty="0" smtClean="0"/>
                <a:t>   Mobilité </a:t>
              </a:r>
              <a:endParaRPr lang="fr-FR" sz="2000" b="0" kern="1200" dirty="0"/>
            </a:p>
          </p:txBody>
        </p:sp>
      </p:grpSp>
      <p:grpSp>
        <p:nvGrpSpPr>
          <p:cNvPr id="18" name="Groupe 17"/>
          <p:cNvGrpSpPr/>
          <p:nvPr/>
        </p:nvGrpSpPr>
        <p:grpSpPr>
          <a:xfrm>
            <a:off x="3183551" y="4007241"/>
            <a:ext cx="2909512" cy="1149951"/>
            <a:chOff x="3716290" y="1354381"/>
            <a:chExt cx="3042130" cy="1564183"/>
          </a:xfrm>
        </p:grpSpPr>
        <p:sp>
          <p:nvSpPr>
            <p:cNvPr id="19" name="Ellipse 18"/>
            <p:cNvSpPr/>
            <p:nvPr/>
          </p:nvSpPr>
          <p:spPr>
            <a:xfrm>
              <a:off x="3716290" y="1354381"/>
              <a:ext cx="3042130" cy="1564183"/>
            </a:xfrm>
            <a:prstGeom prst="ellipse">
              <a:avLst/>
            </a:prstGeom>
          </p:spPr>
          <p:style>
            <a:lnRef idx="2">
              <a:schemeClr val="lt1">
                <a:hueOff val="0"/>
                <a:satOff val="0"/>
                <a:lumOff val="0"/>
                <a:alphaOff val="0"/>
              </a:schemeClr>
            </a:lnRef>
            <a:fillRef idx="1">
              <a:schemeClr val="accent1">
                <a:shade val="80000"/>
                <a:alpha val="50000"/>
                <a:hueOff val="-6333"/>
                <a:satOff val="0"/>
                <a:lumOff val="3691"/>
                <a:alphaOff val="30000"/>
              </a:schemeClr>
            </a:fillRef>
            <a:effectRef idx="0">
              <a:schemeClr val="accent1">
                <a:shade val="80000"/>
                <a:alpha val="50000"/>
                <a:hueOff val="-6333"/>
                <a:satOff val="0"/>
                <a:lumOff val="3691"/>
                <a:alphaOff val="30000"/>
              </a:schemeClr>
            </a:effectRef>
            <a:fontRef idx="minor">
              <a:schemeClr val="tx1"/>
            </a:fontRef>
          </p:style>
        </p:sp>
        <p:sp>
          <p:nvSpPr>
            <p:cNvPr id="20" name="Ellipse 4"/>
            <p:cNvSpPr/>
            <p:nvPr/>
          </p:nvSpPr>
          <p:spPr>
            <a:xfrm>
              <a:off x="4161800" y="1583450"/>
              <a:ext cx="2151110" cy="110604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2000" kern="1200" dirty="0"/>
                <a:t>Alimentation par panneau </a:t>
              </a:r>
              <a:r>
                <a:rPr lang="fr-FR" sz="2000" dirty="0" smtClean="0"/>
                <a:t>PV</a:t>
              </a:r>
              <a:endParaRPr lang="fr-FR" sz="2000" kern="1200" dirty="0"/>
            </a:p>
          </p:txBody>
        </p:sp>
      </p:grpSp>
      <p:sp>
        <p:nvSpPr>
          <p:cNvPr id="21" name="Rectangle 20"/>
          <p:cNvSpPr/>
          <p:nvPr/>
        </p:nvSpPr>
        <p:spPr>
          <a:xfrm>
            <a:off x="8498301" y="6586659"/>
            <a:ext cx="1291395" cy="27699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3CC5B83-50FF-7343-AF02-9505EEC538B5}" type="slidenum">
              <a:rPr lang="en-US" sz="1200">
                <a:solidFill>
                  <a:srgbClr val="FEFEFE"/>
                </a:solidFill>
              </a:rPr>
              <a:pPr marL="0" marR="0" lvl="0" indent="0" algn="l" defTabSz="914400" rtl="0" eaLnBrk="1" fontAlgn="base" latinLnBrk="0" hangingPunct="1">
                <a:lnSpc>
                  <a:spcPct val="100000"/>
                </a:lnSpc>
                <a:spcBef>
                  <a:spcPct val="0"/>
                </a:spcBef>
                <a:spcAft>
                  <a:spcPct val="0"/>
                </a:spcAft>
                <a:buClrTx/>
                <a:buSzTx/>
                <a:buFontTx/>
                <a:buNone/>
                <a:tabLst/>
                <a:defRPr/>
              </a:pPr>
              <a:t>23</a:t>
            </a:fld>
            <a:endParaRPr lang="fr-FR" dirty="0"/>
          </a:p>
        </p:txBody>
      </p:sp>
    </p:spTree>
    <p:extLst>
      <p:ext uri="{BB962C8B-B14F-4D97-AF65-F5344CB8AC3E}">
        <p14:creationId xmlns="" xmlns:p14="http://schemas.microsoft.com/office/powerpoint/2010/main" val="179389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2013/2014</a:t>
            </a:r>
            <a:endParaRPr lang="en-US"/>
          </a:p>
        </p:txBody>
      </p:sp>
      <p:sp>
        <p:nvSpPr>
          <p:cNvPr id="3" name="Espace réservé du numéro de diapositive 2"/>
          <p:cNvSpPr>
            <a:spLocks noGrp="1"/>
          </p:cNvSpPr>
          <p:nvPr>
            <p:ph type="sldNum" sz="quarter" idx="12"/>
          </p:nvPr>
        </p:nvSpPr>
        <p:spPr>
          <a:xfrm>
            <a:off x="8460432" y="6458101"/>
            <a:ext cx="426960" cy="365125"/>
          </a:xfrm>
        </p:spPr>
        <p:txBody>
          <a:bodyPr/>
          <a:lstStyle/>
          <a:p>
            <a:fld id="{30C93D21-248A-674D-A10B-0929E158FEE1}" type="slidenum">
              <a:rPr lang="en-US" smtClean="0"/>
              <a:pPr/>
              <a:t>24</a:t>
            </a:fld>
            <a:endParaRPr lang="en-US" dirty="0"/>
          </a:p>
        </p:txBody>
      </p:sp>
      <p:sp>
        <p:nvSpPr>
          <p:cNvPr id="4" name="ZoneTexte 3"/>
          <p:cNvSpPr txBox="1"/>
          <p:nvPr/>
        </p:nvSpPr>
        <p:spPr>
          <a:xfrm>
            <a:off x="309217" y="533381"/>
            <a:ext cx="3425938" cy="523220"/>
          </a:xfrm>
          <a:prstGeom prst="rect">
            <a:avLst/>
          </a:prstGeom>
          <a:noFill/>
        </p:spPr>
        <p:txBody>
          <a:bodyPr wrap="none" rtlCol="0">
            <a:spAutoFit/>
          </a:bodyPr>
          <a:lstStyle/>
          <a:p>
            <a:r>
              <a:rPr lang="fr-FR" sz="2800" dirty="0" err="1">
                <a:solidFill>
                  <a:schemeClr val="accent1"/>
                </a:solidFill>
                <a:latin typeface="+mj-lt"/>
                <a:ea typeface="+mj-ea"/>
                <a:cs typeface="+mj-cs"/>
              </a:rPr>
              <a:t>Eviteur</a:t>
            </a:r>
            <a:r>
              <a:rPr lang="fr-FR" sz="2800" dirty="0">
                <a:solidFill>
                  <a:schemeClr val="accent1"/>
                </a:solidFill>
                <a:latin typeface="+mj-lt"/>
                <a:ea typeface="+mj-ea"/>
                <a:cs typeface="+mj-cs"/>
              </a:rPr>
              <a:t> </a:t>
            </a:r>
            <a:r>
              <a:rPr lang="fr-FR" sz="2800" dirty="0" smtClean="0">
                <a:solidFill>
                  <a:schemeClr val="accent1"/>
                </a:solidFill>
                <a:latin typeface="+mj-lt"/>
                <a:ea typeface="+mj-ea"/>
                <a:cs typeface="+mj-cs"/>
              </a:rPr>
              <a:t>d’obstacle </a:t>
            </a:r>
            <a:endParaRPr lang="fr-FR" sz="2800" dirty="0">
              <a:solidFill>
                <a:schemeClr val="accent1"/>
              </a:solidFill>
              <a:latin typeface="+mj-lt"/>
              <a:ea typeface="+mj-ea"/>
              <a:cs typeface="+mj-cs"/>
            </a:endParaRPr>
          </a:p>
        </p:txBody>
      </p:sp>
      <p:sp>
        <p:nvSpPr>
          <p:cNvPr id="5" name="Ellipse 4"/>
          <p:cNvSpPr/>
          <p:nvPr/>
        </p:nvSpPr>
        <p:spPr>
          <a:xfrm>
            <a:off x="3923928" y="855767"/>
            <a:ext cx="136815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Début</a:t>
            </a:r>
            <a:r>
              <a:rPr lang="fr-FR" dirty="0" smtClean="0"/>
              <a:t> </a:t>
            </a:r>
            <a:endParaRPr lang="fr-FR" dirty="0"/>
          </a:p>
        </p:txBody>
      </p:sp>
      <p:sp>
        <p:nvSpPr>
          <p:cNvPr id="6" name="Rectangle à coins arrondis 5"/>
          <p:cNvSpPr/>
          <p:nvPr/>
        </p:nvSpPr>
        <p:spPr>
          <a:xfrm>
            <a:off x="3959932" y="1628800"/>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Configuration </a:t>
            </a:r>
            <a:endParaRPr lang="fr-FR" sz="1400" b="1" dirty="0"/>
          </a:p>
        </p:txBody>
      </p:sp>
      <p:sp>
        <p:nvSpPr>
          <p:cNvPr id="7" name="Rectangle à coins arrondis 6"/>
          <p:cNvSpPr/>
          <p:nvPr/>
        </p:nvSpPr>
        <p:spPr>
          <a:xfrm>
            <a:off x="3707904" y="2413256"/>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Envoie trigger </a:t>
            </a:r>
            <a:endParaRPr lang="fr-FR" b="1" dirty="0"/>
          </a:p>
        </p:txBody>
      </p:sp>
      <p:sp>
        <p:nvSpPr>
          <p:cNvPr id="8" name="Rectangle à coins arrondis 7"/>
          <p:cNvSpPr/>
          <p:nvPr/>
        </p:nvSpPr>
        <p:spPr>
          <a:xfrm>
            <a:off x="3977716" y="2996952"/>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Delay</a:t>
            </a:r>
            <a:r>
              <a:rPr lang="fr-FR" dirty="0" smtClean="0"/>
              <a:t> </a:t>
            </a:r>
            <a:r>
              <a:rPr lang="fr-FR" b="1" dirty="0" smtClean="0"/>
              <a:t>10us</a:t>
            </a:r>
            <a:endParaRPr lang="fr-FR" b="1" dirty="0"/>
          </a:p>
        </p:txBody>
      </p:sp>
      <p:sp>
        <p:nvSpPr>
          <p:cNvPr id="9" name="Rectangle à coins arrondis 8"/>
          <p:cNvSpPr/>
          <p:nvPr/>
        </p:nvSpPr>
        <p:spPr>
          <a:xfrm>
            <a:off x="3969042" y="3861048"/>
            <a:ext cx="134125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Fin trigger </a:t>
            </a:r>
            <a:endParaRPr lang="fr-FR" b="1" dirty="0"/>
          </a:p>
        </p:txBody>
      </p:sp>
      <p:sp>
        <p:nvSpPr>
          <p:cNvPr id="10" name="Rectangle à coins arrondis 9"/>
          <p:cNvSpPr/>
          <p:nvPr/>
        </p:nvSpPr>
        <p:spPr>
          <a:xfrm>
            <a:off x="4018929" y="4581128"/>
            <a:ext cx="1260140" cy="548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Delay 450 us </a:t>
            </a:r>
            <a:endParaRPr lang="fr-FR" b="1" dirty="0"/>
          </a:p>
        </p:txBody>
      </p:sp>
      <p:sp>
        <p:nvSpPr>
          <p:cNvPr id="11" name="Organigramme : Décision 10"/>
          <p:cNvSpPr/>
          <p:nvPr/>
        </p:nvSpPr>
        <p:spPr>
          <a:xfrm>
            <a:off x="3866456" y="5445224"/>
            <a:ext cx="1404156"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Echo=0</a:t>
            </a:r>
            <a:endParaRPr lang="fr-FR" sz="1400" b="1" dirty="0"/>
          </a:p>
        </p:txBody>
      </p:sp>
      <p:sp>
        <p:nvSpPr>
          <p:cNvPr id="12" name="Rectangle à coins arrondis 11"/>
          <p:cNvSpPr/>
          <p:nvPr/>
        </p:nvSpPr>
        <p:spPr>
          <a:xfrm>
            <a:off x="6012160" y="5445224"/>
            <a:ext cx="144016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Robot tourne à droite </a:t>
            </a:r>
            <a:endParaRPr lang="fr-FR" sz="1400" b="1" dirty="0"/>
          </a:p>
        </p:txBody>
      </p:sp>
      <p:sp>
        <p:nvSpPr>
          <p:cNvPr id="15" name="Rectangle à coins arrondis 14"/>
          <p:cNvSpPr/>
          <p:nvPr/>
        </p:nvSpPr>
        <p:spPr>
          <a:xfrm>
            <a:off x="1907704" y="5419655"/>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Robot avance</a:t>
            </a:r>
            <a:endParaRPr lang="fr-FR" sz="1400" b="1" dirty="0"/>
          </a:p>
        </p:txBody>
      </p:sp>
      <p:cxnSp>
        <p:nvCxnSpPr>
          <p:cNvPr id="14" name="Connecteur droit avec flèche 13"/>
          <p:cNvCxnSpPr>
            <a:stCxn id="5" idx="4"/>
          </p:cNvCxnSpPr>
          <p:nvPr/>
        </p:nvCxnSpPr>
        <p:spPr>
          <a:xfrm>
            <a:off x="4608004" y="1287815"/>
            <a:ext cx="0" cy="3409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6" idx="2"/>
          </p:cNvCxnSpPr>
          <p:nvPr/>
        </p:nvCxnSpPr>
        <p:spPr>
          <a:xfrm>
            <a:off x="4680012" y="2060848"/>
            <a:ext cx="0" cy="3524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4639671" y="2826459"/>
            <a:ext cx="0" cy="170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625933" y="3573016"/>
            <a:ext cx="0" cy="3409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endCxn id="10" idx="0"/>
          </p:cNvCxnSpPr>
          <p:nvPr/>
        </p:nvCxnSpPr>
        <p:spPr>
          <a:xfrm flipH="1">
            <a:off x="4648999" y="4410635"/>
            <a:ext cx="145" cy="170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4568679" y="5129391"/>
            <a:ext cx="0" cy="3409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5310300" y="5733256"/>
            <a:ext cx="7018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11" idx="1"/>
            <a:endCxn id="15" idx="3"/>
          </p:cNvCxnSpPr>
          <p:nvPr/>
        </p:nvCxnSpPr>
        <p:spPr>
          <a:xfrm flipH="1" flipV="1">
            <a:off x="3203848" y="5707687"/>
            <a:ext cx="662608" cy="255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27" name="Ellipse 1026"/>
          <p:cNvSpPr/>
          <p:nvPr/>
        </p:nvSpPr>
        <p:spPr>
          <a:xfrm>
            <a:off x="5220072" y="5661248"/>
            <a:ext cx="18002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34" name="Connecteur droit 1033"/>
          <p:cNvCxnSpPr/>
          <p:nvPr/>
        </p:nvCxnSpPr>
        <p:spPr>
          <a:xfrm>
            <a:off x="7308304" y="5733256"/>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7" name="Connecteur droit 1036"/>
          <p:cNvCxnSpPr/>
          <p:nvPr/>
        </p:nvCxnSpPr>
        <p:spPr>
          <a:xfrm flipV="1">
            <a:off x="7956376" y="2204864"/>
            <a:ext cx="0" cy="35283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9" name="Connecteur droit avec flèche 1038"/>
          <p:cNvCxnSpPr/>
          <p:nvPr/>
        </p:nvCxnSpPr>
        <p:spPr>
          <a:xfrm flipH="1">
            <a:off x="4680012" y="2204864"/>
            <a:ext cx="325380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1" name="Connecteur droit 1040"/>
          <p:cNvCxnSpPr/>
          <p:nvPr/>
        </p:nvCxnSpPr>
        <p:spPr>
          <a:xfrm flipV="1">
            <a:off x="2411760" y="2237783"/>
            <a:ext cx="0" cy="3181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5" name="Connecteur droit avec flèche 1044"/>
          <p:cNvCxnSpPr/>
          <p:nvPr/>
        </p:nvCxnSpPr>
        <p:spPr>
          <a:xfrm>
            <a:off x="2411760" y="2237783"/>
            <a:ext cx="223738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475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1041"/>
                                        </p:tgtEl>
                                        <p:attrNameLst>
                                          <p:attrName>style.visibility</p:attrName>
                                        </p:attrNameLst>
                                      </p:cBhvr>
                                      <p:to>
                                        <p:strVal val="visible"/>
                                      </p:to>
                                    </p:set>
                                    <p:animEffect transition="in" filter="fade">
                                      <p:cBhvr>
                                        <p:cTn id="63" dur="500"/>
                                        <p:tgtEl>
                                          <p:spTgt spid="1041"/>
                                        </p:tgtEl>
                                      </p:cBhvr>
                                    </p:animEffect>
                                  </p:childTnLst>
                                </p:cTn>
                              </p:par>
                              <p:par>
                                <p:cTn id="64" presetID="10" presetClass="entr" presetSubtype="0" fill="hold" nodeType="withEffect">
                                  <p:stCondLst>
                                    <p:cond delay="0"/>
                                  </p:stCondLst>
                                  <p:childTnLst>
                                    <p:set>
                                      <p:cBhvr>
                                        <p:cTn id="65" dur="1" fill="hold">
                                          <p:stCondLst>
                                            <p:cond delay="0"/>
                                          </p:stCondLst>
                                        </p:cTn>
                                        <p:tgtEl>
                                          <p:spTgt spid="1045"/>
                                        </p:tgtEl>
                                        <p:attrNameLst>
                                          <p:attrName>style.visibility</p:attrName>
                                        </p:attrNameLst>
                                      </p:cBhvr>
                                      <p:to>
                                        <p:strVal val="visible"/>
                                      </p:to>
                                    </p:set>
                                    <p:animEffect transition="in" filter="fade">
                                      <p:cBhvr>
                                        <p:cTn id="66" dur="500"/>
                                        <p:tgtEl>
                                          <p:spTgt spid="1045"/>
                                        </p:tgtEl>
                                      </p:cBhvr>
                                    </p:animEffect>
                                  </p:childTnLst>
                                </p:cTn>
                              </p:par>
                              <p:par>
                                <p:cTn id="67" presetID="10"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039"/>
                                        </p:tgtEl>
                                        <p:attrNameLst>
                                          <p:attrName>style.visibility</p:attrName>
                                        </p:attrNameLst>
                                      </p:cBhvr>
                                      <p:to>
                                        <p:strVal val="visible"/>
                                      </p:to>
                                    </p:set>
                                    <p:animEffect transition="in" filter="fade">
                                      <p:cBhvr>
                                        <p:cTn id="74" dur="500"/>
                                        <p:tgtEl>
                                          <p:spTgt spid="1039"/>
                                        </p:tgtEl>
                                      </p:cBhvr>
                                    </p:animEffect>
                                  </p:childTnLst>
                                </p:cTn>
                              </p:par>
                              <p:par>
                                <p:cTn id="75" presetID="10" presetClass="entr" presetSubtype="0" fill="hold" nodeType="withEffect">
                                  <p:stCondLst>
                                    <p:cond delay="0"/>
                                  </p:stCondLst>
                                  <p:childTnLst>
                                    <p:set>
                                      <p:cBhvr>
                                        <p:cTn id="76" dur="1" fill="hold">
                                          <p:stCondLst>
                                            <p:cond delay="0"/>
                                          </p:stCondLst>
                                        </p:cTn>
                                        <p:tgtEl>
                                          <p:spTgt spid="1037"/>
                                        </p:tgtEl>
                                        <p:attrNameLst>
                                          <p:attrName>style.visibility</p:attrName>
                                        </p:attrNameLst>
                                      </p:cBhvr>
                                      <p:to>
                                        <p:strVal val="visible"/>
                                      </p:to>
                                    </p:set>
                                    <p:animEffect transition="in" filter="fade">
                                      <p:cBhvr>
                                        <p:cTn id="77" dur="500"/>
                                        <p:tgtEl>
                                          <p:spTgt spid="1037"/>
                                        </p:tgtEl>
                                      </p:cBhvr>
                                    </p:animEffect>
                                  </p:childTnLst>
                                </p:cTn>
                              </p:par>
                              <p:par>
                                <p:cTn id="78" presetID="10" presetClass="entr" presetSubtype="0" fill="hold" nodeType="withEffect">
                                  <p:stCondLst>
                                    <p:cond delay="0"/>
                                  </p:stCondLst>
                                  <p:childTnLst>
                                    <p:set>
                                      <p:cBhvr>
                                        <p:cTn id="79" dur="1" fill="hold">
                                          <p:stCondLst>
                                            <p:cond delay="0"/>
                                          </p:stCondLst>
                                        </p:cTn>
                                        <p:tgtEl>
                                          <p:spTgt spid="1034"/>
                                        </p:tgtEl>
                                        <p:attrNameLst>
                                          <p:attrName>style.visibility</p:attrName>
                                        </p:attrNameLst>
                                      </p:cBhvr>
                                      <p:to>
                                        <p:strVal val="visible"/>
                                      </p:to>
                                    </p:set>
                                    <p:animEffect transition="in" filter="fade">
                                      <p:cBhvr>
                                        <p:cTn id="80" dur="500"/>
                                        <p:tgtEl>
                                          <p:spTgt spid="10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27"/>
                                        </p:tgtEl>
                                        <p:attrNameLst>
                                          <p:attrName>style.visibility</p:attrName>
                                        </p:attrNameLst>
                                      </p:cBhvr>
                                      <p:to>
                                        <p:strVal val="visible"/>
                                      </p:to>
                                    </p:set>
                                    <p:animEffect transition="in" filter="fade">
                                      <p:cBhvr>
                                        <p:cTn id="86" dur="500"/>
                                        <p:tgtEl>
                                          <p:spTgt spid="1027"/>
                                        </p:tgtEl>
                                      </p:cBhvr>
                                    </p:animEffect>
                                  </p:childTnLst>
                                </p:cTn>
                              </p:par>
                              <p:par>
                                <p:cTn id="87" presetID="10"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5" grpId="0" animBg="1"/>
      <p:bldP spid="10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2013/2014</a:t>
            </a:r>
            <a:endParaRPr lang="en-US"/>
          </a:p>
        </p:txBody>
      </p:sp>
      <p:sp>
        <p:nvSpPr>
          <p:cNvPr id="3" name="Espace réservé du numéro de diapositive 2"/>
          <p:cNvSpPr>
            <a:spLocks noGrp="1"/>
          </p:cNvSpPr>
          <p:nvPr>
            <p:ph type="sldNum" sz="quarter" idx="12"/>
          </p:nvPr>
        </p:nvSpPr>
        <p:spPr>
          <a:xfrm>
            <a:off x="8477922" y="6492875"/>
            <a:ext cx="1332156" cy="365125"/>
          </a:xfrm>
        </p:spPr>
        <p:txBody>
          <a:bodyPr/>
          <a:lstStyle/>
          <a:p>
            <a:fld id="{30C93D21-248A-674D-A10B-0929E158FEE1}" type="slidenum">
              <a:rPr lang="en-US" smtClean="0"/>
              <a:pPr/>
              <a:t>25</a:t>
            </a:fld>
            <a:endParaRPr lang="en-US"/>
          </a:p>
        </p:txBody>
      </p:sp>
      <p:pic>
        <p:nvPicPr>
          <p:cNvPr id="1026" name="Picture 2" descr="C:\Users\mounira\Desktop\test\10372072_741096959246517_3047903036418169890_n (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5656" y="1988840"/>
            <a:ext cx="5415630" cy="414908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ZoneTexte 4"/>
          <p:cNvSpPr txBox="1"/>
          <p:nvPr/>
        </p:nvSpPr>
        <p:spPr>
          <a:xfrm>
            <a:off x="179512" y="980728"/>
            <a:ext cx="4530407" cy="523220"/>
          </a:xfrm>
          <a:prstGeom prst="rect">
            <a:avLst/>
          </a:prstGeom>
          <a:noFill/>
        </p:spPr>
        <p:txBody>
          <a:bodyPr wrap="none" rtlCol="0">
            <a:spAutoFit/>
          </a:bodyPr>
          <a:lstStyle/>
          <a:p>
            <a:r>
              <a:rPr lang="fr-FR" sz="2800" dirty="0">
                <a:solidFill>
                  <a:schemeClr val="accent1"/>
                </a:solidFill>
                <a:latin typeface="+mj-lt"/>
                <a:ea typeface="+mj-ea"/>
                <a:cs typeface="+mj-cs"/>
              </a:rPr>
              <a:t>Prototype final du Robot </a:t>
            </a:r>
          </a:p>
        </p:txBody>
      </p:sp>
    </p:spTree>
    <p:extLst>
      <p:ext uri="{BB962C8B-B14F-4D97-AF65-F5344CB8AC3E}">
        <p14:creationId xmlns="" xmlns:p14="http://schemas.microsoft.com/office/powerpoint/2010/main" val="244008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533400" y="808037"/>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26</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15367" name="AutoShape 49"/>
          <p:cNvSpPr>
            <a:spLocks noChangeArrowheads="1"/>
          </p:cNvSpPr>
          <p:nvPr/>
        </p:nvSpPr>
        <p:spPr bwMode="gray">
          <a:xfrm>
            <a:off x="1985963" y="50546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dirty="0" smtClean="0">
                <a:solidFill>
                  <a:schemeClr val="tx2"/>
                </a:solidFill>
              </a:rPr>
              <a:t>Réalisation Pratique du Robot</a:t>
            </a:r>
            <a:endParaRPr lang="fr-FR" b="1" dirty="0">
              <a:solidFill>
                <a:schemeClr val="tx2"/>
              </a:solidFill>
            </a:endParaRPr>
          </a:p>
        </p:txBody>
      </p:sp>
      <p:sp>
        <p:nvSpPr>
          <p:cNvPr id="15368" name="AutoShape 50"/>
          <p:cNvSpPr>
            <a:spLocks noChangeArrowheads="1"/>
          </p:cNvSpPr>
          <p:nvPr/>
        </p:nvSpPr>
        <p:spPr bwMode="gray">
          <a:xfrm>
            <a:off x="2362200" y="42672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Réalisation des cartes</a:t>
            </a:r>
            <a:endParaRPr lang="fr-FR" sz="1700" b="1" dirty="0">
              <a:solidFill>
                <a:schemeClr val="tx2"/>
              </a:solidFill>
            </a:endParaRPr>
          </a:p>
        </p:txBody>
      </p:sp>
      <p:sp>
        <p:nvSpPr>
          <p:cNvPr id="15369" name="AutoShape 51"/>
          <p:cNvSpPr>
            <a:spLocks noChangeArrowheads="1"/>
          </p:cNvSpPr>
          <p:nvPr/>
        </p:nvSpPr>
        <p:spPr bwMode="gray">
          <a:xfrm>
            <a:off x="2286000" y="25908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Problématique et solution</a:t>
            </a:r>
            <a:endParaRPr lang="fr-FR" sz="1700" b="1" dirty="0">
              <a:solidFill>
                <a:schemeClr val="tx2"/>
              </a:solidFill>
            </a:endParaRPr>
          </a:p>
        </p:txBody>
      </p:sp>
      <p:sp>
        <p:nvSpPr>
          <p:cNvPr id="15370" name="AutoShape 52"/>
          <p:cNvSpPr>
            <a:spLocks noChangeArrowheads="1"/>
          </p:cNvSpPr>
          <p:nvPr/>
        </p:nvSpPr>
        <p:spPr bwMode="gray">
          <a:xfrm>
            <a:off x="1765300" y="1820863"/>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Système Photovoltaïque </a:t>
            </a:r>
            <a:endParaRPr lang="fr-FR" sz="1700" b="1" dirty="0">
              <a:solidFill>
                <a:schemeClr val="tx2"/>
              </a:solidFill>
            </a:endParaRPr>
          </a:p>
        </p:txBody>
      </p:sp>
      <p:grpSp>
        <p:nvGrpSpPr>
          <p:cNvPr id="2"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nvGrpSpPr>
          <p:cNvPr id="3"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nvGrpSpPr>
          <p:cNvPr id="4"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nvGrpSpPr>
          <p:cNvPr id="5"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nvGrpSpPr>
          <p:cNvPr id="6"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prstTxWarp prst="textNoShape">
              <a:avLst/>
            </a:prstTxWarp>
          </a:bodyPr>
          <a:lstStyle/>
          <a:p>
            <a:pPr eaLnBrk="0" hangingPunct="0"/>
            <a:r>
              <a:rPr lang="fr-FR" b="1" dirty="0" smtClean="0">
                <a:solidFill>
                  <a:schemeClr val="tx2"/>
                </a:solidFill>
              </a:rPr>
              <a:t>Conclusion</a:t>
            </a:r>
            <a:endParaRPr lang="fr-FR" b="1" dirty="0">
              <a:solidFill>
                <a:schemeClr val="tx2"/>
              </a:solidFill>
            </a:endParaRPr>
          </a:p>
        </p:txBody>
      </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sp>
        <p:nvSpPr>
          <p:cNvPr id="60" name="AutoShape 51"/>
          <p:cNvSpPr>
            <a:spLocks noChangeArrowheads="1"/>
          </p:cNvSpPr>
          <p:nvPr/>
        </p:nvSpPr>
        <p:spPr bwMode="gray">
          <a:xfrm>
            <a:off x="2438400" y="34290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MPPT</a:t>
            </a:r>
            <a:endParaRPr lang="fr-FR" sz="1700" b="1" dirty="0">
              <a:solidFill>
                <a:schemeClr val="tx2"/>
              </a:solidFill>
            </a:endParaRPr>
          </a:p>
        </p:txBody>
      </p:sp>
      <p:grpSp>
        <p:nvGrpSpPr>
          <p:cNvPr id="7"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sp>
        <p:nvSpPr>
          <p:cNvPr id="8" name="Espace réservé du pied de page 7"/>
          <p:cNvSpPr>
            <a:spLocks noGrp="1"/>
          </p:cNvSpPr>
          <p:nvPr>
            <p:ph type="ftr" sz="quarter" idx="11"/>
          </p:nvPr>
        </p:nvSpPr>
        <p:spPr/>
        <p:txBody>
          <a:bodyPr/>
          <a:lstStyle/>
          <a:p>
            <a:r>
              <a:rPr lang="en-US" smtClean="0"/>
              <a:t>2013/2014</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200" y="808037"/>
            <a:ext cx="8610600" cy="487363"/>
          </a:xfrm>
        </p:spPr>
        <p:txBody>
          <a:bodyPr>
            <a:noAutofit/>
          </a:bodyPr>
          <a:lstStyle/>
          <a:p>
            <a:pPr algn="ctr" eaLnBrk="1" hangingPunct="1"/>
            <a:r>
              <a:rPr lang="en-US" dirty="0" smtClean="0"/>
              <a:t>Conclusion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27</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61" name="ZoneTexte 60"/>
          <p:cNvSpPr txBox="1"/>
          <p:nvPr/>
        </p:nvSpPr>
        <p:spPr>
          <a:xfrm>
            <a:off x="533400" y="1600200"/>
            <a:ext cx="8229600" cy="4724370"/>
          </a:xfrm>
          <a:prstGeom prst="rect">
            <a:avLst/>
          </a:prstGeom>
          <a:noFill/>
        </p:spPr>
        <p:txBody>
          <a:bodyPr wrap="square" rtlCol="0">
            <a:spAutoFit/>
          </a:bodyPr>
          <a:lstStyle/>
          <a:p>
            <a:pPr>
              <a:lnSpc>
                <a:spcPct val="150000"/>
              </a:lnSpc>
              <a:spcAft>
                <a:spcPts val="600"/>
              </a:spcAft>
            </a:pPr>
            <a:endParaRPr lang="fr-FR" dirty="0" smtClean="0"/>
          </a:p>
          <a:p>
            <a:pPr>
              <a:lnSpc>
                <a:spcPct val="150000"/>
              </a:lnSpc>
              <a:spcAft>
                <a:spcPts val="600"/>
              </a:spcAft>
              <a:buFont typeface="Arial"/>
              <a:buChar char="•"/>
            </a:pPr>
            <a:r>
              <a:rPr lang="fr-FR" dirty="0"/>
              <a:t> </a:t>
            </a:r>
            <a:r>
              <a:rPr lang="fr-FR" dirty="0" smtClean="0"/>
              <a:t>  Expérience enrichissante et connaissance approfondie dans les systèmes mécatroniques.</a:t>
            </a:r>
          </a:p>
          <a:p>
            <a:pPr>
              <a:lnSpc>
                <a:spcPct val="150000"/>
              </a:lnSpc>
              <a:spcAft>
                <a:spcPts val="600"/>
              </a:spcAft>
              <a:buFont typeface="Arial"/>
              <a:buChar char="•"/>
            </a:pPr>
            <a:endParaRPr lang="fr-FR" dirty="0" smtClean="0"/>
          </a:p>
          <a:p>
            <a:pPr>
              <a:lnSpc>
                <a:spcPct val="150000"/>
              </a:lnSpc>
              <a:spcAft>
                <a:spcPts val="600"/>
              </a:spcAft>
              <a:buFont typeface="Arial"/>
              <a:buChar char="•"/>
            </a:pPr>
            <a:r>
              <a:rPr lang="fr-FR" dirty="0"/>
              <a:t> </a:t>
            </a:r>
            <a:r>
              <a:rPr lang="fr-FR" dirty="0" smtClean="0"/>
              <a:t>  Dégager le principe de recherche de maximum de puissance.</a:t>
            </a:r>
          </a:p>
          <a:p>
            <a:pPr>
              <a:lnSpc>
                <a:spcPct val="150000"/>
              </a:lnSpc>
              <a:spcAft>
                <a:spcPts val="600"/>
              </a:spcAft>
              <a:buFont typeface="Arial"/>
              <a:buChar char="•"/>
            </a:pPr>
            <a:endParaRPr lang="fr-FR" dirty="0" smtClean="0"/>
          </a:p>
          <a:p>
            <a:pPr marL="285750" indent="-285750">
              <a:lnSpc>
                <a:spcPct val="150000"/>
              </a:lnSpc>
              <a:spcAft>
                <a:spcPts val="600"/>
              </a:spcAft>
              <a:buFont typeface="Arial"/>
              <a:buChar char="•"/>
            </a:pPr>
            <a:r>
              <a:rPr lang="fr-FR" dirty="0" smtClean="0"/>
              <a:t>Mettre en œuvre des connaissances théoriques en passant par la pratique.</a:t>
            </a:r>
          </a:p>
          <a:p>
            <a:pPr>
              <a:lnSpc>
                <a:spcPct val="150000"/>
              </a:lnSpc>
              <a:spcAft>
                <a:spcPts val="600"/>
              </a:spcAft>
            </a:pPr>
            <a:endParaRPr lang="fr-FR" dirty="0" smtClean="0"/>
          </a:p>
          <a:p>
            <a:pPr>
              <a:lnSpc>
                <a:spcPct val="150000"/>
              </a:lnSpc>
              <a:spcAft>
                <a:spcPts val="600"/>
              </a:spcAft>
              <a:buFont typeface="Arial"/>
              <a:buChar char="•"/>
            </a:pPr>
            <a:endParaRPr lang="fr-FR" dirty="0" smtClean="0"/>
          </a:p>
          <a:p>
            <a:pPr>
              <a:spcAft>
                <a:spcPts val="600"/>
              </a:spcAft>
              <a:buFont typeface="Arial"/>
              <a:buChar char="•"/>
            </a:pP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ctrTitle"/>
          </p:nvPr>
        </p:nvSpPr>
        <p:spPr>
          <a:xfrm>
            <a:off x="4876800" y="1676400"/>
            <a:ext cx="3200400" cy="3505200"/>
          </a:xfrm>
        </p:spPr>
        <p:txBody>
          <a:bodyPr/>
          <a:lstStyle/>
          <a:p>
            <a:pPr algn="ctr"/>
            <a:r>
              <a:rPr lang="fr-FR" dirty="0" smtClean="0"/>
              <a:t>Merci pour votre attention</a:t>
            </a:r>
            <a:endParaRPr lang="fr-FR" dirty="0"/>
          </a:p>
        </p:txBody>
      </p:sp>
      <p:sp>
        <p:nvSpPr>
          <p:cNvPr id="2" name="Espace réservé du pied de page 1"/>
          <p:cNvSpPr>
            <a:spLocks noGrp="1"/>
          </p:cNvSpPr>
          <p:nvPr>
            <p:ph type="ftr" sz="quarter" idx="11"/>
          </p:nvPr>
        </p:nvSpPr>
        <p:spPr/>
        <p:txBody>
          <a:bodyPr/>
          <a:lstStyle/>
          <a:p>
            <a:r>
              <a:rPr lang="en-US" smtClean="0"/>
              <a:t>2013/2014</a:t>
            </a:r>
            <a:endParaRPr lang="en-US" dirty="0"/>
          </a:p>
        </p:txBody>
      </p:sp>
      <p:sp>
        <p:nvSpPr>
          <p:cNvPr id="3" name="Espace réservé du numéro de diapositive 2"/>
          <p:cNvSpPr>
            <a:spLocks noGrp="1"/>
          </p:cNvSpPr>
          <p:nvPr>
            <p:ph type="sldNum" sz="quarter" idx="12"/>
          </p:nvPr>
        </p:nvSpPr>
        <p:spPr/>
        <p:txBody>
          <a:bodyPr/>
          <a:lstStyle/>
          <a:p>
            <a:fld id="{E94437EB-1AB8-7F47-938B-686EFA69F49D}"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1800" y="-171400"/>
            <a:ext cx="7024744" cy="799064"/>
          </a:xfrm>
        </p:spPr>
        <p:txBody>
          <a:bodyPr/>
          <a:lstStyle/>
          <a:p>
            <a:pPr algn="ctr"/>
            <a:r>
              <a:rPr lang="fr-FR" dirty="0" smtClean="0"/>
              <a:t>Contexte</a:t>
            </a:r>
            <a:endParaRPr lang="fr-FR" dirty="0"/>
          </a:p>
        </p:txBody>
      </p:sp>
      <p:sp>
        <p:nvSpPr>
          <p:cNvPr id="4" name="Espace réservé du pied de page 3"/>
          <p:cNvSpPr>
            <a:spLocks noGrp="1"/>
          </p:cNvSpPr>
          <p:nvPr>
            <p:ph type="ftr" sz="quarter" idx="11"/>
          </p:nvPr>
        </p:nvSpPr>
        <p:spPr/>
        <p:txBody>
          <a:bodyPr/>
          <a:lstStyle/>
          <a:p>
            <a:r>
              <a:rPr lang="en-US" smtClean="0">
                <a:solidFill>
                  <a:srgbClr val="94C600"/>
                </a:solidFill>
              </a:rPr>
              <a:t>www.themegallery.com</a:t>
            </a:r>
            <a:endParaRPr lang="en-US">
              <a:solidFill>
                <a:srgbClr val="94C600"/>
              </a:solidFill>
            </a:endParaRPr>
          </a:p>
        </p:txBody>
      </p:sp>
      <p:pic>
        <p:nvPicPr>
          <p:cNvPr id="5" name="Image 4" descr="solar-panels_2597461b.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11143" y="1844824"/>
            <a:ext cx="8229600" cy="4534392"/>
          </a:xfrm>
          <a:prstGeom prst="rect">
            <a:avLst/>
          </a:prstGeom>
        </p:spPr>
      </p:pic>
      <p:sp>
        <p:nvSpPr>
          <p:cNvPr id="7" name="Espace réservé du contenu 6"/>
          <p:cNvSpPr>
            <a:spLocks noGrp="1"/>
          </p:cNvSpPr>
          <p:nvPr>
            <p:ph idx="1"/>
          </p:nvPr>
        </p:nvSpPr>
        <p:spPr>
          <a:xfrm>
            <a:off x="1143000" y="1295400"/>
            <a:ext cx="6777317" cy="609600"/>
          </a:xfrm>
        </p:spPr>
        <p:txBody>
          <a:bodyPr>
            <a:normAutofit fontScale="85000" lnSpcReduction="20000"/>
          </a:bodyPr>
          <a:lstStyle/>
          <a:p>
            <a:r>
              <a:rPr lang="fr-FR" dirty="0"/>
              <a:t> </a:t>
            </a:r>
            <a:r>
              <a:rPr lang="fr-FR" sz="2200" dirty="0"/>
              <a:t>L’utilisation des énergies renouvelables est en évolution continue</a:t>
            </a:r>
            <a:r>
              <a:rPr lang="fr-FR" dirty="0"/>
              <a:t>. </a:t>
            </a:r>
          </a:p>
          <a:p>
            <a:endParaRPr lang="fr-FR" dirty="0"/>
          </a:p>
        </p:txBody>
      </p:sp>
      <p:sp>
        <p:nvSpPr>
          <p:cNvPr id="6" name="Espace réservé du numéro de diapositive 2"/>
          <p:cNvSpPr>
            <a:spLocks noGrp="1"/>
          </p:cNvSpPr>
          <p:nvPr>
            <p:ph type="sldNum" sz="quarter" idx="12"/>
          </p:nvPr>
        </p:nvSpPr>
        <p:spPr>
          <a:xfrm>
            <a:off x="8244408" y="6492875"/>
            <a:ext cx="1332156" cy="365125"/>
          </a:xfrm>
        </p:spPr>
        <p:txBody>
          <a:bodyPr/>
          <a:lstStyle/>
          <a:p>
            <a:fld id="{30C93D21-248A-674D-A10B-0929E158FEE1}" type="slidenum">
              <a:rPr lang="en-US" smtClean="0"/>
              <a:pPr/>
              <a:t>3</a:t>
            </a:fld>
            <a:endParaRPr lang="en-US" dirty="0"/>
          </a:p>
        </p:txBody>
      </p:sp>
    </p:spTree>
    <p:extLst>
      <p:ext uri="{BB962C8B-B14F-4D97-AF65-F5344CB8AC3E}">
        <p14:creationId xmlns="" xmlns:p14="http://schemas.microsoft.com/office/powerpoint/2010/main" val="2418347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533400" y="808037"/>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4</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grpSp>
        <p:nvGrpSpPr>
          <p:cNvPr id="2" name="Grouper 60"/>
          <p:cNvGrpSpPr/>
          <p:nvPr/>
        </p:nvGrpSpPr>
        <p:grpSpPr>
          <a:xfrm>
            <a:off x="1447800" y="1820863"/>
            <a:ext cx="4737100" cy="508000"/>
            <a:chOff x="1447800" y="1820863"/>
            <a:chExt cx="4737100" cy="508000"/>
          </a:xfrm>
        </p:grpSpPr>
        <p:sp>
          <p:nvSpPr>
            <p:cNvPr id="15370" name="AutoShape 52"/>
            <p:cNvSpPr>
              <a:spLocks noChangeArrowheads="1"/>
            </p:cNvSpPr>
            <p:nvPr/>
          </p:nvSpPr>
          <p:spPr bwMode="gray">
            <a:xfrm>
              <a:off x="1765300" y="1820863"/>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Système  photovoltaïque </a:t>
              </a:r>
              <a:endParaRPr lang="fr-FR" sz="1700" b="1" dirty="0">
                <a:solidFill>
                  <a:schemeClr val="tx2"/>
                </a:solidFill>
              </a:endParaRPr>
            </a:p>
          </p:txBody>
        </p:sp>
        <p:grpSp>
          <p:nvGrpSpPr>
            <p:cNvPr id="3"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grpSp>
        <p:nvGrpSpPr>
          <p:cNvPr id="4" name="Grouper 69"/>
          <p:cNvGrpSpPr/>
          <p:nvPr/>
        </p:nvGrpSpPr>
        <p:grpSpPr>
          <a:xfrm>
            <a:off x="1981200" y="2590800"/>
            <a:ext cx="4724400" cy="508000"/>
            <a:chOff x="1981200" y="2590800"/>
            <a:chExt cx="4724400" cy="508000"/>
          </a:xfrm>
        </p:grpSpPr>
        <p:sp>
          <p:nvSpPr>
            <p:cNvPr id="15369" name="AutoShape 51"/>
            <p:cNvSpPr>
              <a:spLocks noChangeArrowheads="1"/>
            </p:cNvSpPr>
            <p:nvPr/>
          </p:nvSpPr>
          <p:spPr bwMode="gray">
            <a:xfrm>
              <a:off x="2286000" y="25908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Problématique et Solution </a:t>
              </a:r>
              <a:endParaRPr lang="fr-FR" sz="1700" b="1" dirty="0">
                <a:solidFill>
                  <a:schemeClr val="tx2"/>
                </a:solidFill>
              </a:endParaRPr>
            </a:p>
          </p:txBody>
        </p:sp>
        <p:grpSp>
          <p:nvGrpSpPr>
            <p:cNvPr id="5"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grpSp>
        <p:nvGrpSpPr>
          <p:cNvPr id="6" name="Grouper 73"/>
          <p:cNvGrpSpPr/>
          <p:nvPr/>
        </p:nvGrpSpPr>
        <p:grpSpPr>
          <a:xfrm>
            <a:off x="2057400" y="4267200"/>
            <a:ext cx="4724400" cy="508000"/>
            <a:chOff x="2057400" y="4267200"/>
            <a:chExt cx="4724400" cy="508000"/>
          </a:xfrm>
        </p:grpSpPr>
        <p:sp>
          <p:nvSpPr>
            <p:cNvPr id="15368" name="AutoShape 50"/>
            <p:cNvSpPr>
              <a:spLocks noChangeArrowheads="1"/>
            </p:cNvSpPr>
            <p:nvPr/>
          </p:nvSpPr>
          <p:spPr bwMode="gray">
            <a:xfrm>
              <a:off x="2362200" y="42672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a:solidFill>
                    <a:schemeClr val="tx2"/>
                  </a:solidFill>
                </a:rPr>
                <a:t>Réalisation des cartes  </a:t>
              </a:r>
            </a:p>
          </p:txBody>
        </p:sp>
        <p:grpSp>
          <p:nvGrpSpPr>
            <p:cNvPr id="7"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grpSp>
        <p:nvGrpSpPr>
          <p:cNvPr id="8" name="Grouper 74"/>
          <p:cNvGrpSpPr/>
          <p:nvPr/>
        </p:nvGrpSpPr>
        <p:grpSpPr>
          <a:xfrm>
            <a:off x="1600200" y="5054600"/>
            <a:ext cx="4805363" cy="508000"/>
            <a:chOff x="1600200" y="5054600"/>
            <a:chExt cx="4805363" cy="508000"/>
          </a:xfrm>
        </p:grpSpPr>
        <p:sp>
          <p:nvSpPr>
            <p:cNvPr id="15367" name="AutoShape 49"/>
            <p:cNvSpPr>
              <a:spLocks noChangeArrowheads="1"/>
            </p:cNvSpPr>
            <p:nvPr/>
          </p:nvSpPr>
          <p:spPr bwMode="gray">
            <a:xfrm>
              <a:off x="1985963" y="50546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Réalisation Pratique du robot </a:t>
              </a:r>
              <a:endParaRPr lang="fr-FR" sz="1700" b="1" dirty="0">
                <a:solidFill>
                  <a:schemeClr val="tx2"/>
                </a:solidFill>
              </a:endParaRPr>
            </a:p>
          </p:txBody>
        </p:sp>
        <p:grpSp>
          <p:nvGrpSpPr>
            <p:cNvPr id="9"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grpSp>
        <p:nvGrpSpPr>
          <p:cNvPr id="10" name="Grouper 75"/>
          <p:cNvGrpSpPr/>
          <p:nvPr/>
        </p:nvGrpSpPr>
        <p:grpSpPr>
          <a:xfrm>
            <a:off x="785813" y="5786438"/>
            <a:ext cx="4776787" cy="579437"/>
            <a:chOff x="785813" y="5786438"/>
            <a:chExt cx="4776787" cy="579437"/>
          </a:xfrm>
        </p:grpSpPr>
        <p:grpSp>
          <p:nvGrpSpPr>
            <p:cNvPr id="11"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smtClean="0">
                  <a:solidFill>
                    <a:schemeClr val="tx2"/>
                  </a:solidFill>
                </a:rPr>
                <a:t>Conclusion</a:t>
              </a:r>
              <a:endParaRPr lang="fr-FR" b="1">
                <a:solidFill>
                  <a:schemeClr val="tx2"/>
                </a:solidFill>
              </a:endParaRPr>
            </a:p>
          </p:txBody>
        </p:sp>
      </p:gr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grpSp>
        <p:nvGrpSpPr>
          <p:cNvPr id="12" name="Grouper 71"/>
          <p:cNvGrpSpPr/>
          <p:nvPr/>
        </p:nvGrpSpPr>
        <p:grpSpPr>
          <a:xfrm>
            <a:off x="2133600" y="3429000"/>
            <a:ext cx="4724400" cy="508000"/>
            <a:chOff x="2133600" y="3429000"/>
            <a:chExt cx="4724400" cy="508000"/>
          </a:xfrm>
        </p:grpSpPr>
        <p:sp>
          <p:nvSpPr>
            <p:cNvPr id="60" name="AutoShape 51"/>
            <p:cNvSpPr>
              <a:spLocks noChangeArrowheads="1"/>
            </p:cNvSpPr>
            <p:nvPr/>
          </p:nvSpPr>
          <p:spPr bwMode="gray">
            <a:xfrm>
              <a:off x="2438400" y="34290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MPPT</a:t>
              </a:r>
              <a:endParaRPr lang="fr-FR" sz="1700" b="1" dirty="0">
                <a:solidFill>
                  <a:schemeClr val="tx2"/>
                </a:solidFill>
              </a:endParaRPr>
            </a:p>
          </p:txBody>
        </p:sp>
        <p:grpSp>
          <p:nvGrpSpPr>
            <p:cNvPr id="13"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grpSp>
      <p:sp>
        <p:nvSpPr>
          <p:cNvPr id="14" name="Espace réservé du pied de page 13"/>
          <p:cNvSpPr>
            <a:spLocks noGrp="1"/>
          </p:cNvSpPr>
          <p:nvPr>
            <p:ph type="ftr" sz="quarter" idx="11"/>
          </p:nvPr>
        </p:nvSpPr>
        <p:spPr/>
        <p:txBody>
          <a:bodyPr/>
          <a:lstStyle/>
          <a:p>
            <a:r>
              <a:rPr lang="en-US" smtClean="0"/>
              <a:t>2013/2014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Bottom)">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2100263" y="116632"/>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5</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15367" name="AutoShape 49"/>
          <p:cNvSpPr>
            <a:spLocks noChangeArrowheads="1"/>
          </p:cNvSpPr>
          <p:nvPr/>
        </p:nvSpPr>
        <p:spPr bwMode="gray">
          <a:xfrm>
            <a:off x="1985963" y="50546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Réalisation Pratique du robot </a:t>
            </a:r>
            <a:endParaRPr lang="fr-FR" sz="1700" b="1" dirty="0">
              <a:solidFill>
                <a:schemeClr val="tx2"/>
              </a:solidFill>
            </a:endParaRPr>
          </a:p>
        </p:txBody>
      </p:sp>
      <p:sp>
        <p:nvSpPr>
          <p:cNvPr id="15368" name="AutoShape 50"/>
          <p:cNvSpPr>
            <a:spLocks noChangeArrowheads="1"/>
          </p:cNvSpPr>
          <p:nvPr/>
        </p:nvSpPr>
        <p:spPr bwMode="gray">
          <a:xfrm>
            <a:off x="2362200" y="42672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a:solidFill>
                  <a:schemeClr val="tx2"/>
                </a:solidFill>
              </a:rPr>
              <a:t>Réalisation des cartes </a:t>
            </a:r>
          </a:p>
        </p:txBody>
      </p:sp>
      <p:sp>
        <p:nvSpPr>
          <p:cNvPr id="15369" name="AutoShape 51"/>
          <p:cNvSpPr>
            <a:spLocks noChangeArrowheads="1"/>
          </p:cNvSpPr>
          <p:nvPr/>
        </p:nvSpPr>
        <p:spPr bwMode="gray">
          <a:xfrm>
            <a:off x="2286000" y="25908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Problématique et </a:t>
            </a:r>
            <a:r>
              <a:rPr lang="fr-FR" sz="1700" b="1" dirty="0">
                <a:solidFill>
                  <a:schemeClr val="tx2"/>
                </a:solidFill>
              </a:rPr>
              <a:t>Solution </a:t>
            </a:r>
            <a:r>
              <a:rPr lang="fr-FR" sz="1700" b="1" dirty="0" smtClean="0">
                <a:solidFill>
                  <a:schemeClr val="tx2"/>
                </a:solidFill>
              </a:rPr>
              <a:t> </a:t>
            </a:r>
            <a:endParaRPr lang="fr-FR" sz="1700" b="1" dirty="0">
              <a:solidFill>
                <a:schemeClr val="tx2"/>
              </a:solidFill>
            </a:endParaRPr>
          </a:p>
        </p:txBody>
      </p:sp>
      <p:sp>
        <p:nvSpPr>
          <p:cNvPr id="15370" name="AutoShape 52"/>
          <p:cNvSpPr>
            <a:spLocks noChangeArrowheads="1"/>
          </p:cNvSpPr>
          <p:nvPr/>
        </p:nvSpPr>
        <p:spPr bwMode="gray">
          <a:xfrm>
            <a:off x="1765300" y="1820863"/>
            <a:ext cx="4419600" cy="508000"/>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prstTxWarp prst="textNoShape">
              <a:avLst/>
            </a:prstTxWarp>
          </a:bodyPr>
          <a:lstStyle/>
          <a:p>
            <a:pPr eaLnBrk="0" hangingPunct="0"/>
            <a:r>
              <a:rPr lang="fr-FR" sz="1700" b="1" dirty="0" smtClean="0">
                <a:solidFill>
                  <a:schemeClr val="tx2"/>
                </a:solidFill>
              </a:rPr>
              <a:t>Système photovoltaïque </a:t>
            </a:r>
            <a:endParaRPr lang="fr-FR" sz="1700" b="1" dirty="0">
              <a:solidFill>
                <a:schemeClr val="tx2"/>
              </a:solidFill>
            </a:endParaRPr>
          </a:p>
        </p:txBody>
      </p:sp>
      <p:grpSp>
        <p:nvGrpSpPr>
          <p:cNvPr id="2"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nvGrpSpPr>
          <p:cNvPr id="3"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nvGrpSpPr>
          <p:cNvPr id="4"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nvGrpSpPr>
          <p:cNvPr id="5"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nvGrpSpPr>
          <p:cNvPr id="6"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smtClean="0">
                <a:solidFill>
                  <a:schemeClr val="tx2"/>
                </a:solidFill>
              </a:rPr>
              <a:t>Conclusion</a:t>
            </a:r>
            <a:endParaRPr lang="fr-FR" b="1">
              <a:solidFill>
                <a:schemeClr val="tx2"/>
              </a:solidFill>
            </a:endParaRPr>
          </a:p>
        </p:txBody>
      </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sp>
        <p:nvSpPr>
          <p:cNvPr id="60" name="AutoShape 51"/>
          <p:cNvSpPr>
            <a:spLocks noChangeArrowheads="1"/>
          </p:cNvSpPr>
          <p:nvPr/>
        </p:nvSpPr>
        <p:spPr bwMode="gray">
          <a:xfrm>
            <a:off x="2438400" y="34290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MPPT </a:t>
            </a:r>
            <a:endParaRPr lang="fr-FR" sz="1700" b="1" dirty="0">
              <a:solidFill>
                <a:schemeClr val="tx2"/>
              </a:solidFill>
            </a:endParaRPr>
          </a:p>
        </p:txBody>
      </p:sp>
      <p:grpSp>
        <p:nvGrpSpPr>
          <p:cNvPr id="7"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sp>
        <p:nvSpPr>
          <p:cNvPr id="8" name="Espace réservé du pied de page 7"/>
          <p:cNvSpPr>
            <a:spLocks noGrp="1"/>
          </p:cNvSpPr>
          <p:nvPr>
            <p:ph type="ftr" sz="quarter" idx="11"/>
          </p:nvPr>
        </p:nvSpPr>
        <p:spPr/>
        <p:txBody>
          <a:bodyPr/>
          <a:lstStyle/>
          <a:p>
            <a:r>
              <a:rPr lang="en-US" smtClean="0"/>
              <a:t>2013/2014</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99993" y="110459"/>
            <a:ext cx="3672898" cy="400110"/>
          </a:xfrm>
          <a:prstGeom prst="rect">
            <a:avLst/>
          </a:prstGeom>
        </p:spPr>
        <p:txBody>
          <a:bodyPr wrap="square">
            <a:spAutoFit/>
          </a:bodyPr>
          <a:lstStyle/>
          <a:p>
            <a:pPr algn="ctr"/>
            <a:r>
              <a:rPr lang="fr-FR" sz="2000" dirty="0">
                <a:solidFill>
                  <a:schemeClr val="accent1"/>
                </a:solidFill>
                <a:latin typeface="+mj-lt"/>
                <a:ea typeface="+mj-ea"/>
                <a:cs typeface="+mj-cs"/>
              </a:rPr>
              <a:t>Système photovoltaïque </a:t>
            </a:r>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38197" y="3240417"/>
            <a:ext cx="1358900" cy="1358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2" descr="C:\Users\mounira\Desktop\présentation\מהי אנרגיה סולארית.jpg"/>
          <p:cNvPicPr>
            <a:picLocks noChangeAspect="1" noChangeArrowheads="1"/>
          </p:cNvPicPr>
          <p:nvPr/>
        </p:nvPicPr>
        <p:blipFill rotWithShape="1">
          <a:blip r:embed="rId4">
            <a:extLst>
              <a:ext uri="{28A0092B-C50C-407E-A947-70E740481C1C}">
                <a14:useLocalDpi xmlns="" xmlns:a14="http://schemas.microsoft.com/office/drawing/2010/main" val="0"/>
              </a:ext>
            </a:extLst>
          </a:blip>
          <a:srcRect l="-16787" t="-11410" r="49849" b="69940"/>
          <a:stretch/>
        </p:blipFill>
        <p:spPr bwMode="auto">
          <a:xfrm>
            <a:off x="215901" y="1371600"/>
            <a:ext cx="2883603" cy="2035314"/>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mounira\Desktop\présentation\panneau-solaire-photovoltaique-maison.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099130" y="4426367"/>
            <a:ext cx="2743200" cy="1647825"/>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Flèche à angle droit 19"/>
          <p:cNvSpPr/>
          <p:nvPr/>
        </p:nvSpPr>
        <p:spPr>
          <a:xfrm>
            <a:off x="4044044" y="5416967"/>
            <a:ext cx="2743200" cy="457200"/>
          </a:xfrm>
          <a:prstGeom prst="bent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21" name="Flèche à angle droit 20"/>
          <p:cNvSpPr/>
          <p:nvPr/>
        </p:nvSpPr>
        <p:spPr>
          <a:xfrm flipV="1">
            <a:off x="4709887" y="4488192"/>
            <a:ext cx="2021114" cy="381000"/>
          </a:xfrm>
          <a:prstGeom prst="bent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pic>
        <p:nvPicPr>
          <p:cNvPr id="27" name="Image 26" descr="C:\Users\mounira\Desktop\présentation\3.png"/>
          <p:cNvPicPr/>
          <p:nvPr/>
        </p:nvPicPr>
        <p:blipFill rotWithShape="1">
          <a:blip r:embed="rId6">
            <a:extLst>
              <a:ext uri="{28A0092B-C50C-407E-A947-70E740481C1C}">
                <a14:useLocalDpi xmlns="" xmlns:a14="http://schemas.microsoft.com/office/drawing/2010/main" val="0"/>
              </a:ext>
            </a:extLst>
          </a:blip>
          <a:srcRect l="69947" t="47352" r="22281" b="28824"/>
          <a:stretch/>
        </p:blipFill>
        <p:spPr bwMode="auto">
          <a:xfrm>
            <a:off x="6438673" y="4869192"/>
            <a:ext cx="447675" cy="581025"/>
          </a:xfrm>
          <a:prstGeom prst="rect">
            <a:avLst/>
          </a:prstGeom>
          <a:noFill/>
          <a:ln>
            <a:noFill/>
          </a:ln>
          <a:extLst>
            <a:ext uri="{53640926-AAD7-44D8-BBD7-CCE9431645EC}">
              <a14:shadowObscured xmlns="" xmlns:a14="http://schemas.microsoft.com/office/drawing/2010/main"/>
            </a:ext>
          </a:extLst>
        </p:spPr>
      </p:pic>
      <p:sp>
        <p:nvSpPr>
          <p:cNvPr id="2" name="Espace réservé du pied de page 1"/>
          <p:cNvSpPr>
            <a:spLocks noGrp="1"/>
          </p:cNvSpPr>
          <p:nvPr>
            <p:ph type="ftr" sz="quarter" idx="11"/>
          </p:nvPr>
        </p:nvSpPr>
        <p:spPr/>
        <p:txBody>
          <a:bodyPr/>
          <a:lstStyle/>
          <a:p>
            <a:r>
              <a:rPr lang="en-US" smtClean="0"/>
              <a:t>2013/2014</a:t>
            </a:r>
            <a:endParaRPr lang="en-US"/>
          </a:p>
        </p:txBody>
      </p:sp>
      <p:sp>
        <p:nvSpPr>
          <p:cNvPr id="4" name="Espace réservé du numéro de diapositive 3"/>
          <p:cNvSpPr>
            <a:spLocks noGrp="1"/>
          </p:cNvSpPr>
          <p:nvPr>
            <p:ph type="sldNum" sz="quarter" idx="12"/>
          </p:nvPr>
        </p:nvSpPr>
        <p:spPr>
          <a:xfrm>
            <a:off x="8495927" y="6573187"/>
            <a:ext cx="648073" cy="284813"/>
          </a:xfrm>
        </p:spPr>
        <p:txBody>
          <a:bodyPr/>
          <a:lstStyle/>
          <a:p>
            <a:r>
              <a:rPr lang="en-US" dirty="0"/>
              <a:t>6</a:t>
            </a:r>
          </a:p>
        </p:txBody>
      </p:sp>
      <p:sp>
        <p:nvSpPr>
          <p:cNvPr id="6" name="Rectangle 5"/>
          <p:cNvSpPr/>
          <p:nvPr/>
        </p:nvSpPr>
        <p:spPr>
          <a:xfrm>
            <a:off x="827584" y="1015391"/>
            <a:ext cx="2857108" cy="400110"/>
          </a:xfrm>
          <a:prstGeom prst="rect">
            <a:avLst/>
          </a:prstGeom>
        </p:spPr>
        <p:txBody>
          <a:bodyPr wrap="square">
            <a:spAutoFit/>
          </a:bodyPr>
          <a:lstStyle/>
          <a:p>
            <a:pPr eaLnBrk="0" hangingPunct="0"/>
            <a:r>
              <a:rPr lang="fr-FR" sz="2000" b="1" dirty="0" smtClean="0">
                <a:solidFill>
                  <a:schemeClr val="accent1">
                    <a:lumMod val="50000"/>
                  </a:schemeClr>
                </a:solidFill>
              </a:rPr>
              <a:t>Effet Photovoltaïque </a:t>
            </a:r>
            <a:endParaRPr lang="fr-FR" sz="2000" b="1" dirty="0">
              <a:solidFill>
                <a:schemeClr val="accent1">
                  <a:lumMod val="50000"/>
                </a:schemeClr>
              </a:solidFill>
            </a:endParaRPr>
          </a:p>
        </p:txBody>
      </p:sp>
    </p:spTree>
    <p:extLst>
      <p:ext uri="{BB962C8B-B14F-4D97-AF65-F5344CB8AC3E}">
        <p14:creationId xmlns="" xmlns:p14="http://schemas.microsoft.com/office/powerpoint/2010/main" val="139373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1026"/>
                                        </p:tgtEl>
                                        <p:attrNameLst>
                                          <p:attrName>r</p:attrName>
                                        </p:attrNameLst>
                                      </p:cBhvr>
                                    </p:animRot>
                                    <p:animRot by="-240000">
                                      <p:cBhvr>
                                        <p:cTn id="17" dur="200" fill="hold">
                                          <p:stCondLst>
                                            <p:cond delay="200"/>
                                          </p:stCondLst>
                                        </p:cTn>
                                        <p:tgtEl>
                                          <p:spTgt spid="1026"/>
                                        </p:tgtEl>
                                        <p:attrNameLst>
                                          <p:attrName>r</p:attrName>
                                        </p:attrNameLst>
                                      </p:cBhvr>
                                    </p:animRot>
                                    <p:animRot by="240000">
                                      <p:cBhvr>
                                        <p:cTn id="18" dur="200" fill="hold">
                                          <p:stCondLst>
                                            <p:cond delay="400"/>
                                          </p:stCondLst>
                                        </p:cTn>
                                        <p:tgtEl>
                                          <p:spTgt spid="1026"/>
                                        </p:tgtEl>
                                        <p:attrNameLst>
                                          <p:attrName>r</p:attrName>
                                        </p:attrNameLst>
                                      </p:cBhvr>
                                    </p:animRot>
                                    <p:animRot by="-240000">
                                      <p:cBhvr>
                                        <p:cTn id="19" dur="200" fill="hold">
                                          <p:stCondLst>
                                            <p:cond delay="600"/>
                                          </p:stCondLst>
                                        </p:cTn>
                                        <p:tgtEl>
                                          <p:spTgt spid="1026"/>
                                        </p:tgtEl>
                                        <p:attrNameLst>
                                          <p:attrName>r</p:attrName>
                                        </p:attrNameLst>
                                      </p:cBhvr>
                                    </p:animRot>
                                    <p:animRot by="120000">
                                      <p:cBhvr>
                                        <p:cTn id="20" dur="200" fill="hold">
                                          <p:stCondLst>
                                            <p:cond delay="800"/>
                                          </p:stCondLst>
                                        </p:cTn>
                                        <p:tgtEl>
                                          <p:spTgt spid="102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arn(inVertical)">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2013/2014</a:t>
            </a:r>
            <a:endParaRPr lang="en-US"/>
          </a:p>
        </p:txBody>
      </p:sp>
      <p:sp>
        <p:nvSpPr>
          <p:cNvPr id="3" name="Espace réservé du numéro de diapositive 2"/>
          <p:cNvSpPr>
            <a:spLocks noGrp="1"/>
          </p:cNvSpPr>
          <p:nvPr>
            <p:ph type="sldNum" sz="quarter" idx="12"/>
          </p:nvPr>
        </p:nvSpPr>
        <p:spPr>
          <a:xfrm>
            <a:off x="8244408" y="6492875"/>
            <a:ext cx="1332156" cy="365125"/>
          </a:xfrm>
        </p:spPr>
        <p:txBody>
          <a:bodyPr/>
          <a:lstStyle/>
          <a:p>
            <a:fld id="{30C93D21-248A-674D-A10B-0929E158FEE1}" type="slidenum">
              <a:rPr lang="en-US" smtClean="0"/>
              <a:pPr/>
              <a:t>7</a:t>
            </a:fld>
            <a:endParaRPr lang="en-US" dirty="0"/>
          </a:p>
        </p:txBody>
      </p:sp>
      <p:sp>
        <p:nvSpPr>
          <p:cNvPr id="4" name="Rectangle 3"/>
          <p:cNvSpPr/>
          <p:nvPr/>
        </p:nvSpPr>
        <p:spPr>
          <a:xfrm>
            <a:off x="539552" y="1628800"/>
            <a:ext cx="248786" cy="369332"/>
          </a:xfrm>
          <a:prstGeom prst="rect">
            <a:avLst/>
          </a:prstGeom>
        </p:spPr>
        <p:txBody>
          <a:bodyPr wrap="none">
            <a:spAutoFit/>
          </a:bodyPr>
          <a:lstStyle/>
          <a:p>
            <a:r>
              <a:rPr lang="fr-FR" dirty="0" smtClean="0"/>
              <a:t> </a:t>
            </a:r>
            <a:endParaRPr lang="fr-FR"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1988" y="2204863"/>
            <a:ext cx="7820025" cy="36724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7" name="Connecteur droit avec flèche 6"/>
          <p:cNvCxnSpPr/>
          <p:nvPr/>
        </p:nvCxnSpPr>
        <p:spPr>
          <a:xfrm flipV="1">
            <a:off x="6084168" y="2924944"/>
            <a:ext cx="720080" cy="13681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6444208" y="2663334"/>
            <a:ext cx="2304256" cy="523220"/>
          </a:xfrm>
          <a:prstGeom prst="rect">
            <a:avLst/>
          </a:prstGeom>
          <a:noFill/>
        </p:spPr>
        <p:txBody>
          <a:bodyPr wrap="square" rtlCol="0">
            <a:spAutoFit/>
          </a:bodyPr>
          <a:lstStyle/>
          <a:p>
            <a:pPr algn="ctr"/>
            <a:r>
              <a:rPr lang="fr-FR" sz="1400" b="1" dirty="0" smtClean="0"/>
              <a:t>Augmentation de la puissance </a:t>
            </a:r>
            <a:endParaRPr lang="fr-FR" sz="1400" b="1" dirty="0"/>
          </a:p>
        </p:txBody>
      </p:sp>
      <p:sp>
        <p:nvSpPr>
          <p:cNvPr id="15" name="Titre 1"/>
          <p:cNvSpPr txBox="1">
            <a:spLocks/>
          </p:cNvSpPr>
          <p:nvPr/>
        </p:nvSpPr>
        <p:spPr>
          <a:xfrm>
            <a:off x="323528" y="931259"/>
            <a:ext cx="7024744" cy="685800"/>
          </a:xfrm>
          <a:prstGeom prst="rect">
            <a:avLst/>
          </a:prstGeom>
        </p:spPr>
        <p:txBody>
          <a:bodyPr>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fr-FR" sz="2400" dirty="0" smtClean="0">
                <a:solidFill>
                  <a:schemeClr val="accent1">
                    <a:lumMod val="50000"/>
                  </a:schemeClr>
                </a:solidFill>
                <a:latin typeface="Arial" panose="020B0604020202020204" pitchFamily="34" charset="0"/>
                <a:cs typeface="Arial" panose="020B0604020202020204" pitchFamily="34" charset="0"/>
              </a:rPr>
              <a:t>Caractéristique du GPV</a:t>
            </a:r>
            <a:endParaRPr lang="fr-FR" sz="2400" dirty="0">
              <a:solidFill>
                <a:schemeClr val="accent1">
                  <a:lumMod val="50000"/>
                </a:schemeClr>
              </a:solidFill>
              <a:latin typeface="Arial" panose="020B0604020202020204" pitchFamily="34" charset="0"/>
              <a:cs typeface="Arial" panose="020B0604020202020204" pitchFamily="34" charset="0"/>
            </a:endParaRPr>
          </a:p>
        </p:txBody>
      </p:sp>
      <p:sp>
        <p:nvSpPr>
          <p:cNvPr id="14" name="ZoneTexte 13"/>
          <p:cNvSpPr txBox="1"/>
          <p:nvPr/>
        </p:nvSpPr>
        <p:spPr>
          <a:xfrm>
            <a:off x="4885337" y="116632"/>
            <a:ext cx="3004349" cy="400110"/>
          </a:xfrm>
          <a:prstGeom prst="rect">
            <a:avLst/>
          </a:prstGeom>
          <a:noFill/>
        </p:spPr>
        <p:txBody>
          <a:bodyPr wrap="none" rtlCol="0">
            <a:spAutoFit/>
          </a:bodyPr>
          <a:lstStyle/>
          <a:p>
            <a:r>
              <a:rPr lang="fr-FR" sz="2000" dirty="0" smtClean="0">
                <a:solidFill>
                  <a:schemeClr val="bg2">
                    <a:lumMod val="75000"/>
                  </a:schemeClr>
                </a:solidFill>
              </a:rPr>
              <a:t>Système photovoltaïque </a:t>
            </a:r>
            <a:endParaRPr lang="fr-FR" sz="2000" dirty="0">
              <a:solidFill>
                <a:schemeClr val="bg2">
                  <a:lumMod val="75000"/>
                </a:schemeClr>
              </a:solidFill>
            </a:endParaRPr>
          </a:p>
        </p:txBody>
      </p:sp>
    </p:spTree>
    <p:extLst>
      <p:ext uri="{BB962C8B-B14F-4D97-AF65-F5344CB8AC3E}">
        <p14:creationId xmlns="" xmlns:p14="http://schemas.microsoft.com/office/powerpoint/2010/main" val="31964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en-US" smtClean="0"/>
              <a:t>2013/2014</a:t>
            </a:r>
            <a:endParaRPr lang="en-US"/>
          </a:p>
        </p:txBody>
      </p:sp>
      <p:sp>
        <p:nvSpPr>
          <p:cNvPr id="6" name="Espace réservé du numéro de diapositive 5"/>
          <p:cNvSpPr>
            <a:spLocks noGrp="1"/>
          </p:cNvSpPr>
          <p:nvPr>
            <p:ph type="sldNum" sz="quarter" idx="12"/>
          </p:nvPr>
        </p:nvSpPr>
        <p:spPr>
          <a:xfrm>
            <a:off x="8172400" y="6492875"/>
            <a:ext cx="642984" cy="365125"/>
          </a:xfrm>
        </p:spPr>
        <p:txBody>
          <a:bodyPr/>
          <a:lstStyle/>
          <a:p>
            <a:fld id="{E3CC5B83-50FF-7343-AF02-9505EEC538B5}" type="slidenum">
              <a:rPr lang="en-US" smtClean="0"/>
              <a:pPr/>
              <a:t>8</a:t>
            </a:fld>
            <a:endParaRPr lang="en-US"/>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74347" y="2420888"/>
            <a:ext cx="7534275" cy="3457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ZoneTexte 4"/>
          <p:cNvSpPr txBox="1"/>
          <p:nvPr/>
        </p:nvSpPr>
        <p:spPr>
          <a:xfrm>
            <a:off x="4541484" y="2708920"/>
            <a:ext cx="2409634" cy="307777"/>
          </a:xfrm>
          <a:prstGeom prst="rect">
            <a:avLst/>
          </a:prstGeom>
          <a:noFill/>
        </p:spPr>
        <p:txBody>
          <a:bodyPr wrap="none" rtlCol="0">
            <a:spAutoFit/>
          </a:bodyPr>
          <a:lstStyle/>
          <a:p>
            <a:r>
              <a:rPr lang="fr-FR" sz="1400" b="1" dirty="0" smtClean="0"/>
              <a:t>Augmentation du courant </a:t>
            </a:r>
            <a:endParaRPr lang="fr-FR" sz="1400" b="1" dirty="0"/>
          </a:p>
        </p:txBody>
      </p:sp>
      <p:sp>
        <p:nvSpPr>
          <p:cNvPr id="4" name="Rectangle 3"/>
          <p:cNvSpPr/>
          <p:nvPr/>
        </p:nvSpPr>
        <p:spPr>
          <a:xfrm>
            <a:off x="0" y="1268760"/>
            <a:ext cx="3360215" cy="446276"/>
          </a:xfrm>
          <a:prstGeom prst="rect">
            <a:avLst/>
          </a:prstGeom>
        </p:spPr>
        <p:txBody>
          <a:bodyPr wrap="none">
            <a:spAutoFit/>
          </a:bodyPr>
          <a:lstStyle/>
          <a:p>
            <a:pPr fontAlgn="auto">
              <a:spcAft>
                <a:spcPts val="0"/>
              </a:spcAft>
            </a:pPr>
            <a:r>
              <a:rPr lang="fr-FR" sz="2300" dirty="0">
                <a:solidFill>
                  <a:schemeClr val="accent1">
                    <a:lumMod val="50000"/>
                  </a:schemeClr>
                </a:solidFill>
                <a:latin typeface="Arial" panose="020B0604020202020204" pitchFamily="34" charset="0"/>
                <a:ea typeface="+mj-ea"/>
                <a:cs typeface="Arial" panose="020B0604020202020204" pitchFamily="34" charset="0"/>
              </a:rPr>
              <a:t>Caractéristique du GPV </a:t>
            </a:r>
          </a:p>
        </p:txBody>
      </p:sp>
      <p:sp>
        <p:nvSpPr>
          <p:cNvPr id="7" name="Rectangle 6"/>
          <p:cNvSpPr/>
          <p:nvPr/>
        </p:nvSpPr>
        <p:spPr>
          <a:xfrm>
            <a:off x="4860032" y="116632"/>
            <a:ext cx="3004349" cy="400110"/>
          </a:xfrm>
          <a:prstGeom prst="rect">
            <a:avLst/>
          </a:prstGeom>
        </p:spPr>
        <p:txBody>
          <a:bodyPr wrap="none">
            <a:spAutoFit/>
          </a:bodyPr>
          <a:lstStyle/>
          <a:p>
            <a:r>
              <a:rPr lang="fr-FR" sz="2000" dirty="0">
                <a:solidFill>
                  <a:schemeClr val="bg2">
                    <a:lumMod val="75000"/>
                  </a:schemeClr>
                </a:solidFill>
              </a:rPr>
              <a:t>Système photovoltaïque </a:t>
            </a:r>
          </a:p>
        </p:txBody>
      </p:sp>
    </p:spTree>
    <p:extLst>
      <p:ext uri="{BB962C8B-B14F-4D97-AF65-F5344CB8AC3E}">
        <p14:creationId xmlns="" xmlns:p14="http://schemas.microsoft.com/office/powerpoint/2010/main" val="375528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prstTxWarp prst="textNoShape">
              <a:avLst/>
            </a:prstTxWarp>
          </a:bodyPr>
          <a:lstStyle/>
          <a:p>
            <a:endParaRPr lang="fr-FR"/>
          </a:p>
        </p:txBody>
      </p:sp>
      <p:sp>
        <p:nvSpPr>
          <p:cNvPr id="15364" name="Rectangle 2"/>
          <p:cNvSpPr>
            <a:spLocks noGrp="1" noChangeArrowheads="1"/>
          </p:cNvSpPr>
          <p:nvPr>
            <p:ph type="title"/>
          </p:nvPr>
        </p:nvSpPr>
        <p:spPr>
          <a:xfrm>
            <a:off x="533400" y="808037"/>
            <a:ext cx="8610600" cy="487363"/>
          </a:xfrm>
        </p:spPr>
        <p:txBody>
          <a:bodyPr>
            <a:noAutofit/>
          </a:bodyPr>
          <a:lstStyle/>
          <a:p>
            <a:pPr algn="ctr" eaLnBrk="1" hangingPunct="1"/>
            <a:r>
              <a:rPr lang="en-US" dirty="0" smtClean="0"/>
              <a:t>Plan</a:t>
            </a:r>
            <a:endParaRPr lang="en-US" dirty="0">
              <a:solidFill>
                <a:schemeClr val="accent1"/>
              </a:solidFill>
            </a:endParaRPr>
          </a:p>
        </p:txBody>
      </p:sp>
      <p:sp>
        <p:nvSpPr>
          <p:cNvPr id="15378" name="Espace réservé du numéro de diapositive 66"/>
          <p:cNvSpPr>
            <a:spLocks noGrp="1"/>
          </p:cNvSpPr>
          <p:nvPr>
            <p:ph type="sldNum" sz="quarter" idx="12"/>
          </p:nvPr>
        </p:nvSpPr>
        <p:spPr>
          <a:xfrm>
            <a:off x="8763000" y="6537325"/>
            <a:ext cx="381000" cy="320675"/>
          </a:xfrm>
          <a:noFill/>
        </p:spPr>
        <p:txBody>
          <a:bodyPr/>
          <a:lstStyle/>
          <a:p>
            <a:pPr algn="l"/>
            <a:fld id="{299A94A0-D52B-0542-A850-E2BE0A87B685}" type="slidenum">
              <a:rPr lang="en-US" smtClean="0"/>
              <a:pPr algn="l"/>
              <a:t>9</a:t>
            </a:fld>
            <a:endParaRPr lang="en-US" dirty="0"/>
          </a:p>
        </p:txBody>
      </p:sp>
      <p:sp>
        <p:nvSpPr>
          <p:cNvPr id="15365"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prstTxWarp prst="textNoShape">
              <a:avLst/>
            </a:prstTxWarp>
            <a:spAutoFit/>
          </a:bodyPr>
          <a:lstStyle/>
          <a:p>
            <a:endParaRPr lang="fr-FR"/>
          </a:p>
        </p:txBody>
      </p:sp>
      <p:sp>
        <p:nvSpPr>
          <p:cNvPr id="15367" name="AutoShape 49"/>
          <p:cNvSpPr>
            <a:spLocks noChangeArrowheads="1"/>
          </p:cNvSpPr>
          <p:nvPr/>
        </p:nvSpPr>
        <p:spPr bwMode="gray">
          <a:xfrm>
            <a:off x="1985963" y="50546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Réalisation Pratique du robot </a:t>
            </a:r>
            <a:endParaRPr lang="fr-FR" sz="1700" b="1" dirty="0">
              <a:solidFill>
                <a:schemeClr val="tx2"/>
              </a:solidFill>
            </a:endParaRPr>
          </a:p>
        </p:txBody>
      </p:sp>
      <p:sp>
        <p:nvSpPr>
          <p:cNvPr id="15368" name="AutoShape 50"/>
          <p:cNvSpPr>
            <a:spLocks noChangeArrowheads="1"/>
          </p:cNvSpPr>
          <p:nvPr/>
        </p:nvSpPr>
        <p:spPr bwMode="gray">
          <a:xfrm>
            <a:off x="2362200" y="42672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a:solidFill>
                  <a:schemeClr val="tx2"/>
                </a:solidFill>
              </a:rPr>
              <a:t>Réalisation des cartes</a:t>
            </a:r>
          </a:p>
        </p:txBody>
      </p:sp>
      <p:sp>
        <p:nvSpPr>
          <p:cNvPr id="15369" name="AutoShape 51"/>
          <p:cNvSpPr>
            <a:spLocks noChangeArrowheads="1"/>
          </p:cNvSpPr>
          <p:nvPr/>
        </p:nvSpPr>
        <p:spPr bwMode="gray">
          <a:xfrm>
            <a:off x="2286000" y="2590800"/>
            <a:ext cx="4419600" cy="508000"/>
          </a:xfrm>
          <a:prstGeom prst="roundRect">
            <a:avLst>
              <a:gd name="adj" fmla="val 50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prstTxWarp prst="textNoShape">
              <a:avLst/>
            </a:prstTxWarp>
          </a:bodyPr>
          <a:lstStyle/>
          <a:p>
            <a:pPr eaLnBrk="0" hangingPunct="0"/>
            <a:r>
              <a:rPr lang="fr-FR" sz="1700" b="1" dirty="0" smtClean="0">
                <a:solidFill>
                  <a:schemeClr val="tx2"/>
                </a:solidFill>
              </a:rPr>
              <a:t>Problématique et Solutions</a:t>
            </a:r>
            <a:endParaRPr lang="fr-FR" sz="1700" b="1" dirty="0">
              <a:solidFill>
                <a:schemeClr val="tx2"/>
              </a:solidFill>
            </a:endParaRPr>
          </a:p>
        </p:txBody>
      </p:sp>
      <p:sp>
        <p:nvSpPr>
          <p:cNvPr id="15370" name="AutoShape 52"/>
          <p:cNvSpPr>
            <a:spLocks noChangeArrowheads="1"/>
          </p:cNvSpPr>
          <p:nvPr/>
        </p:nvSpPr>
        <p:spPr bwMode="gray">
          <a:xfrm>
            <a:off x="1765300" y="1820863"/>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Système photovoltaïque </a:t>
            </a:r>
            <a:endParaRPr lang="fr-FR" sz="1700" b="1" dirty="0">
              <a:solidFill>
                <a:schemeClr val="tx2"/>
              </a:solidFill>
            </a:endParaRPr>
          </a:p>
        </p:txBody>
      </p:sp>
      <p:grpSp>
        <p:nvGrpSpPr>
          <p:cNvPr id="2" name="Group 53"/>
          <p:cNvGrpSpPr>
            <a:grpSpLocks/>
          </p:cNvGrpSpPr>
          <p:nvPr/>
        </p:nvGrpSpPr>
        <p:grpSpPr bwMode="auto">
          <a:xfrm>
            <a:off x="1447800" y="1909763"/>
            <a:ext cx="381000" cy="381000"/>
            <a:chOff x="2078" y="1680"/>
            <a:chExt cx="1615" cy="1615"/>
          </a:xfrm>
        </p:grpSpPr>
        <p:sp>
          <p:nvSpPr>
            <p:cNvPr id="15410"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11"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2"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13" name="Oval 5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noFill/>
              <a:round/>
              <a:headEnd/>
              <a:tailEnd/>
            </a:ln>
          </p:spPr>
          <p:txBody>
            <a:bodyPr wrap="none" anchor="ctr">
              <a:prstTxWarp prst="textNoShape">
                <a:avLst/>
              </a:prstTxWarp>
              <a:spAutoFit/>
            </a:bodyPr>
            <a:lstStyle/>
            <a:p>
              <a:endParaRPr lang="fr-FR"/>
            </a:p>
          </p:txBody>
        </p:sp>
        <p:sp>
          <p:nvSpPr>
            <p:cNvPr id="44"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15" name="Oval 5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noFill/>
              <a:round/>
              <a:headEnd/>
              <a:tailEnd/>
            </a:ln>
          </p:spPr>
          <p:txBody>
            <a:bodyPr anchor="ctr">
              <a:prstTxWarp prst="textNoShape">
                <a:avLst/>
              </a:prstTxWarp>
              <a:spAutoFit/>
            </a:bodyPr>
            <a:lstStyle/>
            <a:p>
              <a:endParaRPr lang="fr-FR"/>
            </a:p>
          </p:txBody>
        </p:sp>
      </p:grpSp>
      <p:grpSp>
        <p:nvGrpSpPr>
          <p:cNvPr id="3" name="Group 60"/>
          <p:cNvGrpSpPr>
            <a:grpSpLocks/>
          </p:cNvGrpSpPr>
          <p:nvPr/>
        </p:nvGrpSpPr>
        <p:grpSpPr bwMode="auto">
          <a:xfrm>
            <a:off x="1981200" y="2697163"/>
            <a:ext cx="381000" cy="381000"/>
            <a:chOff x="2078" y="1680"/>
            <a:chExt cx="1615" cy="1615"/>
          </a:xfrm>
        </p:grpSpPr>
        <p:sp>
          <p:nvSpPr>
            <p:cNvPr id="15404"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405"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49"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7" name="Oval 64"/>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noFill/>
              <a:round/>
              <a:headEnd/>
              <a:tailEnd/>
            </a:ln>
          </p:spPr>
          <p:txBody>
            <a:bodyPr wrap="none" anchor="ctr">
              <a:prstTxWarp prst="textNoShape">
                <a:avLst/>
              </a:prstTxWarp>
              <a:spAutoFit/>
            </a:bodyPr>
            <a:lstStyle/>
            <a:p>
              <a:endParaRPr lang="fr-FR"/>
            </a:p>
          </p:txBody>
        </p:sp>
        <p:sp>
          <p:nvSpPr>
            <p:cNvPr id="51"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9" name="Oval 66"/>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noFill/>
              <a:round/>
              <a:headEnd/>
              <a:tailEnd/>
            </a:ln>
          </p:spPr>
          <p:txBody>
            <a:bodyPr anchor="ctr">
              <a:prstTxWarp prst="textNoShape">
                <a:avLst/>
              </a:prstTxWarp>
              <a:spAutoFit/>
            </a:bodyPr>
            <a:lstStyle/>
            <a:p>
              <a:endParaRPr lang="fr-FR"/>
            </a:p>
          </p:txBody>
        </p:sp>
      </p:grpSp>
      <p:grpSp>
        <p:nvGrpSpPr>
          <p:cNvPr id="4" name="Group 67"/>
          <p:cNvGrpSpPr>
            <a:grpSpLocks/>
          </p:cNvGrpSpPr>
          <p:nvPr/>
        </p:nvGrpSpPr>
        <p:grpSpPr bwMode="auto">
          <a:xfrm>
            <a:off x="2057400" y="4343400"/>
            <a:ext cx="381000" cy="381000"/>
            <a:chOff x="2078" y="1680"/>
            <a:chExt cx="1615" cy="1615"/>
          </a:xfrm>
        </p:grpSpPr>
        <p:sp>
          <p:nvSpPr>
            <p:cNvPr id="15398"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9"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56" name="Oval 7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401" name="Oval 7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noFill/>
              <a:round/>
              <a:headEnd/>
              <a:tailEnd/>
            </a:ln>
          </p:spPr>
          <p:txBody>
            <a:bodyPr wrap="none" anchor="ctr">
              <a:prstTxWarp prst="textNoShape">
                <a:avLst/>
              </a:prstTxWarp>
              <a:spAutoFit/>
            </a:bodyPr>
            <a:lstStyle/>
            <a:p>
              <a:endParaRPr lang="fr-FR"/>
            </a:p>
          </p:txBody>
        </p:sp>
        <p:sp>
          <p:nvSpPr>
            <p:cNvPr id="58" name="Oval 7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403" name="Oval 7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noFill/>
              <a:round/>
              <a:headEnd/>
              <a:tailEnd/>
            </a:ln>
          </p:spPr>
          <p:txBody>
            <a:bodyPr anchor="ctr">
              <a:prstTxWarp prst="textNoShape">
                <a:avLst/>
              </a:prstTxWarp>
              <a:spAutoFit/>
            </a:bodyPr>
            <a:lstStyle/>
            <a:p>
              <a:endParaRPr lang="fr-FR"/>
            </a:p>
          </p:txBody>
        </p:sp>
      </p:grpSp>
      <p:grpSp>
        <p:nvGrpSpPr>
          <p:cNvPr id="5" name="Group 74"/>
          <p:cNvGrpSpPr>
            <a:grpSpLocks/>
          </p:cNvGrpSpPr>
          <p:nvPr/>
        </p:nvGrpSpPr>
        <p:grpSpPr bwMode="auto">
          <a:xfrm>
            <a:off x="1600200" y="5156200"/>
            <a:ext cx="381000" cy="381000"/>
            <a:chOff x="2078" y="1680"/>
            <a:chExt cx="1615" cy="1615"/>
          </a:xfrm>
        </p:grpSpPr>
        <p:sp>
          <p:nvSpPr>
            <p:cNvPr id="15392"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93"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3" name="Oval 7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95" name="Oval 7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noFill/>
              <a:round/>
              <a:headEnd/>
              <a:tailEnd/>
            </a:ln>
          </p:spPr>
          <p:txBody>
            <a:bodyPr wrap="none" anchor="ctr">
              <a:prstTxWarp prst="textNoShape">
                <a:avLst/>
              </a:prstTxWarp>
              <a:spAutoFit/>
            </a:bodyPr>
            <a:lstStyle/>
            <a:p>
              <a:endParaRPr lang="fr-FR"/>
            </a:p>
          </p:txBody>
        </p:sp>
        <p:sp>
          <p:nvSpPr>
            <p:cNvPr id="65" name="Oval 7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97" name="Oval 8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noFill/>
              <a:round/>
              <a:headEnd/>
              <a:tailEnd/>
            </a:ln>
          </p:spPr>
          <p:txBody>
            <a:bodyPr anchor="ctr">
              <a:prstTxWarp prst="textNoShape">
                <a:avLst/>
              </a:prstTxWarp>
              <a:spAutoFit/>
            </a:bodyPr>
            <a:lstStyle/>
            <a:p>
              <a:endParaRPr lang="fr-FR"/>
            </a:p>
          </p:txBody>
        </p:sp>
      </p:grpSp>
      <p:grpSp>
        <p:nvGrpSpPr>
          <p:cNvPr id="6" name="Grouper 72"/>
          <p:cNvGrpSpPr/>
          <p:nvPr/>
        </p:nvGrpSpPr>
        <p:grpSpPr>
          <a:xfrm>
            <a:off x="785813" y="5786438"/>
            <a:ext cx="381000" cy="381000"/>
            <a:chOff x="785813" y="5786438"/>
            <a:chExt cx="381000" cy="381000"/>
          </a:xfrm>
        </p:grpSpPr>
        <p:sp>
          <p:nvSpPr>
            <p:cNvPr id="15380" name="Oval 54"/>
            <p:cNvSpPr>
              <a:spLocks noChangeArrowheads="1"/>
            </p:cNvSpPr>
            <p:nvPr/>
          </p:nvSpPr>
          <p:spPr bwMode="gray">
            <a:xfrm>
              <a:off x="785813" y="5786438"/>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15381" name="Oval 55"/>
            <p:cNvSpPr>
              <a:spLocks noChangeArrowheads="1"/>
            </p:cNvSpPr>
            <p:nvPr/>
          </p:nvSpPr>
          <p:spPr bwMode="gray">
            <a:xfrm>
              <a:off x="807517" y="5807906"/>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77" name="Oval 56"/>
            <p:cNvSpPr>
              <a:spLocks noChangeArrowheads="1"/>
            </p:cNvSpPr>
            <p:nvPr/>
          </p:nvSpPr>
          <p:spPr bwMode="gray">
            <a:xfrm>
              <a:off x="827098" y="5827723"/>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15383" name="Oval 57"/>
            <p:cNvSpPr>
              <a:spLocks noChangeArrowheads="1"/>
            </p:cNvSpPr>
            <p:nvPr/>
          </p:nvSpPr>
          <p:spPr bwMode="gray">
            <a:xfrm>
              <a:off x="827334" y="5827959"/>
              <a:ext cx="297723" cy="298194"/>
            </a:xfrm>
            <a:prstGeom prst="ellipse">
              <a:avLst/>
            </a:prstGeom>
            <a:gradFill rotWithShape="1">
              <a:gsLst>
                <a:gs pos="0">
                  <a:srgbClr val="000000"/>
                </a:gs>
                <a:gs pos="100000">
                  <a:srgbClr val="FF13FF"/>
                </a:gs>
              </a:gsLst>
              <a:lin ang="2700000" scaled="1"/>
            </a:gradFill>
            <a:ln w="38100">
              <a:noFill/>
              <a:round/>
              <a:headEnd/>
              <a:tailEnd/>
            </a:ln>
          </p:spPr>
          <p:txBody>
            <a:bodyPr wrap="none" anchor="ctr">
              <a:prstTxWarp prst="textNoShape">
                <a:avLst/>
              </a:prstTxWarp>
              <a:spAutoFit/>
            </a:bodyPr>
            <a:lstStyle/>
            <a:p>
              <a:endParaRPr lang="fr-FR"/>
            </a:p>
          </p:txBody>
        </p:sp>
        <p:sp>
          <p:nvSpPr>
            <p:cNvPr id="79" name="Oval 58"/>
            <p:cNvSpPr>
              <a:spLocks noChangeArrowheads="1"/>
            </p:cNvSpPr>
            <p:nvPr/>
          </p:nvSpPr>
          <p:spPr bwMode="gray">
            <a:xfrm>
              <a:off x="846207" y="5846832"/>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15385" name="Oval 59"/>
            <p:cNvSpPr>
              <a:spLocks noChangeArrowheads="1"/>
            </p:cNvSpPr>
            <p:nvPr/>
          </p:nvSpPr>
          <p:spPr bwMode="gray">
            <a:xfrm>
              <a:off x="846915" y="5847540"/>
              <a:ext cx="258561" cy="259033"/>
            </a:xfrm>
            <a:prstGeom prst="ellipse">
              <a:avLst/>
            </a:prstGeom>
            <a:gradFill rotWithShape="1">
              <a:gsLst>
                <a:gs pos="1000">
                  <a:srgbClr val="FF13FF"/>
                </a:gs>
                <a:gs pos="100000">
                  <a:srgbClr val="7C137C"/>
                </a:gs>
              </a:gsLst>
              <a:lin ang="2700000" scaled="1"/>
            </a:gradFill>
            <a:ln w="38100">
              <a:noFill/>
              <a:round/>
              <a:headEnd/>
              <a:tailEnd/>
            </a:ln>
          </p:spPr>
          <p:txBody>
            <a:bodyPr anchor="ctr">
              <a:prstTxWarp prst="textNoShape">
                <a:avLst/>
              </a:prstTxWarp>
              <a:spAutoFit/>
            </a:bodyPr>
            <a:lstStyle/>
            <a:p>
              <a:endParaRPr lang="fr-FR"/>
            </a:p>
          </p:txBody>
        </p:sp>
      </p:grpSp>
      <p:sp>
        <p:nvSpPr>
          <p:cNvPr id="15377" name="AutoShape 52"/>
          <p:cNvSpPr>
            <a:spLocks noChangeArrowheads="1"/>
          </p:cNvSpPr>
          <p:nvPr/>
        </p:nvSpPr>
        <p:spPr bwMode="gray">
          <a:xfrm>
            <a:off x="1143000" y="5857875"/>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b="1" smtClean="0">
                <a:solidFill>
                  <a:schemeClr val="tx2"/>
                </a:solidFill>
              </a:rPr>
              <a:t>Conclusion</a:t>
            </a:r>
            <a:endParaRPr lang="fr-FR" b="1">
              <a:solidFill>
                <a:schemeClr val="tx2"/>
              </a:solidFill>
            </a:endParaRPr>
          </a:p>
        </p:txBody>
      </p:sp>
      <p:sp>
        <p:nvSpPr>
          <p:cNvPr id="84"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33725"/>
                  <a:invGamma/>
                </a:schemeClr>
              </a:gs>
            </a:gsLst>
            <a:lin ang="5400000" scaled="1"/>
          </a:gradFill>
          <a:ln w="0" algn="ctr">
            <a:noFill/>
            <a:miter lim="800000"/>
            <a:headEnd/>
            <a:tailEnd/>
          </a:ln>
          <a:effectLst/>
        </p:spPr>
        <p:txBody>
          <a:bodyPr wrap="none" anchor="ctr">
            <a:prstTxWarp prst="textNoShape">
              <a:avLst/>
            </a:prstTxWarp>
          </a:bodyPr>
          <a:lstStyle/>
          <a:p>
            <a:endParaRPr lang="fr-FR"/>
          </a:p>
        </p:txBody>
      </p:sp>
      <p:sp>
        <p:nvSpPr>
          <p:cNvPr id="60" name="AutoShape 51"/>
          <p:cNvSpPr>
            <a:spLocks noChangeArrowheads="1"/>
          </p:cNvSpPr>
          <p:nvPr/>
        </p:nvSpPr>
        <p:spPr bwMode="gray">
          <a:xfrm>
            <a:off x="2438400" y="3429000"/>
            <a:ext cx="4419600" cy="508000"/>
          </a:xfrm>
          <a:prstGeom prst="roundRect">
            <a:avLst>
              <a:gd name="adj" fmla="val 50000"/>
            </a:avLst>
          </a:prstGeom>
          <a:noFill/>
          <a:ln w="28575">
            <a:solidFill>
              <a:schemeClr val="bg2"/>
            </a:solidFill>
            <a:round/>
            <a:headEnd/>
            <a:tailEnd/>
          </a:ln>
        </p:spPr>
        <p:txBody>
          <a:bodyPr wrap="none" anchor="ctr">
            <a:prstTxWarp prst="textNoShape">
              <a:avLst/>
            </a:prstTxWarp>
          </a:bodyPr>
          <a:lstStyle/>
          <a:p>
            <a:pPr eaLnBrk="0" hangingPunct="0"/>
            <a:r>
              <a:rPr lang="fr-FR" sz="1700" b="1" dirty="0" smtClean="0">
                <a:solidFill>
                  <a:schemeClr val="tx2"/>
                </a:solidFill>
              </a:rPr>
              <a:t>Principe MPPT</a:t>
            </a:r>
            <a:endParaRPr lang="fr-FR" sz="1700" b="1" dirty="0">
              <a:solidFill>
                <a:schemeClr val="tx2"/>
              </a:solidFill>
            </a:endParaRPr>
          </a:p>
        </p:txBody>
      </p:sp>
      <p:grpSp>
        <p:nvGrpSpPr>
          <p:cNvPr id="7" name="Grouper 70"/>
          <p:cNvGrpSpPr/>
          <p:nvPr/>
        </p:nvGrpSpPr>
        <p:grpSpPr>
          <a:xfrm>
            <a:off x="2133600" y="3535363"/>
            <a:ext cx="381000" cy="381000"/>
            <a:chOff x="2133600" y="3535363"/>
            <a:chExt cx="381000" cy="381000"/>
          </a:xfrm>
        </p:grpSpPr>
        <p:sp>
          <p:nvSpPr>
            <p:cNvPr id="62" name="Oval 61"/>
            <p:cNvSpPr>
              <a:spLocks noChangeArrowheads="1"/>
            </p:cNvSpPr>
            <p:nvPr/>
          </p:nvSpPr>
          <p:spPr bwMode="gray">
            <a:xfrm>
              <a:off x="2133600" y="3535363"/>
              <a:ext cx="381000" cy="381000"/>
            </a:xfrm>
            <a:prstGeom prst="ellipse">
              <a:avLst/>
            </a:prstGeom>
            <a:gradFill rotWithShape="1">
              <a:gsLst>
                <a:gs pos="0">
                  <a:srgbClr val="767676"/>
                </a:gs>
                <a:gs pos="50000">
                  <a:srgbClr val="FFFFFF"/>
                </a:gs>
                <a:gs pos="100000">
                  <a:srgbClr val="767676"/>
                </a:gs>
              </a:gsLst>
              <a:lin ang="5400000" scaled="1"/>
            </a:gradFill>
            <a:ln w="57150">
              <a:noFill/>
              <a:round/>
              <a:headEnd/>
              <a:tailEnd/>
            </a:ln>
          </p:spPr>
          <p:txBody>
            <a:bodyPr wrap="none" anchor="ctr">
              <a:prstTxWarp prst="textNoShape">
                <a:avLst/>
              </a:prstTxWarp>
            </a:bodyPr>
            <a:lstStyle/>
            <a:p>
              <a:endParaRPr lang="fr-FR"/>
            </a:p>
          </p:txBody>
        </p:sp>
        <p:sp>
          <p:nvSpPr>
            <p:cNvPr id="64" name="Oval 62"/>
            <p:cNvSpPr>
              <a:spLocks noChangeArrowheads="1"/>
            </p:cNvSpPr>
            <p:nvPr/>
          </p:nvSpPr>
          <p:spPr bwMode="gray">
            <a:xfrm>
              <a:off x="2155304" y="3556831"/>
              <a:ext cx="337356" cy="337356"/>
            </a:xfrm>
            <a:prstGeom prst="ellipse">
              <a:avLst/>
            </a:prstGeom>
            <a:gradFill rotWithShape="1">
              <a:gsLst>
                <a:gs pos="0">
                  <a:srgbClr val="A2A2A2"/>
                </a:gs>
                <a:gs pos="50000">
                  <a:srgbClr val="FFFFFF"/>
                </a:gs>
                <a:gs pos="100000">
                  <a:srgbClr val="A2A2A2"/>
                </a:gs>
              </a:gsLst>
              <a:lin ang="0" scaled="1"/>
            </a:gradFill>
            <a:ln w="9525">
              <a:noFill/>
              <a:round/>
              <a:headEnd/>
              <a:tailEnd/>
            </a:ln>
          </p:spPr>
          <p:txBody>
            <a:bodyPr wrap="none" anchor="ctr">
              <a:prstTxWarp prst="textNoShape">
                <a:avLst/>
              </a:prstTxWarp>
            </a:bodyPr>
            <a:lstStyle/>
            <a:p>
              <a:endParaRPr lang="fr-FR"/>
            </a:p>
          </p:txBody>
        </p:sp>
        <p:sp>
          <p:nvSpPr>
            <p:cNvPr id="66" name="Oval 63"/>
            <p:cNvSpPr>
              <a:spLocks noChangeArrowheads="1"/>
            </p:cNvSpPr>
            <p:nvPr/>
          </p:nvSpPr>
          <p:spPr bwMode="gray">
            <a:xfrm>
              <a:off x="2174885" y="3576648"/>
              <a:ext cx="298430" cy="2984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prstTxWarp prst="textNoShape">
                <a:avLst/>
              </a:prstTxWarp>
              <a:spAutoFit/>
            </a:bodyPr>
            <a:lstStyle/>
            <a:p>
              <a:endParaRPr lang="fr-FR"/>
            </a:p>
          </p:txBody>
        </p:sp>
        <p:sp>
          <p:nvSpPr>
            <p:cNvPr id="67" name="Oval 64"/>
            <p:cNvSpPr>
              <a:spLocks noChangeArrowheads="1"/>
            </p:cNvSpPr>
            <p:nvPr/>
          </p:nvSpPr>
          <p:spPr bwMode="gray">
            <a:xfrm>
              <a:off x="2175121" y="3576884"/>
              <a:ext cx="297723" cy="298194"/>
            </a:xfrm>
            <a:prstGeom prst="ellipse">
              <a:avLst/>
            </a:prstGeom>
            <a:gradFill rotWithShape="1">
              <a:gsLst>
                <a:gs pos="0">
                  <a:srgbClr val="000000"/>
                </a:gs>
                <a:gs pos="100000">
                  <a:srgbClr val="FF0000"/>
                </a:gs>
              </a:gsLst>
              <a:lin ang="2700000" scaled="1"/>
            </a:gradFill>
            <a:ln w="38100">
              <a:noFill/>
              <a:round/>
              <a:headEnd/>
              <a:tailEnd/>
            </a:ln>
          </p:spPr>
          <p:txBody>
            <a:bodyPr wrap="none" anchor="ctr">
              <a:prstTxWarp prst="textNoShape">
                <a:avLst/>
              </a:prstTxWarp>
              <a:spAutoFit/>
            </a:bodyPr>
            <a:lstStyle/>
            <a:p>
              <a:endParaRPr lang="fr-FR"/>
            </a:p>
          </p:txBody>
        </p:sp>
        <p:sp>
          <p:nvSpPr>
            <p:cNvPr id="68" name="Oval 65"/>
            <p:cNvSpPr>
              <a:spLocks noChangeArrowheads="1"/>
            </p:cNvSpPr>
            <p:nvPr/>
          </p:nvSpPr>
          <p:spPr bwMode="gray">
            <a:xfrm>
              <a:off x="2193994" y="3595757"/>
              <a:ext cx="258797" cy="26044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prstTxWarp prst="textNoShape">
                <a:avLst/>
              </a:prstTxWarp>
              <a:spAutoFit/>
            </a:bodyPr>
            <a:lstStyle/>
            <a:p>
              <a:endParaRPr lang="fr-FR"/>
            </a:p>
          </p:txBody>
        </p:sp>
        <p:sp>
          <p:nvSpPr>
            <p:cNvPr id="69" name="Oval 66"/>
            <p:cNvSpPr>
              <a:spLocks noChangeArrowheads="1"/>
            </p:cNvSpPr>
            <p:nvPr/>
          </p:nvSpPr>
          <p:spPr bwMode="gray">
            <a:xfrm>
              <a:off x="2194702" y="3596465"/>
              <a:ext cx="258561" cy="259033"/>
            </a:xfrm>
            <a:prstGeom prst="ellipse">
              <a:avLst/>
            </a:prstGeom>
            <a:gradFill rotWithShape="1">
              <a:gsLst>
                <a:gs pos="0">
                  <a:srgbClr val="FF0000"/>
                </a:gs>
                <a:gs pos="100000">
                  <a:srgbClr val="5C0C17"/>
                </a:gs>
              </a:gsLst>
              <a:lin ang="2700000" scaled="1"/>
            </a:gradFill>
            <a:ln w="38100">
              <a:noFill/>
              <a:round/>
              <a:headEnd/>
              <a:tailEnd/>
            </a:ln>
          </p:spPr>
          <p:txBody>
            <a:bodyPr anchor="ctr">
              <a:prstTxWarp prst="textNoShape">
                <a:avLst/>
              </a:prstTxWarp>
              <a:spAutoFit/>
            </a:bodyPr>
            <a:lstStyle/>
            <a:p>
              <a:endParaRPr lang="fr-FR"/>
            </a:p>
          </p:txBody>
        </p:sp>
      </p:grpSp>
      <p:sp>
        <p:nvSpPr>
          <p:cNvPr id="8" name="Espace réservé du pied de page 7"/>
          <p:cNvSpPr>
            <a:spLocks noGrp="1"/>
          </p:cNvSpPr>
          <p:nvPr>
            <p:ph type="ftr" sz="quarter" idx="11"/>
          </p:nvPr>
        </p:nvSpPr>
        <p:spPr/>
        <p:txBody>
          <a:bodyPr/>
          <a:lstStyle/>
          <a:p>
            <a:r>
              <a:rPr lang="en-US" smtClean="0"/>
              <a:t>2013/2014</a:t>
            </a:r>
            <a:endParaRPr lang="en-US"/>
          </a:p>
        </p:txBody>
      </p:sp>
      <p:sp>
        <p:nvSpPr>
          <p:cNvPr id="9" name="Rectangle 8"/>
          <p:cNvSpPr/>
          <p:nvPr/>
        </p:nvSpPr>
        <p:spPr>
          <a:xfrm>
            <a:off x="5436096" y="0"/>
            <a:ext cx="2448272" cy="523220"/>
          </a:xfrm>
          <a:prstGeom prst="rect">
            <a:avLst/>
          </a:prstGeom>
        </p:spPr>
        <p:txBody>
          <a:bodyPr wrap="square">
            <a:spAutoFit/>
          </a:bodyPr>
          <a:lstStyle/>
          <a:p>
            <a:r>
              <a:rPr lang="en-US" sz="2800" dirty="0">
                <a:solidFill>
                  <a:schemeClr val="bg2">
                    <a:lumMod val="75000"/>
                  </a:schemeClr>
                </a:solidFill>
              </a:rPr>
              <a:t>Plan</a:t>
            </a:r>
            <a:endParaRPr lang="fr-FR" sz="2800" dirty="0">
              <a:solidFill>
                <a:schemeClr val="bg2">
                  <a:lumMod val="75000"/>
                </a:schemeClr>
              </a:solidFill>
            </a:endParaRPr>
          </a:p>
        </p:txBody>
      </p:sp>
      <p:sp>
        <p:nvSpPr>
          <p:cNvPr id="10" name="ZoneTexte 9"/>
          <p:cNvSpPr txBox="1"/>
          <p:nvPr/>
        </p:nvSpPr>
        <p:spPr>
          <a:xfrm>
            <a:off x="2133600" y="1899255"/>
            <a:ext cx="184731" cy="369332"/>
          </a:xfrm>
          <a:prstGeom prst="rect">
            <a:avLst/>
          </a:prstGeom>
          <a:noFill/>
        </p:spPr>
        <p:txBody>
          <a:bodyPr wrap="none" rtlCol="0">
            <a:spAutoFit/>
          </a:bodyPr>
          <a:lstStyle/>
          <a:p>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4101</TotalTime>
  <Words>939</Words>
  <Application>Microsoft Office PowerPoint</Application>
  <PresentationFormat>Affichage à l'écran (4:3)</PresentationFormat>
  <Paragraphs>254</Paragraphs>
  <Slides>28</Slides>
  <Notes>15</Notes>
  <HiddenSlides>0</HiddenSlides>
  <MMClips>0</MMClips>
  <ScaleCrop>false</ScaleCrop>
  <HeadingPairs>
    <vt:vector size="4" baseType="variant">
      <vt:variant>
        <vt:lpstr>Thème</vt:lpstr>
      </vt:variant>
      <vt:variant>
        <vt:i4>2</vt:i4>
      </vt:variant>
      <vt:variant>
        <vt:lpstr>Titres des diapositives</vt:lpstr>
      </vt:variant>
      <vt:variant>
        <vt:i4>28</vt:i4>
      </vt:variant>
    </vt:vector>
  </HeadingPairs>
  <TitlesOfParts>
    <vt:vector size="30" baseType="lpstr">
      <vt:lpstr>Austin</vt:lpstr>
      <vt:lpstr>1_Austin</vt:lpstr>
      <vt:lpstr>Réalisation d’un robot alimenté par un panneau photovoltaïque </vt:lpstr>
      <vt:lpstr>Contexte</vt:lpstr>
      <vt:lpstr>Contexte</vt:lpstr>
      <vt:lpstr>Plan</vt:lpstr>
      <vt:lpstr>Plan</vt:lpstr>
      <vt:lpstr>Diapositive 6</vt:lpstr>
      <vt:lpstr>Diapositive 7</vt:lpstr>
      <vt:lpstr>Diapositive 8</vt:lpstr>
      <vt:lpstr>Plan</vt:lpstr>
      <vt:lpstr>Problématique </vt:lpstr>
      <vt:lpstr>Solution</vt:lpstr>
      <vt:lpstr>Diapositive 12</vt:lpstr>
      <vt:lpstr>Plan</vt:lpstr>
      <vt:lpstr>La commande MPPT (Maximum Power Point Tracker) </vt:lpstr>
      <vt:lpstr>Commande MPPT</vt:lpstr>
      <vt:lpstr>Diapositive 16</vt:lpstr>
      <vt:lpstr>Réalisation Pratique</vt:lpstr>
      <vt:lpstr>Carte Arduino</vt:lpstr>
      <vt:lpstr>Réalisation Pratique</vt:lpstr>
      <vt:lpstr>Plan</vt:lpstr>
      <vt:lpstr>Modélisation et Simulation</vt:lpstr>
      <vt:lpstr>Plan</vt:lpstr>
      <vt:lpstr>Diapositive 23</vt:lpstr>
      <vt:lpstr>Diapositive 24</vt:lpstr>
      <vt:lpstr>Diapositive 25</vt:lpstr>
      <vt:lpstr>Plan</vt:lpstr>
      <vt:lpstr>Conclusion</vt:lpstr>
      <vt:lpstr>Merci pour votre attention</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Création d’un Data Warehouse pour la CNSS</dc:title>
  <dc:creator>dell</dc:creator>
  <cp:lastModifiedBy>Imed JLASSI</cp:lastModifiedBy>
  <cp:revision>224</cp:revision>
  <dcterms:created xsi:type="dcterms:W3CDTF">2013-05-08T10:04:50Z</dcterms:created>
  <dcterms:modified xsi:type="dcterms:W3CDTF">2015-06-01T22:19:33Z</dcterms:modified>
</cp:coreProperties>
</file>