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6" r:id="rId10"/>
    <p:sldId id="265" r:id="rId11"/>
    <p:sldId id="266" r:id="rId12"/>
    <p:sldId id="267" r:id="rId13"/>
    <p:sldId id="269" r:id="rId14"/>
    <p:sldId id="272" r:id="rId15"/>
    <p:sldId id="268" r:id="rId16"/>
    <p:sldId id="307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8" r:id="rId29"/>
    <p:sldId id="283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8" r:id="rId38"/>
    <p:sldId id="295" r:id="rId39"/>
    <p:sldId id="285" r:id="rId40"/>
    <p:sldId id="309" r:id="rId41"/>
    <p:sldId id="286" r:id="rId42"/>
    <p:sldId id="287" r:id="rId43"/>
    <p:sldId id="288" r:id="rId44"/>
    <p:sldId id="299" r:id="rId45"/>
    <p:sldId id="301" r:id="rId46"/>
    <p:sldId id="302" r:id="rId47"/>
    <p:sldId id="310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20" autoAdjust="0"/>
  </p:normalViewPr>
  <p:slideViewPr>
    <p:cSldViewPr>
      <p:cViewPr varScale="1">
        <p:scale>
          <a:sx n="74" d="100"/>
          <a:sy n="74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4346-DAC3-487E-B3AE-EECED18278AB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2759-E7A2-4EB2-9039-66311AE1F1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78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CA41-ACAC-4BBD-B9B3-4E7409CBD0FD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7A69-1ACC-4E2C-B039-D82670CB05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62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07A69-1ACC-4E2C-B039-D82670CB057C}" type="slidenum">
              <a:rPr lang="de-DE" smtClean="0"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808000"/>
            <a:ext cx="7772400" cy="147002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E1AEDA92-3655-4E7C-916C-7BAD3354777E}" type="datetime1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68E2BC0D-F6C8-4FAC-947F-09D91C4725BB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03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1800000"/>
            <a:ext cx="3780000" cy="432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2000" y="1800000"/>
            <a:ext cx="3780000" cy="432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248E20C-22F6-402E-8F32-E6D4AC96FC31}" type="datetime1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67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1800000"/>
            <a:ext cx="3780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64000" y="2448000"/>
            <a:ext cx="3780000" cy="3384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12000" y="1800000"/>
            <a:ext cx="3780000" cy="64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2000" y="2448000"/>
            <a:ext cx="3780000" cy="3384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16915569-28EB-4B27-B8F6-6F131596BB26}" type="datetime1">
              <a:rPr lang="de-DE" smtClean="0"/>
              <a:t>26.10.2016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8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93E3FF3E-DD59-4C2B-BE36-320BE3AC1888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1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71CC97E6-F547-44FA-9DA2-155FB2E6989D}" type="datetime1">
              <a:rPr lang="de-DE" smtClean="0"/>
              <a:t>26.10.2016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0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99" y="1152000"/>
            <a:ext cx="8604000" cy="504000"/>
          </a:xfrm>
        </p:spPr>
        <p:txBody>
          <a:bodyPr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4000" y="1800000"/>
            <a:ext cx="4716000" cy="432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742950" indent="-285750">
              <a:buFont typeface="Wingdings" panose="05000000000000000000" pitchFamily="2" charset="2"/>
              <a:buChar char=""/>
              <a:defRPr sz="1600"/>
            </a:lvl2pPr>
            <a:lvl3pPr marL="1200150" indent="-285750">
              <a:buFont typeface="Wingdings" panose="05000000000000000000" pitchFamily="2" charset="2"/>
              <a:buChar char=""/>
              <a:defRPr sz="1600"/>
            </a:lvl3pPr>
            <a:lvl4pPr marL="1657350" indent="-285750">
              <a:buFont typeface="Wingdings" panose="05000000000000000000" pitchFamily="2" charset="2"/>
              <a:buChar char=""/>
              <a:defRPr sz="1600"/>
            </a:lvl4pPr>
            <a:lvl5pPr marL="2114550" indent="-285750">
              <a:buFont typeface="Wingdings" panose="05000000000000000000" pitchFamily="2" charset="2"/>
              <a:buChar char=""/>
              <a:defRPr sz="16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6F1B378F-5CAF-49B3-A246-F01802A168B9}" type="datetime1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832000" y="1800000"/>
            <a:ext cx="3060000" cy="43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05137"/>
              </a:buClr>
              <a:buSzPct val="85000"/>
              <a:buFontTx/>
              <a:buNone/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7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1152000"/>
            <a:ext cx="8604000" cy="504000"/>
          </a:xfrm>
        </p:spPr>
        <p:txBody>
          <a:bodyPr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000" y="1800000"/>
            <a:ext cx="3060000" cy="432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000" y="1800000"/>
            <a:ext cx="5292000" cy="432000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"/>
              <a:defRPr sz="1600"/>
            </a:lvl1pPr>
            <a:lvl2pPr marL="742950" indent="-285750">
              <a:buFont typeface="Wingdings" panose="05000000000000000000" pitchFamily="2" charset="2"/>
              <a:buChar char=""/>
              <a:defRPr sz="1600"/>
            </a:lvl2pPr>
            <a:lvl3pPr marL="1200150" indent="-285750">
              <a:buFont typeface="Wingdings" panose="05000000000000000000" pitchFamily="2" charset="2"/>
              <a:buChar char=""/>
              <a:defRPr sz="1600"/>
            </a:lvl3pPr>
            <a:lvl4pPr marL="1657350" indent="-285750">
              <a:buFont typeface="Wingdings" panose="05000000000000000000" pitchFamily="2" charset="2"/>
              <a:buChar char=""/>
              <a:defRPr sz="1600"/>
            </a:lvl4pPr>
            <a:lvl5pPr marL="2114550" indent="-285750">
              <a:buFont typeface="Wingdings" panose="05000000000000000000" pitchFamily="2" charset="2"/>
              <a:buChar char=""/>
              <a:defRPr sz="16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A5B94FB8-1B91-4744-8053-BE4DE4A50D4A}" type="datetime1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5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28BC619-07F8-4EAB-AB3D-F3CB8F41F20E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864000" y="4320000"/>
            <a:ext cx="8028000" cy="1908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288000" y="1800000"/>
            <a:ext cx="2700000" cy="216000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3240000" y="1800000"/>
            <a:ext cx="2700000" cy="216000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6192000" y="1800000"/>
            <a:ext cx="2700000" cy="216000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de-DE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828000"/>
            <a:ext cx="8604000" cy="2160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Overline</a:t>
            </a:r>
            <a:r>
              <a:rPr lang="de-DE" dirty="0" smtClean="0"/>
              <a:t>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5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00" y="1152000"/>
            <a:ext cx="8604000" cy="50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1800000"/>
            <a:ext cx="8028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08000" y="6534000"/>
            <a:ext cx="540000" cy="144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de-DE" dirty="0" smtClean="0"/>
              <a:t> </a:t>
            </a:r>
            <a:r>
              <a:rPr lang="de-DE" smtClean="0"/>
              <a:t>/ </a:t>
            </a:r>
            <a:fld id="{52CC196C-090C-4251-B356-763D0B9089EC}" type="datetime1">
              <a:rPr lang="de-DE" smtClean="0"/>
              <a:t>26.10.2016</a:t>
            </a:fld>
            <a:r>
              <a:rPr lang="de-DE" smtClean="0"/>
              <a:t> </a:t>
            </a:r>
            <a:r>
              <a:rPr lang="de-DE" dirty="0" smtClean="0"/>
              <a:t>/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8000" y="6534000"/>
            <a:ext cx="7920000" cy="144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8000" y="6534000"/>
            <a:ext cx="144000" cy="144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01F7-34A3-4909-B837-5EB5647BF48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85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2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05137"/>
        </a:buClr>
        <a:buSzPct val="85000"/>
        <a:buFont typeface="Wingdings" panose="05000000000000000000" pitchFamily="2" charset="2"/>
        <a:buChar char="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05137"/>
        </a:buClr>
        <a:buSzPct val="85000"/>
        <a:buFont typeface="Wingdings" panose="05000000000000000000" pitchFamily="2" charset="2"/>
        <a:buChar char="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05137"/>
        </a:buClr>
        <a:buSzPct val="85000"/>
        <a:buFont typeface="Wingdings" panose="05000000000000000000" pitchFamily="2" charset="2"/>
        <a:buChar char="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05137"/>
        </a:buClr>
        <a:buSzPct val="85000"/>
        <a:buFont typeface="Wingdings" panose="05000000000000000000" pitchFamily="2" charset="2"/>
        <a:buChar char="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05137"/>
        </a:buClr>
        <a:buSzPct val="85000"/>
        <a:buFont typeface="Wingdings" panose="05000000000000000000" pitchFamily="2" charset="2"/>
        <a:buChar char="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file:///D:\PFE\Rapport\5-2%20Dif.exe" TargetMode="External"/><Relationship Id="rId3" Type="http://schemas.openxmlformats.org/officeDocument/2006/relationships/image" Target="../media/image25.PNG"/><Relationship Id="rId7" Type="http://schemas.openxmlformats.org/officeDocument/2006/relationships/hyperlink" Target="file:///D:\PFE\Rapport\5-2%20DSBC.ex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PFE\Rapport\3-2%20DSNU.exe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BDELL\Desktop\77\77.mp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BDELL\Desktop\999\999.mp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602432" y="2644664"/>
            <a:ext cx="7992888" cy="3810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 algn="ctr"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Amine Cheikh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8352928" cy="1224136"/>
          </a:xfrm>
        </p:spPr>
        <p:txBody>
          <a:bodyPr>
            <a:normAutofit fontScale="47500" lnSpcReduction="20000"/>
          </a:bodyPr>
          <a:lstStyle/>
          <a:p>
            <a:pPr algn="just"/>
            <a:endParaRPr lang="fr-FR" sz="1800" dirty="0" smtClean="0"/>
          </a:p>
          <a:p>
            <a:pPr algn="just"/>
            <a:r>
              <a:rPr lang="fr-FR" sz="4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Encadrant Enicarthage : </a:t>
            </a:r>
            <a:r>
              <a:rPr lang="fr-FR" sz="4000" b="1" dirty="0">
                <a:solidFill>
                  <a:schemeClr val="tx1"/>
                </a:solidFill>
              </a:rPr>
              <a:t>Mr Fathhi </a:t>
            </a:r>
            <a:r>
              <a:rPr lang="fr-FR" sz="4000" b="1" dirty="0" smtClean="0">
                <a:solidFill>
                  <a:schemeClr val="tx1"/>
                </a:solidFill>
              </a:rPr>
              <a:t>Karoui</a:t>
            </a:r>
          </a:p>
          <a:p>
            <a:pPr algn="just"/>
            <a:endParaRPr lang="fr-FR" sz="5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r>
              <a:rPr lang="fr-FR" sz="45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Encadrant</a:t>
            </a:r>
            <a:r>
              <a:rPr lang="fr-FR" sz="45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Entreprise</a:t>
            </a:r>
            <a:r>
              <a:rPr lang="fr-FR" sz="4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fr-FR" sz="45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fr-FR" sz="4000" b="1" dirty="0">
                <a:solidFill>
                  <a:schemeClr val="tx1"/>
                </a:solidFill>
              </a:rPr>
              <a:t>Mr Ezzedinne </a:t>
            </a:r>
            <a:r>
              <a:rPr lang="fr-FR" sz="4000" b="1" dirty="0" smtClean="0">
                <a:solidFill>
                  <a:schemeClr val="tx1"/>
                </a:solidFill>
              </a:rPr>
              <a:t>Jrad</a:t>
            </a: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719572" y="1325348"/>
            <a:ext cx="727280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et conception d’un banc d’essai électropneumatique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1640" y="3131675"/>
            <a:ext cx="6534472" cy="1815882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Mémoire de projet de fin d’études pour l’obtention du</a:t>
            </a:r>
            <a:br>
              <a:rPr lang="fr-FR" sz="2800" b="1" dirty="0">
                <a:solidFill>
                  <a:srgbClr val="002060"/>
                </a:solidFill>
              </a:rPr>
            </a:br>
            <a:r>
              <a:rPr lang="fr-FR" sz="2800" b="1" dirty="0">
                <a:solidFill>
                  <a:srgbClr val="002060"/>
                </a:solidFill>
              </a:rPr>
              <a:t> diplôme national d’ingénieur en </a:t>
            </a:r>
            <a:br>
              <a:rPr lang="fr-FR" sz="2800" b="1" dirty="0">
                <a:solidFill>
                  <a:srgbClr val="002060"/>
                </a:solidFill>
              </a:rPr>
            </a:br>
            <a:r>
              <a:rPr lang="fr-FR" sz="2800" b="1" dirty="0">
                <a:solidFill>
                  <a:srgbClr val="002060"/>
                </a:solidFill>
              </a:rPr>
              <a:t>Génie mécatronique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7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7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7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9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6989" y="1593294"/>
            <a:ext cx="784887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smtClean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Les étapes de fabrication des unités de production</a:t>
            </a:r>
            <a:endParaRPr lang="fr-FR" sz="2000" b="1" dirty="0">
              <a:solidFill>
                <a:schemeClr val="bg2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83568" y="2472642"/>
            <a:ext cx="2675370" cy="1110055"/>
            <a:chOff x="34535" y="417377"/>
            <a:chExt cx="2282728" cy="1212654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232029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Etude &amp; Conception</a:t>
              </a:r>
              <a:endParaRPr lang="fr-FR" sz="16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588224" y="4375141"/>
            <a:ext cx="2537694" cy="1160120"/>
            <a:chOff x="34535" y="417377"/>
            <a:chExt cx="2282728" cy="121265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34535" y="417377"/>
              <a:ext cx="2282727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Implantation de programme</a:t>
              </a:r>
              <a:endParaRPr lang="fr-FR" sz="16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489190" y="3455020"/>
            <a:ext cx="2738994" cy="1110055"/>
            <a:chOff x="34535" y="417377"/>
            <a:chExt cx="2282728" cy="1212654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216815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Fabrication</a:t>
              </a:r>
              <a:endParaRPr lang="fr-FR" sz="1600" dirty="0"/>
            </a:p>
          </p:txBody>
        </p:sp>
      </p:grpSp>
      <p:cxnSp>
        <p:nvCxnSpPr>
          <p:cNvPr id="28" name="Connecteur en angle 27"/>
          <p:cNvCxnSpPr>
            <a:stCxn id="17" idx="3"/>
            <a:endCxn id="23" idx="1"/>
          </p:cNvCxnSpPr>
          <p:nvPr/>
        </p:nvCxnSpPr>
        <p:spPr>
          <a:xfrm>
            <a:off x="3218267" y="3012324"/>
            <a:ext cx="489637" cy="98237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/>
          <p:nvPr/>
        </p:nvCxnSpPr>
        <p:spPr>
          <a:xfrm>
            <a:off x="6015261" y="3982106"/>
            <a:ext cx="589939" cy="98237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ccolade ouvrante 33"/>
          <p:cNvSpPr/>
          <p:nvPr/>
        </p:nvSpPr>
        <p:spPr>
          <a:xfrm rot="16200000">
            <a:off x="3324556" y="3189665"/>
            <a:ext cx="576064" cy="5231197"/>
          </a:xfrm>
          <a:prstGeom prst="leftBrace">
            <a:avLst>
              <a:gd name="adj1" fmla="val 41337"/>
              <a:gd name="adj2" fmla="val 50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ouvrante 34"/>
          <p:cNvSpPr/>
          <p:nvPr/>
        </p:nvSpPr>
        <p:spPr>
          <a:xfrm rot="16200000">
            <a:off x="7420004" y="4397420"/>
            <a:ext cx="576064" cy="2815687"/>
          </a:xfrm>
          <a:prstGeom prst="leftBrace">
            <a:avLst>
              <a:gd name="adj1" fmla="val 413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331640" y="6093296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/>
              <a:t>SOED: S</a:t>
            </a:r>
            <a:r>
              <a:rPr lang="fr-FR" sz="1400" dirty="0" smtClean="0"/>
              <a:t>witches</a:t>
            </a:r>
            <a:r>
              <a:rPr lang="fr-FR" dirty="0" smtClean="0"/>
              <a:t> </a:t>
            </a:r>
            <a:r>
              <a:rPr lang="fr-FR" sz="1400" b="1" dirty="0"/>
              <a:t>O</a:t>
            </a:r>
            <a:r>
              <a:rPr lang="fr-FR" sz="1400" dirty="0"/>
              <a:t>perative</a:t>
            </a:r>
            <a:r>
              <a:rPr lang="fr-FR" dirty="0"/>
              <a:t> </a:t>
            </a:r>
            <a:r>
              <a:rPr lang="fr-FR" sz="1400" b="1" dirty="0"/>
              <a:t>E</a:t>
            </a:r>
            <a:r>
              <a:rPr lang="fr-FR" sz="1400" dirty="0"/>
              <a:t>quipement</a:t>
            </a:r>
            <a:r>
              <a:rPr lang="fr-FR" dirty="0"/>
              <a:t> </a:t>
            </a:r>
            <a:r>
              <a:rPr lang="fr-FR" sz="1400" b="1" dirty="0"/>
              <a:t>D</a:t>
            </a:r>
            <a:r>
              <a:rPr lang="fr-FR" sz="1400" dirty="0"/>
              <a:t>esign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10230" y="6129218"/>
            <a:ext cx="263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/>
              <a:t>Equipe</a:t>
            </a:r>
            <a:r>
              <a:rPr lang="fr-FR" b="1" dirty="0" smtClean="0"/>
              <a:t> </a:t>
            </a:r>
            <a:r>
              <a:rPr lang="fr-FR" sz="1400" dirty="0" smtClean="0"/>
              <a:t>Software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34000"/>
            <a:ext cx="287552" cy="112043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10</a:t>
            </a:fld>
            <a:endParaRPr lang="de-DE" sz="1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2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97" y="3357612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Unité </a:t>
            </a:r>
            <a:r>
              <a:rPr lang="fr-FR" smtClean="0"/>
              <a:t>de production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56360" y="2517056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 défectueux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72000" y="4458444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 acceptables</a:t>
            </a:r>
            <a:endParaRPr lang="fr-FR" dirty="0"/>
          </a:p>
        </p:txBody>
      </p:sp>
      <p:cxnSp>
        <p:nvCxnSpPr>
          <p:cNvPr id="19" name="Connecteur en angle 18"/>
          <p:cNvCxnSpPr>
            <a:stCxn id="5" idx="3"/>
            <a:endCxn id="7" idx="1"/>
          </p:cNvCxnSpPr>
          <p:nvPr/>
        </p:nvCxnSpPr>
        <p:spPr>
          <a:xfrm>
            <a:off x="3101513" y="3933676"/>
            <a:ext cx="1470487" cy="11008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5" idx="3"/>
            <a:endCxn id="6" idx="1"/>
          </p:cNvCxnSpPr>
          <p:nvPr/>
        </p:nvCxnSpPr>
        <p:spPr>
          <a:xfrm flipV="1">
            <a:off x="3101513" y="3093120"/>
            <a:ext cx="1454847" cy="840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riangle isocèle 45"/>
          <p:cNvSpPr/>
          <p:nvPr/>
        </p:nvSpPr>
        <p:spPr>
          <a:xfrm>
            <a:off x="6660232" y="4882108"/>
            <a:ext cx="288032" cy="28803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entagone régulier 23"/>
          <p:cNvSpPr/>
          <p:nvPr/>
        </p:nvSpPr>
        <p:spPr>
          <a:xfrm>
            <a:off x="6516216" y="2492896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entagone régulier 24"/>
          <p:cNvSpPr/>
          <p:nvPr/>
        </p:nvSpPr>
        <p:spPr>
          <a:xfrm>
            <a:off x="6887008" y="2492896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entagone régulier 25"/>
          <p:cNvSpPr/>
          <p:nvPr/>
        </p:nvSpPr>
        <p:spPr>
          <a:xfrm>
            <a:off x="7581440" y="2504356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régulier 26"/>
          <p:cNvSpPr/>
          <p:nvPr/>
        </p:nvSpPr>
        <p:spPr>
          <a:xfrm>
            <a:off x="7956376" y="2504356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071232" y="5842074"/>
            <a:ext cx="1980332" cy="94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Produits inacceptables</a:t>
            </a:r>
          </a:p>
        </p:txBody>
      </p:sp>
      <p:sp>
        <p:nvSpPr>
          <p:cNvPr id="34" name="Pentagone régulier 33"/>
          <p:cNvSpPr/>
          <p:nvPr/>
        </p:nvSpPr>
        <p:spPr>
          <a:xfrm>
            <a:off x="7235028" y="2504356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>
          <a:xfrm rot="16200000">
            <a:off x="6833295" y="4260900"/>
            <a:ext cx="2544142" cy="4463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 47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37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39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42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Pentagone régulier 28"/>
          <p:cNvSpPr/>
          <p:nvPr/>
        </p:nvSpPr>
        <p:spPr>
          <a:xfrm>
            <a:off x="7270204" y="2861444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Pentagone régulier 29"/>
          <p:cNvSpPr/>
          <p:nvPr/>
        </p:nvSpPr>
        <p:spPr>
          <a:xfrm>
            <a:off x="6927216" y="2844850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entagone régulier 30"/>
          <p:cNvSpPr/>
          <p:nvPr/>
        </p:nvSpPr>
        <p:spPr>
          <a:xfrm>
            <a:off x="6566184" y="2844850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entagone régulier 32"/>
          <p:cNvSpPr/>
          <p:nvPr/>
        </p:nvSpPr>
        <p:spPr>
          <a:xfrm>
            <a:off x="7956376" y="2861444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entagone régulier 43"/>
          <p:cNvSpPr/>
          <p:nvPr/>
        </p:nvSpPr>
        <p:spPr>
          <a:xfrm>
            <a:off x="7594140" y="2853532"/>
            <a:ext cx="288032" cy="2880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5"/>
          <p:cNvSpPr/>
          <p:nvPr/>
        </p:nvSpPr>
        <p:spPr>
          <a:xfrm>
            <a:off x="7031024" y="4862016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riangle isocèle 45"/>
          <p:cNvSpPr/>
          <p:nvPr/>
        </p:nvSpPr>
        <p:spPr>
          <a:xfrm>
            <a:off x="6827020" y="5227488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57296" y="6641694"/>
            <a:ext cx="246351" cy="144000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11</a:t>
            </a:fld>
            <a:endParaRPr lang="de-DE" sz="18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  <p:sp>
        <p:nvSpPr>
          <p:cNvPr id="50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ZoneTexte 14"/>
          <p:cNvSpPr txBox="1"/>
          <p:nvPr/>
        </p:nvSpPr>
        <p:spPr>
          <a:xfrm>
            <a:off x="996989" y="1593294"/>
            <a:ext cx="784887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Problèmes aux niveaux de qualités de produits </a:t>
            </a:r>
          </a:p>
        </p:txBody>
      </p:sp>
    </p:spTree>
    <p:extLst>
      <p:ext uri="{BB962C8B-B14F-4D97-AF65-F5344CB8AC3E}">
        <p14:creationId xmlns:p14="http://schemas.microsoft.com/office/powerpoint/2010/main" val="6292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3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3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3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8" grpId="3" animBg="1"/>
      <p:bldP spid="34" grpId="0" animBg="1"/>
      <p:bldP spid="35" grpId="0" animBg="1"/>
      <p:bldP spid="29" grpId="0" animBg="1"/>
      <p:bldP spid="30" grpId="0" animBg="1"/>
      <p:bldP spid="31" grpId="0" animBg="1"/>
      <p:bldP spid="3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7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8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52225" y="3492988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Erreurs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364087" y="4001484"/>
            <a:ext cx="1800201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synchronisation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4918" y="6035344"/>
            <a:ext cx="176937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Autres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394919" y="5010092"/>
            <a:ext cx="1769369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Course de vérins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313846" y="3111492"/>
            <a:ext cx="1850442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dépassement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13846" y="2205352"/>
            <a:ext cx="1850442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précision</a:t>
            </a:r>
          </a:p>
        </p:txBody>
      </p:sp>
      <p:cxnSp>
        <p:nvCxnSpPr>
          <p:cNvPr id="25" name="Connecteur droit avec flèche 24"/>
          <p:cNvCxnSpPr>
            <a:stCxn id="14" idx="3"/>
          </p:cNvCxnSpPr>
          <p:nvPr/>
        </p:nvCxnSpPr>
        <p:spPr>
          <a:xfrm flipV="1">
            <a:off x="3896441" y="2416812"/>
            <a:ext cx="1366988" cy="1652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3"/>
            <a:endCxn id="22" idx="1"/>
          </p:cNvCxnSpPr>
          <p:nvPr/>
        </p:nvCxnSpPr>
        <p:spPr>
          <a:xfrm flipV="1">
            <a:off x="3896441" y="3433308"/>
            <a:ext cx="1417405" cy="635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4" idx="3"/>
            <a:endCxn id="17" idx="1"/>
          </p:cNvCxnSpPr>
          <p:nvPr/>
        </p:nvCxnSpPr>
        <p:spPr>
          <a:xfrm>
            <a:off x="3896441" y="4069052"/>
            <a:ext cx="1467646" cy="25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4" idx="3"/>
            <a:endCxn id="21" idx="1"/>
          </p:cNvCxnSpPr>
          <p:nvPr/>
        </p:nvCxnSpPr>
        <p:spPr>
          <a:xfrm>
            <a:off x="3896441" y="4069052"/>
            <a:ext cx="1498478" cy="1262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4" idx="3"/>
          </p:cNvCxnSpPr>
          <p:nvPr/>
        </p:nvCxnSpPr>
        <p:spPr>
          <a:xfrm>
            <a:off x="3896441" y="4069052"/>
            <a:ext cx="1467646" cy="2303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66081" y="6673817"/>
            <a:ext cx="359560" cy="17902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12</a:t>
            </a:fld>
            <a:endParaRPr lang="de-DE" sz="1800" dirty="0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ZoneTexte 14"/>
          <p:cNvSpPr txBox="1"/>
          <p:nvPr/>
        </p:nvSpPr>
        <p:spPr>
          <a:xfrm>
            <a:off x="996989" y="1593294"/>
            <a:ext cx="784887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Analyse des causes</a:t>
            </a:r>
          </a:p>
        </p:txBody>
      </p:sp>
    </p:spTree>
    <p:extLst>
      <p:ext uri="{BB962C8B-B14F-4D97-AF65-F5344CB8AC3E}">
        <p14:creationId xmlns:p14="http://schemas.microsoft.com/office/powerpoint/2010/main" val="30564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7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7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9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40632" y="3764260"/>
            <a:ext cx="1944216" cy="796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Interrupteur défectueux</a:t>
            </a:r>
            <a:endParaRPr lang="fr-FR" dirty="0"/>
          </a:p>
        </p:txBody>
      </p:sp>
      <p:sp>
        <p:nvSpPr>
          <p:cNvPr id="16" name="Flèche droite rayée 15"/>
          <p:cNvSpPr/>
          <p:nvPr/>
        </p:nvSpPr>
        <p:spPr>
          <a:xfrm>
            <a:off x="3563888" y="3919960"/>
            <a:ext cx="1764196" cy="484632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16030" r="20808"/>
          <a:stretch/>
        </p:blipFill>
        <p:spPr>
          <a:xfrm>
            <a:off x="5508104" y="2326878"/>
            <a:ext cx="3143251" cy="2836664"/>
          </a:xfrm>
          <a:prstGeom prst="rect">
            <a:avLst/>
          </a:prstGeom>
        </p:spPr>
      </p:pic>
      <p:pic>
        <p:nvPicPr>
          <p:cNvPr id="5122" name="Picture 2" descr="C:\Users\ABDELL\Desktop\prezzi_pics\erreu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09" y="1721984"/>
            <a:ext cx="1387946" cy="13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5" y="6534000"/>
            <a:ext cx="503576" cy="324000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13</a:t>
            </a:fld>
            <a:endParaRPr lang="de-DE" sz="1800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ZoneTexte 14"/>
          <p:cNvSpPr txBox="1"/>
          <p:nvPr/>
        </p:nvSpPr>
        <p:spPr>
          <a:xfrm>
            <a:off x="996989" y="1593294"/>
            <a:ext cx="784887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Conséquences de erreurs effectué</a:t>
            </a:r>
          </a:p>
        </p:txBody>
      </p:sp>
    </p:spTree>
    <p:extLst>
      <p:ext uri="{BB962C8B-B14F-4D97-AF65-F5344CB8AC3E}">
        <p14:creationId xmlns:p14="http://schemas.microsoft.com/office/powerpoint/2010/main" val="15616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00" y="3279930"/>
            <a:ext cx="2288812" cy="3331362"/>
          </a:xfrm>
          <a:prstGeom prst="rect">
            <a:avLst/>
          </a:prstGeom>
        </p:spPr>
      </p:pic>
      <p:grpSp>
        <p:nvGrpSpPr>
          <p:cNvPr id="6" name="Group 47"/>
          <p:cNvGrpSpPr/>
          <p:nvPr/>
        </p:nvGrpSpPr>
        <p:grpSpPr>
          <a:xfrm>
            <a:off x="118752" y="1633364"/>
            <a:ext cx="857424" cy="5040560"/>
            <a:chOff x="154112" y="553244"/>
            <a:chExt cx="703312" cy="5040560"/>
          </a:xfrm>
        </p:grpSpPr>
        <p:sp>
          <p:nvSpPr>
            <p:cNvPr id="7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9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80" y="2464543"/>
            <a:ext cx="305522" cy="576064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79936" y="2352576"/>
            <a:ext cx="23762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Conception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Fabrication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Software</a:t>
            </a:r>
            <a:endParaRPr lang="fr-FR" dirty="0"/>
          </a:p>
        </p:txBody>
      </p:sp>
      <p:pic>
        <p:nvPicPr>
          <p:cNvPr id="2050" name="Picture 2" descr="C:\Users\ABDELL\Desktop\prezzi_pics\Sans tit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31" y="4755735"/>
            <a:ext cx="602419" cy="9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à coins arrondis 17"/>
          <p:cNvSpPr/>
          <p:nvPr/>
        </p:nvSpPr>
        <p:spPr>
          <a:xfrm>
            <a:off x="2627908" y="2135211"/>
            <a:ext cx="2880320" cy="1234729"/>
          </a:xfrm>
          <a:prstGeom prst="wedgeRoundRectCallout">
            <a:avLst>
              <a:gd name="adj1" fmla="val 63824"/>
              <a:gd name="adj2" fmla="val 757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212652" y="3959686"/>
            <a:ext cx="3215332" cy="55399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Dot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Vérification géométrique des cotes 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159768" y="5963219"/>
            <a:ext cx="3215332" cy="27699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Dot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Vérification par le concepteur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159768" y="4979699"/>
            <a:ext cx="3215332" cy="55399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Dot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Vérification du programme implanté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426112" y="6534000"/>
            <a:ext cx="465888" cy="13992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14</a:t>
            </a:fld>
            <a:endParaRPr lang="de-DE" sz="1800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ZoneTexte 14"/>
          <p:cNvSpPr txBox="1"/>
          <p:nvPr/>
        </p:nvSpPr>
        <p:spPr>
          <a:xfrm>
            <a:off x="996989" y="1593294"/>
            <a:ext cx="784887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Méthode de résolution adaptée précédemment </a:t>
            </a:r>
          </a:p>
        </p:txBody>
      </p:sp>
    </p:spTree>
    <p:extLst>
      <p:ext uri="{BB962C8B-B14F-4D97-AF65-F5344CB8AC3E}">
        <p14:creationId xmlns:p14="http://schemas.microsoft.com/office/powerpoint/2010/main" val="40781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7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7" name="Oval 48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49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9" name="Oval 50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51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52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53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55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57297" y="3357612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Unité de production </a:t>
            </a:r>
            <a:r>
              <a:rPr lang="fr-FR" dirty="0" smtClean="0"/>
              <a:t>fabriquée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108512" y="3361432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Produits acceptables</a:t>
            </a:r>
            <a:endParaRPr lang="fr-FR" dirty="0"/>
          </a:p>
        </p:txBody>
      </p:sp>
      <p:sp>
        <p:nvSpPr>
          <p:cNvPr id="23" name="Triangle isocèle 45"/>
          <p:cNvSpPr/>
          <p:nvPr/>
        </p:nvSpPr>
        <p:spPr>
          <a:xfrm>
            <a:off x="7196744" y="3785096"/>
            <a:ext cx="288032" cy="28803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isocèle 45"/>
          <p:cNvSpPr/>
          <p:nvPr/>
        </p:nvSpPr>
        <p:spPr>
          <a:xfrm>
            <a:off x="7567536" y="3765004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>
            <a:off x="7363532" y="4130476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isocèle 45"/>
          <p:cNvSpPr/>
          <p:nvPr/>
        </p:nvSpPr>
        <p:spPr>
          <a:xfrm>
            <a:off x="8068300" y="3805188"/>
            <a:ext cx="288032" cy="28803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45"/>
          <p:cNvSpPr/>
          <p:nvPr/>
        </p:nvSpPr>
        <p:spPr>
          <a:xfrm>
            <a:off x="8439092" y="3785096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riangle isocèle 39"/>
          <p:cNvSpPr/>
          <p:nvPr/>
        </p:nvSpPr>
        <p:spPr>
          <a:xfrm>
            <a:off x="8235088" y="4150568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>
            <a:off x="7813496" y="4130476"/>
            <a:ext cx="348020" cy="308124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/>
          <p:cNvCxnSpPr>
            <a:stCxn id="16" idx="3"/>
            <a:endCxn id="20" idx="1"/>
          </p:cNvCxnSpPr>
          <p:nvPr/>
        </p:nvCxnSpPr>
        <p:spPr>
          <a:xfrm>
            <a:off x="3101513" y="3933676"/>
            <a:ext cx="2006999" cy="3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BDELL\Desktop\prezzi_pics\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08" y="1849388"/>
            <a:ext cx="938062" cy="9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56332" y="6313884"/>
            <a:ext cx="535668" cy="36411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15</a:t>
            </a:fld>
            <a:endParaRPr lang="de-DE" sz="1800" dirty="0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II- Mise en contexte et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problématique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ZoneTexte 14"/>
          <p:cNvSpPr txBox="1"/>
          <p:nvPr/>
        </p:nvSpPr>
        <p:spPr>
          <a:xfrm>
            <a:off x="857424" y="1646639"/>
            <a:ext cx="218836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Pour résumer</a:t>
            </a:r>
          </a:p>
        </p:txBody>
      </p:sp>
    </p:spTree>
    <p:extLst>
      <p:ext uri="{BB962C8B-B14F-4D97-AF65-F5344CB8AC3E}">
        <p14:creationId xmlns:p14="http://schemas.microsoft.com/office/powerpoint/2010/main" val="64395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mtClean="0"/>
              <a:t>16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835696" y="3140968"/>
            <a:ext cx="5937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Approche de résolution</a:t>
            </a:r>
            <a:endParaRPr lang="fr-F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7249" y="1611412"/>
            <a:ext cx="857424" cy="5040560"/>
            <a:chOff x="154112" y="553244"/>
            <a:chExt cx="703312" cy="5040560"/>
          </a:xfrm>
        </p:grpSpPr>
        <p:sp>
          <p:nvSpPr>
            <p:cNvPr id="8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0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3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Oval 17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5123" name="Picture 3" descr="C:\Users\ABDELL\Desktop\prezzi_pics\Bombil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9" y="3236043"/>
            <a:ext cx="1240845" cy="16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/>
          <p:cNvGrpSpPr/>
          <p:nvPr/>
        </p:nvGrpSpPr>
        <p:grpSpPr>
          <a:xfrm>
            <a:off x="679003" y="2064544"/>
            <a:ext cx="2675370" cy="1110055"/>
            <a:chOff x="34535" y="417377"/>
            <a:chExt cx="2282728" cy="1212654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232029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Etude &amp; Conception</a:t>
              </a:r>
              <a:endParaRPr lang="fr-FR" sz="1600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257305" y="4928168"/>
            <a:ext cx="2537694" cy="1160120"/>
            <a:chOff x="34535" y="417377"/>
            <a:chExt cx="2282728" cy="1212654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34535" y="417377"/>
              <a:ext cx="2282727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Implantation de programme</a:t>
              </a:r>
              <a:endParaRPr lang="fr-FR" sz="16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6128434" y="2064496"/>
            <a:ext cx="2738994" cy="1110055"/>
            <a:chOff x="34535" y="417377"/>
            <a:chExt cx="2282728" cy="1212654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216815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Fabrication</a:t>
              </a:r>
              <a:endParaRPr lang="fr-FR" sz="1600" dirty="0"/>
            </a:p>
          </p:txBody>
        </p:sp>
      </p:grpSp>
      <p:cxnSp>
        <p:nvCxnSpPr>
          <p:cNvPr id="39" name="Connecteur en angle 38"/>
          <p:cNvCxnSpPr>
            <a:stCxn id="31" idx="3"/>
            <a:endCxn id="37" idx="1"/>
          </p:cNvCxnSpPr>
          <p:nvPr/>
        </p:nvCxnSpPr>
        <p:spPr>
          <a:xfrm flipV="1">
            <a:off x="3213702" y="2604178"/>
            <a:ext cx="3133446" cy="4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7513452" y="3169259"/>
            <a:ext cx="1" cy="1784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Étoile à 12 branches 47"/>
          <p:cNvSpPr/>
          <p:nvPr/>
        </p:nvSpPr>
        <p:spPr>
          <a:xfrm>
            <a:off x="1691680" y="3478294"/>
            <a:ext cx="3456384" cy="1596556"/>
          </a:xfrm>
          <a:prstGeom prst="star12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rayée 44"/>
          <p:cNvSpPr/>
          <p:nvPr/>
        </p:nvSpPr>
        <p:spPr>
          <a:xfrm>
            <a:off x="5053397" y="3846253"/>
            <a:ext cx="2407815" cy="430319"/>
          </a:xfrm>
          <a:prstGeom prst="stripedRightArrow">
            <a:avLst>
              <a:gd name="adj1" fmla="val 51218"/>
              <a:gd name="adj2" fmla="val 15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339752" y="3999573"/>
            <a:ext cx="21602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Banc d’essais</a:t>
            </a:r>
          </a:p>
          <a:p>
            <a:pPr algn="ctr"/>
            <a:r>
              <a:rPr lang="fr-FR" dirty="0" smtClean="0"/>
              <a:t>électropneumatique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453336"/>
            <a:ext cx="359560" cy="22466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17</a:t>
            </a:fld>
            <a:endParaRPr lang="de-DE" sz="1800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</p:spTree>
    <p:extLst>
      <p:ext uri="{BB962C8B-B14F-4D97-AF65-F5344CB8AC3E}">
        <p14:creationId xmlns:p14="http://schemas.microsoft.com/office/powerpoint/2010/main" val="25040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5" grpId="0" animBg="1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BDELL\Desktop\prezzi_pics\gurt3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2819196" cy="39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9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1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4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147" name="Picture 3" descr="C:\Users\ABDELL\Desktop\prezzi_pics\Sans titre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51" y="2619524"/>
            <a:ext cx="5274530" cy="345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453336"/>
            <a:ext cx="359560" cy="22466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18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17" name="ZoneTexte 14"/>
          <p:cNvSpPr txBox="1"/>
          <p:nvPr/>
        </p:nvSpPr>
        <p:spPr>
          <a:xfrm>
            <a:off x="866540" y="1642195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Exemple de banc d’essais</a:t>
            </a:r>
          </a:p>
        </p:txBody>
      </p:sp>
    </p:spTree>
    <p:extLst>
      <p:ext uri="{BB962C8B-B14F-4D97-AF65-F5344CB8AC3E}">
        <p14:creationId xmlns:p14="http://schemas.microsoft.com/office/powerpoint/2010/main" val="40424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1203028" y="2302090"/>
            <a:ext cx="788218" cy="1126025"/>
          </a:xfrm>
          <a:custGeom>
            <a:avLst/>
            <a:gdLst>
              <a:gd name="connsiteX0" fmla="*/ 0 w 1126024"/>
              <a:gd name="connsiteY0" fmla="*/ 0 h 788217"/>
              <a:gd name="connsiteX1" fmla="*/ 731916 w 1126024"/>
              <a:gd name="connsiteY1" fmla="*/ 0 h 788217"/>
              <a:gd name="connsiteX2" fmla="*/ 1126024 w 1126024"/>
              <a:gd name="connsiteY2" fmla="*/ 394109 h 788217"/>
              <a:gd name="connsiteX3" fmla="*/ 731916 w 1126024"/>
              <a:gd name="connsiteY3" fmla="*/ 788217 h 788217"/>
              <a:gd name="connsiteX4" fmla="*/ 0 w 1126024"/>
              <a:gd name="connsiteY4" fmla="*/ 788217 h 788217"/>
              <a:gd name="connsiteX5" fmla="*/ 394109 w 1126024"/>
              <a:gd name="connsiteY5" fmla="*/ 394109 h 788217"/>
              <a:gd name="connsiteX6" fmla="*/ 0 w 1126024"/>
              <a:gd name="connsiteY6" fmla="*/ 0 h 78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024" h="788217">
                <a:moveTo>
                  <a:pt x="1126023" y="0"/>
                </a:moveTo>
                <a:lnTo>
                  <a:pt x="1126023" y="512341"/>
                </a:lnTo>
                <a:lnTo>
                  <a:pt x="563011" y="788217"/>
                </a:lnTo>
                <a:lnTo>
                  <a:pt x="1" y="512341"/>
                </a:lnTo>
                <a:lnTo>
                  <a:pt x="1" y="0"/>
                </a:lnTo>
                <a:lnTo>
                  <a:pt x="563011" y="275876"/>
                </a:lnTo>
                <a:lnTo>
                  <a:pt x="112602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08715" rIns="14605" bIns="408713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3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991244" y="2302091"/>
            <a:ext cx="6412583" cy="731916"/>
          </a:xfrm>
          <a:custGeom>
            <a:avLst/>
            <a:gdLst>
              <a:gd name="connsiteX0" fmla="*/ 121988 w 731915"/>
              <a:gd name="connsiteY0" fmla="*/ 0 h 6412582"/>
              <a:gd name="connsiteX1" fmla="*/ 609927 w 731915"/>
              <a:gd name="connsiteY1" fmla="*/ 0 h 6412582"/>
              <a:gd name="connsiteX2" fmla="*/ 731915 w 731915"/>
              <a:gd name="connsiteY2" fmla="*/ 121988 h 6412582"/>
              <a:gd name="connsiteX3" fmla="*/ 731915 w 731915"/>
              <a:gd name="connsiteY3" fmla="*/ 6412582 h 6412582"/>
              <a:gd name="connsiteX4" fmla="*/ 731915 w 731915"/>
              <a:gd name="connsiteY4" fmla="*/ 6412582 h 6412582"/>
              <a:gd name="connsiteX5" fmla="*/ 0 w 731915"/>
              <a:gd name="connsiteY5" fmla="*/ 6412582 h 6412582"/>
              <a:gd name="connsiteX6" fmla="*/ 0 w 731915"/>
              <a:gd name="connsiteY6" fmla="*/ 6412582 h 6412582"/>
              <a:gd name="connsiteX7" fmla="*/ 0 w 731915"/>
              <a:gd name="connsiteY7" fmla="*/ 121988 h 6412582"/>
              <a:gd name="connsiteX8" fmla="*/ 121988 w 731915"/>
              <a:gd name="connsiteY8" fmla="*/ 0 h 641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915" h="6412582">
                <a:moveTo>
                  <a:pt x="731915" y="1068786"/>
                </a:moveTo>
                <a:lnTo>
                  <a:pt x="731915" y="5343796"/>
                </a:lnTo>
                <a:cubicBezTo>
                  <a:pt x="731915" y="5934067"/>
                  <a:pt x="725681" y="6412578"/>
                  <a:pt x="717992" y="6412578"/>
                </a:cubicBezTo>
                <a:lnTo>
                  <a:pt x="0" y="6412578"/>
                </a:lnTo>
                <a:lnTo>
                  <a:pt x="0" y="6412578"/>
                </a:lnTo>
                <a:lnTo>
                  <a:pt x="0" y="4"/>
                </a:lnTo>
                <a:lnTo>
                  <a:pt x="0" y="4"/>
                </a:lnTo>
                <a:lnTo>
                  <a:pt x="717992" y="4"/>
                </a:lnTo>
                <a:cubicBezTo>
                  <a:pt x="725681" y="4"/>
                  <a:pt x="731915" y="478515"/>
                  <a:pt x="731915" y="106878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48429" rIns="48429" bIns="48430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fr-FR" sz="20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 smtClean="0"/>
              <a:t>Unité de conditionnement d’air </a:t>
            </a:r>
            <a:endParaRPr lang="fr-FR" sz="2800" kern="1200" dirty="0"/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fr-FR" sz="20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203028" y="3279692"/>
            <a:ext cx="788218" cy="1126025"/>
          </a:xfrm>
          <a:custGeom>
            <a:avLst/>
            <a:gdLst>
              <a:gd name="connsiteX0" fmla="*/ 0 w 1126024"/>
              <a:gd name="connsiteY0" fmla="*/ 0 h 788217"/>
              <a:gd name="connsiteX1" fmla="*/ 731916 w 1126024"/>
              <a:gd name="connsiteY1" fmla="*/ 0 h 788217"/>
              <a:gd name="connsiteX2" fmla="*/ 1126024 w 1126024"/>
              <a:gd name="connsiteY2" fmla="*/ 394109 h 788217"/>
              <a:gd name="connsiteX3" fmla="*/ 731916 w 1126024"/>
              <a:gd name="connsiteY3" fmla="*/ 788217 h 788217"/>
              <a:gd name="connsiteX4" fmla="*/ 0 w 1126024"/>
              <a:gd name="connsiteY4" fmla="*/ 788217 h 788217"/>
              <a:gd name="connsiteX5" fmla="*/ 394109 w 1126024"/>
              <a:gd name="connsiteY5" fmla="*/ 394109 h 788217"/>
              <a:gd name="connsiteX6" fmla="*/ 0 w 1126024"/>
              <a:gd name="connsiteY6" fmla="*/ 0 h 78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024" h="788217">
                <a:moveTo>
                  <a:pt x="1126023" y="0"/>
                </a:moveTo>
                <a:lnTo>
                  <a:pt x="1126023" y="512341"/>
                </a:lnTo>
                <a:lnTo>
                  <a:pt x="563011" y="788217"/>
                </a:lnTo>
                <a:lnTo>
                  <a:pt x="1" y="512341"/>
                </a:lnTo>
                <a:lnTo>
                  <a:pt x="1" y="0"/>
                </a:lnTo>
                <a:lnTo>
                  <a:pt x="563011" y="275876"/>
                </a:lnTo>
                <a:lnTo>
                  <a:pt x="112602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08715" rIns="14605" bIns="408713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3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991244" y="3279693"/>
            <a:ext cx="6412583" cy="731916"/>
          </a:xfrm>
          <a:custGeom>
            <a:avLst/>
            <a:gdLst>
              <a:gd name="connsiteX0" fmla="*/ 121988 w 731915"/>
              <a:gd name="connsiteY0" fmla="*/ 0 h 6412582"/>
              <a:gd name="connsiteX1" fmla="*/ 609927 w 731915"/>
              <a:gd name="connsiteY1" fmla="*/ 0 h 6412582"/>
              <a:gd name="connsiteX2" fmla="*/ 731915 w 731915"/>
              <a:gd name="connsiteY2" fmla="*/ 121988 h 6412582"/>
              <a:gd name="connsiteX3" fmla="*/ 731915 w 731915"/>
              <a:gd name="connsiteY3" fmla="*/ 6412582 h 6412582"/>
              <a:gd name="connsiteX4" fmla="*/ 731915 w 731915"/>
              <a:gd name="connsiteY4" fmla="*/ 6412582 h 6412582"/>
              <a:gd name="connsiteX5" fmla="*/ 0 w 731915"/>
              <a:gd name="connsiteY5" fmla="*/ 6412582 h 6412582"/>
              <a:gd name="connsiteX6" fmla="*/ 0 w 731915"/>
              <a:gd name="connsiteY6" fmla="*/ 6412582 h 6412582"/>
              <a:gd name="connsiteX7" fmla="*/ 0 w 731915"/>
              <a:gd name="connsiteY7" fmla="*/ 121988 h 6412582"/>
              <a:gd name="connsiteX8" fmla="*/ 121988 w 731915"/>
              <a:gd name="connsiteY8" fmla="*/ 0 h 641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915" h="6412582">
                <a:moveTo>
                  <a:pt x="731915" y="1068786"/>
                </a:moveTo>
                <a:lnTo>
                  <a:pt x="731915" y="5343796"/>
                </a:lnTo>
                <a:cubicBezTo>
                  <a:pt x="731915" y="5934067"/>
                  <a:pt x="725681" y="6412578"/>
                  <a:pt x="717992" y="6412578"/>
                </a:cubicBezTo>
                <a:lnTo>
                  <a:pt x="0" y="6412578"/>
                </a:lnTo>
                <a:lnTo>
                  <a:pt x="0" y="6412578"/>
                </a:lnTo>
                <a:lnTo>
                  <a:pt x="0" y="4"/>
                </a:lnTo>
                <a:lnTo>
                  <a:pt x="0" y="4"/>
                </a:lnTo>
                <a:lnTo>
                  <a:pt x="717992" y="4"/>
                </a:lnTo>
                <a:cubicBezTo>
                  <a:pt x="725681" y="4"/>
                  <a:pt x="731915" y="478515"/>
                  <a:pt x="731915" y="106878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7" tIns="53509" rIns="53509" bIns="53510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 smtClean="0"/>
              <a:t>Distributeurs à voies multiples </a:t>
            </a:r>
            <a:endParaRPr lang="fr-FR" sz="2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203028" y="4257294"/>
            <a:ext cx="788218" cy="1126025"/>
          </a:xfrm>
          <a:custGeom>
            <a:avLst/>
            <a:gdLst>
              <a:gd name="connsiteX0" fmla="*/ 0 w 1126024"/>
              <a:gd name="connsiteY0" fmla="*/ 0 h 788217"/>
              <a:gd name="connsiteX1" fmla="*/ 731916 w 1126024"/>
              <a:gd name="connsiteY1" fmla="*/ 0 h 788217"/>
              <a:gd name="connsiteX2" fmla="*/ 1126024 w 1126024"/>
              <a:gd name="connsiteY2" fmla="*/ 394109 h 788217"/>
              <a:gd name="connsiteX3" fmla="*/ 731916 w 1126024"/>
              <a:gd name="connsiteY3" fmla="*/ 788217 h 788217"/>
              <a:gd name="connsiteX4" fmla="*/ 0 w 1126024"/>
              <a:gd name="connsiteY4" fmla="*/ 788217 h 788217"/>
              <a:gd name="connsiteX5" fmla="*/ 394109 w 1126024"/>
              <a:gd name="connsiteY5" fmla="*/ 394109 h 788217"/>
              <a:gd name="connsiteX6" fmla="*/ 0 w 1126024"/>
              <a:gd name="connsiteY6" fmla="*/ 0 h 78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024" h="788217">
                <a:moveTo>
                  <a:pt x="1126023" y="0"/>
                </a:moveTo>
                <a:lnTo>
                  <a:pt x="1126023" y="512341"/>
                </a:lnTo>
                <a:lnTo>
                  <a:pt x="563011" y="788217"/>
                </a:lnTo>
                <a:lnTo>
                  <a:pt x="1" y="512341"/>
                </a:lnTo>
                <a:lnTo>
                  <a:pt x="1" y="0"/>
                </a:lnTo>
                <a:lnTo>
                  <a:pt x="563011" y="275876"/>
                </a:lnTo>
                <a:lnTo>
                  <a:pt x="112602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08715" rIns="14605" bIns="408713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3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991244" y="4257295"/>
            <a:ext cx="6412583" cy="731916"/>
          </a:xfrm>
          <a:custGeom>
            <a:avLst/>
            <a:gdLst>
              <a:gd name="connsiteX0" fmla="*/ 121988 w 731915"/>
              <a:gd name="connsiteY0" fmla="*/ 0 h 6412582"/>
              <a:gd name="connsiteX1" fmla="*/ 609927 w 731915"/>
              <a:gd name="connsiteY1" fmla="*/ 0 h 6412582"/>
              <a:gd name="connsiteX2" fmla="*/ 731915 w 731915"/>
              <a:gd name="connsiteY2" fmla="*/ 121988 h 6412582"/>
              <a:gd name="connsiteX3" fmla="*/ 731915 w 731915"/>
              <a:gd name="connsiteY3" fmla="*/ 6412582 h 6412582"/>
              <a:gd name="connsiteX4" fmla="*/ 731915 w 731915"/>
              <a:gd name="connsiteY4" fmla="*/ 6412582 h 6412582"/>
              <a:gd name="connsiteX5" fmla="*/ 0 w 731915"/>
              <a:gd name="connsiteY5" fmla="*/ 6412582 h 6412582"/>
              <a:gd name="connsiteX6" fmla="*/ 0 w 731915"/>
              <a:gd name="connsiteY6" fmla="*/ 6412582 h 6412582"/>
              <a:gd name="connsiteX7" fmla="*/ 0 w 731915"/>
              <a:gd name="connsiteY7" fmla="*/ 121988 h 6412582"/>
              <a:gd name="connsiteX8" fmla="*/ 121988 w 731915"/>
              <a:gd name="connsiteY8" fmla="*/ 0 h 641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915" h="6412582">
                <a:moveTo>
                  <a:pt x="731915" y="1068786"/>
                </a:moveTo>
                <a:lnTo>
                  <a:pt x="731915" y="5343796"/>
                </a:lnTo>
                <a:cubicBezTo>
                  <a:pt x="731915" y="5934067"/>
                  <a:pt x="725681" y="6412578"/>
                  <a:pt x="717992" y="6412578"/>
                </a:cubicBezTo>
                <a:lnTo>
                  <a:pt x="0" y="6412578"/>
                </a:lnTo>
                <a:lnTo>
                  <a:pt x="0" y="6412578"/>
                </a:lnTo>
                <a:lnTo>
                  <a:pt x="0" y="4"/>
                </a:lnTo>
                <a:lnTo>
                  <a:pt x="0" y="4"/>
                </a:lnTo>
                <a:lnTo>
                  <a:pt x="717992" y="4"/>
                </a:lnTo>
                <a:cubicBezTo>
                  <a:pt x="725681" y="4"/>
                  <a:pt x="731915" y="478515"/>
                  <a:pt x="731915" y="106878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7" tIns="53509" rIns="53509" bIns="53510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 smtClean="0"/>
              <a:t>Raccords de connexions</a:t>
            </a:r>
            <a:endParaRPr lang="fr-FR" sz="2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203028" y="5234896"/>
            <a:ext cx="788218" cy="1126025"/>
          </a:xfrm>
          <a:custGeom>
            <a:avLst/>
            <a:gdLst>
              <a:gd name="connsiteX0" fmla="*/ 0 w 1126024"/>
              <a:gd name="connsiteY0" fmla="*/ 0 h 788217"/>
              <a:gd name="connsiteX1" fmla="*/ 731916 w 1126024"/>
              <a:gd name="connsiteY1" fmla="*/ 0 h 788217"/>
              <a:gd name="connsiteX2" fmla="*/ 1126024 w 1126024"/>
              <a:gd name="connsiteY2" fmla="*/ 394109 h 788217"/>
              <a:gd name="connsiteX3" fmla="*/ 731916 w 1126024"/>
              <a:gd name="connsiteY3" fmla="*/ 788217 h 788217"/>
              <a:gd name="connsiteX4" fmla="*/ 0 w 1126024"/>
              <a:gd name="connsiteY4" fmla="*/ 788217 h 788217"/>
              <a:gd name="connsiteX5" fmla="*/ 394109 w 1126024"/>
              <a:gd name="connsiteY5" fmla="*/ 394109 h 788217"/>
              <a:gd name="connsiteX6" fmla="*/ 0 w 1126024"/>
              <a:gd name="connsiteY6" fmla="*/ 0 h 78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024" h="788217">
                <a:moveTo>
                  <a:pt x="1126023" y="0"/>
                </a:moveTo>
                <a:lnTo>
                  <a:pt x="1126023" y="512341"/>
                </a:lnTo>
                <a:lnTo>
                  <a:pt x="563011" y="788217"/>
                </a:lnTo>
                <a:lnTo>
                  <a:pt x="1" y="512341"/>
                </a:lnTo>
                <a:lnTo>
                  <a:pt x="1" y="0"/>
                </a:lnTo>
                <a:lnTo>
                  <a:pt x="563011" y="275876"/>
                </a:lnTo>
                <a:lnTo>
                  <a:pt x="112602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08715" rIns="14605" bIns="408713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300" kern="1200"/>
          </a:p>
        </p:txBody>
      </p:sp>
      <p:sp>
        <p:nvSpPr>
          <p:cNvPr id="24" name="Freeform 23"/>
          <p:cNvSpPr/>
          <p:nvPr/>
        </p:nvSpPr>
        <p:spPr>
          <a:xfrm>
            <a:off x="1991244" y="5234896"/>
            <a:ext cx="6412583" cy="731916"/>
          </a:xfrm>
          <a:custGeom>
            <a:avLst/>
            <a:gdLst>
              <a:gd name="connsiteX0" fmla="*/ 121988 w 731915"/>
              <a:gd name="connsiteY0" fmla="*/ 0 h 6412582"/>
              <a:gd name="connsiteX1" fmla="*/ 609927 w 731915"/>
              <a:gd name="connsiteY1" fmla="*/ 0 h 6412582"/>
              <a:gd name="connsiteX2" fmla="*/ 731915 w 731915"/>
              <a:gd name="connsiteY2" fmla="*/ 121988 h 6412582"/>
              <a:gd name="connsiteX3" fmla="*/ 731915 w 731915"/>
              <a:gd name="connsiteY3" fmla="*/ 6412582 h 6412582"/>
              <a:gd name="connsiteX4" fmla="*/ 731915 w 731915"/>
              <a:gd name="connsiteY4" fmla="*/ 6412582 h 6412582"/>
              <a:gd name="connsiteX5" fmla="*/ 0 w 731915"/>
              <a:gd name="connsiteY5" fmla="*/ 6412582 h 6412582"/>
              <a:gd name="connsiteX6" fmla="*/ 0 w 731915"/>
              <a:gd name="connsiteY6" fmla="*/ 6412582 h 6412582"/>
              <a:gd name="connsiteX7" fmla="*/ 0 w 731915"/>
              <a:gd name="connsiteY7" fmla="*/ 121988 h 6412582"/>
              <a:gd name="connsiteX8" fmla="*/ 121988 w 731915"/>
              <a:gd name="connsiteY8" fmla="*/ 0 h 641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915" h="6412582">
                <a:moveTo>
                  <a:pt x="731915" y="1068786"/>
                </a:moveTo>
                <a:lnTo>
                  <a:pt x="731915" y="5343796"/>
                </a:lnTo>
                <a:cubicBezTo>
                  <a:pt x="731915" y="5934067"/>
                  <a:pt x="725681" y="6412578"/>
                  <a:pt x="717992" y="6412578"/>
                </a:cubicBezTo>
                <a:lnTo>
                  <a:pt x="0" y="6412578"/>
                </a:lnTo>
                <a:lnTo>
                  <a:pt x="0" y="6412578"/>
                </a:lnTo>
                <a:lnTo>
                  <a:pt x="0" y="4"/>
                </a:lnTo>
                <a:lnTo>
                  <a:pt x="0" y="4"/>
                </a:lnTo>
                <a:lnTo>
                  <a:pt x="717992" y="4"/>
                </a:lnTo>
                <a:cubicBezTo>
                  <a:pt x="725681" y="4"/>
                  <a:pt x="731915" y="478515"/>
                  <a:pt x="731915" y="106878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7" tIns="53510" rIns="53509" bIns="53509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2800" kern="1200" dirty="0" smtClean="0"/>
              <a:t>Organes de commandes</a:t>
            </a:r>
            <a:r>
              <a:rPr lang="fr-FR" sz="4000" kern="1200" dirty="0" smtClean="0"/>
              <a:t> </a:t>
            </a:r>
            <a:endParaRPr lang="fr-FR" sz="4000" kern="12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363506"/>
            <a:ext cx="359560" cy="31449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19</a:t>
            </a:fld>
            <a:endParaRPr lang="de-DE" sz="1800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Choix des composants </a:t>
            </a:r>
          </a:p>
        </p:txBody>
      </p:sp>
    </p:spTree>
    <p:extLst>
      <p:ext uri="{BB962C8B-B14F-4D97-AF65-F5344CB8AC3E}">
        <p14:creationId xmlns:p14="http://schemas.microsoft.com/office/powerpoint/2010/main" val="18472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31664" y="1196752"/>
            <a:ext cx="8128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3568" y="2171700"/>
            <a:ext cx="8001000" cy="413762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Introduction</a:t>
            </a:r>
            <a:endParaRPr lang="fr-FR" sz="32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Mise en </a:t>
            </a:r>
            <a:r>
              <a:rPr lang="fr-FR" sz="3200" dirty="0">
                <a:latin typeface="Georgia" panose="02040502050405020303" pitchFamily="18" charset="0"/>
              </a:rPr>
              <a:t>contexte et </a:t>
            </a:r>
            <a:r>
              <a:rPr lang="fr-FR" sz="3200" dirty="0" smtClean="0">
                <a:latin typeface="Georgia" panose="02040502050405020303" pitchFamily="18" charset="0"/>
              </a:rPr>
              <a:t>problématique </a:t>
            </a:r>
          </a:p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Approche de résolution  </a:t>
            </a:r>
          </a:p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Etude et conception </a:t>
            </a:r>
          </a:p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Grafcet &amp; Automatisation</a:t>
            </a:r>
          </a:p>
          <a:p>
            <a:pPr marL="533400" lvl="1" indent="-533400" algn="just"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+mj-lt"/>
              <a:buAutoNum type="romanUcPeriod"/>
            </a:pPr>
            <a:r>
              <a:rPr lang="fr-FR" sz="3200" dirty="0" smtClean="0">
                <a:latin typeface="Georgia" panose="02040502050405020303" pitchFamily="18" charset="0"/>
              </a:rPr>
              <a:t>Conclusion et perspectives</a:t>
            </a:r>
          </a:p>
          <a:p>
            <a:pPr lvl="1" algn="just">
              <a:buNone/>
            </a:pPr>
            <a:endParaRPr lang="fr-FR" sz="4400" dirty="0" smtClean="0"/>
          </a:p>
          <a:p>
            <a:pPr algn="just">
              <a:buFont typeface="Wingdings" pitchFamily="2" charset="2"/>
              <a:buChar char="Ø"/>
            </a:pPr>
            <a:endParaRPr lang="fr-FR" sz="2400" dirty="0" smtClean="0"/>
          </a:p>
          <a:p>
            <a:pPr algn="just"/>
            <a:endParaRPr lang="fr-FR" sz="2400" dirty="0" smtClean="0"/>
          </a:p>
          <a:p>
            <a:pPr algn="just">
              <a:buNone/>
            </a:pPr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z="1600" smtClean="0"/>
              <a:t>2</a:t>
            </a:fld>
            <a:endParaRPr lang="de-D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14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BDELL\Desktop\prezzi_pics\unite-de-traitement-d-air-comprime-gamme-alto-2-g-3-8-image-10690-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6048672" cy="42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55576" y="2420888"/>
            <a:ext cx="230425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/>
              <a:t>R</a:t>
            </a:r>
            <a:r>
              <a:rPr lang="fr-FR" b="1" dirty="0" smtClean="0"/>
              <a:t>égulateur </a:t>
            </a:r>
            <a:r>
              <a:rPr lang="fr-FR" b="1" dirty="0"/>
              <a:t>de pression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04248" y="6417816"/>
            <a:ext cx="23042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 smtClean="0"/>
              <a:t>Lubrificateur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3568" y="5301208"/>
            <a:ext cx="23042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 smtClean="0"/>
              <a:t>Filtre d’air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771800" y="2780928"/>
            <a:ext cx="591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513856" y="5500588"/>
            <a:ext cx="906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7021760" y="5925101"/>
            <a:ext cx="144016" cy="50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24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26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29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41331" y="599417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cartouche filtrante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987824" y="6178840"/>
            <a:ext cx="483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496676" y="6453531"/>
            <a:ext cx="503576" cy="245421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20</a:t>
            </a:fld>
            <a:endParaRPr lang="de-DE" sz="1800" dirty="0"/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32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Unité de conditionnement d’air </a:t>
            </a:r>
          </a:p>
        </p:txBody>
      </p:sp>
    </p:spTree>
    <p:extLst>
      <p:ext uri="{BB962C8B-B14F-4D97-AF65-F5344CB8AC3E}">
        <p14:creationId xmlns:p14="http://schemas.microsoft.com/office/powerpoint/2010/main" val="9005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547664" y="2518207"/>
            <a:ext cx="655272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2800" b="1" dirty="0"/>
              <a:t>Les distributeurs à voies </a:t>
            </a:r>
            <a:r>
              <a:rPr lang="fr-FR" sz="2800" b="1" dirty="0" smtClean="0"/>
              <a:t>multiples</a:t>
            </a:r>
          </a:p>
          <a:p>
            <a:pPr algn="just"/>
            <a:r>
              <a:rPr lang="fr-FR" sz="2800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2800" b="1" dirty="0"/>
              <a:t>Les régulateurs</a:t>
            </a:r>
            <a:r>
              <a:rPr lang="fr-FR" sz="2800" dirty="0"/>
              <a:t> </a:t>
            </a:r>
            <a:r>
              <a:rPr lang="fr-FR" sz="2800" b="1" dirty="0"/>
              <a:t>de </a:t>
            </a:r>
            <a:r>
              <a:rPr lang="fr-FR" sz="2800" b="1" dirty="0" smtClean="0"/>
              <a:t>débit</a:t>
            </a:r>
          </a:p>
          <a:p>
            <a:pPr algn="just"/>
            <a:endParaRPr lang="fr-FR" sz="28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2800" b="1" dirty="0"/>
              <a:t>Les clapets anti-retour</a:t>
            </a:r>
            <a:r>
              <a:rPr lang="fr-FR" sz="3200" b="1" dirty="0"/>
              <a:t> </a:t>
            </a:r>
            <a:endParaRPr lang="fr-FR" sz="3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grpSp>
        <p:nvGrpSpPr>
          <p:cNvPr id="5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6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21</a:t>
            </a:fld>
            <a:endParaRPr lang="de-DE" sz="1800" dirty="0"/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18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Distributeurs à voies multiples </a:t>
            </a:r>
          </a:p>
        </p:txBody>
      </p:sp>
    </p:spTree>
    <p:extLst>
      <p:ext uri="{BB962C8B-B14F-4D97-AF65-F5344CB8AC3E}">
        <p14:creationId xmlns:p14="http://schemas.microsoft.com/office/powerpoint/2010/main" val="306755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5" y="5220196"/>
            <a:ext cx="3215005" cy="1400810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00" y="2102708"/>
            <a:ext cx="1981200" cy="1424940"/>
          </a:xfrm>
          <a:prstGeom prst="rect">
            <a:avLst/>
          </a:prstGeom>
        </p:spPr>
      </p:pic>
      <p:grpSp>
        <p:nvGrpSpPr>
          <p:cNvPr id="5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6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Chevron 16"/>
          <p:cNvSpPr/>
          <p:nvPr/>
        </p:nvSpPr>
        <p:spPr>
          <a:xfrm>
            <a:off x="3880248" y="261952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956448" y="573782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929844" y="424941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1" name="Imag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00" y="3916283"/>
            <a:ext cx="1824355" cy="1210945"/>
          </a:xfrm>
          <a:prstGeom prst="rect">
            <a:avLst/>
          </a:prstGeom>
        </p:spPr>
      </p:pic>
      <p:sp>
        <p:nvSpPr>
          <p:cNvPr id="3" name="Bouton d’action : Suivant 2">
            <a:hlinkClick r:id="rId6" action="ppaction://program" highlightClick="1"/>
          </p:cNvPr>
          <p:cNvSpPr/>
          <p:nvPr/>
        </p:nvSpPr>
        <p:spPr>
          <a:xfrm>
            <a:off x="5504184" y="2400287"/>
            <a:ext cx="1080120" cy="82978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Bouton d’action : Suivant 22">
            <a:hlinkClick r:id="rId7" action="ppaction://program" highlightClick="1"/>
          </p:cNvPr>
          <p:cNvSpPr/>
          <p:nvPr/>
        </p:nvSpPr>
        <p:spPr>
          <a:xfrm>
            <a:off x="5504184" y="4106864"/>
            <a:ext cx="1080120" cy="82978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outon d’action : Suivant 23">
            <a:hlinkClick r:id="rId8" action="ppaction://program" highlightClick="1"/>
          </p:cNvPr>
          <p:cNvSpPr/>
          <p:nvPr/>
        </p:nvSpPr>
        <p:spPr>
          <a:xfrm>
            <a:off x="5504184" y="5565245"/>
            <a:ext cx="1080120" cy="82978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359560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22</a:t>
            </a:fld>
            <a:endParaRPr lang="de-DE" sz="18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26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Distributeurs à voies multiples </a:t>
            </a:r>
          </a:p>
        </p:txBody>
      </p:sp>
    </p:spTree>
    <p:extLst>
      <p:ext uri="{BB962C8B-B14F-4D97-AF65-F5344CB8AC3E}">
        <p14:creationId xmlns:p14="http://schemas.microsoft.com/office/powerpoint/2010/main" val="35578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3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64" y="3284984"/>
            <a:ext cx="2592288" cy="131139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685516" y="2406243"/>
            <a:ext cx="1656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étranglement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5516" y="5158184"/>
            <a:ext cx="1656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Bille de blocage 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2"/>
            <a:endCxn id="7" idx="0"/>
          </p:cNvCxnSpPr>
          <p:nvPr/>
        </p:nvCxnSpPr>
        <p:spPr>
          <a:xfrm>
            <a:off x="2513608" y="2683242"/>
            <a:ext cx="0" cy="601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0"/>
          </p:cNvCxnSpPr>
          <p:nvPr/>
        </p:nvCxnSpPr>
        <p:spPr>
          <a:xfrm flipV="1">
            <a:off x="2513608" y="4365104"/>
            <a:ext cx="0" cy="79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4" t="17556" r="35945" b="26454"/>
          <a:stretch/>
        </p:blipFill>
        <p:spPr bwMode="auto">
          <a:xfrm>
            <a:off x="5381104" y="2683242"/>
            <a:ext cx="2702272" cy="315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21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23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26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359560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23</a:t>
            </a:fld>
            <a:endParaRPr lang="de-DE" sz="1800" dirty="0"/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29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Les régulateurs de débit</a:t>
            </a:r>
          </a:p>
        </p:txBody>
      </p:sp>
    </p:spTree>
    <p:extLst>
      <p:ext uri="{BB962C8B-B14F-4D97-AF65-F5344CB8AC3E}">
        <p14:creationId xmlns:p14="http://schemas.microsoft.com/office/powerpoint/2010/main" val="66309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2376264" cy="2304256"/>
          </a:xfrm>
          <a:prstGeom prst="rect">
            <a:avLst/>
          </a:prstGeom>
        </p:spPr>
      </p:pic>
      <p:pic>
        <p:nvPicPr>
          <p:cNvPr id="8195" name="Picture 3" descr="C:\Users\ABDELL\Desktop\prezzi_pics\Xhnotion-Pneumatic-Push-to-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34" y="2794382"/>
            <a:ext cx="3412418" cy="25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59632" y="5431575"/>
            <a:ext cx="30243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Bille de blocage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59632" y="2379707"/>
            <a:ext cx="30243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Ressort de rappel 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339752" y="4032239"/>
            <a:ext cx="0" cy="1367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123728" y="2656706"/>
            <a:ext cx="0" cy="844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18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20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23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4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24</a:t>
            </a:fld>
            <a:endParaRPr lang="de-DE" sz="18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26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Les clapets anti-retour</a:t>
            </a:r>
          </a:p>
        </p:txBody>
      </p:sp>
    </p:spTree>
    <p:extLst>
      <p:ext uri="{BB962C8B-B14F-4D97-AF65-F5344CB8AC3E}">
        <p14:creationId xmlns:p14="http://schemas.microsoft.com/office/powerpoint/2010/main" val="8245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6" t="6791" r="26476" b="20724"/>
          <a:stretch/>
        </p:blipFill>
        <p:spPr>
          <a:xfrm>
            <a:off x="944796" y="2699664"/>
            <a:ext cx="1980224" cy="21015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3" t="9459" r="31042" b="19098"/>
          <a:stretch/>
        </p:blipFill>
        <p:spPr>
          <a:xfrm>
            <a:off x="3043869" y="2699664"/>
            <a:ext cx="2468689" cy="21015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7" t="28549" r="8958" b="6240"/>
          <a:stretch/>
        </p:blipFill>
        <p:spPr>
          <a:xfrm>
            <a:off x="5677164" y="2710702"/>
            <a:ext cx="1526604" cy="20904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37806" r="53333" b="10530"/>
          <a:stretch/>
        </p:blipFill>
        <p:spPr>
          <a:xfrm>
            <a:off x="7350492" y="2710702"/>
            <a:ext cx="1696173" cy="209048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44011" y="4941168"/>
            <a:ext cx="2171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Bouton poussoir</a:t>
            </a:r>
          </a:p>
          <a:p>
            <a:pPr algn="ctr"/>
            <a:r>
              <a:rPr lang="fr-FR" dirty="0" smtClean="0"/>
              <a:t>« T-22-SW »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52523" y="5013176"/>
            <a:ext cx="2171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Bouton poussoir</a:t>
            </a:r>
          </a:p>
          <a:p>
            <a:pPr algn="ctr"/>
            <a:r>
              <a:rPr lang="fr-FR" dirty="0" smtClean="0"/>
              <a:t>« RP-22-RT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059832" y="4963234"/>
            <a:ext cx="2171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Levier</a:t>
            </a:r>
          </a:p>
          <a:p>
            <a:pPr algn="ctr"/>
            <a:r>
              <a:rPr lang="fr-FR" dirty="0" smtClean="0"/>
              <a:t>« N-22-SW »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64288" y="5013176"/>
            <a:ext cx="2171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Bouton poussoir</a:t>
            </a:r>
          </a:p>
          <a:p>
            <a:pPr algn="ctr"/>
            <a:r>
              <a:rPr lang="fr-FR" dirty="0" smtClean="0"/>
              <a:t>« T-30-SW »</a:t>
            </a:r>
            <a:endParaRPr lang="fr-FR" dirty="0"/>
          </a:p>
        </p:txBody>
      </p:sp>
      <p:grpSp>
        <p:nvGrpSpPr>
          <p:cNvPr id="16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1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9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2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359560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25</a:t>
            </a:fld>
            <a:endParaRPr lang="de-DE" sz="1800" dirty="0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25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Organes de commandes</a:t>
            </a:r>
          </a:p>
        </p:txBody>
      </p:sp>
    </p:spTree>
    <p:extLst>
      <p:ext uri="{BB962C8B-B14F-4D97-AF65-F5344CB8AC3E}">
        <p14:creationId xmlns:p14="http://schemas.microsoft.com/office/powerpoint/2010/main" val="24026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Imag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3901" y="3713367"/>
            <a:ext cx="2849874" cy="123825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507840" y="2218566"/>
            <a:ext cx="24482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Coupleur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374702" y="6206762"/>
            <a:ext cx="24482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Connecteur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598838" y="5589240"/>
            <a:ext cx="0" cy="698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598838" y="2495565"/>
            <a:ext cx="0" cy="655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 t="7476" r="33474" b="-7476"/>
          <a:stretch/>
        </p:blipFill>
        <p:spPr>
          <a:xfrm>
            <a:off x="6444208" y="2619524"/>
            <a:ext cx="1692349" cy="2888704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6066246" y="5589240"/>
            <a:ext cx="2448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Raccord rapide</a:t>
            </a:r>
          </a:p>
          <a:p>
            <a:pPr algn="ctr"/>
            <a:r>
              <a:rPr lang="fr-FR" dirty="0" smtClean="0"/>
              <a:t>« PK-6 »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14518" y="6483761"/>
            <a:ext cx="377482" cy="194239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26</a:t>
            </a:fld>
            <a:endParaRPr lang="de-DE" sz="1800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  <p:sp>
        <p:nvSpPr>
          <p:cNvPr id="22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Raccords de connexions</a:t>
            </a:r>
          </a:p>
        </p:txBody>
      </p:sp>
    </p:spTree>
    <p:extLst>
      <p:ext uri="{BB962C8B-B14F-4D97-AF65-F5344CB8AC3E}">
        <p14:creationId xmlns:p14="http://schemas.microsoft.com/office/powerpoint/2010/main" val="2992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36002" y="1611412"/>
            <a:ext cx="738672" cy="5040560"/>
            <a:chOff x="251520" y="553244"/>
            <a:chExt cx="605904" cy="5040560"/>
          </a:xfrm>
        </p:grpSpPr>
        <p:sp>
          <p:nvSpPr>
            <p:cNvPr id="9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1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III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4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ZoneTexte 377"/>
          <p:cNvSpPr txBox="1"/>
          <p:nvPr/>
        </p:nvSpPr>
        <p:spPr>
          <a:xfrm>
            <a:off x="7865318" y="5994174"/>
            <a:ext cx="4157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fr-FR" sz="24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ZoneTexte 377"/>
          <p:cNvSpPr txBox="1"/>
          <p:nvPr/>
        </p:nvSpPr>
        <p:spPr>
          <a:xfrm>
            <a:off x="-6373216" y="5948007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1145189" y="2102675"/>
            <a:ext cx="3716077" cy="817135"/>
          </a:xfrm>
          <a:prstGeom prst="round2Diag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Unité de conditionnement d’air </a:t>
            </a:r>
          </a:p>
        </p:txBody>
      </p:sp>
      <p:sp>
        <p:nvSpPr>
          <p:cNvPr id="25" name="Arrondir un rectangle avec un coin diagonal 24"/>
          <p:cNvSpPr/>
          <p:nvPr/>
        </p:nvSpPr>
        <p:spPr>
          <a:xfrm>
            <a:off x="1779092" y="4439375"/>
            <a:ext cx="3024336" cy="817135"/>
          </a:xfrm>
          <a:prstGeom prst="round2Diag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Organes de commandes</a:t>
            </a: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1635076" y="5666472"/>
            <a:ext cx="3168352" cy="817135"/>
          </a:xfrm>
          <a:prstGeom prst="round2Diag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Raccords de connexions</a:t>
            </a:r>
          </a:p>
        </p:txBody>
      </p:sp>
      <p:sp>
        <p:nvSpPr>
          <p:cNvPr id="28" name="Arrondir un rectangle avec un coin diagonal 27"/>
          <p:cNvSpPr/>
          <p:nvPr/>
        </p:nvSpPr>
        <p:spPr>
          <a:xfrm>
            <a:off x="1203028" y="3242549"/>
            <a:ext cx="3600400" cy="817135"/>
          </a:xfrm>
          <a:prstGeom prst="round2Diag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Distributeurs à voies</a:t>
            </a:r>
            <a:r>
              <a:rPr lang="fr-FR" dirty="0"/>
              <a:t> 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multiples </a:t>
            </a:r>
          </a:p>
        </p:txBody>
      </p:sp>
      <p:sp>
        <p:nvSpPr>
          <p:cNvPr id="30" name="Accolade fermante 29"/>
          <p:cNvSpPr/>
          <p:nvPr/>
        </p:nvSpPr>
        <p:spPr>
          <a:xfrm>
            <a:off x="4803428" y="1971452"/>
            <a:ext cx="1008112" cy="4752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/>
          <p:cNvSpPr/>
          <p:nvPr/>
        </p:nvSpPr>
        <p:spPr>
          <a:xfrm>
            <a:off x="6084168" y="3347988"/>
            <a:ext cx="2783260" cy="19085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Réalisation du banc d’essais</a:t>
            </a:r>
            <a:endParaRPr lang="fr-FR" sz="2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483607"/>
            <a:ext cx="287552" cy="194393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27</a:t>
            </a:fld>
            <a:endParaRPr lang="de-DE" sz="18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3200" b="1" dirty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III- Approche de résolution</a:t>
            </a:r>
          </a:p>
        </p:txBody>
      </p:sp>
    </p:spTree>
    <p:extLst>
      <p:ext uri="{BB962C8B-B14F-4D97-AF65-F5344CB8AC3E}">
        <p14:creationId xmlns:p14="http://schemas.microsoft.com/office/powerpoint/2010/main" val="5905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1562" y="3140968"/>
            <a:ext cx="52261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Étude et conception </a:t>
            </a:r>
            <a:endParaRPr lang="fr-F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4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1115616" y="2681759"/>
            <a:ext cx="3384376" cy="1908522"/>
          </a:xfrm>
          <a:prstGeom prst="flowChartAlternateProcess">
            <a:avLst/>
          </a:prstGeom>
          <a:ln cmpd="thickThin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B</a:t>
            </a:r>
            <a:r>
              <a:rPr lang="fr-FR" sz="2400" b="1" dirty="0" smtClean="0"/>
              <a:t>anc d’essais</a:t>
            </a:r>
          </a:p>
          <a:p>
            <a:pPr algn="ctr"/>
            <a:r>
              <a:rPr lang="fr-FR" sz="2400" b="1" dirty="0" smtClean="0"/>
              <a:t>Electropneumatique </a:t>
            </a:r>
            <a:endParaRPr lang="fr-FR" sz="2400" b="1" dirty="0"/>
          </a:p>
        </p:txBody>
      </p:sp>
      <p:sp>
        <p:nvSpPr>
          <p:cNvPr id="17" name="Organigramme : Alternative 16"/>
          <p:cNvSpPr/>
          <p:nvPr/>
        </p:nvSpPr>
        <p:spPr>
          <a:xfrm>
            <a:off x="5467772" y="1628800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pneumatique</a:t>
            </a:r>
          </a:p>
          <a:p>
            <a:pPr algn="ctr"/>
            <a:r>
              <a:rPr lang="fr-FR" sz="2400" b="1" dirty="0" smtClean="0"/>
              <a:t>« Stand 1 »</a:t>
            </a:r>
            <a:endParaRPr lang="fr-FR" sz="2400" b="1" dirty="0"/>
          </a:p>
        </p:txBody>
      </p:sp>
      <p:sp>
        <p:nvSpPr>
          <p:cNvPr id="20" name="Organigramme : Alternative 19"/>
          <p:cNvSpPr/>
          <p:nvPr/>
        </p:nvSpPr>
        <p:spPr>
          <a:xfrm>
            <a:off x="5499770" y="4941168"/>
            <a:ext cx="3384376" cy="1422338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</a:t>
            </a:r>
          </a:p>
          <a:p>
            <a:pPr algn="ctr"/>
            <a:r>
              <a:rPr lang="fr-FR" sz="2400" b="1" dirty="0"/>
              <a:t>é</a:t>
            </a:r>
            <a:r>
              <a:rPr lang="fr-FR" sz="2400" b="1" dirty="0" smtClean="0"/>
              <a:t>lectropneumatique automatisé</a:t>
            </a:r>
          </a:p>
          <a:p>
            <a:pPr algn="ctr"/>
            <a:r>
              <a:rPr lang="fr-FR" sz="2400" b="1" dirty="0" smtClean="0"/>
              <a:t>« Stand 3 »</a:t>
            </a:r>
            <a:endParaRPr lang="fr-FR" sz="2400" b="1" dirty="0"/>
          </a:p>
        </p:txBody>
      </p:sp>
      <p:sp>
        <p:nvSpPr>
          <p:cNvPr id="21" name="Organigramme : Alternative 20"/>
          <p:cNvSpPr/>
          <p:nvPr/>
        </p:nvSpPr>
        <p:spPr>
          <a:xfrm>
            <a:off x="5467772" y="3094788"/>
            <a:ext cx="3384376" cy="1082464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électropneumatique</a:t>
            </a:r>
          </a:p>
          <a:p>
            <a:pPr algn="ctr"/>
            <a:r>
              <a:rPr lang="fr-FR" sz="2400" b="1" dirty="0" smtClean="0"/>
              <a:t>« Stand 2 »</a:t>
            </a:r>
            <a:endParaRPr lang="fr-FR" sz="2400" b="1" dirty="0"/>
          </a:p>
        </p:txBody>
      </p:sp>
      <p:cxnSp>
        <p:nvCxnSpPr>
          <p:cNvPr id="23" name="Connecteur droit avec flèche 22"/>
          <p:cNvCxnSpPr>
            <a:stCxn id="14" idx="3"/>
            <a:endCxn id="17" idx="1"/>
          </p:cNvCxnSpPr>
          <p:nvPr/>
        </p:nvCxnSpPr>
        <p:spPr>
          <a:xfrm flipV="1">
            <a:off x="4499992" y="2165530"/>
            <a:ext cx="967780" cy="1470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4" idx="3"/>
            <a:endCxn id="21" idx="1"/>
          </p:cNvCxnSpPr>
          <p:nvPr/>
        </p:nvCxnSpPr>
        <p:spPr>
          <a:xfrm>
            <a:off x="4499992" y="3636020"/>
            <a:ext cx="9677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4" idx="3"/>
            <a:endCxn id="20" idx="1"/>
          </p:cNvCxnSpPr>
          <p:nvPr/>
        </p:nvCxnSpPr>
        <p:spPr>
          <a:xfrm>
            <a:off x="4499992" y="3636020"/>
            <a:ext cx="999778" cy="2016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34000"/>
            <a:ext cx="287552" cy="117972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29</a:t>
            </a:fld>
            <a:endParaRPr lang="de-DE" sz="18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29575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5289" y="1772816"/>
            <a:ext cx="6793354" cy="454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 Le groupe MARQUARDT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z="1800" smtClean="0"/>
              <a:t>3</a:t>
            </a:fld>
            <a:endParaRPr lang="de-DE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03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111240" y="2119568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pneumatique</a:t>
            </a:r>
          </a:p>
          <a:p>
            <a:pPr algn="ctr"/>
            <a:r>
              <a:rPr lang="fr-FR" sz="2400" b="1" dirty="0" smtClean="0"/>
              <a:t>« Stand 1 »</a:t>
            </a:r>
            <a:endParaRPr lang="fr-FR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66542" y="3948767"/>
            <a:ext cx="826932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3600" dirty="0" smtClean="0"/>
              <a:t>Tester les mouvements simples des vérins simple effet , double effet et rotatifs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30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8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Étude</a:t>
            </a:r>
          </a:p>
        </p:txBody>
      </p:sp>
    </p:spTree>
    <p:extLst>
      <p:ext uri="{BB962C8B-B14F-4D97-AF65-F5344CB8AC3E}">
        <p14:creationId xmlns:p14="http://schemas.microsoft.com/office/powerpoint/2010/main" val="9294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111240" y="2119568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Schéma pneumatique</a:t>
            </a:r>
          </a:p>
          <a:p>
            <a:pPr algn="ctr"/>
            <a:r>
              <a:rPr lang="fr-FR" sz="2400" b="1" dirty="0" smtClean="0"/>
              <a:t>« Stand 1 »</a:t>
            </a:r>
            <a:endParaRPr lang="fr-FR" sz="2400" b="1" dirty="0"/>
          </a:p>
        </p:txBody>
      </p:sp>
      <p:sp>
        <p:nvSpPr>
          <p:cNvPr id="16" name="Bouton d’action : Suivant 15">
            <a:hlinkClick r:id="rId3" action="ppaction://program" highlightClick="1"/>
          </p:cNvPr>
          <p:cNvSpPr/>
          <p:nvPr/>
        </p:nvSpPr>
        <p:spPr>
          <a:xfrm>
            <a:off x="3491880" y="4491732"/>
            <a:ext cx="2160240" cy="10164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31</a:t>
            </a:fld>
            <a:endParaRPr lang="de-DE" sz="1800" dirty="0"/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8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Étude</a:t>
            </a:r>
          </a:p>
        </p:txBody>
      </p:sp>
    </p:spTree>
    <p:extLst>
      <p:ext uri="{BB962C8B-B14F-4D97-AF65-F5344CB8AC3E}">
        <p14:creationId xmlns:p14="http://schemas.microsoft.com/office/powerpoint/2010/main" val="8642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077703" y="2069174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Modélisation 3D </a:t>
            </a:r>
          </a:p>
          <a:p>
            <a:pPr algn="ctr"/>
            <a:r>
              <a:rPr lang="fr-FR" sz="2400" b="1" dirty="0"/>
              <a:t>« Stand 1 »</a:t>
            </a:r>
          </a:p>
        </p:txBody>
      </p:sp>
      <p:pic>
        <p:nvPicPr>
          <p:cNvPr id="1027" name="Picture 3" descr="C:\Users\ABDELL\Desktop\prezzi_pics\bg_stand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r="22188"/>
          <a:stretch/>
        </p:blipFill>
        <p:spPr bwMode="auto">
          <a:xfrm>
            <a:off x="1140500" y="3489735"/>
            <a:ext cx="3596649" cy="315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BDELL\Desktop\prezzi_pics\1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t="22844" r="33900" b="25127"/>
          <a:stretch/>
        </p:blipFill>
        <p:spPr bwMode="auto">
          <a:xfrm>
            <a:off x="5389836" y="3771652"/>
            <a:ext cx="3477592" cy="25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88424" y="6363506"/>
            <a:ext cx="503576" cy="31449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32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572775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16271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111240" y="2119568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électropneumatique</a:t>
            </a:r>
          </a:p>
          <a:p>
            <a:pPr algn="ctr"/>
            <a:r>
              <a:rPr lang="fr-FR" sz="2400" b="1" dirty="0" smtClean="0"/>
              <a:t>« Stand 2 »</a:t>
            </a:r>
            <a:endParaRPr lang="fr-FR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02296" y="3385840"/>
            <a:ext cx="82693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3600" dirty="0" smtClean="0"/>
              <a:t>Tester des taches effectuée par le bais d’une commande électropneumatique 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1015510" y="4559091"/>
            <a:ext cx="7679804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400" dirty="0"/>
              <a:t>Ces taches sont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Pliage </a:t>
            </a:r>
            <a:endParaRPr lang="fr-FR" sz="2800" b="1" dirty="0">
              <a:solidFill>
                <a:schemeClr val="bg2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Serrage 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</a:rPr>
              <a:t>Monte </a:t>
            </a:r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charge 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chemeClr val="bg2">
                    <a:lumMod val="50000"/>
                  </a:schemeClr>
                </a:solidFill>
              </a:rPr>
              <a:t>Porte coulissante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33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Étude</a:t>
            </a:r>
          </a:p>
        </p:txBody>
      </p:sp>
    </p:spTree>
    <p:extLst>
      <p:ext uri="{BB962C8B-B14F-4D97-AF65-F5344CB8AC3E}">
        <p14:creationId xmlns:p14="http://schemas.microsoft.com/office/powerpoint/2010/main" val="31976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111240" y="2119568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Schéma électropneumatique «</a:t>
            </a:r>
            <a:r>
              <a:rPr lang="fr-FR" sz="2400" b="1" dirty="0" smtClean="0"/>
              <a:t> Stand 2 »</a:t>
            </a:r>
            <a:endParaRPr lang="fr-FR" sz="2400" b="1" dirty="0"/>
          </a:p>
        </p:txBody>
      </p:sp>
      <p:sp>
        <p:nvSpPr>
          <p:cNvPr id="2" name="Bouton d’action : Suivant 1">
            <a:hlinkClick r:id="rId3" action="ppaction://program" highlightClick="1"/>
          </p:cNvPr>
          <p:cNvSpPr/>
          <p:nvPr/>
        </p:nvSpPr>
        <p:spPr>
          <a:xfrm>
            <a:off x="3491880" y="4491732"/>
            <a:ext cx="2160240" cy="10164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34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Étude</a:t>
            </a:r>
          </a:p>
        </p:txBody>
      </p:sp>
    </p:spTree>
    <p:extLst>
      <p:ext uri="{BB962C8B-B14F-4D97-AF65-F5344CB8AC3E}">
        <p14:creationId xmlns:p14="http://schemas.microsoft.com/office/powerpoint/2010/main" val="1378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077703" y="2211524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Modélisation 3D </a:t>
            </a:r>
          </a:p>
          <a:p>
            <a:pPr algn="ctr"/>
            <a:r>
              <a:rPr lang="fr-FR" sz="2400" b="1" dirty="0"/>
              <a:t>« Stand 2 »</a:t>
            </a:r>
          </a:p>
        </p:txBody>
      </p:sp>
      <p:pic>
        <p:nvPicPr>
          <p:cNvPr id="2050" name="Picture 2" descr="C:\Users\ABDELL\Desktop\prezzi_pics\STADN DE TEST ELEC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t="18621" r="29166"/>
          <a:stretch/>
        </p:blipFill>
        <p:spPr bwMode="auto">
          <a:xfrm>
            <a:off x="1124671" y="3894670"/>
            <a:ext cx="3645220" cy="26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BDELL\Desktop\prezzi_pics\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4" r="13892"/>
          <a:stretch/>
        </p:blipFill>
        <p:spPr bwMode="auto">
          <a:xfrm>
            <a:off x="4803428" y="3833123"/>
            <a:ext cx="4082008" cy="27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453336"/>
            <a:ext cx="359560" cy="22466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35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20202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2560880" y="2119568"/>
            <a:ext cx="448509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Stand électropneumatique automatisé</a:t>
            </a:r>
          </a:p>
          <a:p>
            <a:pPr algn="ctr"/>
            <a:r>
              <a:rPr lang="fr-FR" sz="2400" b="1" dirty="0" smtClean="0"/>
              <a:t>« Stand 3 »</a:t>
            </a:r>
            <a:endParaRPr lang="fr-FR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02296" y="3385840"/>
            <a:ext cx="82693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3600" dirty="0" smtClean="0"/>
              <a:t>Tester des cycles effectuée par le bais d’une commande automatisée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1015510" y="4559091"/>
            <a:ext cx="805611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400" dirty="0" smtClean="0"/>
              <a:t>Ces cycles sont 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Cycle de mouvement pour l’unité d’éjection des </a:t>
            </a: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pièces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Cycle « Va et vient </a:t>
            </a: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Cycle de mouvement pour l’unité de marquage </a:t>
            </a: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des tampons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359560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36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Étude</a:t>
            </a:r>
          </a:p>
        </p:txBody>
      </p:sp>
    </p:spTree>
    <p:extLst>
      <p:ext uri="{BB962C8B-B14F-4D97-AF65-F5344CB8AC3E}">
        <p14:creationId xmlns:p14="http://schemas.microsoft.com/office/powerpoint/2010/main" val="27526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077703" y="2211524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Modélisation 3D </a:t>
            </a:r>
          </a:p>
          <a:p>
            <a:pPr algn="ctr"/>
            <a:r>
              <a:rPr lang="fr-FR" sz="2400" b="1" dirty="0"/>
              <a:t>« Stand 3 »</a:t>
            </a:r>
          </a:p>
        </p:txBody>
      </p:sp>
      <p:pic>
        <p:nvPicPr>
          <p:cNvPr id="2050" name="Picture 2" descr="C:\Users\ABDELL\Desktop\prezzi_pics\STADN DE TEST ELEC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t="18621" r="29166"/>
          <a:stretch/>
        </p:blipFill>
        <p:spPr bwMode="auto">
          <a:xfrm>
            <a:off x="1124671" y="3894670"/>
            <a:ext cx="3645220" cy="26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BDELL\Desktop\prezzi_pics\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4" r="13892"/>
          <a:stretch/>
        </p:blipFill>
        <p:spPr bwMode="auto">
          <a:xfrm>
            <a:off x="4803428" y="3833123"/>
            <a:ext cx="4082008" cy="27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45720"/>
            <a:ext cx="287552" cy="132279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37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15561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Organigramme : Alternative 13"/>
          <p:cNvSpPr/>
          <p:nvPr/>
        </p:nvSpPr>
        <p:spPr>
          <a:xfrm>
            <a:off x="3077703" y="2139516"/>
            <a:ext cx="3384376" cy="1073460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Modélisation 3D </a:t>
            </a:r>
          </a:p>
          <a:p>
            <a:pPr algn="ctr"/>
            <a:r>
              <a:rPr lang="fr-FR" sz="2400" b="1" dirty="0" smtClean="0"/>
              <a:t>Table mobile </a:t>
            </a:r>
            <a:endParaRPr lang="fr-FR" sz="2400" b="1" dirty="0"/>
          </a:p>
        </p:txBody>
      </p:sp>
      <p:pic>
        <p:nvPicPr>
          <p:cNvPr id="3074" name="Picture 2" descr="C:\Users\ABDELL\Desktop\prezzi_pics\12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11564" r="35701" b="15584"/>
          <a:stretch/>
        </p:blipFill>
        <p:spPr bwMode="auto">
          <a:xfrm>
            <a:off x="6390815" y="3181072"/>
            <a:ext cx="2590800" cy="36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BDELL\Desktop\prezzi_pics\bg 1200-6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r="26356"/>
          <a:stretch/>
        </p:blipFill>
        <p:spPr bwMode="auto">
          <a:xfrm>
            <a:off x="1253928" y="3292392"/>
            <a:ext cx="3421811" cy="35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34000"/>
            <a:ext cx="287552" cy="117972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38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7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34265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8674" cy="5040560"/>
            <a:chOff x="251519" y="553244"/>
            <a:chExt cx="605905" cy="5040560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IV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7"/>
            <p:cNvSpPr/>
            <p:nvPr/>
          </p:nvSpPr>
          <p:spPr>
            <a:xfrm>
              <a:off x="251520" y="5016872"/>
              <a:ext cx="605904" cy="57693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r="38542"/>
          <a:stretch/>
        </p:blipFill>
        <p:spPr>
          <a:xfrm>
            <a:off x="5943600" y="2127639"/>
            <a:ext cx="2952750" cy="44404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r="30877"/>
          <a:stretch/>
        </p:blipFill>
        <p:spPr>
          <a:xfrm>
            <a:off x="1043608" y="2443557"/>
            <a:ext cx="4470261" cy="391994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568040"/>
            <a:ext cx="359560" cy="109960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39</a:t>
            </a:fld>
            <a:endParaRPr lang="de-DE" sz="1800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Étude et conception </a:t>
            </a:r>
            <a:endParaRPr lang="fr-CA" sz="3200" b="1" dirty="0"/>
          </a:p>
        </p:txBody>
      </p:sp>
      <p:sp>
        <p:nvSpPr>
          <p:cNvPr id="19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Assemblage 3D</a:t>
            </a:r>
          </a:p>
        </p:txBody>
      </p:sp>
    </p:spTree>
    <p:extLst>
      <p:ext uri="{BB962C8B-B14F-4D97-AF65-F5344CB8AC3E}">
        <p14:creationId xmlns:p14="http://schemas.microsoft.com/office/powerpoint/2010/main" val="14384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MARQUARDT Mécatronique Tunisie: MMT</a:t>
            </a:r>
            <a:endParaRPr lang="fr-FR" dirty="0"/>
          </a:p>
        </p:txBody>
      </p:sp>
      <p:pic>
        <p:nvPicPr>
          <p:cNvPr id="1026" name="Picture 2" descr="C:\Users\ABDELL\Desktop\prezzi_pics\Marquardt-1-plumeseconomiqu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53" y="1849389"/>
            <a:ext cx="7200800" cy="46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z="1800" smtClean="0"/>
              <a:pPr/>
              <a:t>4</a:t>
            </a:fld>
            <a:endParaRPr lang="de-DE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4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3648" y="3140968"/>
            <a:ext cx="6353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4000" b="1" dirty="0"/>
              <a:t>Grafcet &amp; Automatisation</a:t>
            </a:r>
            <a:endParaRPr lang="fr-CA" sz="4000" b="1" dirty="0"/>
          </a:p>
        </p:txBody>
      </p:sp>
    </p:spTree>
    <p:extLst>
      <p:ext uri="{BB962C8B-B14F-4D97-AF65-F5344CB8AC3E}">
        <p14:creationId xmlns:p14="http://schemas.microsoft.com/office/powerpoint/2010/main" val="19638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36002" y="1611412"/>
            <a:ext cx="730540" cy="4184848"/>
            <a:chOff x="251519" y="553244"/>
            <a:chExt cx="599233" cy="4184848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Block Arc 3"/>
          <p:cNvSpPr/>
          <p:nvPr/>
        </p:nvSpPr>
        <p:spPr>
          <a:xfrm>
            <a:off x="-1821791" y="1323277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337523" y="2434084"/>
            <a:ext cx="5475833" cy="812800"/>
          </a:xfrm>
          <a:custGeom>
            <a:avLst/>
            <a:gdLst>
              <a:gd name="connsiteX0" fmla="*/ 0 w 5475833"/>
              <a:gd name="connsiteY0" fmla="*/ 0 h 812800"/>
              <a:gd name="connsiteX1" fmla="*/ 5475833 w 5475833"/>
              <a:gd name="connsiteY1" fmla="*/ 0 h 812800"/>
              <a:gd name="connsiteX2" fmla="*/ 5475833 w 5475833"/>
              <a:gd name="connsiteY2" fmla="*/ 812800 h 812800"/>
              <a:gd name="connsiteX3" fmla="*/ 0 w 5475833"/>
              <a:gd name="connsiteY3" fmla="*/ 812800 h 812800"/>
              <a:gd name="connsiteX4" fmla="*/ 0 w 5475833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833" h="812800">
                <a:moveTo>
                  <a:pt x="0" y="0"/>
                </a:moveTo>
                <a:lnTo>
                  <a:pt x="5475833" y="0"/>
                </a:lnTo>
                <a:lnTo>
                  <a:pt x="5475833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5160" tIns="58420" rIns="58420" bIns="5842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b="1" kern="1200" dirty="0" smtClean="0">
                <a:solidFill>
                  <a:schemeClr val="bg1"/>
                </a:solidFill>
              </a:rPr>
              <a:t>Cycle de mouvement pour l’unité d’éjection des pièces</a:t>
            </a:r>
            <a:endParaRPr lang="fr-FR" sz="2300" kern="12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29523" y="2332484"/>
            <a:ext cx="1016000" cy="101600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632976" y="3653283"/>
            <a:ext cx="5180380" cy="812800"/>
          </a:xfrm>
          <a:custGeom>
            <a:avLst/>
            <a:gdLst>
              <a:gd name="connsiteX0" fmla="*/ 0 w 5180380"/>
              <a:gd name="connsiteY0" fmla="*/ 0 h 812800"/>
              <a:gd name="connsiteX1" fmla="*/ 5180380 w 5180380"/>
              <a:gd name="connsiteY1" fmla="*/ 0 h 812800"/>
              <a:gd name="connsiteX2" fmla="*/ 5180380 w 5180380"/>
              <a:gd name="connsiteY2" fmla="*/ 812800 h 812800"/>
              <a:gd name="connsiteX3" fmla="*/ 0 w 5180380"/>
              <a:gd name="connsiteY3" fmla="*/ 812800 h 812800"/>
              <a:gd name="connsiteX4" fmla="*/ 0 w 5180380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0380" h="812800">
                <a:moveTo>
                  <a:pt x="0" y="0"/>
                </a:moveTo>
                <a:lnTo>
                  <a:pt x="5180380" y="0"/>
                </a:lnTo>
                <a:lnTo>
                  <a:pt x="5180380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5160" tIns="58420" rIns="58420" bIns="5842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b="1" kern="1200" dirty="0" smtClean="0">
                <a:solidFill>
                  <a:schemeClr val="bg1"/>
                </a:solidFill>
              </a:rPr>
              <a:t>Cycle « Va et vient »</a:t>
            </a:r>
            <a:endParaRPr lang="fr-FR" sz="2300" b="1" kern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24976" y="3551683"/>
            <a:ext cx="1016000" cy="101600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337523" y="4872484"/>
            <a:ext cx="5475833" cy="812800"/>
          </a:xfrm>
          <a:custGeom>
            <a:avLst/>
            <a:gdLst>
              <a:gd name="connsiteX0" fmla="*/ 0 w 5475833"/>
              <a:gd name="connsiteY0" fmla="*/ 0 h 812800"/>
              <a:gd name="connsiteX1" fmla="*/ 5475833 w 5475833"/>
              <a:gd name="connsiteY1" fmla="*/ 0 h 812800"/>
              <a:gd name="connsiteX2" fmla="*/ 5475833 w 5475833"/>
              <a:gd name="connsiteY2" fmla="*/ 812800 h 812800"/>
              <a:gd name="connsiteX3" fmla="*/ 0 w 5475833"/>
              <a:gd name="connsiteY3" fmla="*/ 812800 h 812800"/>
              <a:gd name="connsiteX4" fmla="*/ 0 w 5475833"/>
              <a:gd name="connsiteY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833" h="812800">
                <a:moveTo>
                  <a:pt x="0" y="0"/>
                </a:moveTo>
                <a:lnTo>
                  <a:pt x="5475833" y="0"/>
                </a:lnTo>
                <a:lnTo>
                  <a:pt x="5475833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5160" tIns="58420" rIns="58420" bIns="5842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b="1" kern="1200" dirty="0" smtClean="0">
                <a:solidFill>
                  <a:schemeClr val="bg1"/>
                </a:solidFill>
              </a:rPr>
              <a:t>Cycle de mouvement pour l’unité de marquage des tampons</a:t>
            </a:r>
            <a:endParaRPr lang="fr-FR" sz="2300" b="1" kern="1200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29523" y="4770884"/>
            <a:ext cx="1016000" cy="101600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Ellipse 15"/>
          <p:cNvSpPr/>
          <p:nvPr/>
        </p:nvSpPr>
        <p:spPr>
          <a:xfrm>
            <a:off x="899592" y="2628528"/>
            <a:ext cx="2193290" cy="2888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Stand électropneumatique automatisé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629572"/>
            <a:ext cx="359560" cy="48427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41</a:t>
            </a:fld>
            <a:endParaRPr lang="de-DE" sz="1800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Grafcet &amp; Automatisation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26061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77"/>
          <p:cNvSpPr txBox="1"/>
          <p:nvPr/>
        </p:nvSpPr>
        <p:spPr>
          <a:xfrm>
            <a:off x="-919286" y="1499165"/>
            <a:ext cx="1104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Grafcet</a:t>
            </a:r>
          </a:p>
          <a:p>
            <a:pPr lvl="0" algn="ctr"/>
            <a:r>
              <a:rPr lang="fr-FR" sz="24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Cycle </a:t>
            </a:r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 mouvement pour l’unité d’éjection des pièces</a:t>
            </a:r>
          </a:p>
          <a:p>
            <a:pPr lvl="0" algn="ctr"/>
            <a:endParaRPr lang="fr-FR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/>
            <a:r>
              <a:rPr lang="fr-FR" sz="24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pPr algn="ctr"/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68078"/>
            <a:ext cx="4505052" cy="44899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7755" y="2187476"/>
            <a:ext cx="730540" cy="4184848"/>
            <a:chOff x="251519" y="553244"/>
            <a:chExt cx="599233" cy="4184848"/>
          </a:xfrm>
        </p:grpSpPr>
        <p:sp>
          <p:nvSpPr>
            <p:cNvPr id="10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42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Grafcet &amp; Automatisation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1286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287552" cy="224664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448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77"/>
          <p:cNvSpPr txBox="1"/>
          <p:nvPr/>
        </p:nvSpPr>
        <p:spPr>
          <a:xfrm>
            <a:off x="-1216824" y="1497999"/>
            <a:ext cx="1104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Grafcet</a:t>
            </a:r>
          </a:p>
          <a:p>
            <a:pPr lvl="0" algn="ctr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Cycle « Va et vient » </a:t>
            </a:r>
            <a:endParaRPr lang="fr-FR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/>
            <a:endParaRPr lang="fr-FR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/>
            <a:r>
              <a:rPr lang="fr-FR" sz="24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pPr algn="ctr"/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755" y="2187476"/>
            <a:ext cx="730540" cy="4184848"/>
            <a:chOff x="251519" y="553244"/>
            <a:chExt cx="599233" cy="4184848"/>
          </a:xfrm>
        </p:grpSpPr>
        <p:sp>
          <p:nvSpPr>
            <p:cNvPr id="10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098" name="Picture 2" descr="C:\Users\ABDELL\Desktop\prezzi_pics\1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17" y="2475508"/>
            <a:ext cx="4788458" cy="40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52194"/>
            <a:ext cx="287552" cy="125805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44</a:t>
            </a:fld>
            <a:endParaRPr lang="de-DE" sz="1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Grafcet &amp; Automatisation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26225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77"/>
          <p:cNvSpPr txBox="1"/>
          <p:nvPr/>
        </p:nvSpPr>
        <p:spPr>
          <a:xfrm>
            <a:off x="-1216824" y="1497999"/>
            <a:ext cx="1104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Grafcet</a:t>
            </a:r>
          </a:p>
          <a:p>
            <a:pPr lvl="0" algn="ctr"/>
            <a:r>
              <a:rPr lang="fr-FR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Cycle de mouvement pour l’unité de marquage des tampons</a:t>
            </a:r>
          </a:p>
          <a:p>
            <a:pPr lvl="0" algn="ctr"/>
            <a:endParaRPr lang="fr-FR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/>
            <a:r>
              <a:rPr lang="fr-FR" sz="24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pPr algn="ctr"/>
            <a:endParaRPr lang="fr-FR" sz="24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755" y="2340496"/>
            <a:ext cx="730540" cy="4184848"/>
            <a:chOff x="251519" y="553244"/>
            <a:chExt cx="599233" cy="4184848"/>
          </a:xfrm>
        </p:grpSpPr>
        <p:sp>
          <p:nvSpPr>
            <p:cNvPr id="10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Imag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67495"/>
            <a:ext cx="5616624" cy="417534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440" y="6525344"/>
            <a:ext cx="359560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45</a:t>
            </a:fld>
            <a:endParaRPr lang="de-DE" sz="1800" dirty="0"/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Grafcet &amp; Automatisation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8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719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3648" y="3140968"/>
            <a:ext cx="6567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4000" b="1" dirty="0"/>
              <a:t>Conclusion et perspective</a:t>
            </a:r>
          </a:p>
        </p:txBody>
      </p:sp>
    </p:spTree>
    <p:extLst>
      <p:ext uri="{BB962C8B-B14F-4D97-AF65-F5344CB8AC3E}">
        <p14:creationId xmlns:p14="http://schemas.microsoft.com/office/powerpoint/2010/main" val="12883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07755" y="2340496"/>
            <a:ext cx="730540" cy="4184848"/>
            <a:chOff x="251519" y="553244"/>
            <a:chExt cx="599233" cy="4184848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VI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219994" y="2054786"/>
            <a:ext cx="669674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dirty="0" smtClean="0"/>
              <a:t>Ce stand permet de tester les actionneurs pneumatiques des unité de production </a:t>
            </a:r>
            <a:endParaRPr lang="fr-FR" sz="2800" dirty="0"/>
          </a:p>
        </p:txBody>
      </p:sp>
      <p:sp>
        <p:nvSpPr>
          <p:cNvPr id="17" name="Rectangle 16"/>
          <p:cNvSpPr/>
          <p:nvPr/>
        </p:nvSpPr>
        <p:spPr>
          <a:xfrm>
            <a:off x="2845779" y="3265820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par des commandes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2006" y="4115742"/>
            <a:ext cx="1925527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  <a:prstDash val="lgDashDot"/>
          </a:ln>
        </p:spPr>
        <p:txBody>
          <a:bodyPr wrap="none">
            <a:spAutoFit/>
          </a:bodyPr>
          <a:lstStyle/>
          <a:p>
            <a:r>
              <a:rPr lang="fr-FR" sz="2800" dirty="0"/>
              <a:t>manuelles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50320" y="4239126"/>
            <a:ext cx="352692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</p:spPr>
        <p:txBody>
          <a:bodyPr wrap="none">
            <a:spAutoFit/>
          </a:bodyPr>
          <a:lstStyle/>
          <a:p>
            <a:r>
              <a:rPr lang="fr-FR" sz="2800" dirty="0"/>
              <a:t>électropneumatiques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8078" y="5473764"/>
            <a:ext cx="586570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  <a:prstDash val="lgDashDot"/>
          </a:ln>
        </p:spPr>
        <p:txBody>
          <a:bodyPr wrap="none">
            <a:spAutoFit/>
          </a:bodyPr>
          <a:lstStyle/>
          <a:p>
            <a:r>
              <a:rPr lang="fr-FR" sz="2800" dirty="0"/>
              <a:t>électropneumatiques automatisées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48</a:t>
            </a:fld>
            <a:endParaRPr lang="de-DE" sz="18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Conclusion et perspective</a:t>
            </a:r>
          </a:p>
        </p:txBody>
      </p:sp>
      <p:sp>
        <p:nvSpPr>
          <p:cNvPr id="24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23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107755" y="2340496"/>
            <a:ext cx="730540" cy="4184848"/>
            <a:chOff x="251519" y="553244"/>
            <a:chExt cx="599233" cy="4184848"/>
          </a:xfrm>
        </p:grpSpPr>
        <p:sp>
          <p:nvSpPr>
            <p:cNvPr id="7" name="Oval 9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endParaRPr lang="fr-CA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9" name="Oval 11"/>
            <p:cNvSpPr/>
            <p:nvPr/>
          </p:nvSpPr>
          <p:spPr>
            <a:xfrm>
              <a:off x="251519" y="2001788"/>
              <a:ext cx="576063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</a:p>
          </p:txBody>
        </p:sp>
        <p:sp>
          <p:nvSpPr>
            <p:cNvPr id="10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</a:p>
          </p:txBody>
        </p:sp>
        <p:sp>
          <p:nvSpPr>
            <p:cNvPr id="11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2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VI</a:t>
              </a:r>
              <a:endParaRPr lang="fr-CA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331640" y="2931457"/>
            <a:ext cx="7056784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3200" dirty="0"/>
              <a:t>Ce banc d’essais électropneumatique , peut être modifié suivant les exigences des clients ,afin d’assurer le test des nouvelles unités de production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04448" y="6525344"/>
            <a:ext cx="287552" cy="152656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49</a:t>
            </a:fld>
            <a:endParaRPr lang="de-DE" sz="18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49289" y="1068304"/>
            <a:ext cx="8099755" cy="4214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CA" sz="3200" b="1" dirty="0"/>
              <a:t>IV- Conclusion et perspective</a:t>
            </a:r>
          </a:p>
        </p:txBody>
      </p:sp>
      <p:sp>
        <p:nvSpPr>
          <p:cNvPr id="16" name="ZoneTexte 14"/>
          <p:cNvSpPr txBox="1"/>
          <p:nvPr/>
        </p:nvSpPr>
        <p:spPr>
          <a:xfrm>
            <a:off x="968566" y="1611412"/>
            <a:ext cx="3930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18194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MARQUARDT Mécatronique Tunisie: MMT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19" y="1734601"/>
            <a:ext cx="2843807" cy="16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1547664" y="2115541"/>
            <a:ext cx="2738994" cy="1212654"/>
            <a:chOff x="34535" y="417377"/>
            <a:chExt cx="2282728" cy="1212654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232029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Section </a:t>
              </a:r>
              <a:r>
                <a:rPr lang="fr-FR" sz="1600" b="1" dirty="0"/>
                <a:t>production électronique</a:t>
              </a:r>
              <a:endParaRPr lang="fr-FR" sz="16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547664" y="3721596"/>
            <a:ext cx="2738994" cy="1212654"/>
            <a:chOff x="34535" y="417377"/>
            <a:chExt cx="2282728" cy="121265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232028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Section moulage</a:t>
              </a:r>
              <a:endParaRPr lang="fr-FR" sz="1600" b="1" dirty="0"/>
            </a:p>
            <a:p>
              <a:pPr algn="ctr"/>
              <a:r>
                <a:rPr lang="fr-FR" sz="1600" dirty="0" smtClean="0"/>
                <a:t>(injection plastique)</a:t>
              </a:r>
              <a:endParaRPr lang="fr-FR" sz="16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544974" y="5458172"/>
            <a:ext cx="2738994" cy="1212654"/>
            <a:chOff x="34535" y="417377"/>
            <a:chExt cx="2282728" cy="1212654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232029" y="417377"/>
              <a:ext cx="1965208" cy="1179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4535" y="519976"/>
              <a:ext cx="2282728" cy="11100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fr-FR" sz="1600" b="1" dirty="0" smtClean="0"/>
                <a:t>Section assemblage</a:t>
              </a:r>
              <a:endParaRPr lang="fr-FR" sz="1600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0" y="3543267"/>
            <a:ext cx="2965877" cy="15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8806" y="5090457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lèche droite 14"/>
          <p:cNvSpPr/>
          <p:nvPr/>
        </p:nvSpPr>
        <p:spPr>
          <a:xfrm>
            <a:off x="4139952" y="2584082"/>
            <a:ext cx="1927977" cy="42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139952" y="5902889"/>
            <a:ext cx="1927977" cy="42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4139952" y="4098249"/>
            <a:ext cx="1927977" cy="42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72957" y="6455239"/>
            <a:ext cx="465526" cy="364116"/>
          </a:xfrm>
        </p:spPr>
        <p:txBody>
          <a:bodyPr/>
          <a:lstStyle/>
          <a:p>
            <a:fld id="{037A01F7-34A3-4909-B837-5EB5647BF481}" type="slidenum">
              <a:rPr lang="de-DE" sz="1800" smtClean="0">
                <a:solidFill>
                  <a:schemeClr val="bg1">
                    <a:lumMod val="65000"/>
                  </a:schemeClr>
                </a:solidFill>
              </a:rPr>
              <a:t>5</a:t>
            </a:fld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14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3140968"/>
            <a:ext cx="73132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400" b="1" spc="50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Merci</a:t>
            </a:r>
            <a:r>
              <a:rPr lang="fr-FR" sz="4400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fr-FR" sz="4400" b="1" spc="50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pour </a:t>
            </a:r>
            <a:r>
              <a:rPr lang="fr-FR" sz="4400" b="1" spc="50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votre attention</a:t>
            </a:r>
            <a:endParaRPr lang="en-US" sz="4400" b="1" spc="50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7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Exemple de produits en MMT</a:t>
            </a:r>
            <a:endParaRPr lang="fr-FR" dirty="0"/>
          </a:p>
        </p:txBody>
      </p:sp>
      <p:pic>
        <p:nvPicPr>
          <p:cNvPr id="17" name="Imag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1818005" cy="2331085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132856"/>
            <a:ext cx="2714625" cy="1417320"/>
          </a:xfrm>
          <a:prstGeom prst="rect">
            <a:avLst/>
          </a:prstGeom>
        </p:spPr>
      </p:pic>
      <p:pic>
        <p:nvPicPr>
          <p:cNvPr id="19" name="Imag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00" y="4294475"/>
            <a:ext cx="2664296" cy="166775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25488" y="3709700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1600" dirty="0">
                <a:solidFill>
                  <a:prstClr val="black"/>
                </a:solidFill>
              </a:rPr>
              <a:t>Interrupteur d’appareils électroménagers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20985" y="6119572"/>
            <a:ext cx="3094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/>
              <a:t>Interrupteur </a:t>
            </a:r>
            <a:r>
              <a:rPr lang="fr-FR" sz="1600" dirty="0"/>
              <a:t>à usage automobile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2496" y="3582888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1600" dirty="0" smtClean="0">
                <a:solidFill>
                  <a:prstClr val="black"/>
                </a:solidFill>
              </a:rPr>
              <a:t>Interrupteur </a:t>
            </a:r>
            <a:r>
              <a:rPr lang="fr-FR" sz="1600" dirty="0">
                <a:solidFill>
                  <a:prstClr val="black"/>
                </a:solidFill>
              </a:rPr>
              <a:t>d'outil de chantier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z="1800" smtClean="0"/>
              <a:t>6</a:t>
            </a:fld>
            <a:endParaRPr lang="de-DE" sz="1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0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Organigramme de la société </a:t>
            </a:r>
            <a:r>
              <a:rPr lang="fr-FR" dirty="0" smtClean="0"/>
              <a:t>MMT</a:t>
            </a:r>
            <a:endParaRPr lang="fr-FR" dirty="0"/>
          </a:p>
        </p:txBody>
      </p:sp>
      <p:pic>
        <p:nvPicPr>
          <p:cNvPr id="14" name="Imag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45513"/>
            <a:ext cx="7920879" cy="50238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890939" y="6620550"/>
            <a:ext cx="144000" cy="144000"/>
          </a:xfrm>
        </p:spPr>
        <p:txBody>
          <a:bodyPr/>
          <a:lstStyle/>
          <a:p>
            <a:fld id="{037A01F7-34A3-4909-B837-5EB5647BF481}" type="slidenum">
              <a:rPr lang="de-DE" sz="1800" smtClean="0"/>
              <a:t>7</a:t>
            </a:fld>
            <a:endParaRPr lang="de-DE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92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1273324"/>
            <a:ext cx="857424" cy="5040560"/>
            <a:chOff x="154112" y="553244"/>
            <a:chExt cx="703312" cy="5040560"/>
          </a:xfrm>
        </p:grpSpPr>
        <p:sp>
          <p:nvSpPr>
            <p:cNvPr id="6" name="Oval 4"/>
            <p:cNvSpPr/>
            <p:nvPr/>
          </p:nvSpPr>
          <p:spPr>
            <a:xfrm>
              <a:off x="251520" y="55324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tx1"/>
                  </a:solidFill>
                </a:rPr>
                <a:t>I</a:t>
              </a:r>
              <a:endParaRPr lang="fr-CA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251520" y="127332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II</a:t>
              </a:r>
            </a:p>
          </p:txBody>
        </p:sp>
        <p:sp>
          <p:nvSpPr>
            <p:cNvPr id="8" name="Oval 11"/>
            <p:cNvSpPr/>
            <p:nvPr/>
          </p:nvSpPr>
          <p:spPr>
            <a:xfrm>
              <a:off x="251520" y="200178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Oval 12"/>
            <p:cNvSpPr/>
            <p:nvPr/>
          </p:nvSpPr>
          <p:spPr>
            <a:xfrm>
              <a:off x="251520" y="271348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IV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274688" y="3433564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274688" y="4162028"/>
              <a:ext cx="576064" cy="576064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154112" y="4890492"/>
              <a:ext cx="703312" cy="70331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800" b="1" dirty="0" smtClean="0">
                  <a:solidFill>
                    <a:schemeClr val="bg1">
                      <a:lumMod val="75000"/>
                    </a:schemeClr>
                  </a:solidFill>
                </a:rPr>
                <a:t>VII</a:t>
              </a:r>
              <a:endParaRPr lang="fr-CA" sz="1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475656" y="1273324"/>
            <a:ext cx="6984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Organigramme du service technique au sein </a:t>
            </a:r>
            <a:r>
              <a:rPr lang="fr-FR" dirty="0" smtClean="0"/>
              <a:t>de MMT</a:t>
            </a:r>
            <a:endParaRPr lang="fr-FR" dirty="0"/>
          </a:p>
        </p:txBody>
      </p:sp>
      <p:pic>
        <p:nvPicPr>
          <p:cNvPr id="14" name="Imag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61356"/>
            <a:ext cx="8100392" cy="519853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01F7-34A3-4909-B837-5EB5647BF481}" type="slidenum">
              <a:rPr lang="de-DE" sz="1800" smtClean="0"/>
              <a:t>8</a:t>
            </a:fld>
            <a:endParaRPr lang="de-DE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0382"/>
            <a:ext cx="1449218" cy="665503"/>
          </a:xfrm>
          <a:prstGeom prst="rect">
            <a:avLst/>
          </a:prstGeom>
          <a:effectLst>
            <a:glow rad="127000">
              <a:schemeClr val="bg1"/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74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3212976"/>
            <a:ext cx="8594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Mise en contexte et 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416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quardt">
  <a:themeElements>
    <a:clrScheme name="Marquardt">
      <a:dk1>
        <a:sysClr val="windowText" lastClr="000000"/>
      </a:dk1>
      <a:lt1>
        <a:sysClr val="window" lastClr="FFFFFF"/>
      </a:lt1>
      <a:dk2>
        <a:srgbClr val="009898"/>
      </a:dk2>
      <a:lt2>
        <a:srgbClr val="007BB6"/>
      </a:lt2>
      <a:accent1>
        <a:srgbClr val="00547C"/>
      </a:accent1>
      <a:accent2>
        <a:srgbClr val="006B82"/>
      </a:accent2>
      <a:accent3>
        <a:srgbClr val="AFBE50"/>
      </a:accent3>
      <a:accent4>
        <a:srgbClr val="ECC746"/>
      </a:accent4>
      <a:accent5>
        <a:srgbClr val="E49B42"/>
      </a:accent5>
      <a:accent6>
        <a:srgbClr val="E05137"/>
      </a:accent6>
      <a:hlink>
        <a:srgbClr val="0000FF"/>
      </a:hlink>
      <a:folHlink>
        <a:srgbClr val="800080"/>
      </a:folHlink>
    </a:clrScheme>
    <a:fontScheme name="Marquard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1692</TotalTime>
  <Words>990</Words>
  <Application>Microsoft Office PowerPoint</Application>
  <PresentationFormat>On-screen Show (4:3)</PresentationFormat>
  <Paragraphs>554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Georgia</vt:lpstr>
      <vt:lpstr>Wingdings</vt:lpstr>
      <vt:lpstr>Marquardt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Marquardt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ELLINI, FIRAS (IEED-TU)</dc:creator>
  <cp:lastModifiedBy>Dhia</cp:lastModifiedBy>
  <cp:revision>81</cp:revision>
  <dcterms:created xsi:type="dcterms:W3CDTF">2016-06-16T10:04:47Z</dcterms:created>
  <dcterms:modified xsi:type="dcterms:W3CDTF">2016-10-27T00:48:56Z</dcterms:modified>
</cp:coreProperties>
</file>