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3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78" r:id="rId9"/>
    <p:sldId id="265" r:id="rId10"/>
    <p:sldId id="280" r:id="rId11"/>
    <p:sldId id="262" r:id="rId12"/>
    <p:sldId id="263" r:id="rId13"/>
    <p:sldId id="264" r:id="rId14"/>
    <p:sldId id="266" r:id="rId15"/>
    <p:sldId id="267" r:id="rId16"/>
    <p:sldId id="282" r:id="rId17"/>
    <p:sldId id="268" r:id="rId18"/>
    <p:sldId id="272" r:id="rId19"/>
    <p:sldId id="270" r:id="rId20"/>
    <p:sldId id="271" r:id="rId21"/>
    <p:sldId id="269" r:id="rId22"/>
    <p:sldId id="273" r:id="rId23"/>
    <p:sldId id="281" r:id="rId24"/>
    <p:sldId id="274" r:id="rId25"/>
    <p:sldId id="275" r:id="rId26"/>
    <p:sldId id="283" r:id="rId27"/>
    <p:sldId id="284" r:id="rId28"/>
    <p:sldId id="276" r:id="rId29"/>
    <p:sldId id="277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0A0"/>
    <a:srgbClr val="8DD6F1"/>
    <a:srgbClr val="89A0B1"/>
    <a:srgbClr val="1CADE4"/>
    <a:srgbClr val="33C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90E36-A5E0-494E-A817-B39FD79DF34E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21D8F-E7E8-4577-9381-34E550A316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61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7BB0C-1B17-4553-91BC-8330EFCF01BB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2874B-3859-4CA7-97B9-D90B94B75F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Ya</a:t>
            </a:r>
            <a:r>
              <a:rPr lang="fr-FR" baseline="0" dirty="0" smtClean="0"/>
              <a:t> rabbi la3mél 3lik w </a:t>
            </a:r>
            <a:r>
              <a:rPr lang="fr-FR" baseline="0" dirty="0" err="1" smtClean="0"/>
              <a:t>cheda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fik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2874B-3859-4CA7-97B9-D90B94B75F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07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2874B-3859-4CA7-97B9-D90B94B75F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84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2874B-3859-4CA7-97B9-D90B94B75F7A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32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E524-CF51-40CF-BC61-FFA6FD20B458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0EB-5F9D-45F5-A27E-39821E825F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68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4C87-ADCB-4F2D-A2E9-09EC8A90DC3B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0EB-5F9D-45F5-A27E-39821E825F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56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FC5D-2677-4FCD-909A-55A9CD1514DB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0EB-5F9D-45F5-A27E-39821E825F37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5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EDF9-9953-4921-87D2-7C47D39E889D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0EB-5F9D-45F5-A27E-39821E825F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378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078F-1719-42A5-984F-47EC17205081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0EB-5F9D-45F5-A27E-39821E825F37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994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239D-92A0-4A3D-BB16-66CF1DBBB0CC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0EB-5F9D-45F5-A27E-39821E825F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097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D527-BA61-4069-AAC5-D51C64766D82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0EB-5F9D-45F5-A27E-39821E825F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618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592-6ACF-455F-81DE-E27F3D9D99EA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0EB-5F9D-45F5-A27E-39821E825F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5B9E-E862-42CC-B7DA-E2F5012FBA8E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0EB-5F9D-45F5-A27E-39821E825F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63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3B61-5AC0-4C64-8C50-FAB6FED71AC3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0EB-5F9D-45F5-A27E-39821E825F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03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B60F-A1DF-4D9D-8FC9-892F2E4A3D30}" type="datetime1">
              <a:rPr lang="fr-FR" smtClean="0"/>
              <a:t>16/01/2018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0EB-5F9D-45F5-A27E-39821E825F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57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CD21-EFBF-498D-A228-6F63BB42FBE7}" type="datetime1">
              <a:rPr lang="fr-FR" smtClean="0"/>
              <a:t>16/01/2018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0EB-5F9D-45F5-A27E-39821E825F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28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5C43-29A7-49AC-A0B7-96AEEB5C1B6F}" type="datetime1">
              <a:rPr lang="fr-FR" smtClean="0"/>
              <a:t>16/01/2018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0EB-5F9D-45F5-A27E-39821E825F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40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2358-FF05-4903-AC1F-1AC2E11B54EC}" type="datetime1">
              <a:rPr lang="fr-FR" smtClean="0"/>
              <a:t>16/01/2018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0EB-5F9D-45F5-A27E-39821E825F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8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736B-5688-4829-8F20-CC290080397A}" type="datetime1">
              <a:rPr lang="fr-FR" smtClean="0"/>
              <a:t>16/01/2018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0EB-5F9D-45F5-A27E-39821E825F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36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0EB-5F9D-45F5-A27E-39821E825F37}" type="slidenum">
              <a:rPr lang="fr-FR" smtClean="0"/>
              <a:t>‹#›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F53D-6525-4BEE-B423-4AC9E109C2C3}" type="datetime1">
              <a:rPr lang="fr-FR" smtClean="0"/>
              <a:t>16/01/2018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6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5A948-DE07-4A98-B3B5-6CDA9363CDC1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4FC0EB-5F9D-45F5-A27E-39821E825F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80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1" r:id="rId1"/>
    <p:sldLayoutId id="2147484732" r:id="rId2"/>
    <p:sldLayoutId id="2147484733" r:id="rId3"/>
    <p:sldLayoutId id="2147484734" r:id="rId4"/>
    <p:sldLayoutId id="2147484735" r:id="rId5"/>
    <p:sldLayoutId id="2147484736" r:id="rId6"/>
    <p:sldLayoutId id="2147484737" r:id="rId7"/>
    <p:sldLayoutId id="2147484738" r:id="rId8"/>
    <p:sldLayoutId id="2147484739" r:id="rId9"/>
    <p:sldLayoutId id="2147484740" r:id="rId10"/>
    <p:sldLayoutId id="2147484741" r:id="rId11"/>
    <p:sldLayoutId id="2147484742" r:id="rId12"/>
    <p:sldLayoutId id="2147484743" r:id="rId13"/>
    <p:sldLayoutId id="2147484744" r:id="rId14"/>
    <p:sldLayoutId id="2147484745" r:id="rId15"/>
    <p:sldLayoutId id="214748474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:\Users\back_hacker\Desktop\pa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89" y="-158587"/>
            <a:ext cx="7122795" cy="15709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150872" y="1176216"/>
            <a:ext cx="89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ln w="2222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rgbClr val="2770A0"/>
                </a:solidFill>
                <a:effectLst>
                  <a:reflection blurRad="6350" stA="55000" endA="300" endPos="45500" dir="5400000" sy="-100000" algn="bl" rotWithShape="0"/>
                </a:effectLst>
                <a:latin typeface="AcmeFont" pitchFamily="2" charset="0"/>
              </a:rPr>
              <a:t>Projet de Fin d’Année </a:t>
            </a:r>
            <a:endParaRPr lang="fr-FR" sz="4800" b="1" dirty="0">
              <a:ln w="22225">
                <a:solidFill>
                  <a:schemeClr val="bg2">
                    <a:lumMod val="75000"/>
                  </a:schemeClr>
                </a:solidFill>
                <a:prstDash val="solid"/>
              </a:ln>
              <a:solidFill>
                <a:srgbClr val="2770A0"/>
              </a:solidFill>
              <a:effectLst>
                <a:reflection blurRad="6350" stA="55000" endA="300" endPos="45500" dir="5400000" sy="-100000" algn="bl" rotWithShape="0"/>
              </a:effectLst>
              <a:latin typeface="AcmeFo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4968" y="2244923"/>
            <a:ext cx="7667835" cy="1384995"/>
          </a:xfrm>
          <a:prstGeom prst="rect">
            <a:avLst/>
          </a:prstGeom>
          <a:noFill/>
          <a:effectLst>
            <a:glow rad="152400">
              <a:schemeClr val="accent2">
                <a:lumMod val="75000"/>
                <a:alpha val="97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n w="1016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cmeFont" pitchFamily="2" charset="0"/>
              </a:rPr>
              <a:t>Conception et réalisation d’un robot de surveillance alimenté par un panneau photovoltaïque et commandé à distance </a:t>
            </a:r>
            <a:endParaRPr lang="fr-FR" sz="2800" b="1" dirty="0">
              <a:ln w="1016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cmeFon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392" y="3629918"/>
            <a:ext cx="4237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Agency FB" panose="020B0503020202020204" pitchFamily="34" charset="0"/>
              </a:rPr>
              <a:t>Réalisé par :</a:t>
            </a:r>
          </a:p>
          <a:p>
            <a:r>
              <a:rPr lang="fr-FR" sz="2400" dirty="0" smtClean="0"/>
              <a:t>Melaine Dhia Eddine </a:t>
            </a:r>
          </a:p>
          <a:p>
            <a:r>
              <a:rPr lang="fr-FR" sz="2400" dirty="0" smtClean="0"/>
              <a:t>Baraket Houssem Eddine</a:t>
            </a:r>
          </a:p>
          <a:p>
            <a:r>
              <a:rPr lang="fr-FR" sz="2400" dirty="0" smtClean="0"/>
              <a:t>Ben Driss </a:t>
            </a:r>
            <a:r>
              <a:rPr lang="fr-FR" sz="2400" dirty="0"/>
              <a:t>A</a:t>
            </a:r>
            <a:r>
              <a:rPr lang="fr-FR" sz="2400" dirty="0" smtClean="0"/>
              <a:t>ssaad</a:t>
            </a:r>
            <a:endParaRPr lang="fr-F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98392" y="5616932"/>
            <a:ext cx="2605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Agency FB" panose="020B0503020202020204" pitchFamily="34" charset="0"/>
              </a:rPr>
              <a:t>Encadré par:</a:t>
            </a:r>
          </a:p>
          <a:p>
            <a:r>
              <a:rPr lang="fr-FR" sz="2400" dirty="0" smtClean="0"/>
              <a:t>Mr. Jlassi Imed</a:t>
            </a:r>
          </a:p>
          <a:p>
            <a:endParaRPr lang="fr-FR" sz="2400" dirty="0" smtClean="0"/>
          </a:p>
          <a:p>
            <a:endParaRPr lang="fr-FR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7927" y="4846548"/>
            <a:ext cx="43047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 smtClean="0">
                <a:solidFill>
                  <a:srgbClr val="C00000"/>
                </a:solidFill>
              </a:rPr>
              <a:t>#Image ROBOT final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fld id="{6B4FC0EB-5F9D-45F5-A27E-39821E825F37}" type="slidenum">
              <a:rPr lang="fr-FR" sz="2000" smtClean="0">
                <a:solidFill>
                  <a:schemeClr val="bg1"/>
                </a:solidFill>
              </a:rPr>
              <a:t>1</a:t>
            </a:fld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4636" y="2553199"/>
            <a:ext cx="8476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6000" dirty="0">
                <a:solidFill>
                  <a:srgbClr val="2770A0"/>
                </a:solidFill>
                <a:latin typeface="AcmeFont" pitchFamily="2" charset="0"/>
              </a:rPr>
              <a:t>Partie opérative </a:t>
            </a:r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fld id="{6B4FC0EB-5F9D-45F5-A27E-39821E825F37}" type="slidenum">
              <a:rPr lang="fr-FR" sz="2000" smtClean="0">
                <a:solidFill>
                  <a:schemeClr val="bg1"/>
                </a:solidFill>
              </a:rPr>
              <a:t>10</a:t>
            </a:fld>
            <a:r>
              <a:rPr lang="fr-FR" sz="2000" dirty="0" smtClean="0">
                <a:solidFill>
                  <a:schemeClr val="bg1"/>
                </a:solidFill>
              </a:rPr>
              <a:t>0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0831" y="281354"/>
            <a:ext cx="66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2770A0"/>
                </a:solidFill>
                <a:latin typeface="AcmeFont" pitchFamily="2" charset="0"/>
              </a:rPr>
              <a:t>Conception électrique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748" y="2349289"/>
            <a:ext cx="5584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800" dirty="0"/>
              <a:t>Pour assurer l’autonomie électrique du robot on va utiliser un panneau photovoltaïque </a:t>
            </a:r>
          </a:p>
        </p:txBody>
      </p:sp>
      <p:pic>
        <p:nvPicPr>
          <p:cNvPr id="6" name="Image 23" descr="10420377-illustration-of-the-sun-and-solar-panel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" t="4546" r="8247" b="4160"/>
          <a:stretch/>
        </p:blipFill>
        <p:spPr>
          <a:xfrm>
            <a:off x="1689128" y="4416150"/>
            <a:ext cx="2196399" cy="2150197"/>
          </a:xfrm>
          <a:prstGeom prst="rect">
            <a:avLst/>
          </a:prstGeom>
        </p:spPr>
      </p:pic>
      <p:pic>
        <p:nvPicPr>
          <p:cNvPr id="7" name="Image 43" descr="19150591-heros-de-l-energie--batterie-rechargeab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65" y="4674047"/>
            <a:ext cx="2133600" cy="1892300"/>
          </a:xfrm>
          <a:prstGeom prst="rect">
            <a:avLst/>
          </a:prstGeom>
        </p:spPr>
      </p:pic>
      <p:pic>
        <p:nvPicPr>
          <p:cNvPr id="8" name="Image 11" descr="133 - Overdramati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93" y="2216882"/>
            <a:ext cx="1371600" cy="184107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404383" y="5648332"/>
            <a:ext cx="3235568" cy="48518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rved Left Arrow 9"/>
          <p:cNvSpPr/>
          <p:nvPr/>
        </p:nvSpPr>
        <p:spPr>
          <a:xfrm>
            <a:off x="7481435" y="3066757"/>
            <a:ext cx="2025747" cy="2581575"/>
          </a:xfrm>
          <a:prstGeom prst="curvedLeftArrow">
            <a:avLst>
              <a:gd name="adj1" fmla="val 13399"/>
              <a:gd name="adj2" fmla="val 47688"/>
              <a:gd name="adj3" fmla="val 34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6278" y="1347575"/>
            <a:ext cx="60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i="1" dirty="0" smtClean="0">
                <a:solidFill>
                  <a:srgbClr val="002060"/>
                </a:solidFill>
                <a:latin typeface="AcmeFont" pitchFamily="2" charset="0"/>
              </a:rPr>
              <a:t>Panneau </a:t>
            </a:r>
            <a:r>
              <a:rPr lang="fr-FR" sz="2400" i="1" dirty="0">
                <a:solidFill>
                  <a:srgbClr val="002060"/>
                </a:solidFill>
                <a:latin typeface="AcmeFont" pitchFamily="2" charset="0"/>
              </a:rPr>
              <a:t>photovoltaïque </a:t>
            </a:r>
            <a:r>
              <a:rPr lang="fr-FR" sz="2400" i="1" dirty="0" smtClean="0">
                <a:solidFill>
                  <a:srgbClr val="002060"/>
                </a:solidFill>
                <a:latin typeface="AcmeFont" pitchFamily="2" charset="0"/>
              </a:rPr>
              <a:t> et Batterie </a:t>
            </a:r>
            <a:endParaRPr lang="fr-FR" sz="2400" i="1" dirty="0">
              <a:solidFill>
                <a:srgbClr val="002060"/>
              </a:solidFill>
              <a:latin typeface="AcmeFont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9837" y="838699"/>
            <a:ext cx="60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u="sng" dirty="0" smtClean="0">
                <a:solidFill>
                  <a:srgbClr val="1CADE4"/>
                </a:solidFill>
                <a:latin typeface="AcmeFont" pitchFamily="2" charset="0"/>
              </a:rPr>
              <a:t>Partie opérative </a:t>
            </a:r>
            <a:endParaRPr lang="fr-FR" sz="2400" u="sng" dirty="0">
              <a:solidFill>
                <a:srgbClr val="1CADE4"/>
              </a:solidFill>
              <a:latin typeface="AcmeFont" pitchFamily="2" charset="0"/>
            </a:endParaRPr>
          </a:p>
        </p:txBody>
      </p:sp>
      <p:sp>
        <p:nvSpPr>
          <p:cNvPr id="15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fld id="{6B4FC0EB-5F9D-45F5-A27E-39821E825F37}" type="slidenum">
              <a:rPr lang="fr-FR" sz="2000" smtClean="0">
                <a:solidFill>
                  <a:schemeClr val="bg1"/>
                </a:solidFill>
              </a:rPr>
              <a:t>11</a:t>
            </a:fld>
            <a:r>
              <a:rPr lang="fr-FR" sz="2000" dirty="0" smtClean="0">
                <a:solidFill>
                  <a:schemeClr val="bg1"/>
                </a:solidFill>
              </a:rPr>
              <a:t>1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86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4365" y="1850302"/>
            <a:ext cx="4058902" cy="173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5667" y="3808761"/>
            <a:ext cx="2808885" cy="18042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236748" y="2241609"/>
            <a:ext cx="5584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800" dirty="0" smtClean="0"/>
              <a:t>Le panneau PV permet de recharger la batterie.</a:t>
            </a:r>
            <a:endParaRPr lang="fr-FR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36748" y="4039609"/>
            <a:ext cx="5584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800" dirty="0" smtClean="0"/>
              <a:t>La tension délivrée par le panneau s’adapte a la tension de notre batterie .</a:t>
            </a:r>
          </a:p>
          <a:p>
            <a:pPr>
              <a:buClr>
                <a:srgbClr val="2770A0"/>
              </a:buClr>
              <a:buSzPct val="125000"/>
            </a:pPr>
            <a:endParaRPr lang="fr-FR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250831" y="281354"/>
            <a:ext cx="66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2770A0"/>
                </a:solidFill>
                <a:latin typeface="AcmeFont" pitchFamily="2" charset="0"/>
              </a:rPr>
              <a:t>Conception électrique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6278" y="1347575"/>
            <a:ext cx="60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i="1" dirty="0">
                <a:solidFill>
                  <a:srgbClr val="002060"/>
                </a:solidFill>
                <a:latin typeface="AcmeFont" pitchFamily="2" charset="0"/>
              </a:rPr>
              <a:t>Panneau photovoltaïque et Batterie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19837" y="838699"/>
            <a:ext cx="60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u="sng" dirty="0" smtClean="0">
                <a:solidFill>
                  <a:srgbClr val="1CADE4"/>
                </a:solidFill>
                <a:latin typeface="AcmeFont" pitchFamily="2" charset="0"/>
              </a:rPr>
              <a:t>Partie opérative </a:t>
            </a:r>
            <a:endParaRPr lang="fr-FR" sz="2400" u="sng" dirty="0">
              <a:solidFill>
                <a:srgbClr val="1CADE4"/>
              </a:solidFill>
              <a:latin typeface="AcmeFont" pitchFamily="2" charset="0"/>
            </a:endParaRPr>
          </a:p>
        </p:txBody>
      </p:sp>
      <p:sp>
        <p:nvSpPr>
          <p:cNvPr id="21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fld id="{6B4FC0EB-5F9D-45F5-A27E-39821E825F37}" type="slidenum">
              <a:rPr lang="fr-FR" sz="2000" smtClean="0">
                <a:solidFill>
                  <a:schemeClr val="bg1"/>
                </a:solidFill>
              </a:rPr>
              <a:t>12</a:t>
            </a:fld>
            <a:r>
              <a:rPr lang="fr-FR" sz="2000" dirty="0" smtClean="0">
                <a:solidFill>
                  <a:schemeClr val="bg1"/>
                </a:solidFill>
              </a:rPr>
              <a:t>2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9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50831" y="281354"/>
            <a:ext cx="66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2770A0"/>
                </a:solidFill>
                <a:latin typeface="AcmeFont" pitchFamily="2" charset="0"/>
              </a:rPr>
              <a:t>Conception électrique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9837" y="838699"/>
            <a:ext cx="60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u="sng" dirty="0" smtClean="0">
                <a:solidFill>
                  <a:srgbClr val="1CADE4"/>
                </a:solidFill>
                <a:latin typeface="AcmeFont" pitchFamily="2" charset="0"/>
              </a:rPr>
              <a:t>Partie opérative </a:t>
            </a:r>
            <a:endParaRPr lang="fr-FR" sz="2400" u="sng" dirty="0">
              <a:solidFill>
                <a:srgbClr val="1CADE4"/>
              </a:solidFill>
              <a:latin typeface="AcmeFon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3282" y="1396044"/>
            <a:ext cx="50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solidFill>
                  <a:srgbClr val="002060"/>
                </a:solidFill>
                <a:latin typeface="AcmeFont" pitchFamily="2" charset="0"/>
              </a:rPr>
              <a:t>Moteurs</a:t>
            </a:r>
            <a:r>
              <a:rPr lang="fr-FR" sz="2400" i="1" dirty="0">
                <a:solidFill>
                  <a:srgbClr val="1CADE4"/>
                </a:solidFill>
                <a:latin typeface="AcmeFont" pitchFamily="2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963" y="3160625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770A0"/>
              </a:buClr>
              <a:buFont typeface="Wingdings" panose="05000000000000000000" pitchFamily="2" charset="2"/>
              <a:buChar char="Ø"/>
            </a:pPr>
            <a:r>
              <a:rPr lang="fr-FR" sz="2800" dirty="0"/>
              <a:t>Assurent le déplacement du robot.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7963" y="2052869"/>
            <a:ext cx="6949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770A0"/>
              </a:buClr>
              <a:buFont typeface="Wingdings" panose="05000000000000000000" pitchFamily="2" charset="2"/>
              <a:buChar char="Ø"/>
            </a:pPr>
            <a:r>
              <a:rPr lang="fr-FR" sz="2800" dirty="0"/>
              <a:t>Convertissent l’énergie électrique en énergie mécanique.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29" y="3837494"/>
            <a:ext cx="4458872" cy="2972581"/>
          </a:xfrm>
          <a:prstGeom prst="rect">
            <a:avLst/>
          </a:prstGeom>
        </p:spPr>
      </p:pic>
      <p:sp>
        <p:nvSpPr>
          <p:cNvPr id="15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fld id="{6B4FC0EB-5F9D-45F5-A27E-39821E825F37}" type="slidenum">
              <a:rPr lang="fr-FR" sz="2000" smtClean="0">
                <a:solidFill>
                  <a:schemeClr val="bg1"/>
                </a:solidFill>
              </a:rPr>
              <a:t>13</a:t>
            </a:fld>
            <a:r>
              <a:rPr lang="fr-FR" sz="2000" dirty="0" smtClean="0">
                <a:solidFill>
                  <a:schemeClr val="bg1"/>
                </a:solidFill>
              </a:rPr>
              <a:t>3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0831" y="239151"/>
            <a:ext cx="66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2770A0"/>
                </a:solidFill>
                <a:latin typeface="AcmeFont" pitchFamily="2" charset="0"/>
              </a:rPr>
              <a:t>Conception électrique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6278" y="1305372"/>
            <a:ext cx="60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i="1" dirty="0">
                <a:solidFill>
                  <a:srgbClr val="002060"/>
                </a:solidFill>
                <a:latin typeface="AcmeFont" pitchFamily="2" charset="0"/>
              </a:rPr>
              <a:t>Camera</a:t>
            </a:r>
            <a:r>
              <a:rPr lang="fr-FR" sz="2400" i="1" dirty="0" smtClean="0">
                <a:solidFill>
                  <a:srgbClr val="1CADE4"/>
                </a:solidFill>
                <a:latin typeface="AcmeFont" pitchFamily="2" charset="0"/>
              </a:rPr>
              <a:t> </a:t>
            </a:r>
            <a:endParaRPr lang="fr-FR" sz="2400" i="1" dirty="0">
              <a:solidFill>
                <a:srgbClr val="1CADE4"/>
              </a:solidFill>
              <a:latin typeface="AcmeFon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9837" y="796496"/>
            <a:ext cx="60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u="sng" dirty="0" smtClean="0">
                <a:solidFill>
                  <a:srgbClr val="1CADE4"/>
                </a:solidFill>
                <a:latin typeface="AcmeFont" pitchFamily="2" charset="0"/>
              </a:rPr>
              <a:t>Partie opérative </a:t>
            </a:r>
            <a:endParaRPr lang="fr-FR" sz="2400" u="sng" dirty="0">
              <a:solidFill>
                <a:srgbClr val="1CADE4"/>
              </a:solidFill>
              <a:latin typeface="AcmeFon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7" y="2248483"/>
            <a:ext cx="543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800" dirty="0"/>
              <a:t>Assure la </a:t>
            </a:r>
            <a:r>
              <a:rPr lang="fr-FR" sz="2800" dirty="0" smtClean="0"/>
              <a:t>vidéo-surveillance </a:t>
            </a:r>
            <a:endParaRPr lang="fr-F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67286" y="3024554"/>
            <a:ext cx="6625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800" dirty="0"/>
              <a:t>Équipée d’un servomoteur assurant la rotation de </a:t>
            </a:r>
            <a:r>
              <a:rPr lang="fr-FR" sz="2800" dirty="0" smtClean="0"/>
              <a:t>l’objectif.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8" y="4273894"/>
            <a:ext cx="3166476" cy="21109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698" y="1739607"/>
            <a:ext cx="3554046" cy="23693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306" y="3501607"/>
            <a:ext cx="1764110" cy="3124622"/>
          </a:xfrm>
          <a:prstGeom prst="rect">
            <a:avLst/>
          </a:prstGeom>
        </p:spPr>
      </p:pic>
      <p:sp>
        <p:nvSpPr>
          <p:cNvPr id="15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fld id="{6B4FC0EB-5F9D-45F5-A27E-39821E825F37}" type="slidenum">
              <a:rPr lang="fr-FR" sz="2000" smtClean="0">
                <a:solidFill>
                  <a:schemeClr val="bg1"/>
                </a:solidFill>
              </a:rPr>
              <a:t>14</a:t>
            </a:fld>
            <a:r>
              <a:rPr lang="fr-FR" sz="2000" dirty="0" smtClean="0">
                <a:solidFill>
                  <a:schemeClr val="bg1"/>
                </a:solidFill>
              </a:rPr>
              <a:t>4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3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0831" y="239151"/>
            <a:ext cx="66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2770A0"/>
                </a:solidFill>
                <a:latin typeface="AcmeFont" pitchFamily="2" charset="0"/>
              </a:rPr>
              <a:t>Conception électrique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6278" y="1289639"/>
            <a:ext cx="602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i="1" dirty="0">
                <a:solidFill>
                  <a:srgbClr val="002060"/>
                </a:solidFill>
                <a:latin typeface="AcmeFont" pitchFamily="2" charset="0"/>
              </a:rPr>
              <a:t>Capteur d’obstacles (HC-SR04)</a:t>
            </a:r>
          </a:p>
          <a:p>
            <a:pPr algn="ctr">
              <a:buClr>
                <a:srgbClr val="2770A0"/>
              </a:buClr>
              <a:buSzPct val="125000"/>
            </a:pPr>
            <a:r>
              <a:rPr lang="fr-FR" sz="2400" i="1" dirty="0" smtClean="0">
                <a:solidFill>
                  <a:srgbClr val="1CADE4"/>
                </a:solidFill>
                <a:latin typeface="AcmeFont" pitchFamily="2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9837" y="796496"/>
            <a:ext cx="60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u="sng" dirty="0" smtClean="0">
                <a:solidFill>
                  <a:srgbClr val="1CADE4"/>
                </a:solidFill>
                <a:latin typeface="AcmeFont" pitchFamily="2" charset="0"/>
              </a:rPr>
              <a:t>Partie opérative </a:t>
            </a:r>
            <a:endParaRPr lang="fr-FR" sz="2400" u="sng" dirty="0">
              <a:solidFill>
                <a:srgbClr val="1CADE4"/>
              </a:solidFill>
              <a:latin typeface="AcmeFont" pitchFamily="2" charset="0"/>
            </a:endParaRPr>
          </a:p>
        </p:txBody>
      </p:sp>
      <p:sp>
        <p:nvSpPr>
          <p:cNvPr id="11" name="Ellipse 4"/>
          <p:cNvSpPr/>
          <p:nvPr/>
        </p:nvSpPr>
        <p:spPr>
          <a:xfrm>
            <a:off x="8090692" y="1651545"/>
            <a:ext cx="1349254" cy="3881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Début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5"/>
          <p:cNvSpPr/>
          <p:nvPr/>
        </p:nvSpPr>
        <p:spPr>
          <a:xfrm>
            <a:off x="8036314" y="2361006"/>
            <a:ext cx="1420267" cy="3881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Configuration (E/S) 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6"/>
          <p:cNvSpPr/>
          <p:nvPr/>
        </p:nvSpPr>
        <p:spPr>
          <a:xfrm>
            <a:off x="7787767" y="3065803"/>
            <a:ext cx="1775333" cy="3881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Envoie trigger 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7"/>
          <p:cNvSpPr/>
          <p:nvPr/>
        </p:nvSpPr>
        <p:spPr>
          <a:xfrm>
            <a:off x="8053852" y="3590227"/>
            <a:ext cx="1278240" cy="5175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Delay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10us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8"/>
          <p:cNvSpPr/>
          <p:nvPr/>
        </p:nvSpPr>
        <p:spPr>
          <a:xfrm>
            <a:off x="8045298" y="4366578"/>
            <a:ext cx="1322731" cy="452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Fin trigger 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9"/>
          <p:cNvSpPr/>
          <p:nvPr/>
        </p:nvSpPr>
        <p:spPr>
          <a:xfrm>
            <a:off x="8094496" y="5013536"/>
            <a:ext cx="1242734" cy="4925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Delay 450 us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1"/>
          <p:cNvSpPr/>
          <p:nvPr/>
        </p:nvSpPr>
        <p:spPr>
          <a:xfrm>
            <a:off x="7965300" y="5812485"/>
            <a:ext cx="1420267" cy="5175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Calculer la distance 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20" name="Connecteur droit avec flèche 13"/>
          <p:cNvCxnSpPr>
            <a:stCxn id="11" idx="4"/>
          </p:cNvCxnSpPr>
          <p:nvPr/>
        </p:nvCxnSpPr>
        <p:spPr>
          <a:xfrm>
            <a:off x="8765319" y="2039720"/>
            <a:ext cx="0" cy="306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" name="Connecteur droit avec flèche 17"/>
          <p:cNvCxnSpPr>
            <a:stCxn id="12" idx="2"/>
          </p:cNvCxnSpPr>
          <p:nvPr/>
        </p:nvCxnSpPr>
        <p:spPr>
          <a:xfrm>
            <a:off x="8746448" y="2749181"/>
            <a:ext cx="0" cy="3166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8746448" y="3437047"/>
            <a:ext cx="0" cy="153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3" name="Connecteur droit avec flèche 23"/>
          <p:cNvCxnSpPr/>
          <p:nvPr/>
        </p:nvCxnSpPr>
        <p:spPr>
          <a:xfrm>
            <a:off x="8693116" y="4107794"/>
            <a:ext cx="0" cy="306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4" name="Connecteur droit avec flèche 24"/>
          <p:cNvCxnSpPr/>
          <p:nvPr/>
        </p:nvCxnSpPr>
        <p:spPr>
          <a:xfrm>
            <a:off x="8670833" y="4819449"/>
            <a:ext cx="9199" cy="194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5" name="Connecteur droit avec flèche 26"/>
          <p:cNvCxnSpPr/>
          <p:nvPr/>
        </p:nvCxnSpPr>
        <p:spPr>
          <a:xfrm>
            <a:off x="8636652" y="5506126"/>
            <a:ext cx="0" cy="306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9" name="Connecteur droit 1040"/>
          <p:cNvCxnSpPr/>
          <p:nvPr/>
        </p:nvCxnSpPr>
        <p:spPr>
          <a:xfrm flipV="1">
            <a:off x="6232294" y="2908149"/>
            <a:ext cx="0" cy="2858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0" name="Connecteur droit avec flèche 1044"/>
          <p:cNvCxnSpPr/>
          <p:nvPr/>
        </p:nvCxnSpPr>
        <p:spPr>
          <a:xfrm>
            <a:off x="6232294" y="2908149"/>
            <a:ext cx="24837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2" name="Connecteur droit avec flèche 26"/>
          <p:cNvCxnSpPr/>
          <p:nvPr/>
        </p:nvCxnSpPr>
        <p:spPr>
          <a:xfrm flipH="1">
            <a:off x="7238898" y="6071269"/>
            <a:ext cx="6916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33" name="Rectangle à coins arrondis 11"/>
          <p:cNvSpPr/>
          <p:nvPr/>
        </p:nvSpPr>
        <p:spPr>
          <a:xfrm>
            <a:off x="5337547" y="5771351"/>
            <a:ext cx="1901351" cy="6838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Envoyer la distance a la carte arduino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677" y="2191005"/>
            <a:ext cx="5430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800" dirty="0" smtClean="0"/>
              <a:t>Le capteur calcule la distance et l’envoi a l’arduino </a:t>
            </a:r>
            <a:endParaRPr lang="fr-FR" sz="2800" dirty="0"/>
          </a:p>
        </p:txBody>
      </p:sp>
      <p:pic>
        <p:nvPicPr>
          <p:cNvPr id="39" name="Picture 38" descr="C:\Users\back_hacker\Desktop\Sans titre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09" y="4060818"/>
            <a:ext cx="2183025" cy="144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 descr="C:\Users\back_hacker\Desktop\Sans titre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906" y="4016297"/>
            <a:ext cx="2049255" cy="143864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fld id="{6B4FC0EB-5F9D-45F5-A27E-39821E825F37}" type="slidenum">
              <a:rPr lang="fr-FR" sz="2000" smtClean="0">
                <a:solidFill>
                  <a:schemeClr val="bg1"/>
                </a:solidFill>
              </a:rPr>
              <a:t>15</a:t>
            </a:fld>
            <a:r>
              <a:rPr lang="fr-FR" sz="2000" dirty="0" smtClean="0">
                <a:solidFill>
                  <a:schemeClr val="bg1"/>
                </a:solidFill>
              </a:rPr>
              <a:t>5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6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33" grpId="0" animBg="1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4636" y="2553199"/>
            <a:ext cx="8476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6000" dirty="0">
                <a:solidFill>
                  <a:srgbClr val="2770A0"/>
                </a:solidFill>
                <a:latin typeface="AcmeFont" pitchFamily="2" charset="0"/>
              </a:rPr>
              <a:t>Partie </a:t>
            </a:r>
            <a:r>
              <a:rPr lang="fr-FR" sz="6000" dirty="0" smtClean="0">
                <a:solidFill>
                  <a:srgbClr val="2770A0"/>
                </a:solidFill>
                <a:latin typeface="AcmeFont" pitchFamily="2" charset="0"/>
              </a:rPr>
              <a:t>commande </a:t>
            </a:r>
            <a:endParaRPr lang="fr-FR" sz="6000" dirty="0">
              <a:solidFill>
                <a:srgbClr val="2770A0"/>
              </a:solidFill>
              <a:latin typeface="AcmeFont" pitchFamily="2" charset="0"/>
            </a:endParaRPr>
          </a:p>
        </p:txBody>
      </p:sp>
      <p:sp>
        <p:nvSpPr>
          <p:cNvPr id="5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fld id="{6B4FC0EB-5F9D-45F5-A27E-39821E825F37}" type="slidenum">
              <a:rPr lang="fr-FR" sz="2000" smtClean="0">
                <a:solidFill>
                  <a:schemeClr val="bg1"/>
                </a:solidFill>
              </a:rPr>
              <a:t>16</a:t>
            </a:fld>
            <a:r>
              <a:rPr lang="fr-FR" sz="2000" dirty="0" smtClean="0">
                <a:solidFill>
                  <a:schemeClr val="bg1"/>
                </a:solidFill>
              </a:rPr>
              <a:t>6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1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0831" y="239151"/>
            <a:ext cx="66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2770A0"/>
                </a:solidFill>
                <a:latin typeface="AcmeFont" pitchFamily="2" charset="0"/>
              </a:rPr>
              <a:t>Conception électrique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6278" y="1289639"/>
            <a:ext cx="60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i="1" dirty="0">
                <a:solidFill>
                  <a:srgbClr val="002060"/>
                </a:solidFill>
                <a:latin typeface="AcmeFont" pitchFamily="2" charset="0"/>
              </a:rPr>
              <a:t>Organigramme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9837" y="796496"/>
            <a:ext cx="60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u="sng" dirty="0" smtClean="0">
                <a:solidFill>
                  <a:srgbClr val="1CADE4"/>
                </a:solidFill>
                <a:latin typeface="AcmeFont" pitchFamily="2" charset="0"/>
              </a:rPr>
              <a:t>Partie commande</a:t>
            </a:r>
            <a:endParaRPr lang="fr-FR" sz="2400" u="sng" dirty="0">
              <a:solidFill>
                <a:srgbClr val="1CADE4"/>
              </a:solidFill>
              <a:latin typeface="AcmeFont" pitchFamily="2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644274" y="3714710"/>
            <a:ext cx="1628548" cy="1302836"/>
          </a:xfrm>
          <a:custGeom>
            <a:avLst/>
            <a:gdLst>
              <a:gd name="connsiteX0" fmla="*/ 0 w 1628548"/>
              <a:gd name="connsiteY0" fmla="*/ 651418 h 1302836"/>
              <a:gd name="connsiteX1" fmla="*/ 814274 w 1628548"/>
              <a:gd name="connsiteY1" fmla="*/ 0 h 1302836"/>
              <a:gd name="connsiteX2" fmla="*/ 1628548 w 1628548"/>
              <a:gd name="connsiteY2" fmla="*/ 651418 h 1302836"/>
              <a:gd name="connsiteX3" fmla="*/ 814274 w 1628548"/>
              <a:gd name="connsiteY3" fmla="*/ 1302836 h 1302836"/>
              <a:gd name="connsiteX4" fmla="*/ 0 w 1628548"/>
              <a:gd name="connsiteY4" fmla="*/ 651418 h 130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548" h="1302836">
                <a:moveTo>
                  <a:pt x="0" y="651418"/>
                </a:moveTo>
                <a:cubicBezTo>
                  <a:pt x="0" y="291650"/>
                  <a:pt x="364563" y="0"/>
                  <a:pt x="814274" y="0"/>
                </a:cubicBezTo>
                <a:cubicBezTo>
                  <a:pt x="1263985" y="0"/>
                  <a:pt x="1628548" y="291650"/>
                  <a:pt x="1628548" y="651418"/>
                </a:cubicBezTo>
                <a:cubicBezTo>
                  <a:pt x="1628548" y="1011186"/>
                  <a:pt x="1263985" y="1302836"/>
                  <a:pt x="814274" y="1302836"/>
                </a:cubicBezTo>
                <a:cubicBezTo>
                  <a:pt x="364563" y="1302836"/>
                  <a:pt x="0" y="1011186"/>
                  <a:pt x="0" y="65141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266435" tIns="218736" rIns="266435" bIns="218736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b="1" i="0" kern="1200" dirty="0" smtClean="0"/>
              <a:t>Arduino</a:t>
            </a:r>
            <a:endParaRPr lang="fr-FR" sz="2200" b="1" i="0" kern="1200" dirty="0"/>
          </a:p>
        </p:txBody>
      </p:sp>
      <p:sp>
        <p:nvSpPr>
          <p:cNvPr id="10" name="Freeform 9"/>
          <p:cNvSpPr/>
          <p:nvPr/>
        </p:nvSpPr>
        <p:spPr>
          <a:xfrm rot="5400000">
            <a:off x="5358196" y="3326846"/>
            <a:ext cx="200703" cy="408401"/>
          </a:xfrm>
          <a:custGeom>
            <a:avLst/>
            <a:gdLst>
              <a:gd name="connsiteX0" fmla="*/ 0 w 200703"/>
              <a:gd name="connsiteY0" fmla="*/ 81680 h 408401"/>
              <a:gd name="connsiteX1" fmla="*/ 100352 w 200703"/>
              <a:gd name="connsiteY1" fmla="*/ 81680 h 408401"/>
              <a:gd name="connsiteX2" fmla="*/ 100352 w 200703"/>
              <a:gd name="connsiteY2" fmla="*/ 0 h 408401"/>
              <a:gd name="connsiteX3" fmla="*/ 200703 w 200703"/>
              <a:gd name="connsiteY3" fmla="*/ 204201 h 408401"/>
              <a:gd name="connsiteX4" fmla="*/ 100352 w 200703"/>
              <a:gd name="connsiteY4" fmla="*/ 408401 h 408401"/>
              <a:gd name="connsiteX5" fmla="*/ 100352 w 200703"/>
              <a:gd name="connsiteY5" fmla="*/ 326721 h 408401"/>
              <a:gd name="connsiteX6" fmla="*/ 0 w 200703"/>
              <a:gd name="connsiteY6" fmla="*/ 326721 h 408401"/>
              <a:gd name="connsiteX7" fmla="*/ 0 w 200703"/>
              <a:gd name="connsiteY7" fmla="*/ 81680 h 40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703" h="408401">
                <a:moveTo>
                  <a:pt x="0" y="81680"/>
                </a:moveTo>
                <a:lnTo>
                  <a:pt x="100352" y="81680"/>
                </a:lnTo>
                <a:lnTo>
                  <a:pt x="100352" y="0"/>
                </a:lnTo>
                <a:lnTo>
                  <a:pt x="200703" y="204201"/>
                </a:lnTo>
                <a:lnTo>
                  <a:pt x="100352" y="408401"/>
                </a:lnTo>
                <a:lnTo>
                  <a:pt x="100352" y="326721"/>
                </a:lnTo>
                <a:lnTo>
                  <a:pt x="0" y="326721"/>
                </a:lnTo>
                <a:lnTo>
                  <a:pt x="0" y="8168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1678" rIns="60210" bIns="8168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800" kern="1200"/>
          </a:p>
        </p:txBody>
      </p:sp>
      <p:sp>
        <p:nvSpPr>
          <p:cNvPr id="11" name="Freeform 10"/>
          <p:cNvSpPr/>
          <p:nvPr/>
        </p:nvSpPr>
        <p:spPr>
          <a:xfrm>
            <a:off x="4155706" y="2033188"/>
            <a:ext cx="2605684" cy="1302836"/>
          </a:xfrm>
          <a:custGeom>
            <a:avLst/>
            <a:gdLst>
              <a:gd name="connsiteX0" fmla="*/ 0 w 2605684"/>
              <a:gd name="connsiteY0" fmla="*/ 651418 h 1302836"/>
              <a:gd name="connsiteX1" fmla="*/ 1302842 w 2605684"/>
              <a:gd name="connsiteY1" fmla="*/ 0 h 1302836"/>
              <a:gd name="connsiteX2" fmla="*/ 2605684 w 2605684"/>
              <a:gd name="connsiteY2" fmla="*/ 651418 h 1302836"/>
              <a:gd name="connsiteX3" fmla="*/ 1302842 w 2605684"/>
              <a:gd name="connsiteY3" fmla="*/ 1302836 h 1302836"/>
              <a:gd name="connsiteX4" fmla="*/ 0 w 2605684"/>
              <a:gd name="connsiteY4" fmla="*/ 651418 h 130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5684" h="1302836">
                <a:moveTo>
                  <a:pt x="0" y="651418"/>
                </a:moveTo>
                <a:cubicBezTo>
                  <a:pt x="0" y="291650"/>
                  <a:pt x="583302" y="0"/>
                  <a:pt x="1302842" y="0"/>
                </a:cubicBezTo>
                <a:cubicBezTo>
                  <a:pt x="2022382" y="0"/>
                  <a:pt x="2605684" y="291650"/>
                  <a:pt x="2605684" y="651418"/>
                </a:cubicBezTo>
                <a:cubicBezTo>
                  <a:pt x="2605684" y="1011186"/>
                  <a:pt x="2022382" y="1302836"/>
                  <a:pt x="1302842" y="1302836"/>
                </a:cubicBezTo>
                <a:cubicBezTo>
                  <a:pt x="583302" y="1302836"/>
                  <a:pt x="0" y="1011186"/>
                  <a:pt x="0" y="651418"/>
                </a:cubicBezTo>
                <a:close/>
              </a:path>
            </a:pathLst>
          </a:custGeom>
          <a:gradFill rotWithShape="0">
            <a:gsLst>
              <a:gs pos="0">
                <a:schemeClr val="dk1">
                  <a:tint val="65000"/>
                  <a:lumMod val="110000"/>
                </a:schemeClr>
              </a:gs>
              <a:gs pos="40000">
                <a:schemeClr val="dk1">
                  <a:tint val="90000"/>
                  <a:alpha val="33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409534" tIns="218736" rIns="409534" bIns="218736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/>
              <a:t>Capteur </a:t>
            </a:r>
          </a:p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/>
              <a:t>Ultra-son</a:t>
            </a:r>
            <a:endParaRPr lang="fr-FR" sz="2200" kern="1200" dirty="0"/>
          </a:p>
        </p:txBody>
      </p:sp>
      <p:sp>
        <p:nvSpPr>
          <p:cNvPr id="12" name="Freeform 11"/>
          <p:cNvSpPr/>
          <p:nvPr/>
        </p:nvSpPr>
        <p:spPr>
          <a:xfrm rot="16254">
            <a:off x="6389055" y="4166793"/>
            <a:ext cx="197072" cy="408401"/>
          </a:xfrm>
          <a:custGeom>
            <a:avLst/>
            <a:gdLst>
              <a:gd name="connsiteX0" fmla="*/ 0 w 197072"/>
              <a:gd name="connsiteY0" fmla="*/ 81680 h 408401"/>
              <a:gd name="connsiteX1" fmla="*/ 98536 w 197072"/>
              <a:gd name="connsiteY1" fmla="*/ 81680 h 408401"/>
              <a:gd name="connsiteX2" fmla="*/ 98536 w 197072"/>
              <a:gd name="connsiteY2" fmla="*/ 0 h 408401"/>
              <a:gd name="connsiteX3" fmla="*/ 197072 w 197072"/>
              <a:gd name="connsiteY3" fmla="*/ 204201 h 408401"/>
              <a:gd name="connsiteX4" fmla="*/ 98536 w 197072"/>
              <a:gd name="connsiteY4" fmla="*/ 408401 h 408401"/>
              <a:gd name="connsiteX5" fmla="*/ 98536 w 197072"/>
              <a:gd name="connsiteY5" fmla="*/ 326721 h 408401"/>
              <a:gd name="connsiteX6" fmla="*/ 0 w 197072"/>
              <a:gd name="connsiteY6" fmla="*/ 326721 h 408401"/>
              <a:gd name="connsiteX7" fmla="*/ 0 w 197072"/>
              <a:gd name="connsiteY7" fmla="*/ 81680 h 40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072" h="408401">
                <a:moveTo>
                  <a:pt x="0" y="81680"/>
                </a:moveTo>
                <a:lnTo>
                  <a:pt x="98536" y="81680"/>
                </a:lnTo>
                <a:lnTo>
                  <a:pt x="98536" y="0"/>
                </a:lnTo>
                <a:lnTo>
                  <a:pt x="197072" y="204201"/>
                </a:lnTo>
                <a:lnTo>
                  <a:pt x="98536" y="408401"/>
                </a:lnTo>
                <a:lnTo>
                  <a:pt x="98536" y="326721"/>
                </a:lnTo>
                <a:lnTo>
                  <a:pt x="0" y="326721"/>
                </a:lnTo>
                <a:lnTo>
                  <a:pt x="0" y="8168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81679" rIns="59122" bIns="8168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800" kern="1200"/>
          </a:p>
        </p:txBody>
      </p:sp>
      <p:sp>
        <p:nvSpPr>
          <p:cNvPr id="13" name="Freeform 12"/>
          <p:cNvSpPr/>
          <p:nvPr/>
        </p:nvSpPr>
        <p:spPr>
          <a:xfrm>
            <a:off x="6715583" y="3727409"/>
            <a:ext cx="2857764" cy="1302836"/>
          </a:xfrm>
          <a:custGeom>
            <a:avLst/>
            <a:gdLst>
              <a:gd name="connsiteX0" fmla="*/ 0 w 2857764"/>
              <a:gd name="connsiteY0" fmla="*/ 651418 h 1302836"/>
              <a:gd name="connsiteX1" fmla="*/ 1428882 w 2857764"/>
              <a:gd name="connsiteY1" fmla="*/ 0 h 1302836"/>
              <a:gd name="connsiteX2" fmla="*/ 2857764 w 2857764"/>
              <a:gd name="connsiteY2" fmla="*/ 651418 h 1302836"/>
              <a:gd name="connsiteX3" fmla="*/ 1428882 w 2857764"/>
              <a:gd name="connsiteY3" fmla="*/ 1302836 h 1302836"/>
              <a:gd name="connsiteX4" fmla="*/ 0 w 2857764"/>
              <a:gd name="connsiteY4" fmla="*/ 651418 h 130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764" h="1302836">
                <a:moveTo>
                  <a:pt x="0" y="651418"/>
                </a:moveTo>
                <a:cubicBezTo>
                  <a:pt x="0" y="291650"/>
                  <a:pt x="639732" y="0"/>
                  <a:pt x="1428882" y="0"/>
                </a:cubicBezTo>
                <a:cubicBezTo>
                  <a:pt x="2218032" y="0"/>
                  <a:pt x="2857764" y="291650"/>
                  <a:pt x="2857764" y="651418"/>
                </a:cubicBezTo>
                <a:cubicBezTo>
                  <a:pt x="2857764" y="1011186"/>
                  <a:pt x="2218032" y="1302836"/>
                  <a:pt x="1428882" y="1302836"/>
                </a:cubicBezTo>
                <a:cubicBezTo>
                  <a:pt x="639732" y="1302836"/>
                  <a:pt x="0" y="1011186"/>
                  <a:pt x="0" y="651418"/>
                </a:cubicBezTo>
                <a:close/>
              </a:path>
            </a:pathLst>
          </a:custGeom>
          <a:gradFill rotWithShape="0">
            <a:gsLst>
              <a:gs pos="0">
                <a:schemeClr val="dk1">
                  <a:tint val="65000"/>
                  <a:lumMod val="110000"/>
                </a:schemeClr>
              </a:gs>
              <a:gs pos="40000">
                <a:schemeClr val="dk1">
                  <a:tint val="90000"/>
                  <a:alpha val="33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448990" tIns="221276" rIns="448990" bIns="22127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kern="1200" dirty="0" smtClean="0"/>
              <a:t>Servomoteur</a:t>
            </a:r>
            <a:endParaRPr lang="fr-FR" sz="2400" b="1" kern="1200" dirty="0"/>
          </a:p>
        </p:txBody>
      </p:sp>
      <p:sp>
        <p:nvSpPr>
          <p:cNvPr id="14" name="Freeform 13"/>
          <p:cNvSpPr/>
          <p:nvPr/>
        </p:nvSpPr>
        <p:spPr>
          <a:xfrm rot="5400000">
            <a:off x="5358196" y="4997008"/>
            <a:ext cx="200703" cy="408401"/>
          </a:xfrm>
          <a:custGeom>
            <a:avLst/>
            <a:gdLst>
              <a:gd name="connsiteX0" fmla="*/ 0 w 200703"/>
              <a:gd name="connsiteY0" fmla="*/ 81680 h 408401"/>
              <a:gd name="connsiteX1" fmla="*/ 100352 w 200703"/>
              <a:gd name="connsiteY1" fmla="*/ 81680 h 408401"/>
              <a:gd name="connsiteX2" fmla="*/ 100352 w 200703"/>
              <a:gd name="connsiteY2" fmla="*/ 0 h 408401"/>
              <a:gd name="connsiteX3" fmla="*/ 200703 w 200703"/>
              <a:gd name="connsiteY3" fmla="*/ 204201 h 408401"/>
              <a:gd name="connsiteX4" fmla="*/ 100352 w 200703"/>
              <a:gd name="connsiteY4" fmla="*/ 408401 h 408401"/>
              <a:gd name="connsiteX5" fmla="*/ 100352 w 200703"/>
              <a:gd name="connsiteY5" fmla="*/ 326721 h 408401"/>
              <a:gd name="connsiteX6" fmla="*/ 0 w 200703"/>
              <a:gd name="connsiteY6" fmla="*/ 326721 h 408401"/>
              <a:gd name="connsiteX7" fmla="*/ 0 w 200703"/>
              <a:gd name="connsiteY7" fmla="*/ 81680 h 40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703" h="408401">
                <a:moveTo>
                  <a:pt x="0" y="81680"/>
                </a:moveTo>
                <a:lnTo>
                  <a:pt x="100352" y="81680"/>
                </a:lnTo>
                <a:lnTo>
                  <a:pt x="100352" y="0"/>
                </a:lnTo>
                <a:lnTo>
                  <a:pt x="200703" y="204201"/>
                </a:lnTo>
                <a:lnTo>
                  <a:pt x="100352" y="408401"/>
                </a:lnTo>
                <a:lnTo>
                  <a:pt x="100352" y="326721"/>
                </a:lnTo>
                <a:lnTo>
                  <a:pt x="0" y="326721"/>
                </a:lnTo>
                <a:lnTo>
                  <a:pt x="0" y="8168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1678" rIns="60210" bIns="8168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800" kern="1200"/>
          </a:p>
        </p:txBody>
      </p:sp>
      <p:sp>
        <p:nvSpPr>
          <p:cNvPr id="15" name="Freeform 14"/>
          <p:cNvSpPr/>
          <p:nvPr/>
        </p:nvSpPr>
        <p:spPr>
          <a:xfrm>
            <a:off x="4155706" y="5396233"/>
            <a:ext cx="2605684" cy="1302836"/>
          </a:xfrm>
          <a:custGeom>
            <a:avLst/>
            <a:gdLst>
              <a:gd name="connsiteX0" fmla="*/ 0 w 2605684"/>
              <a:gd name="connsiteY0" fmla="*/ 651418 h 1302836"/>
              <a:gd name="connsiteX1" fmla="*/ 1302842 w 2605684"/>
              <a:gd name="connsiteY1" fmla="*/ 0 h 1302836"/>
              <a:gd name="connsiteX2" fmla="*/ 2605684 w 2605684"/>
              <a:gd name="connsiteY2" fmla="*/ 651418 h 1302836"/>
              <a:gd name="connsiteX3" fmla="*/ 1302842 w 2605684"/>
              <a:gd name="connsiteY3" fmla="*/ 1302836 h 1302836"/>
              <a:gd name="connsiteX4" fmla="*/ 0 w 2605684"/>
              <a:gd name="connsiteY4" fmla="*/ 651418 h 130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5684" h="1302836">
                <a:moveTo>
                  <a:pt x="0" y="651418"/>
                </a:moveTo>
                <a:cubicBezTo>
                  <a:pt x="0" y="291650"/>
                  <a:pt x="583302" y="0"/>
                  <a:pt x="1302842" y="0"/>
                </a:cubicBezTo>
                <a:cubicBezTo>
                  <a:pt x="2022382" y="0"/>
                  <a:pt x="2605684" y="291650"/>
                  <a:pt x="2605684" y="651418"/>
                </a:cubicBezTo>
                <a:cubicBezTo>
                  <a:pt x="2605684" y="1011186"/>
                  <a:pt x="2022382" y="1302836"/>
                  <a:pt x="1302842" y="1302836"/>
                </a:cubicBezTo>
                <a:cubicBezTo>
                  <a:pt x="583302" y="1302836"/>
                  <a:pt x="0" y="1011186"/>
                  <a:pt x="0" y="651418"/>
                </a:cubicBezTo>
                <a:close/>
              </a:path>
            </a:pathLst>
          </a:custGeom>
          <a:gradFill rotWithShape="0">
            <a:gsLst>
              <a:gs pos="0">
                <a:schemeClr val="dk1">
                  <a:tint val="65000"/>
                  <a:lumMod val="110000"/>
                </a:schemeClr>
              </a:gs>
              <a:gs pos="40000">
                <a:schemeClr val="dk1">
                  <a:tint val="90000"/>
                  <a:alpha val="33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412074" tIns="221276" rIns="412074" bIns="22127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smtClean="0"/>
              <a:t>Pont-H 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100" kern="1200" dirty="0" smtClean="0"/>
              <a:t>L293D</a:t>
            </a:r>
            <a:endParaRPr lang="fr-FR" sz="2100" kern="1200" dirty="0"/>
          </a:p>
        </p:txBody>
      </p:sp>
      <p:sp>
        <p:nvSpPr>
          <p:cNvPr id="16" name="Freeform 15"/>
          <p:cNvSpPr/>
          <p:nvPr/>
        </p:nvSpPr>
        <p:spPr>
          <a:xfrm rot="10782018">
            <a:off x="4375034" y="4166984"/>
            <a:ext cx="233348" cy="408402"/>
          </a:xfrm>
          <a:custGeom>
            <a:avLst/>
            <a:gdLst>
              <a:gd name="connsiteX0" fmla="*/ 0 w 233347"/>
              <a:gd name="connsiteY0" fmla="*/ 81680 h 408401"/>
              <a:gd name="connsiteX1" fmla="*/ 116674 w 233347"/>
              <a:gd name="connsiteY1" fmla="*/ 81680 h 408401"/>
              <a:gd name="connsiteX2" fmla="*/ 116674 w 233347"/>
              <a:gd name="connsiteY2" fmla="*/ 0 h 408401"/>
              <a:gd name="connsiteX3" fmla="*/ 233347 w 233347"/>
              <a:gd name="connsiteY3" fmla="*/ 204201 h 408401"/>
              <a:gd name="connsiteX4" fmla="*/ 116674 w 233347"/>
              <a:gd name="connsiteY4" fmla="*/ 408401 h 408401"/>
              <a:gd name="connsiteX5" fmla="*/ 116674 w 233347"/>
              <a:gd name="connsiteY5" fmla="*/ 326721 h 408401"/>
              <a:gd name="connsiteX6" fmla="*/ 0 w 233347"/>
              <a:gd name="connsiteY6" fmla="*/ 326721 h 408401"/>
              <a:gd name="connsiteX7" fmla="*/ 0 w 233347"/>
              <a:gd name="connsiteY7" fmla="*/ 81680 h 40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347" h="408401">
                <a:moveTo>
                  <a:pt x="233346" y="326721"/>
                </a:moveTo>
                <a:lnTo>
                  <a:pt x="116673" y="326721"/>
                </a:lnTo>
                <a:lnTo>
                  <a:pt x="116673" y="408401"/>
                </a:lnTo>
                <a:lnTo>
                  <a:pt x="1" y="204200"/>
                </a:lnTo>
                <a:lnTo>
                  <a:pt x="116673" y="0"/>
                </a:lnTo>
                <a:lnTo>
                  <a:pt x="116673" y="81680"/>
                </a:lnTo>
                <a:lnTo>
                  <a:pt x="233346" y="81680"/>
                </a:lnTo>
                <a:lnTo>
                  <a:pt x="233346" y="3267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005" tIns="81680" rIns="-1" bIns="8168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8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724072" y="3727429"/>
            <a:ext cx="2605684" cy="1302836"/>
          </a:xfrm>
          <a:custGeom>
            <a:avLst/>
            <a:gdLst>
              <a:gd name="connsiteX0" fmla="*/ 0 w 2605684"/>
              <a:gd name="connsiteY0" fmla="*/ 651418 h 1302836"/>
              <a:gd name="connsiteX1" fmla="*/ 1302842 w 2605684"/>
              <a:gd name="connsiteY1" fmla="*/ 0 h 1302836"/>
              <a:gd name="connsiteX2" fmla="*/ 2605684 w 2605684"/>
              <a:gd name="connsiteY2" fmla="*/ 651418 h 1302836"/>
              <a:gd name="connsiteX3" fmla="*/ 1302842 w 2605684"/>
              <a:gd name="connsiteY3" fmla="*/ 1302836 h 1302836"/>
              <a:gd name="connsiteX4" fmla="*/ 0 w 2605684"/>
              <a:gd name="connsiteY4" fmla="*/ 651418 h 130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5684" h="1302836">
                <a:moveTo>
                  <a:pt x="0" y="651418"/>
                </a:moveTo>
                <a:cubicBezTo>
                  <a:pt x="0" y="291650"/>
                  <a:pt x="583302" y="0"/>
                  <a:pt x="1302842" y="0"/>
                </a:cubicBezTo>
                <a:cubicBezTo>
                  <a:pt x="2022382" y="0"/>
                  <a:pt x="2605684" y="291650"/>
                  <a:pt x="2605684" y="651418"/>
                </a:cubicBezTo>
                <a:cubicBezTo>
                  <a:pt x="2605684" y="1011186"/>
                  <a:pt x="2022382" y="1302836"/>
                  <a:pt x="1302842" y="1302836"/>
                </a:cubicBezTo>
                <a:cubicBezTo>
                  <a:pt x="583302" y="1302836"/>
                  <a:pt x="0" y="1011186"/>
                  <a:pt x="0" y="651418"/>
                </a:cubicBezTo>
                <a:close/>
              </a:path>
            </a:pathLst>
          </a:custGeom>
          <a:gradFill rotWithShape="0">
            <a:gsLst>
              <a:gs pos="0">
                <a:schemeClr val="dk1">
                  <a:tint val="65000"/>
                  <a:lumMod val="110000"/>
                </a:schemeClr>
              </a:gs>
              <a:gs pos="40000">
                <a:schemeClr val="dk1">
                  <a:tint val="90000"/>
                  <a:alpha val="33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412074" tIns="221276" rIns="412074" bIns="22127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smtClean="0"/>
              <a:t>Module Bluetooth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smtClean="0"/>
              <a:t>HC-05</a:t>
            </a:r>
            <a:endParaRPr lang="fr-FR" sz="2400" kern="1200" dirty="0"/>
          </a:p>
        </p:txBody>
      </p:sp>
      <p:sp>
        <p:nvSpPr>
          <p:cNvPr id="20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fld id="{6B4FC0EB-5F9D-45F5-A27E-39821E825F37}" type="slidenum">
              <a:rPr lang="fr-FR" sz="2000" smtClean="0">
                <a:solidFill>
                  <a:schemeClr val="bg1"/>
                </a:solidFill>
              </a:rPr>
              <a:t>17</a:t>
            </a:fld>
            <a:r>
              <a:rPr lang="fr-FR" sz="2000" dirty="0" smtClean="0">
                <a:solidFill>
                  <a:schemeClr val="bg1"/>
                </a:solidFill>
              </a:rPr>
              <a:t>7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6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0831" y="239151"/>
            <a:ext cx="66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2770A0"/>
                </a:solidFill>
                <a:latin typeface="AcmeFont" pitchFamily="2" charset="0"/>
              </a:rPr>
              <a:t>Conception électrique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6278" y="1289639"/>
            <a:ext cx="60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i="1" dirty="0">
                <a:solidFill>
                  <a:srgbClr val="002060"/>
                </a:solidFill>
                <a:latin typeface="AcmeFont" pitchFamily="2" charset="0"/>
              </a:rPr>
              <a:t>Carte arduino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9837" y="796496"/>
            <a:ext cx="60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u="sng" dirty="0" smtClean="0">
                <a:solidFill>
                  <a:srgbClr val="1CADE4"/>
                </a:solidFill>
                <a:latin typeface="AcmeFont" pitchFamily="2" charset="0"/>
              </a:rPr>
              <a:t>Partie commande</a:t>
            </a:r>
            <a:endParaRPr lang="fr-FR" sz="2400" u="sng" dirty="0">
              <a:solidFill>
                <a:srgbClr val="1CADE4"/>
              </a:solidFill>
              <a:latin typeface="AcmeFont" pitchFamily="2" charset="0"/>
            </a:endParaRPr>
          </a:p>
        </p:txBody>
      </p:sp>
      <p:pic>
        <p:nvPicPr>
          <p:cNvPr id="10" name="Picture 9" descr="C:\Users\back_hacker\Desktop\schema-arduino-uno-6013359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51" y="1924334"/>
            <a:ext cx="5961157" cy="49336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54324" y="2190288"/>
            <a:ext cx="5430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800" dirty="0" smtClean="0"/>
              <a:t>La carte arduino gère le fonctionnement du robot </a:t>
            </a:r>
            <a:endParaRPr lang="fr-FR" sz="2800" dirty="0"/>
          </a:p>
        </p:txBody>
      </p:sp>
      <p:sp>
        <p:nvSpPr>
          <p:cNvPr id="13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fld id="{6B4FC0EB-5F9D-45F5-A27E-39821E825F37}" type="slidenum">
              <a:rPr lang="fr-FR" sz="2000" smtClean="0">
                <a:solidFill>
                  <a:schemeClr val="bg1"/>
                </a:solidFill>
              </a:rPr>
              <a:t>18</a:t>
            </a:fld>
            <a:r>
              <a:rPr lang="fr-FR" sz="2000" dirty="0" smtClean="0">
                <a:solidFill>
                  <a:schemeClr val="bg1"/>
                </a:solidFill>
              </a:rPr>
              <a:t>8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3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0831" y="239151"/>
            <a:ext cx="66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2770A0"/>
                </a:solidFill>
                <a:latin typeface="AcmeFont" pitchFamily="2" charset="0"/>
              </a:rPr>
              <a:t>Conception électrique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6278" y="1289639"/>
            <a:ext cx="60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i="1" dirty="0">
                <a:solidFill>
                  <a:srgbClr val="002060"/>
                </a:solidFill>
                <a:latin typeface="AcmeFont" pitchFamily="2" charset="0"/>
              </a:rPr>
              <a:t>Carte commande des moteurs (pont-H)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9837" y="796496"/>
            <a:ext cx="60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u="sng" dirty="0" smtClean="0">
                <a:solidFill>
                  <a:srgbClr val="1CADE4"/>
                </a:solidFill>
                <a:latin typeface="AcmeFont" pitchFamily="2" charset="0"/>
              </a:rPr>
              <a:t>Partie commande</a:t>
            </a:r>
            <a:endParaRPr lang="fr-FR" sz="2400" u="sng" dirty="0">
              <a:solidFill>
                <a:srgbClr val="1CADE4"/>
              </a:solidFill>
              <a:latin typeface="AcmeFon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7" y="2191005"/>
            <a:ext cx="6915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800" dirty="0" smtClean="0"/>
              <a:t>Le pont-H permet de commander le sens de rotation des moteurs.</a:t>
            </a:r>
            <a:endParaRPr lang="fr-FR" sz="2800" dirty="0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82" y="3439236"/>
            <a:ext cx="5808235" cy="274204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0EB-5F9D-45F5-A27E-39821E825F3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67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6597" y="196948"/>
            <a:ext cx="7441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2770A0"/>
                </a:solidFill>
                <a:latin typeface="AcmeFont" pitchFamily="2" charset="0"/>
              </a:rPr>
              <a:t>Problématique </a:t>
            </a:r>
            <a:endParaRPr lang="fr-FR" sz="3200" dirty="0">
              <a:solidFill>
                <a:srgbClr val="2770A0"/>
              </a:solidFill>
              <a:latin typeface="AcmeFon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676" y="1153550"/>
            <a:ext cx="10142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400" dirty="0" smtClean="0"/>
              <a:t>Nos frontières sont devenues de plus en plus difficiles </a:t>
            </a:r>
            <a:r>
              <a:rPr lang="fr-FR" sz="2400" dirty="0"/>
              <a:t>à</a:t>
            </a:r>
            <a:r>
              <a:rPr lang="fr-FR" sz="2400" dirty="0" smtClean="0"/>
              <a:t> surveiller.  </a:t>
            </a:r>
            <a:endParaRPr lang="fr-FR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01" y="1615215"/>
            <a:ext cx="3694354" cy="5242785"/>
          </a:xfrm>
          <a:prstGeom prst="rect">
            <a:avLst/>
          </a:prstGeom>
        </p:spPr>
      </p:pic>
      <p:sp>
        <p:nvSpPr>
          <p:cNvPr id="11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r>
              <a:rPr lang="fr-FR" sz="2000" dirty="0" smtClean="0">
                <a:solidFill>
                  <a:schemeClr val="bg1"/>
                </a:solidFill>
              </a:rPr>
              <a:t>2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1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0831" y="239151"/>
            <a:ext cx="66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2770A0"/>
                </a:solidFill>
                <a:latin typeface="AcmeFont" pitchFamily="2" charset="0"/>
              </a:rPr>
              <a:t>Conception électrique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6278" y="1289639"/>
            <a:ext cx="60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i="1" dirty="0">
                <a:solidFill>
                  <a:srgbClr val="002060"/>
                </a:solidFill>
                <a:latin typeface="AcmeFont" pitchFamily="2" charset="0"/>
              </a:rPr>
              <a:t>Module Bluetooth (HC-05)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9837" y="796496"/>
            <a:ext cx="60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u="sng" dirty="0" smtClean="0">
                <a:solidFill>
                  <a:srgbClr val="1CADE4"/>
                </a:solidFill>
                <a:latin typeface="AcmeFont" pitchFamily="2" charset="0"/>
              </a:rPr>
              <a:t>Partie commande</a:t>
            </a:r>
            <a:endParaRPr lang="fr-FR" sz="2400" u="sng" dirty="0">
              <a:solidFill>
                <a:srgbClr val="1CADE4"/>
              </a:solidFill>
              <a:latin typeface="AcmeFon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77" y="2191005"/>
            <a:ext cx="6915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800" dirty="0" smtClean="0"/>
              <a:t>Le module transmet les commandes de l’utilisateur à l’arduino.</a:t>
            </a:r>
            <a:endParaRPr lang="fr-FR" sz="2800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>
          <a:xfrm>
            <a:off x="5895834" y="3459010"/>
            <a:ext cx="3467424" cy="2586406"/>
            <a:chOff x="0" y="0"/>
            <a:chExt cx="3305175" cy="2466975"/>
          </a:xfrm>
        </p:grpSpPr>
        <p:pic>
          <p:nvPicPr>
            <p:cNvPr id="9" name="Picture 8" descr="C:\Users\back_hacker\Desktop\Sans titre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675" y="0"/>
              <a:ext cx="1333500" cy="2457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 descr="C:\Users\back_hacker\Desktop\Sans titre6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050"/>
              <a:ext cx="1343025" cy="24479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17" y="3478060"/>
            <a:ext cx="4107770" cy="25673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9911" y="6193698"/>
            <a:ext cx="376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L’application arduino RC</a:t>
            </a:r>
            <a:endParaRPr lang="fr-FR" b="1" dirty="0"/>
          </a:p>
        </p:txBody>
      </p:sp>
      <p:sp>
        <p:nvSpPr>
          <p:cNvPr id="15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r>
              <a:rPr lang="fr-FR" sz="2000" dirty="0" smtClean="0">
                <a:solidFill>
                  <a:schemeClr val="bg1"/>
                </a:solidFill>
              </a:rPr>
              <a:t>20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5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" r="12576"/>
          <a:stretch/>
        </p:blipFill>
        <p:spPr>
          <a:xfrm>
            <a:off x="1256066" y="1723874"/>
            <a:ext cx="7329268" cy="53283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0831" y="239151"/>
            <a:ext cx="66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2770A0"/>
                </a:solidFill>
                <a:latin typeface="AcmeFont" pitchFamily="2" charset="0"/>
              </a:rPr>
              <a:t>Conception électrique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7731" y="1289639"/>
            <a:ext cx="756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i="1" dirty="0">
                <a:solidFill>
                  <a:srgbClr val="002060"/>
                </a:solidFill>
                <a:latin typeface="AcmeFont" pitchFamily="2" charset="0"/>
              </a:rPr>
              <a:t>Les Différents éléments reliées à l’Arduino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9837" y="796496"/>
            <a:ext cx="60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u="sng" dirty="0" smtClean="0">
                <a:solidFill>
                  <a:srgbClr val="1CADE4"/>
                </a:solidFill>
                <a:latin typeface="AcmeFont" pitchFamily="2" charset="0"/>
              </a:rPr>
              <a:t>Partie commande</a:t>
            </a:r>
            <a:endParaRPr lang="fr-FR" sz="2400" u="sng" dirty="0">
              <a:solidFill>
                <a:srgbClr val="1CADE4"/>
              </a:solidFill>
              <a:latin typeface="AcmeFont" pitchFamily="2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8106482" y="1951630"/>
            <a:ext cx="1324121" cy="859809"/>
          </a:xfrm>
          <a:prstGeom prst="wedgeEllipseCallout">
            <a:avLst>
              <a:gd name="adj1" fmla="val -73375"/>
              <a:gd name="adj2" fmla="val 286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2419837" y="1815506"/>
            <a:ext cx="2042981" cy="682034"/>
          </a:xfrm>
          <a:prstGeom prst="wedgeEllipseCallout">
            <a:avLst>
              <a:gd name="adj1" fmla="val 69329"/>
              <a:gd name="adj2" fmla="val 264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HC-SR04</a:t>
            </a:r>
            <a:endParaRPr lang="fr-FR" dirty="0"/>
          </a:p>
        </p:txBody>
      </p:sp>
      <p:sp>
        <p:nvSpPr>
          <p:cNvPr id="11" name="Oval Callout 10"/>
          <p:cNvSpPr/>
          <p:nvPr/>
        </p:nvSpPr>
        <p:spPr>
          <a:xfrm>
            <a:off x="207850" y="2040517"/>
            <a:ext cx="2042981" cy="682034"/>
          </a:xfrm>
          <a:prstGeom prst="wedgeEllipseCallout">
            <a:avLst>
              <a:gd name="adj1" fmla="val 37932"/>
              <a:gd name="adj2" fmla="val 845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HC-05</a:t>
            </a:r>
            <a:endParaRPr lang="fr-FR" dirty="0"/>
          </a:p>
        </p:txBody>
      </p:sp>
      <p:sp>
        <p:nvSpPr>
          <p:cNvPr id="12" name="Oval Callout 11"/>
          <p:cNvSpPr/>
          <p:nvPr/>
        </p:nvSpPr>
        <p:spPr>
          <a:xfrm>
            <a:off x="410797" y="3719705"/>
            <a:ext cx="2127687" cy="682034"/>
          </a:xfrm>
          <a:prstGeom prst="wedgeEllipseCallout">
            <a:avLst>
              <a:gd name="adj1" fmla="val 31919"/>
              <a:gd name="adj2" fmla="val 765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Servomoteur</a:t>
            </a:r>
            <a:endParaRPr lang="fr-FR" dirty="0"/>
          </a:p>
        </p:txBody>
      </p:sp>
      <p:sp>
        <p:nvSpPr>
          <p:cNvPr id="13" name="Oval Callout 12"/>
          <p:cNvSpPr/>
          <p:nvPr/>
        </p:nvSpPr>
        <p:spPr>
          <a:xfrm>
            <a:off x="7747051" y="3133344"/>
            <a:ext cx="2042981" cy="682034"/>
          </a:xfrm>
          <a:prstGeom prst="wedgeEllipseCallout">
            <a:avLst>
              <a:gd name="adj1" fmla="val -72294"/>
              <a:gd name="adj2" fmla="val 1425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L293D</a:t>
            </a:r>
            <a:endParaRPr lang="fr-FR" dirty="0"/>
          </a:p>
        </p:txBody>
      </p:sp>
      <p:sp>
        <p:nvSpPr>
          <p:cNvPr id="14" name="Oval Callout 13"/>
          <p:cNvSpPr/>
          <p:nvPr/>
        </p:nvSpPr>
        <p:spPr>
          <a:xfrm>
            <a:off x="3118147" y="5270665"/>
            <a:ext cx="2042981" cy="682034"/>
          </a:xfrm>
          <a:prstGeom prst="wedgeEllipseCallout">
            <a:avLst>
              <a:gd name="adj1" fmla="val 25907"/>
              <a:gd name="adj2" fmla="val -1616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Arduino</a:t>
            </a:r>
            <a:endParaRPr lang="fr-FR" sz="2400" b="1" dirty="0"/>
          </a:p>
        </p:txBody>
      </p:sp>
      <p:sp>
        <p:nvSpPr>
          <p:cNvPr id="17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r>
              <a:rPr lang="fr-FR" sz="2000" dirty="0" smtClean="0">
                <a:solidFill>
                  <a:schemeClr val="bg1"/>
                </a:solidFill>
              </a:rPr>
              <a:t>2</a:t>
            </a:r>
            <a:fld id="{6B4FC0EB-5F9D-45F5-A27E-39821E825F37}" type="slidenum">
              <a:rPr lang="fr-FR" sz="2000" smtClean="0">
                <a:solidFill>
                  <a:schemeClr val="bg1"/>
                </a:solidFill>
              </a:rPr>
              <a:t>21</a:t>
            </a:fld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9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0831" y="239151"/>
            <a:ext cx="66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2770A0"/>
                </a:solidFill>
                <a:latin typeface="AcmeFont" pitchFamily="2" charset="0"/>
              </a:rPr>
              <a:t>Réalisation du Robot </a:t>
            </a:r>
            <a:endParaRPr lang="fr-FR" sz="3200" dirty="0">
              <a:solidFill>
                <a:srgbClr val="2770A0"/>
              </a:solidFill>
              <a:latin typeface="AcmeFon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9837" y="796496"/>
            <a:ext cx="60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u="sng" dirty="0" smtClean="0">
                <a:solidFill>
                  <a:srgbClr val="1CADE4"/>
                </a:solidFill>
                <a:latin typeface="AcmeFont" pitchFamily="2" charset="0"/>
              </a:rPr>
              <a:t>Programmation de la carte arduino </a:t>
            </a:r>
            <a:endParaRPr lang="fr-FR" sz="2400" u="sng" dirty="0">
              <a:solidFill>
                <a:srgbClr val="1CADE4"/>
              </a:solidFill>
              <a:latin typeface="AcmeFont" pitchFamily="2" charset="0"/>
            </a:endParaRPr>
          </a:p>
        </p:txBody>
      </p:sp>
      <p:sp>
        <p:nvSpPr>
          <p:cNvPr id="8" name="Ellipse 4"/>
          <p:cNvSpPr/>
          <p:nvPr/>
        </p:nvSpPr>
        <p:spPr>
          <a:xfrm>
            <a:off x="911200" y="1381272"/>
            <a:ext cx="1300841" cy="38817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Début</a:t>
            </a:r>
            <a:r>
              <a:rPr lang="fr-FR" dirty="0" smtClean="0"/>
              <a:t> </a:t>
            </a:r>
            <a:endParaRPr lang="fr-FR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876969" y="1769447"/>
            <a:ext cx="1369306" cy="694534"/>
            <a:chOff x="876969" y="1769447"/>
            <a:chExt cx="1369306" cy="694534"/>
          </a:xfrm>
        </p:grpSpPr>
        <p:cxnSp>
          <p:nvCxnSpPr>
            <p:cNvPr id="15" name="Connecteur droit avec flèche 13"/>
            <p:cNvCxnSpPr>
              <a:stCxn id="8" idx="4"/>
            </p:cNvCxnSpPr>
            <p:nvPr/>
          </p:nvCxnSpPr>
          <p:spPr>
            <a:xfrm>
              <a:off x="1561621" y="1769447"/>
              <a:ext cx="0" cy="306359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" name="Rectangle à coins arrondis 5"/>
            <p:cNvSpPr/>
            <p:nvPr/>
          </p:nvSpPr>
          <p:spPr>
            <a:xfrm>
              <a:off x="876969" y="2075806"/>
              <a:ext cx="1369306" cy="388175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Configuration (E/S) </a:t>
              </a:r>
              <a:endParaRPr lang="fr-FR" sz="1400" b="1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90523" y="2463981"/>
            <a:ext cx="1635461" cy="871863"/>
            <a:chOff x="790523" y="2463981"/>
            <a:chExt cx="1635461" cy="871863"/>
          </a:xfrm>
        </p:grpSpPr>
        <p:grpSp>
          <p:nvGrpSpPr>
            <p:cNvPr id="151" name="Group 150"/>
            <p:cNvGrpSpPr/>
            <p:nvPr/>
          </p:nvGrpSpPr>
          <p:grpSpPr>
            <a:xfrm>
              <a:off x="790523" y="2463981"/>
              <a:ext cx="1542197" cy="871863"/>
              <a:chOff x="790523" y="2463981"/>
              <a:chExt cx="1542197" cy="871863"/>
            </a:xfrm>
          </p:grpSpPr>
          <p:cxnSp>
            <p:nvCxnSpPr>
              <p:cNvPr id="16" name="Connecteur droit avec flèche 17"/>
              <p:cNvCxnSpPr>
                <a:stCxn id="9" idx="2"/>
              </p:cNvCxnSpPr>
              <p:nvPr/>
            </p:nvCxnSpPr>
            <p:spPr>
              <a:xfrm>
                <a:off x="1561622" y="2463981"/>
                <a:ext cx="0" cy="316622"/>
              </a:xfrm>
              <a:prstGeom prst="straightConnector1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tailEnd type="arrow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5" name="Flowchart: Decision 24"/>
              <p:cNvSpPr/>
              <p:nvPr/>
            </p:nvSpPr>
            <p:spPr>
              <a:xfrm>
                <a:off x="790523" y="2806861"/>
                <a:ext cx="1542197" cy="528983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/>
                  <a:t>D&lt;5cm</a:t>
                </a:r>
                <a:r>
                  <a:rPr lang="fr-FR" sz="1400" dirty="0" smtClean="0"/>
                  <a:t> </a:t>
                </a:r>
                <a:endParaRPr lang="fr-FR" sz="1400" dirty="0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2305424" y="3013549"/>
              <a:ext cx="120560" cy="12056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2455549" y="2683733"/>
            <a:ext cx="1908416" cy="791569"/>
            <a:chOff x="2455549" y="2683733"/>
            <a:chExt cx="1908416" cy="791569"/>
          </a:xfrm>
        </p:grpSpPr>
        <p:sp>
          <p:nvSpPr>
            <p:cNvPr id="14" name="Rectangle à coins arrondis 11"/>
            <p:cNvSpPr/>
            <p:nvPr/>
          </p:nvSpPr>
          <p:spPr>
            <a:xfrm>
              <a:off x="2764178" y="2683733"/>
              <a:ext cx="1599787" cy="79156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Recevoir commande Bluetooth</a:t>
              </a:r>
              <a:endParaRPr lang="fr-FR" sz="1400" b="1" dirty="0"/>
            </a:p>
          </p:txBody>
        </p:sp>
        <p:cxnSp>
          <p:nvCxnSpPr>
            <p:cNvPr id="20" name="Connecteur droit avec flèche 26"/>
            <p:cNvCxnSpPr/>
            <p:nvPr/>
          </p:nvCxnSpPr>
          <p:spPr>
            <a:xfrm rot="16200000">
              <a:off x="2608729" y="2926337"/>
              <a:ext cx="0" cy="306359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2500718" y="3484390"/>
            <a:ext cx="2307037" cy="1313283"/>
            <a:chOff x="2500718" y="3484390"/>
            <a:chExt cx="2307037" cy="1313283"/>
          </a:xfrm>
        </p:grpSpPr>
        <p:cxnSp>
          <p:nvCxnSpPr>
            <p:cNvPr id="29" name="Connecteur droit avec flèche 26"/>
            <p:cNvCxnSpPr/>
            <p:nvPr/>
          </p:nvCxnSpPr>
          <p:spPr>
            <a:xfrm>
              <a:off x="3533721" y="3484390"/>
              <a:ext cx="0" cy="306359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2500718" y="3787738"/>
              <a:ext cx="2307037" cy="1009935"/>
              <a:chOff x="2500718" y="3787738"/>
              <a:chExt cx="2307037" cy="1009935"/>
            </a:xfrm>
          </p:grpSpPr>
          <p:sp>
            <p:nvSpPr>
              <p:cNvPr id="30" name="Flowchart: Decision 29"/>
              <p:cNvSpPr/>
              <p:nvPr/>
            </p:nvSpPr>
            <p:spPr>
              <a:xfrm>
                <a:off x="2500718" y="3787738"/>
                <a:ext cx="2062151" cy="1009935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/>
                  <a:t>X</a:t>
                </a:r>
                <a:r>
                  <a:rPr lang="fr-FR" sz="1400" b="1" dirty="0" smtClean="0"/>
                  <a:t>=</a:t>
                </a:r>
              </a:p>
              <a:p>
                <a:pPr algn="ctr"/>
                <a:r>
                  <a:rPr lang="fr-FR" sz="1400" b="1" dirty="0" smtClean="0"/>
                  <a:t>direction  </a:t>
                </a:r>
                <a:endParaRPr lang="fr-FR" sz="14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590340" y="4177618"/>
                <a:ext cx="217415" cy="23017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2731899" y="4797673"/>
            <a:ext cx="1599787" cy="1769251"/>
            <a:chOff x="2731899" y="4797673"/>
            <a:chExt cx="1599787" cy="1769251"/>
          </a:xfrm>
        </p:grpSpPr>
        <p:sp>
          <p:nvSpPr>
            <p:cNvPr id="56" name="Rectangle à coins arrondis 11"/>
            <p:cNvSpPr/>
            <p:nvPr/>
          </p:nvSpPr>
          <p:spPr>
            <a:xfrm>
              <a:off x="2731899" y="5098027"/>
              <a:ext cx="1599787" cy="1468897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X=</a:t>
              </a:r>
            </a:p>
            <a:p>
              <a:r>
                <a:rPr lang="fr-FR" sz="1400" b="1" dirty="0" smtClean="0"/>
                <a:t>U: avant </a:t>
              </a:r>
            </a:p>
            <a:p>
              <a:r>
                <a:rPr lang="fr-FR" sz="1400" b="1" dirty="0" smtClean="0"/>
                <a:t>D:arriere</a:t>
              </a:r>
            </a:p>
            <a:p>
              <a:r>
                <a:rPr lang="fr-FR" sz="1400" b="1" dirty="0" smtClean="0"/>
                <a:t>L:gauche</a:t>
              </a:r>
            </a:p>
            <a:p>
              <a:r>
                <a:rPr lang="fr-FR" sz="1400" b="1" dirty="0" smtClean="0"/>
                <a:t>R:deroite </a:t>
              </a:r>
            </a:p>
            <a:p>
              <a:r>
                <a:rPr lang="fr-FR" sz="1400" b="1" dirty="0"/>
                <a:t>	</a:t>
              </a:r>
            </a:p>
          </p:txBody>
        </p:sp>
        <p:cxnSp>
          <p:nvCxnSpPr>
            <p:cNvPr id="57" name="Connecteur droit avec flèche 26"/>
            <p:cNvCxnSpPr>
              <a:stCxn id="30" idx="2"/>
            </p:cNvCxnSpPr>
            <p:nvPr/>
          </p:nvCxnSpPr>
          <p:spPr>
            <a:xfrm>
              <a:off x="3531794" y="4797673"/>
              <a:ext cx="9262" cy="331083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4835225" y="3787738"/>
            <a:ext cx="2307037" cy="1009935"/>
            <a:chOff x="4835225" y="3787738"/>
            <a:chExt cx="2307037" cy="1009935"/>
          </a:xfrm>
        </p:grpSpPr>
        <p:sp>
          <p:nvSpPr>
            <p:cNvPr id="53" name="Flowchart: Decision 52"/>
            <p:cNvSpPr/>
            <p:nvPr/>
          </p:nvSpPr>
          <p:spPr>
            <a:xfrm>
              <a:off x="4835225" y="3787738"/>
              <a:ext cx="2062151" cy="1009935"/>
            </a:xfrm>
            <a:prstGeom prst="flowChartDecision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X=pos camera </a:t>
              </a:r>
              <a:r>
                <a:rPr lang="fr-FR" sz="1400" dirty="0" smtClean="0"/>
                <a:t> </a:t>
              </a:r>
              <a:endParaRPr lang="fr-FR" sz="14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924847" y="4177618"/>
              <a:ext cx="217415" cy="23017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066406" y="4823594"/>
            <a:ext cx="1599787" cy="1405076"/>
            <a:chOff x="5066406" y="4823594"/>
            <a:chExt cx="1599787" cy="1405076"/>
          </a:xfrm>
        </p:grpSpPr>
        <p:sp>
          <p:nvSpPr>
            <p:cNvPr id="60" name="Rectangle à coins arrondis 11"/>
            <p:cNvSpPr/>
            <p:nvPr/>
          </p:nvSpPr>
          <p:spPr>
            <a:xfrm>
              <a:off x="5066406" y="5026206"/>
              <a:ext cx="1599787" cy="1202464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X=</a:t>
              </a:r>
            </a:p>
            <a:p>
              <a:r>
                <a:rPr lang="fr-FR" sz="1400" b="1" dirty="0" smtClean="0"/>
                <a:t>M:+90°</a:t>
              </a:r>
            </a:p>
            <a:p>
              <a:r>
                <a:rPr lang="fr-FR" sz="1400" b="1" dirty="0" smtClean="0"/>
                <a:t>N:-90°</a:t>
              </a:r>
            </a:p>
            <a:p>
              <a:r>
                <a:rPr lang="fr-FR" sz="1400" b="1" dirty="0" smtClean="0"/>
                <a:t>O: 0°</a:t>
              </a:r>
              <a:r>
                <a:rPr lang="fr-FR" sz="1400" b="1" dirty="0"/>
                <a:t>	</a:t>
              </a:r>
            </a:p>
          </p:txBody>
        </p:sp>
        <p:cxnSp>
          <p:nvCxnSpPr>
            <p:cNvPr id="61" name="Connecteur droit avec flèche 26"/>
            <p:cNvCxnSpPr/>
            <p:nvPr/>
          </p:nvCxnSpPr>
          <p:spPr>
            <a:xfrm>
              <a:off x="5866299" y="4823594"/>
              <a:ext cx="0" cy="176691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7142261" y="3787738"/>
            <a:ext cx="2307037" cy="1009935"/>
            <a:chOff x="7142261" y="3787738"/>
            <a:chExt cx="2307037" cy="1009935"/>
          </a:xfrm>
        </p:grpSpPr>
        <p:sp>
          <p:nvSpPr>
            <p:cNvPr id="50" name="Flowchart: Decision 49"/>
            <p:cNvSpPr/>
            <p:nvPr/>
          </p:nvSpPr>
          <p:spPr>
            <a:xfrm>
              <a:off x="7142261" y="3787738"/>
              <a:ext cx="2062151" cy="1009935"/>
            </a:xfrm>
            <a:prstGeom prst="flowChartDecision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X=LED</a:t>
              </a:r>
              <a:endParaRPr lang="fr-FR" sz="14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9231883" y="4177618"/>
              <a:ext cx="217415" cy="23017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368633" y="4823594"/>
            <a:ext cx="1599787" cy="1405076"/>
            <a:chOff x="7368633" y="4823594"/>
            <a:chExt cx="1599787" cy="1405076"/>
          </a:xfrm>
        </p:grpSpPr>
        <p:sp>
          <p:nvSpPr>
            <p:cNvPr id="62" name="Rectangle à coins arrondis 11"/>
            <p:cNvSpPr/>
            <p:nvPr/>
          </p:nvSpPr>
          <p:spPr>
            <a:xfrm>
              <a:off x="7368633" y="5026206"/>
              <a:ext cx="1599787" cy="1202464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X=</a:t>
              </a:r>
            </a:p>
            <a:p>
              <a:r>
                <a:rPr lang="fr-FR" sz="1400" b="1" dirty="0" smtClean="0"/>
                <a:t>A:allumer LED</a:t>
              </a:r>
            </a:p>
            <a:p>
              <a:r>
                <a:rPr lang="fr-FR" sz="1400" b="1" dirty="0" smtClean="0"/>
                <a:t>E:éteindre LED</a:t>
              </a:r>
              <a:r>
                <a:rPr lang="fr-FR" sz="1400" b="1" dirty="0"/>
                <a:t>	</a:t>
              </a:r>
            </a:p>
          </p:txBody>
        </p:sp>
        <p:cxnSp>
          <p:nvCxnSpPr>
            <p:cNvPr id="63" name="Connecteur droit avec flèche 26"/>
            <p:cNvCxnSpPr/>
            <p:nvPr/>
          </p:nvCxnSpPr>
          <p:spPr>
            <a:xfrm>
              <a:off x="8168527" y="4823594"/>
              <a:ext cx="0" cy="176691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7" name="Straight Connector 86"/>
          <p:cNvCxnSpPr>
            <a:stCxn id="51" idx="0"/>
          </p:cNvCxnSpPr>
          <p:nvPr/>
        </p:nvCxnSpPr>
        <p:spPr>
          <a:xfrm flipH="1" flipV="1">
            <a:off x="9340590" y="3079516"/>
            <a:ext cx="1" cy="1098102"/>
          </a:xfrm>
          <a:prstGeom prst="lin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363965" y="3071352"/>
            <a:ext cx="4962891" cy="0"/>
          </a:xfrm>
          <a:prstGeom prst="straightConnector1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52" name="Group 151"/>
          <p:cNvGrpSpPr/>
          <p:nvPr/>
        </p:nvGrpSpPr>
        <p:grpSpPr>
          <a:xfrm>
            <a:off x="945434" y="3348454"/>
            <a:ext cx="1300841" cy="1130505"/>
            <a:chOff x="945434" y="3348454"/>
            <a:chExt cx="1300841" cy="1130505"/>
          </a:xfrm>
        </p:grpSpPr>
        <p:cxnSp>
          <p:nvCxnSpPr>
            <p:cNvPr id="19" name="Connecteur droit avec flèche 24"/>
            <p:cNvCxnSpPr/>
            <p:nvPr/>
          </p:nvCxnSpPr>
          <p:spPr>
            <a:xfrm flipH="1">
              <a:off x="1561621" y="3348454"/>
              <a:ext cx="2519" cy="271873"/>
            </a:xfrm>
            <a:prstGeom prst="straightConnector1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3" name="Rectangle à coins arrondis 9"/>
            <p:cNvSpPr/>
            <p:nvPr/>
          </p:nvSpPr>
          <p:spPr>
            <a:xfrm>
              <a:off x="945434" y="3632937"/>
              <a:ext cx="1300841" cy="84602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Marche avant et rotation </a:t>
              </a:r>
              <a:endParaRPr lang="fr-FR" b="1" dirty="0"/>
            </a:p>
          </p:txBody>
        </p:sp>
      </p:grpSp>
      <p:cxnSp>
        <p:nvCxnSpPr>
          <p:cNvPr id="96" name="Straight Connector 95"/>
          <p:cNvCxnSpPr/>
          <p:nvPr/>
        </p:nvCxnSpPr>
        <p:spPr>
          <a:xfrm flipH="1">
            <a:off x="704733" y="4823594"/>
            <a:ext cx="891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3" idx="2"/>
          </p:cNvCxnSpPr>
          <p:nvPr/>
        </p:nvCxnSpPr>
        <p:spPr>
          <a:xfrm flipH="1">
            <a:off x="1595854" y="4478959"/>
            <a:ext cx="1" cy="318714"/>
          </a:xfrm>
          <a:prstGeom prst="lin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716095" y="2573163"/>
            <a:ext cx="0" cy="2238715"/>
          </a:xfrm>
          <a:prstGeom prst="lin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04733" y="2573163"/>
            <a:ext cx="856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>
            <a:off x="1558536" y="2488263"/>
            <a:ext cx="8360164" cy="86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931568" y="2484768"/>
            <a:ext cx="108309" cy="4195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3531792" y="6228670"/>
            <a:ext cx="4636734" cy="451530"/>
            <a:chOff x="3531792" y="6228670"/>
            <a:chExt cx="4636734" cy="451530"/>
          </a:xfrm>
        </p:grpSpPr>
        <p:cxnSp>
          <p:nvCxnSpPr>
            <p:cNvPr id="165" name="Straight Connector 164"/>
            <p:cNvCxnSpPr>
              <a:stCxn id="56" idx="2"/>
            </p:cNvCxnSpPr>
            <p:nvPr/>
          </p:nvCxnSpPr>
          <p:spPr>
            <a:xfrm flipH="1">
              <a:off x="3531792" y="6566924"/>
              <a:ext cx="1" cy="1132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60" idx="2"/>
            </p:cNvCxnSpPr>
            <p:nvPr/>
          </p:nvCxnSpPr>
          <p:spPr>
            <a:xfrm flipH="1">
              <a:off x="5866299" y="6228670"/>
              <a:ext cx="1" cy="45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8158252" y="6228670"/>
              <a:ext cx="10274" cy="45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Connector 169"/>
          <p:cNvCxnSpPr/>
          <p:nvPr/>
        </p:nvCxnSpPr>
        <p:spPr>
          <a:xfrm>
            <a:off x="3531792" y="6680200"/>
            <a:ext cx="64885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Slide Number Placeholder 11"/>
          <p:cNvSpPr txBox="1">
            <a:spLocks/>
          </p:cNvSpPr>
          <p:nvPr/>
        </p:nvSpPr>
        <p:spPr>
          <a:xfrm>
            <a:off x="11333863" y="621919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>
                <a:solidFill>
                  <a:schemeClr val="bg1"/>
                </a:solidFill>
              </a:rPr>
              <a:t>22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8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8600" y="2514600"/>
            <a:ext cx="819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6000" dirty="0" smtClean="0">
                <a:solidFill>
                  <a:srgbClr val="2770A0"/>
                </a:solidFill>
                <a:latin typeface="AcmeFont" pitchFamily="2" charset="0"/>
              </a:rPr>
              <a:t>Réalisation </a:t>
            </a:r>
            <a:r>
              <a:rPr lang="fr-FR" sz="6000" dirty="0">
                <a:solidFill>
                  <a:srgbClr val="2770A0"/>
                </a:solidFill>
                <a:latin typeface="AcmeFont" pitchFamily="2" charset="0"/>
              </a:rPr>
              <a:t>du robot </a:t>
            </a:r>
          </a:p>
        </p:txBody>
      </p:sp>
      <p:sp>
        <p:nvSpPr>
          <p:cNvPr id="7" name="Slide Number Placeholder 11"/>
          <p:cNvSpPr txBox="1">
            <a:spLocks/>
          </p:cNvSpPr>
          <p:nvPr/>
        </p:nvSpPr>
        <p:spPr>
          <a:xfrm>
            <a:off x="11333863" y="621919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>
                <a:solidFill>
                  <a:schemeClr val="bg1"/>
                </a:solidFill>
              </a:rPr>
              <a:t>23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8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0831" y="239151"/>
            <a:ext cx="66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2770A0"/>
                </a:solidFill>
                <a:latin typeface="AcmeFont" pitchFamily="2" charset="0"/>
              </a:rPr>
              <a:t>Réalisation du Robot </a:t>
            </a:r>
            <a:endParaRPr lang="fr-FR" sz="3200" dirty="0">
              <a:solidFill>
                <a:srgbClr val="2770A0"/>
              </a:solidFill>
              <a:latin typeface="AcmeFo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9837" y="796496"/>
            <a:ext cx="60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u="sng" dirty="0" smtClean="0">
                <a:solidFill>
                  <a:srgbClr val="1CADE4"/>
                </a:solidFill>
                <a:latin typeface="AcmeFont" pitchFamily="2" charset="0"/>
              </a:rPr>
              <a:t>Fabrication du bâti </a:t>
            </a:r>
            <a:endParaRPr lang="fr-FR" sz="2400" u="sng" dirty="0">
              <a:solidFill>
                <a:srgbClr val="1CADE4"/>
              </a:solidFill>
              <a:latin typeface="AcmeFon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635" y="1815506"/>
            <a:ext cx="8538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800" dirty="0" smtClean="0"/>
              <a:t>Pour aboutir au modèle final on a passé par plusieurs essais </a:t>
            </a:r>
            <a:endParaRPr lang="fr-F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24635" y="2994601"/>
            <a:ext cx="8538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800" dirty="0" smtClean="0"/>
              <a:t>On a chaque fois cherché à réaliser le bâti le plus robuste et plus léger possible </a:t>
            </a:r>
            <a:endParaRPr lang="fr-FR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7690" y="4240613"/>
            <a:ext cx="8538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800" dirty="0" smtClean="0"/>
              <a:t>On a rencontré des problèmes de poids et de vitesse de rotation du robot  </a:t>
            </a:r>
            <a:endParaRPr lang="fr-FR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40833" y="5548270"/>
            <a:ext cx="8538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800" dirty="0" smtClean="0"/>
              <a:t>On a concentré le poids a la partie avant ce qui nous a permis d’avoir une vitesse optimale. </a:t>
            </a:r>
            <a:endParaRPr lang="fr-FR" sz="2800" dirty="0"/>
          </a:p>
        </p:txBody>
      </p:sp>
      <p:sp>
        <p:nvSpPr>
          <p:cNvPr id="15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r>
              <a:rPr lang="fr-FR" sz="2000" dirty="0" smtClean="0">
                <a:solidFill>
                  <a:schemeClr val="bg1"/>
                </a:solidFill>
              </a:rPr>
              <a:t>24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98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1"/>
          <p:cNvSpPr txBox="1">
            <a:spLocks/>
          </p:cNvSpPr>
          <p:nvPr/>
        </p:nvSpPr>
        <p:spPr>
          <a:xfrm>
            <a:off x="11333863" y="621919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>
                <a:solidFill>
                  <a:schemeClr val="bg1"/>
                </a:solidFill>
              </a:rPr>
              <a:t>25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0831" y="239151"/>
            <a:ext cx="66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2770A0"/>
                </a:solidFill>
                <a:latin typeface="AcmeFont" pitchFamily="2" charset="0"/>
              </a:rPr>
              <a:t>Réalisation du Robot </a:t>
            </a:r>
            <a:endParaRPr lang="fr-FR" sz="3200" dirty="0">
              <a:solidFill>
                <a:srgbClr val="2770A0"/>
              </a:solidFill>
              <a:latin typeface="AcmeFo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5879" y="1309843"/>
            <a:ext cx="6029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u="sng" dirty="0" smtClean="0">
                <a:solidFill>
                  <a:srgbClr val="1CADE4"/>
                </a:solidFill>
                <a:latin typeface="AcmeFont" pitchFamily="2" charset="0"/>
              </a:rPr>
              <a:t>Fabrication du bâti &amp; Assemblage des différentes parties </a:t>
            </a:r>
          </a:p>
          <a:p>
            <a:pPr algn="ctr">
              <a:buClr>
                <a:srgbClr val="2770A0"/>
              </a:buClr>
              <a:buSzPct val="125000"/>
            </a:pPr>
            <a:r>
              <a:rPr lang="fr-FR" sz="2400" u="sng" dirty="0" smtClean="0">
                <a:solidFill>
                  <a:srgbClr val="1CADE4"/>
                </a:solidFill>
                <a:latin typeface="AcmeFont" pitchFamily="2" charset="0"/>
              </a:rPr>
              <a:t> </a:t>
            </a:r>
            <a:endParaRPr lang="fr-FR" sz="2400" u="sng" dirty="0">
              <a:solidFill>
                <a:srgbClr val="1CADE4"/>
              </a:solidFill>
              <a:latin typeface="Acme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6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1"/>
          <p:cNvSpPr txBox="1">
            <a:spLocks/>
          </p:cNvSpPr>
          <p:nvPr/>
        </p:nvSpPr>
        <p:spPr>
          <a:xfrm>
            <a:off x="11333863" y="621919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>
                <a:solidFill>
                  <a:schemeClr val="bg1"/>
                </a:solidFill>
              </a:rPr>
              <a:t>26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r>
              <a:rPr lang="fr-FR" sz="2000" dirty="0" smtClean="0">
                <a:solidFill>
                  <a:schemeClr val="bg1"/>
                </a:solidFill>
              </a:rPr>
              <a:t>27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0831" y="239151"/>
            <a:ext cx="66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2770A0"/>
                </a:solidFill>
                <a:latin typeface="AcmeFont" pitchFamily="2" charset="0"/>
              </a:rPr>
              <a:t>Conclusion </a:t>
            </a:r>
            <a:endParaRPr lang="fr-FR" sz="3200" dirty="0">
              <a:solidFill>
                <a:srgbClr val="2770A0"/>
              </a:solidFill>
              <a:latin typeface="AcmeFo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635" y="1815506"/>
            <a:ext cx="8538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800" dirty="0" smtClean="0"/>
              <a:t>Expérience enrichissante et connaissance approfondie dans les systèmes robotiques.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635" y="3284139"/>
            <a:ext cx="8538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800" dirty="0" smtClean="0"/>
              <a:t>Mettre en œuvre des connaissances théoriques en passant par la pratique.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635" y="4752772"/>
            <a:ext cx="8538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800" dirty="0" smtClean="0"/>
              <a:t>Ce projet peut être amélioré pour devenir plus robuste et plus efficace.  </a:t>
            </a:r>
          </a:p>
        </p:txBody>
      </p:sp>
      <p:sp>
        <p:nvSpPr>
          <p:cNvPr id="10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r>
              <a:rPr lang="fr-FR" sz="2000" dirty="0" smtClean="0">
                <a:solidFill>
                  <a:schemeClr val="bg1"/>
                </a:solidFill>
              </a:rPr>
              <a:t>28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3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3137" y="2116078"/>
            <a:ext cx="9785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solidFill>
                  <a:srgbClr val="2770A0"/>
                </a:solidFill>
                <a:latin typeface="AcmeFont" pitchFamily="2" charset="0"/>
              </a:rPr>
              <a:t>Merci pour votre attention </a:t>
            </a:r>
            <a:endParaRPr lang="fr-FR" sz="7200" dirty="0">
              <a:solidFill>
                <a:srgbClr val="2770A0"/>
              </a:solidFill>
              <a:latin typeface="AcmeFont" pitchFamily="2" charset="0"/>
            </a:endParaRP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r>
              <a:rPr lang="fr-FR" sz="2000" dirty="0" smtClean="0">
                <a:solidFill>
                  <a:schemeClr val="bg1"/>
                </a:solidFill>
              </a:rPr>
              <a:t>29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6598" y="323557"/>
            <a:ext cx="7441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2770A0"/>
                </a:solidFill>
                <a:latin typeface="AcmeFont" pitchFamily="2" charset="0"/>
              </a:rPr>
              <a:t>Objectif </a:t>
            </a:r>
            <a:endParaRPr lang="fr-FR" sz="3200" dirty="0">
              <a:solidFill>
                <a:srgbClr val="2770A0"/>
              </a:solidFill>
              <a:latin typeface="AcmeFon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860" y="2715065"/>
            <a:ext cx="8637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800" dirty="0"/>
              <a:t>On veut réalisé un robot </a:t>
            </a:r>
            <a:r>
              <a:rPr lang="fr-FR" sz="2800" b="1" u="sng" dirty="0"/>
              <a:t>autonome</a:t>
            </a:r>
            <a:r>
              <a:rPr lang="fr-FR" sz="2800" dirty="0"/>
              <a:t> qui nous permet de surveiller </a:t>
            </a:r>
            <a:r>
              <a:rPr lang="fr-FR" sz="2800" dirty="0" smtClean="0"/>
              <a:t>nos </a:t>
            </a:r>
            <a:r>
              <a:rPr lang="fr-FR" sz="2800" dirty="0"/>
              <a:t>frontières </a:t>
            </a:r>
            <a:r>
              <a:rPr lang="fr-FR" sz="2800" b="1" u="sng" dirty="0" smtClean="0"/>
              <a:t>à </a:t>
            </a:r>
            <a:r>
              <a:rPr lang="fr-FR" sz="2800" b="1" u="sng" dirty="0"/>
              <a:t>distance</a:t>
            </a:r>
            <a:r>
              <a:rPr lang="fr-FR" sz="2800" dirty="0"/>
              <a:t>. </a:t>
            </a:r>
          </a:p>
        </p:txBody>
      </p:sp>
      <p:sp>
        <p:nvSpPr>
          <p:cNvPr id="9" name="Slide Number Placeholder 11"/>
          <p:cNvSpPr txBox="1">
            <a:spLocks/>
          </p:cNvSpPr>
          <p:nvPr/>
        </p:nvSpPr>
        <p:spPr>
          <a:xfrm>
            <a:off x="11333863" y="621919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>
                <a:solidFill>
                  <a:schemeClr val="bg1"/>
                </a:solidFill>
              </a:rPr>
              <a:t>3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6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0831" y="267286"/>
            <a:ext cx="5964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2770A0"/>
                </a:solidFill>
                <a:latin typeface="AcmeFont" pitchFamily="2" charset="0"/>
              </a:rPr>
              <a:t>Finalité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1871003"/>
            <a:ext cx="8947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770A0"/>
              </a:buClr>
              <a:buFont typeface="Wingdings" panose="05000000000000000000" pitchFamily="2" charset="2"/>
              <a:buChar char="Ø"/>
            </a:pPr>
            <a:r>
              <a:rPr lang="fr-FR" sz="2800" dirty="0"/>
              <a:t>Faciliter la surveillance des frontières et sauver les vies de nos soldats 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r>
              <a:rPr lang="fr-FR" sz="2000" dirty="0" smtClean="0">
                <a:solidFill>
                  <a:schemeClr val="bg1"/>
                </a:solidFill>
              </a:rPr>
              <a:t>4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3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4387" y="211016"/>
            <a:ext cx="596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2770A0"/>
                </a:solidFill>
                <a:latin typeface="AcmeFont" pitchFamily="2" charset="0"/>
              </a:rPr>
              <a:t>Plan de l’exposé </a:t>
            </a:r>
          </a:p>
        </p:txBody>
      </p:sp>
      <p:sp>
        <p:nvSpPr>
          <p:cNvPr id="7" name="Freeform 6"/>
          <p:cNvSpPr/>
          <p:nvPr/>
        </p:nvSpPr>
        <p:spPr>
          <a:xfrm>
            <a:off x="721895" y="1187116"/>
            <a:ext cx="7296689" cy="959400"/>
          </a:xfrm>
          <a:custGeom>
            <a:avLst/>
            <a:gdLst>
              <a:gd name="connsiteX0" fmla="*/ 0 w 7296689"/>
              <a:gd name="connsiteY0" fmla="*/ 159903 h 959400"/>
              <a:gd name="connsiteX1" fmla="*/ 159903 w 7296689"/>
              <a:gd name="connsiteY1" fmla="*/ 0 h 959400"/>
              <a:gd name="connsiteX2" fmla="*/ 7136786 w 7296689"/>
              <a:gd name="connsiteY2" fmla="*/ 0 h 959400"/>
              <a:gd name="connsiteX3" fmla="*/ 7296689 w 7296689"/>
              <a:gd name="connsiteY3" fmla="*/ 159903 h 959400"/>
              <a:gd name="connsiteX4" fmla="*/ 7296689 w 7296689"/>
              <a:gd name="connsiteY4" fmla="*/ 799497 h 959400"/>
              <a:gd name="connsiteX5" fmla="*/ 7136786 w 7296689"/>
              <a:gd name="connsiteY5" fmla="*/ 959400 h 959400"/>
              <a:gd name="connsiteX6" fmla="*/ 159903 w 7296689"/>
              <a:gd name="connsiteY6" fmla="*/ 959400 h 959400"/>
              <a:gd name="connsiteX7" fmla="*/ 0 w 7296689"/>
              <a:gd name="connsiteY7" fmla="*/ 799497 h 959400"/>
              <a:gd name="connsiteX8" fmla="*/ 0 w 7296689"/>
              <a:gd name="connsiteY8" fmla="*/ 159903 h 95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6689" h="959400">
                <a:moveTo>
                  <a:pt x="0" y="159903"/>
                </a:moveTo>
                <a:cubicBezTo>
                  <a:pt x="0" y="71591"/>
                  <a:pt x="71591" y="0"/>
                  <a:pt x="159903" y="0"/>
                </a:cubicBezTo>
                <a:lnTo>
                  <a:pt x="7136786" y="0"/>
                </a:lnTo>
                <a:cubicBezTo>
                  <a:pt x="7225098" y="0"/>
                  <a:pt x="7296689" y="71591"/>
                  <a:pt x="7296689" y="159903"/>
                </a:cubicBezTo>
                <a:lnTo>
                  <a:pt x="7296689" y="799497"/>
                </a:lnTo>
                <a:cubicBezTo>
                  <a:pt x="7296689" y="887809"/>
                  <a:pt x="7225098" y="959400"/>
                  <a:pt x="7136786" y="959400"/>
                </a:cubicBezTo>
                <a:lnTo>
                  <a:pt x="159903" y="959400"/>
                </a:lnTo>
                <a:cubicBezTo>
                  <a:pt x="71591" y="959400"/>
                  <a:pt x="0" y="887809"/>
                  <a:pt x="0" y="799497"/>
                </a:cubicBezTo>
                <a:lnTo>
                  <a:pt x="0" y="159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044" tIns="203044" rIns="203044" bIns="203044" numCol="1" spcCol="1270" anchor="ctr" anchorCtr="0">
            <a:noAutofit/>
          </a:bodyPr>
          <a:lstStyle/>
          <a:p>
            <a:pPr lvl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4100" kern="1200" dirty="0" smtClean="0"/>
              <a:t>Conception du robot </a:t>
            </a:r>
            <a:endParaRPr lang="fr-FR" sz="4100" kern="1200" dirty="0"/>
          </a:p>
        </p:txBody>
      </p:sp>
      <p:sp>
        <p:nvSpPr>
          <p:cNvPr id="8" name="Freeform 7"/>
          <p:cNvSpPr/>
          <p:nvPr/>
        </p:nvSpPr>
        <p:spPr>
          <a:xfrm>
            <a:off x="-5315860" y="2364871"/>
            <a:ext cx="7296689" cy="1060874"/>
          </a:xfrm>
          <a:custGeom>
            <a:avLst/>
            <a:gdLst>
              <a:gd name="connsiteX0" fmla="*/ 0 w 7296689"/>
              <a:gd name="connsiteY0" fmla="*/ 0 h 1060874"/>
              <a:gd name="connsiteX1" fmla="*/ 7296689 w 7296689"/>
              <a:gd name="connsiteY1" fmla="*/ 0 h 1060874"/>
              <a:gd name="connsiteX2" fmla="*/ 7296689 w 7296689"/>
              <a:gd name="connsiteY2" fmla="*/ 1060874 h 1060874"/>
              <a:gd name="connsiteX3" fmla="*/ 0 w 7296689"/>
              <a:gd name="connsiteY3" fmla="*/ 1060874 h 1060874"/>
              <a:gd name="connsiteX4" fmla="*/ 0 w 7296689"/>
              <a:gd name="connsiteY4" fmla="*/ 0 h 10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6689" h="1060874">
                <a:moveTo>
                  <a:pt x="0" y="0"/>
                </a:moveTo>
                <a:lnTo>
                  <a:pt x="7296689" y="0"/>
                </a:lnTo>
                <a:lnTo>
                  <a:pt x="7296689" y="1060874"/>
                </a:lnTo>
                <a:lnTo>
                  <a:pt x="0" y="10608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1670" tIns="52070" rIns="291592" bIns="52070" numCol="1" spcCol="1270" anchor="t" anchorCtr="0">
            <a:noAutofit/>
          </a:bodyPr>
          <a:lstStyle/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fr-FR" sz="3200" kern="1200" dirty="0" smtClean="0"/>
              <a:t>Conception mécanique </a:t>
            </a:r>
            <a:endParaRPr lang="fr-FR" sz="3200" kern="1200" dirty="0"/>
          </a:p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fr-FR" sz="3200" kern="1200" dirty="0" smtClean="0"/>
              <a:t>Conception électrique </a:t>
            </a:r>
            <a:endParaRPr lang="fr-FR" sz="3200" kern="1200" dirty="0"/>
          </a:p>
        </p:txBody>
      </p:sp>
      <p:sp>
        <p:nvSpPr>
          <p:cNvPr id="9" name="Freeform 8"/>
          <p:cNvSpPr/>
          <p:nvPr/>
        </p:nvSpPr>
        <p:spPr>
          <a:xfrm>
            <a:off x="721895" y="3461975"/>
            <a:ext cx="7296689" cy="959400"/>
          </a:xfrm>
          <a:custGeom>
            <a:avLst/>
            <a:gdLst>
              <a:gd name="connsiteX0" fmla="*/ 0 w 7296689"/>
              <a:gd name="connsiteY0" fmla="*/ 159903 h 959400"/>
              <a:gd name="connsiteX1" fmla="*/ 159903 w 7296689"/>
              <a:gd name="connsiteY1" fmla="*/ 0 h 959400"/>
              <a:gd name="connsiteX2" fmla="*/ 7136786 w 7296689"/>
              <a:gd name="connsiteY2" fmla="*/ 0 h 959400"/>
              <a:gd name="connsiteX3" fmla="*/ 7296689 w 7296689"/>
              <a:gd name="connsiteY3" fmla="*/ 159903 h 959400"/>
              <a:gd name="connsiteX4" fmla="*/ 7296689 w 7296689"/>
              <a:gd name="connsiteY4" fmla="*/ 799497 h 959400"/>
              <a:gd name="connsiteX5" fmla="*/ 7136786 w 7296689"/>
              <a:gd name="connsiteY5" fmla="*/ 959400 h 959400"/>
              <a:gd name="connsiteX6" fmla="*/ 159903 w 7296689"/>
              <a:gd name="connsiteY6" fmla="*/ 959400 h 959400"/>
              <a:gd name="connsiteX7" fmla="*/ 0 w 7296689"/>
              <a:gd name="connsiteY7" fmla="*/ 799497 h 959400"/>
              <a:gd name="connsiteX8" fmla="*/ 0 w 7296689"/>
              <a:gd name="connsiteY8" fmla="*/ 159903 h 95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6689" h="959400">
                <a:moveTo>
                  <a:pt x="0" y="159903"/>
                </a:moveTo>
                <a:cubicBezTo>
                  <a:pt x="0" y="71591"/>
                  <a:pt x="71591" y="0"/>
                  <a:pt x="159903" y="0"/>
                </a:cubicBezTo>
                <a:lnTo>
                  <a:pt x="7136786" y="0"/>
                </a:lnTo>
                <a:cubicBezTo>
                  <a:pt x="7225098" y="0"/>
                  <a:pt x="7296689" y="71591"/>
                  <a:pt x="7296689" y="159903"/>
                </a:cubicBezTo>
                <a:lnTo>
                  <a:pt x="7296689" y="799497"/>
                </a:lnTo>
                <a:cubicBezTo>
                  <a:pt x="7296689" y="887809"/>
                  <a:pt x="7225098" y="959400"/>
                  <a:pt x="7136786" y="959400"/>
                </a:cubicBezTo>
                <a:lnTo>
                  <a:pt x="159903" y="959400"/>
                </a:lnTo>
                <a:cubicBezTo>
                  <a:pt x="71591" y="959400"/>
                  <a:pt x="0" y="887809"/>
                  <a:pt x="0" y="799497"/>
                </a:cubicBezTo>
                <a:lnTo>
                  <a:pt x="0" y="159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044" tIns="203044" rIns="203044" bIns="203044" numCol="1" spcCol="1270" anchor="ctr" anchorCtr="0">
            <a:noAutofit/>
          </a:bodyPr>
          <a:lstStyle/>
          <a:p>
            <a:pPr lvl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4100" kern="1200" dirty="0" smtClean="0"/>
              <a:t>Réalisation du robot </a:t>
            </a:r>
            <a:endParaRPr lang="fr-FR" sz="4100" kern="1200" dirty="0"/>
          </a:p>
        </p:txBody>
      </p:sp>
      <p:sp>
        <p:nvSpPr>
          <p:cNvPr id="10" name="Freeform 9"/>
          <p:cNvSpPr/>
          <p:nvPr/>
        </p:nvSpPr>
        <p:spPr>
          <a:xfrm>
            <a:off x="-7122694" y="4421375"/>
            <a:ext cx="7296689" cy="1570095"/>
          </a:xfrm>
          <a:custGeom>
            <a:avLst/>
            <a:gdLst>
              <a:gd name="connsiteX0" fmla="*/ 0 w 7296689"/>
              <a:gd name="connsiteY0" fmla="*/ 0 h 1570095"/>
              <a:gd name="connsiteX1" fmla="*/ 7296689 w 7296689"/>
              <a:gd name="connsiteY1" fmla="*/ 0 h 1570095"/>
              <a:gd name="connsiteX2" fmla="*/ 7296689 w 7296689"/>
              <a:gd name="connsiteY2" fmla="*/ 1570095 h 1570095"/>
              <a:gd name="connsiteX3" fmla="*/ 0 w 7296689"/>
              <a:gd name="connsiteY3" fmla="*/ 1570095 h 1570095"/>
              <a:gd name="connsiteX4" fmla="*/ 0 w 7296689"/>
              <a:gd name="connsiteY4" fmla="*/ 0 h 157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6689" h="1570095">
                <a:moveTo>
                  <a:pt x="0" y="0"/>
                </a:moveTo>
                <a:lnTo>
                  <a:pt x="7296689" y="0"/>
                </a:lnTo>
                <a:lnTo>
                  <a:pt x="7296689" y="1570095"/>
                </a:lnTo>
                <a:lnTo>
                  <a:pt x="0" y="15700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1670" tIns="52070" rIns="291592" bIns="52070" numCol="1" spcCol="1270" anchor="t" anchorCtr="0">
            <a:noAutofit/>
          </a:bodyPr>
          <a:lstStyle/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fr-FR" sz="3200" kern="1200" dirty="0" smtClean="0"/>
              <a:t>Programmation de la carte Arduino </a:t>
            </a:r>
            <a:endParaRPr lang="fr-FR" sz="3200" kern="1200" dirty="0"/>
          </a:p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fr-FR" sz="3200" kern="1200" dirty="0" smtClean="0"/>
              <a:t>Fabrication du bâti </a:t>
            </a:r>
            <a:endParaRPr lang="fr-FR" sz="3200" kern="1200" dirty="0"/>
          </a:p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fr-FR" sz="3200" kern="1200" dirty="0" smtClean="0"/>
              <a:t>Assemblage des différentes parties </a:t>
            </a:r>
            <a:endParaRPr lang="fr-FR" sz="3200" kern="1200" dirty="0"/>
          </a:p>
        </p:txBody>
      </p:sp>
      <p:sp>
        <p:nvSpPr>
          <p:cNvPr id="13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r>
              <a:rPr lang="fr-FR" sz="2000" dirty="0" smtClean="0">
                <a:solidFill>
                  <a:schemeClr val="bg1"/>
                </a:solidFill>
              </a:rPr>
              <a:t>5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0.50117 -0.001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5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5 2.22222E-6 L 0.64336 2.22222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8600" y="2514600"/>
            <a:ext cx="819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6000" dirty="0">
                <a:solidFill>
                  <a:srgbClr val="2770A0"/>
                </a:solidFill>
                <a:latin typeface="AcmeFont" pitchFamily="2" charset="0"/>
              </a:rPr>
              <a:t>Conception du robot 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r>
              <a:rPr lang="fr-FR" sz="2000" dirty="0" smtClean="0">
                <a:solidFill>
                  <a:schemeClr val="bg1"/>
                </a:solidFill>
              </a:rPr>
              <a:t>6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2868" y="126609"/>
            <a:ext cx="7202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2770A0"/>
                </a:solidFill>
                <a:latin typeface="AcmeFont" pitchFamily="2" charset="0"/>
              </a:rPr>
              <a:t>Conception mécanique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084" y="1364566"/>
            <a:ext cx="3770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800" dirty="0" smtClean="0"/>
              <a:t>On a dessiné </a:t>
            </a:r>
            <a:r>
              <a:rPr lang="fr-FR" sz="2800" dirty="0"/>
              <a:t>d’abord le modèle sur un </a:t>
            </a:r>
            <a:r>
              <a:rPr lang="fr-FR" sz="2800" dirty="0" smtClean="0"/>
              <a:t>carton. </a:t>
            </a:r>
            <a:endParaRPr lang="fr-FR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86" y="937189"/>
            <a:ext cx="3666596" cy="2330515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1" name="TextBox 10"/>
          <p:cNvSpPr txBox="1"/>
          <p:nvPr/>
        </p:nvSpPr>
        <p:spPr>
          <a:xfrm>
            <a:off x="689317" y="5824025"/>
            <a:ext cx="8705676" cy="59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225084" y="3617559"/>
            <a:ext cx="40374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2770A0"/>
              </a:buClr>
              <a:buSzPct val="125000"/>
              <a:buFont typeface="Wingdings" panose="05000000000000000000" pitchFamily="2" charset="2"/>
              <a:buChar char="Ø"/>
            </a:pPr>
            <a:r>
              <a:rPr lang="fr-FR" sz="2800" dirty="0" smtClean="0"/>
              <a:t>Ensuite, on a réalisé le design 3-D sur CATIA .</a:t>
            </a:r>
            <a:endParaRPr lang="fr-FR" sz="2800" dirty="0"/>
          </a:p>
        </p:txBody>
      </p:sp>
      <p:pic>
        <p:nvPicPr>
          <p:cNvPr id="13" name="Picture 12" descr="C:\Users\back_hacker\Desktop\Layer 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226" y="4922618"/>
            <a:ext cx="3306445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back_hacker\Desktop\catia design\catia design_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82" y="3622699"/>
            <a:ext cx="2806700" cy="275971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r>
              <a:rPr lang="fr-FR" sz="2000" dirty="0" smtClean="0">
                <a:solidFill>
                  <a:schemeClr val="bg1"/>
                </a:solidFill>
              </a:rPr>
              <a:t>7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0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1"/>
          <p:cNvSpPr txBox="1">
            <a:spLocks/>
          </p:cNvSpPr>
          <p:nvPr/>
        </p:nvSpPr>
        <p:spPr>
          <a:xfrm>
            <a:off x="11333863" y="621919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>
                <a:solidFill>
                  <a:schemeClr val="bg1"/>
                </a:solidFill>
              </a:rPr>
              <a:t>8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8" name="movie00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57400" y="11684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4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0831" y="281354"/>
            <a:ext cx="66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2770A0"/>
                </a:solidFill>
                <a:latin typeface="AcmeFont" pitchFamily="2" charset="0"/>
              </a:rPr>
              <a:t>Conception électrique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4933" y="866129"/>
            <a:ext cx="705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2770A0"/>
              </a:buClr>
              <a:buSzPct val="125000"/>
            </a:pPr>
            <a:r>
              <a:rPr lang="fr-FR" sz="2400" u="sng" dirty="0" smtClean="0">
                <a:solidFill>
                  <a:srgbClr val="1CADE4"/>
                </a:solidFill>
                <a:latin typeface="AcmeFont" pitchFamily="2" charset="0"/>
              </a:rPr>
              <a:t>Modélisation des différentes parties du robot  </a:t>
            </a:r>
            <a:endParaRPr lang="fr-FR" sz="2400" u="sng" dirty="0">
              <a:solidFill>
                <a:srgbClr val="1CADE4"/>
              </a:solidFill>
              <a:latin typeface="AcmeFont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717031" y="2677469"/>
            <a:ext cx="3088570" cy="3088570"/>
          </a:xfrm>
          <a:custGeom>
            <a:avLst/>
            <a:gdLst>
              <a:gd name="connsiteX0" fmla="*/ 0 w 3088570"/>
              <a:gd name="connsiteY0" fmla="*/ 1544285 h 3088570"/>
              <a:gd name="connsiteX1" fmla="*/ 1544285 w 3088570"/>
              <a:gd name="connsiteY1" fmla="*/ 0 h 3088570"/>
              <a:gd name="connsiteX2" fmla="*/ 3088570 w 3088570"/>
              <a:gd name="connsiteY2" fmla="*/ 1544285 h 3088570"/>
              <a:gd name="connsiteX3" fmla="*/ 1544285 w 3088570"/>
              <a:gd name="connsiteY3" fmla="*/ 3088570 h 3088570"/>
              <a:gd name="connsiteX4" fmla="*/ 0 w 3088570"/>
              <a:gd name="connsiteY4" fmla="*/ 1544285 h 308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8570" h="3088570">
                <a:moveTo>
                  <a:pt x="0" y="1544285"/>
                </a:moveTo>
                <a:cubicBezTo>
                  <a:pt x="0" y="691400"/>
                  <a:pt x="691400" y="0"/>
                  <a:pt x="1544285" y="0"/>
                </a:cubicBezTo>
                <a:cubicBezTo>
                  <a:pt x="2397170" y="0"/>
                  <a:pt x="3088570" y="691400"/>
                  <a:pt x="3088570" y="1544285"/>
                </a:cubicBezTo>
                <a:cubicBezTo>
                  <a:pt x="3088570" y="2397170"/>
                  <a:pt x="2397170" y="3088570"/>
                  <a:pt x="1544285" y="3088570"/>
                </a:cubicBezTo>
                <a:cubicBezTo>
                  <a:pt x="691400" y="3088570"/>
                  <a:pt x="0" y="2397170"/>
                  <a:pt x="0" y="1544285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31051" tIns="531051" rIns="531051" bIns="531051" numCol="1" spcCol="1270" anchor="ctr" anchorCtr="0">
            <a:noAutofit/>
          </a:bodyPr>
          <a:lstStyle/>
          <a:p>
            <a:pPr lvl="0" algn="ctr" defTabSz="2755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6200" kern="1200" dirty="0" smtClean="0">
                <a:solidFill>
                  <a:schemeClr val="bg1"/>
                </a:solidFill>
              </a:rPr>
              <a:t>Robot</a:t>
            </a:r>
            <a:r>
              <a:rPr lang="fr-FR" sz="6200" kern="1200" dirty="0" smtClean="0"/>
              <a:t> </a:t>
            </a:r>
            <a:endParaRPr lang="fr-FR" sz="62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4489173" y="1437107"/>
            <a:ext cx="1544285" cy="1544285"/>
          </a:xfrm>
          <a:custGeom>
            <a:avLst/>
            <a:gdLst>
              <a:gd name="connsiteX0" fmla="*/ 0 w 1544285"/>
              <a:gd name="connsiteY0" fmla="*/ 772143 h 1544285"/>
              <a:gd name="connsiteX1" fmla="*/ 772143 w 1544285"/>
              <a:gd name="connsiteY1" fmla="*/ 0 h 1544285"/>
              <a:gd name="connsiteX2" fmla="*/ 1544286 w 1544285"/>
              <a:gd name="connsiteY2" fmla="*/ 772143 h 1544285"/>
              <a:gd name="connsiteX3" fmla="*/ 772143 w 1544285"/>
              <a:gd name="connsiteY3" fmla="*/ 1544286 h 1544285"/>
              <a:gd name="connsiteX4" fmla="*/ 0 w 1544285"/>
              <a:gd name="connsiteY4" fmla="*/ 772143 h 15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285" h="1544285">
                <a:moveTo>
                  <a:pt x="0" y="772143"/>
                </a:moveTo>
                <a:cubicBezTo>
                  <a:pt x="0" y="345700"/>
                  <a:pt x="345700" y="0"/>
                  <a:pt x="772143" y="0"/>
                </a:cubicBezTo>
                <a:cubicBezTo>
                  <a:pt x="1198586" y="0"/>
                  <a:pt x="1544286" y="345700"/>
                  <a:pt x="1544286" y="772143"/>
                </a:cubicBezTo>
                <a:cubicBezTo>
                  <a:pt x="1544286" y="1198586"/>
                  <a:pt x="1198586" y="1544286"/>
                  <a:pt x="772143" y="1544286"/>
                </a:cubicBezTo>
                <a:cubicBezTo>
                  <a:pt x="345700" y="1544286"/>
                  <a:pt x="0" y="1198586"/>
                  <a:pt x="0" y="772143"/>
                </a:cubicBezTo>
                <a:close/>
              </a:path>
            </a:pathLst>
          </a:custGeom>
          <a:solidFill>
            <a:schemeClr val="accent2">
              <a:lumMod val="50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46475" tIns="246475" rIns="246475" bIns="24647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kern="1200" dirty="0" smtClean="0"/>
              <a:t>Panneau PV et Batterie </a:t>
            </a:r>
            <a:endParaRPr lang="fr-FR" sz="16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6062613" y="2194835"/>
            <a:ext cx="1544285" cy="1544285"/>
          </a:xfrm>
          <a:custGeom>
            <a:avLst/>
            <a:gdLst>
              <a:gd name="connsiteX0" fmla="*/ 0 w 1544285"/>
              <a:gd name="connsiteY0" fmla="*/ 772143 h 1544285"/>
              <a:gd name="connsiteX1" fmla="*/ 772143 w 1544285"/>
              <a:gd name="connsiteY1" fmla="*/ 0 h 1544285"/>
              <a:gd name="connsiteX2" fmla="*/ 1544286 w 1544285"/>
              <a:gd name="connsiteY2" fmla="*/ 772143 h 1544285"/>
              <a:gd name="connsiteX3" fmla="*/ 772143 w 1544285"/>
              <a:gd name="connsiteY3" fmla="*/ 1544286 h 1544285"/>
              <a:gd name="connsiteX4" fmla="*/ 0 w 1544285"/>
              <a:gd name="connsiteY4" fmla="*/ 772143 h 15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285" h="1544285">
                <a:moveTo>
                  <a:pt x="0" y="772143"/>
                </a:moveTo>
                <a:cubicBezTo>
                  <a:pt x="0" y="345700"/>
                  <a:pt x="345700" y="0"/>
                  <a:pt x="772143" y="0"/>
                </a:cubicBezTo>
                <a:cubicBezTo>
                  <a:pt x="1198586" y="0"/>
                  <a:pt x="1544286" y="345700"/>
                  <a:pt x="1544286" y="772143"/>
                </a:cubicBezTo>
                <a:cubicBezTo>
                  <a:pt x="1544286" y="1198586"/>
                  <a:pt x="1198586" y="1544286"/>
                  <a:pt x="772143" y="1544286"/>
                </a:cubicBezTo>
                <a:cubicBezTo>
                  <a:pt x="345700" y="1544286"/>
                  <a:pt x="0" y="1198586"/>
                  <a:pt x="0" y="772143"/>
                </a:cubicBezTo>
                <a:close/>
              </a:path>
            </a:pathLst>
          </a:custGeom>
          <a:solidFill>
            <a:schemeClr val="accent2">
              <a:lumMod val="50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46475" tIns="246475" rIns="246475" bIns="24647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kern="1200" dirty="0" smtClean="0"/>
              <a:t>Capteur d’obstacles </a:t>
            </a:r>
            <a:endParaRPr lang="fr-FR" sz="16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6451220" y="3897436"/>
            <a:ext cx="1544285" cy="1544285"/>
          </a:xfrm>
          <a:custGeom>
            <a:avLst/>
            <a:gdLst>
              <a:gd name="connsiteX0" fmla="*/ 0 w 1544285"/>
              <a:gd name="connsiteY0" fmla="*/ 772143 h 1544285"/>
              <a:gd name="connsiteX1" fmla="*/ 772143 w 1544285"/>
              <a:gd name="connsiteY1" fmla="*/ 0 h 1544285"/>
              <a:gd name="connsiteX2" fmla="*/ 1544286 w 1544285"/>
              <a:gd name="connsiteY2" fmla="*/ 772143 h 1544285"/>
              <a:gd name="connsiteX3" fmla="*/ 772143 w 1544285"/>
              <a:gd name="connsiteY3" fmla="*/ 1544286 h 1544285"/>
              <a:gd name="connsiteX4" fmla="*/ 0 w 1544285"/>
              <a:gd name="connsiteY4" fmla="*/ 772143 h 15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285" h="1544285">
                <a:moveTo>
                  <a:pt x="0" y="772143"/>
                </a:moveTo>
                <a:cubicBezTo>
                  <a:pt x="0" y="345700"/>
                  <a:pt x="345700" y="0"/>
                  <a:pt x="772143" y="0"/>
                </a:cubicBezTo>
                <a:cubicBezTo>
                  <a:pt x="1198586" y="0"/>
                  <a:pt x="1544286" y="345700"/>
                  <a:pt x="1544286" y="772143"/>
                </a:cubicBezTo>
                <a:cubicBezTo>
                  <a:pt x="1544286" y="1198586"/>
                  <a:pt x="1198586" y="1544286"/>
                  <a:pt x="772143" y="1544286"/>
                </a:cubicBezTo>
                <a:cubicBezTo>
                  <a:pt x="345700" y="1544286"/>
                  <a:pt x="0" y="1198586"/>
                  <a:pt x="0" y="772143"/>
                </a:cubicBezTo>
                <a:close/>
              </a:path>
            </a:pathLst>
          </a:custGeom>
          <a:solidFill>
            <a:schemeClr val="accent2">
              <a:lumMod val="50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46475" tIns="246475" rIns="246475" bIns="24647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kern="1200" dirty="0" smtClean="0"/>
              <a:t>Camera </a:t>
            </a:r>
            <a:endParaRPr lang="fr-FR" sz="16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5362366" y="5262815"/>
            <a:ext cx="1544285" cy="1544285"/>
          </a:xfrm>
          <a:custGeom>
            <a:avLst/>
            <a:gdLst>
              <a:gd name="connsiteX0" fmla="*/ 0 w 1544285"/>
              <a:gd name="connsiteY0" fmla="*/ 772143 h 1544285"/>
              <a:gd name="connsiteX1" fmla="*/ 772143 w 1544285"/>
              <a:gd name="connsiteY1" fmla="*/ 0 h 1544285"/>
              <a:gd name="connsiteX2" fmla="*/ 1544286 w 1544285"/>
              <a:gd name="connsiteY2" fmla="*/ 772143 h 1544285"/>
              <a:gd name="connsiteX3" fmla="*/ 772143 w 1544285"/>
              <a:gd name="connsiteY3" fmla="*/ 1544286 h 1544285"/>
              <a:gd name="connsiteX4" fmla="*/ 0 w 1544285"/>
              <a:gd name="connsiteY4" fmla="*/ 772143 h 15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285" h="1544285">
                <a:moveTo>
                  <a:pt x="0" y="772143"/>
                </a:moveTo>
                <a:cubicBezTo>
                  <a:pt x="0" y="345700"/>
                  <a:pt x="345700" y="0"/>
                  <a:pt x="772143" y="0"/>
                </a:cubicBezTo>
                <a:cubicBezTo>
                  <a:pt x="1198586" y="0"/>
                  <a:pt x="1544286" y="345700"/>
                  <a:pt x="1544286" y="772143"/>
                </a:cubicBezTo>
                <a:cubicBezTo>
                  <a:pt x="1544286" y="1198586"/>
                  <a:pt x="1198586" y="1544286"/>
                  <a:pt x="772143" y="1544286"/>
                </a:cubicBezTo>
                <a:cubicBezTo>
                  <a:pt x="345700" y="1544286"/>
                  <a:pt x="0" y="1198586"/>
                  <a:pt x="0" y="772143"/>
                </a:cubicBezTo>
                <a:close/>
              </a:path>
            </a:pathLst>
          </a:custGeom>
          <a:solidFill>
            <a:schemeClr val="accent2">
              <a:lumMod val="50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46475" tIns="246475" rIns="246475" bIns="24647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kern="1200" dirty="0" smtClean="0"/>
              <a:t>Moteurs </a:t>
            </a:r>
            <a:endParaRPr lang="fr-FR" sz="16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3615981" y="5262815"/>
            <a:ext cx="1544285" cy="1544285"/>
          </a:xfrm>
          <a:custGeom>
            <a:avLst/>
            <a:gdLst>
              <a:gd name="connsiteX0" fmla="*/ 0 w 1544285"/>
              <a:gd name="connsiteY0" fmla="*/ 772143 h 1544285"/>
              <a:gd name="connsiteX1" fmla="*/ 772143 w 1544285"/>
              <a:gd name="connsiteY1" fmla="*/ 0 h 1544285"/>
              <a:gd name="connsiteX2" fmla="*/ 1544286 w 1544285"/>
              <a:gd name="connsiteY2" fmla="*/ 772143 h 1544285"/>
              <a:gd name="connsiteX3" fmla="*/ 772143 w 1544285"/>
              <a:gd name="connsiteY3" fmla="*/ 1544286 h 1544285"/>
              <a:gd name="connsiteX4" fmla="*/ 0 w 1544285"/>
              <a:gd name="connsiteY4" fmla="*/ 772143 h 15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285" h="1544285">
                <a:moveTo>
                  <a:pt x="0" y="772143"/>
                </a:moveTo>
                <a:cubicBezTo>
                  <a:pt x="0" y="345700"/>
                  <a:pt x="345700" y="0"/>
                  <a:pt x="772143" y="0"/>
                </a:cubicBezTo>
                <a:cubicBezTo>
                  <a:pt x="1198586" y="0"/>
                  <a:pt x="1544286" y="345700"/>
                  <a:pt x="1544286" y="772143"/>
                </a:cubicBezTo>
                <a:cubicBezTo>
                  <a:pt x="1544286" y="1198586"/>
                  <a:pt x="1198586" y="1544286"/>
                  <a:pt x="772143" y="1544286"/>
                </a:cubicBezTo>
                <a:cubicBezTo>
                  <a:pt x="345700" y="1544286"/>
                  <a:pt x="0" y="1198586"/>
                  <a:pt x="0" y="77214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46475" tIns="246475" rIns="246475" bIns="24647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kern="1200" dirty="0" smtClean="0"/>
              <a:t>Module Bluetooth</a:t>
            </a:r>
            <a:endParaRPr lang="fr-FR" sz="16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2527127" y="3897436"/>
            <a:ext cx="1544285" cy="1544285"/>
          </a:xfrm>
          <a:custGeom>
            <a:avLst/>
            <a:gdLst>
              <a:gd name="connsiteX0" fmla="*/ 0 w 1544285"/>
              <a:gd name="connsiteY0" fmla="*/ 772143 h 1544285"/>
              <a:gd name="connsiteX1" fmla="*/ 772143 w 1544285"/>
              <a:gd name="connsiteY1" fmla="*/ 0 h 1544285"/>
              <a:gd name="connsiteX2" fmla="*/ 1544286 w 1544285"/>
              <a:gd name="connsiteY2" fmla="*/ 772143 h 1544285"/>
              <a:gd name="connsiteX3" fmla="*/ 772143 w 1544285"/>
              <a:gd name="connsiteY3" fmla="*/ 1544286 h 1544285"/>
              <a:gd name="connsiteX4" fmla="*/ 0 w 1544285"/>
              <a:gd name="connsiteY4" fmla="*/ 772143 h 15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285" h="1544285">
                <a:moveTo>
                  <a:pt x="0" y="772143"/>
                </a:moveTo>
                <a:cubicBezTo>
                  <a:pt x="0" y="345700"/>
                  <a:pt x="345700" y="0"/>
                  <a:pt x="772143" y="0"/>
                </a:cubicBezTo>
                <a:cubicBezTo>
                  <a:pt x="1198586" y="0"/>
                  <a:pt x="1544286" y="345700"/>
                  <a:pt x="1544286" y="772143"/>
                </a:cubicBezTo>
                <a:cubicBezTo>
                  <a:pt x="1544286" y="1198586"/>
                  <a:pt x="1198586" y="1544286"/>
                  <a:pt x="772143" y="1544286"/>
                </a:cubicBezTo>
                <a:cubicBezTo>
                  <a:pt x="345700" y="1544286"/>
                  <a:pt x="0" y="1198586"/>
                  <a:pt x="0" y="77214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46475" tIns="246475" rIns="246475" bIns="24647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kern="1200" dirty="0" smtClean="0"/>
              <a:t>Carte arduino </a:t>
            </a:r>
            <a:endParaRPr lang="fr-FR" sz="1600" kern="1200" dirty="0"/>
          </a:p>
        </p:txBody>
      </p:sp>
      <p:sp>
        <p:nvSpPr>
          <p:cNvPr id="29" name="Freeform 28"/>
          <p:cNvSpPr/>
          <p:nvPr/>
        </p:nvSpPr>
        <p:spPr>
          <a:xfrm>
            <a:off x="2915734" y="2194835"/>
            <a:ext cx="1544285" cy="1544285"/>
          </a:xfrm>
          <a:custGeom>
            <a:avLst/>
            <a:gdLst>
              <a:gd name="connsiteX0" fmla="*/ 0 w 1544285"/>
              <a:gd name="connsiteY0" fmla="*/ 772143 h 1544285"/>
              <a:gd name="connsiteX1" fmla="*/ 772143 w 1544285"/>
              <a:gd name="connsiteY1" fmla="*/ 0 h 1544285"/>
              <a:gd name="connsiteX2" fmla="*/ 1544286 w 1544285"/>
              <a:gd name="connsiteY2" fmla="*/ 772143 h 1544285"/>
              <a:gd name="connsiteX3" fmla="*/ 772143 w 1544285"/>
              <a:gd name="connsiteY3" fmla="*/ 1544286 h 1544285"/>
              <a:gd name="connsiteX4" fmla="*/ 0 w 1544285"/>
              <a:gd name="connsiteY4" fmla="*/ 772143 h 15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285" h="1544285">
                <a:moveTo>
                  <a:pt x="0" y="772143"/>
                </a:moveTo>
                <a:cubicBezTo>
                  <a:pt x="0" y="345700"/>
                  <a:pt x="345700" y="0"/>
                  <a:pt x="772143" y="0"/>
                </a:cubicBezTo>
                <a:cubicBezTo>
                  <a:pt x="1198586" y="0"/>
                  <a:pt x="1544286" y="345700"/>
                  <a:pt x="1544286" y="772143"/>
                </a:cubicBezTo>
                <a:cubicBezTo>
                  <a:pt x="1544286" y="1198586"/>
                  <a:pt x="1198586" y="1544286"/>
                  <a:pt x="772143" y="1544286"/>
                </a:cubicBezTo>
                <a:cubicBezTo>
                  <a:pt x="345700" y="1544286"/>
                  <a:pt x="0" y="1198586"/>
                  <a:pt x="0" y="77214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46475" tIns="246475" rIns="246475" bIns="24647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kern="1200" dirty="0" smtClean="0"/>
              <a:t>Carte commande des moteurs </a:t>
            </a:r>
            <a:endParaRPr lang="fr-FR" sz="1600" kern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674" y="1768718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  Partie opérative 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36098" y="1840524"/>
            <a:ext cx="759656" cy="225720"/>
          </a:xfrm>
          <a:prstGeom prst="rect">
            <a:avLst/>
          </a:prstGeom>
          <a:solidFill>
            <a:srgbClr val="89A0B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/>
          <p:cNvSpPr txBox="1"/>
          <p:nvPr/>
        </p:nvSpPr>
        <p:spPr>
          <a:xfrm>
            <a:off x="328674" y="2140365"/>
            <a:ext cx="29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  Partie commande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36097" y="2212171"/>
            <a:ext cx="826171" cy="225720"/>
          </a:xfrm>
          <a:prstGeom prst="rect">
            <a:avLst/>
          </a:prstGeom>
          <a:solidFill>
            <a:srgbClr val="8DD6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33863" y="6219199"/>
            <a:ext cx="683339" cy="365125"/>
          </a:xfrm>
        </p:spPr>
        <p:txBody>
          <a:bodyPr/>
          <a:lstStyle/>
          <a:p>
            <a:r>
              <a:rPr lang="fr-FR" sz="2000" dirty="0" smtClean="0">
                <a:solidFill>
                  <a:schemeClr val="bg1"/>
                </a:solidFill>
              </a:rPr>
              <a:t>9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2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16" grpId="0"/>
      <p:bldP spid="17" grpId="0" animBg="1"/>
      <p:bldP spid="18" grpId="0"/>
      <p:bldP spid="19" grpId="0" animBg="1"/>
    </p:bldLst>
  </p:timing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2147</TotalTime>
  <Words>605</Words>
  <Application>Microsoft Office PowerPoint</Application>
  <PresentationFormat>Widescreen</PresentationFormat>
  <Paragraphs>178</Paragraphs>
  <Slides>29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AcmeFont</vt:lpstr>
      <vt:lpstr>Agency FB</vt:lpstr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Houssem</dc:creator>
  <cp:lastModifiedBy>Dhia</cp:lastModifiedBy>
  <cp:revision>76</cp:revision>
  <dcterms:created xsi:type="dcterms:W3CDTF">2015-06-02T10:00:57Z</dcterms:created>
  <dcterms:modified xsi:type="dcterms:W3CDTF">2018-01-16T21:46:22Z</dcterms:modified>
</cp:coreProperties>
</file>