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5" r:id="rId2"/>
    <p:sldId id="266" r:id="rId3"/>
    <p:sldId id="320" r:id="rId4"/>
    <p:sldId id="299" r:id="rId5"/>
    <p:sldId id="300" r:id="rId6"/>
    <p:sldId id="301" r:id="rId7"/>
    <p:sldId id="321" r:id="rId8"/>
    <p:sldId id="302" r:id="rId9"/>
    <p:sldId id="322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2" r:id="rId19"/>
    <p:sldId id="325" r:id="rId20"/>
    <p:sldId id="311" r:id="rId21"/>
    <p:sldId id="314" r:id="rId22"/>
    <p:sldId id="315" r:id="rId23"/>
    <p:sldId id="316" r:id="rId24"/>
    <p:sldId id="317" r:id="rId25"/>
    <p:sldId id="318" r:id="rId26"/>
    <p:sldId id="323" r:id="rId27"/>
    <p:sldId id="319" r:id="rId28"/>
    <p:sldId id="324" r:id="rId29"/>
    <p:sldId id="326" r:id="rId30"/>
    <p:sldId id="280" r:id="rId31"/>
    <p:sldId id="268" r:id="rId32"/>
    <p:sldId id="267" r:id="rId33"/>
    <p:sldId id="269" r:id="rId34"/>
    <p:sldId id="270" r:id="rId35"/>
    <p:sldId id="271" r:id="rId36"/>
    <p:sldId id="275" r:id="rId37"/>
    <p:sldId id="272" r:id="rId38"/>
    <p:sldId id="273" r:id="rId39"/>
    <p:sldId id="276" r:id="rId40"/>
    <p:sldId id="277" r:id="rId41"/>
    <p:sldId id="279" r:id="rId42"/>
    <p:sldId id="278" r:id="rId43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5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0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0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28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0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4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8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4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6357938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ko-KR" altLang="en-US" sz="2800" dirty="0"/>
              <a:t>상황기반 </a:t>
            </a:r>
            <a:r>
              <a:rPr lang="ko-KR" altLang="en-US" sz="2800" dirty="0" err="1"/>
              <a:t>스마트폰</a:t>
            </a:r>
            <a:br>
              <a:rPr lang="en-US" altLang="ko-KR" sz="2800" dirty="0"/>
            </a:br>
            <a:r>
              <a:rPr lang="ko-KR" altLang="en-US" sz="2800" dirty="0"/>
              <a:t>동시통역 어플리케이션 개발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r>
              <a:rPr lang="en-US" altLang="ko-KR" sz="2800" dirty="0">
                <a:solidFill>
                  <a:srgbClr val="FF0000"/>
                </a:solidFill>
              </a:rPr>
              <a:t>(UI</a:t>
            </a:r>
            <a:r>
              <a:rPr lang="ko-KR" altLang="en-US" sz="2800" dirty="0">
                <a:solidFill>
                  <a:srgbClr val="FF0000"/>
                </a:solidFill>
              </a:rPr>
              <a:t>설계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마지막에 진행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함영경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2013.01.08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로그인결과</a:t>
            </a:r>
            <a:r>
              <a:rPr lang="ko-KR" altLang="en-US" dirty="0"/>
              <a:t>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U_005b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: </a:t>
            </a:r>
            <a:r>
              <a:rPr lang="ko-KR" altLang="en-US" dirty="0"/>
              <a:t>등록에 성공한 경우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통역탭으로</a:t>
            </a:r>
            <a:r>
              <a:rPr lang="ko-KR" altLang="en-US" dirty="0">
                <a:sym typeface="Wingdings" pitchFamily="2" charset="2"/>
              </a:rPr>
              <a:t> 이동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/>
              <a:t>U_006b)</a:t>
            </a:r>
          </a:p>
          <a:p>
            <a:pPr indent="0">
              <a:buNone/>
            </a:pPr>
            <a:r>
              <a:rPr lang="en-US" altLang="ko-KR" dirty="0"/>
              <a:t> :</a:t>
            </a:r>
            <a:endParaRPr lang="ko-KR" altLang="en-US" dirty="0"/>
          </a:p>
          <a:p>
            <a:pPr indent="0">
              <a:buNone/>
            </a:pPr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</a:t>
            </a:r>
            <a:r>
              <a:rPr lang="ko-KR" altLang="en-US" dirty="0"/>
              <a:t>등록에 실패한 경우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등록창으로</a:t>
            </a:r>
            <a:r>
              <a:rPr lang="ko-KR" altLang="en-US" dirty="0">
                <a:sym typeface="Wingdings" pitchFamily="2" charset="2"/>
              </a:rPr>
              <a:t> 이동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/>
              <a:t>U_002b)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정보 등록 결과 메시지 </a:t>
            </a:r>
            <a:r>
              <a:rPr lang="en-US" altLang="ko-KR" dirty="0"/>
              <a:t>– 2-3</a:t>
            </a:r>
            <a:r>
              <a:rPr lang="ko-KR" altLang="en-US" dirty="0"/>
              <a:t>초 후 다음 화면으로 이동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2050" name="Picture 2" descr="H:\기존화면\0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기존화면\0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4006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034461" y="5862862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U_005b-1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53066" y="5850299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U_005b-2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2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통역창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U_006b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통역 </a:t>
            </a:r>
            <a:r>
              <a:rPr lang="en-US" altLang="ko-KR" dirty="0"/>
              <a:t>: 1</a:t>
            </a:r>
            <a:r>
              <a:rPr lang="ko-KR" altLang="en-US" dirty="0"/>
              <a:t>대의 디바이스</a:t>
            </a:r>
            <a:endParaRPr lang="en-US" altLang="ko-KR" dirty="0"/>
          </a:p>
          <a:p>
            <a:r>
              <a:rPr lang="ko-KR" altLang="en-US" dirty="0"/>
              <a:t>채팅 </a:t>
            </a:r>
            <a:r>
              <a:rPr lang="en-US" altLang="ko-KR" dirty="0"/>
              <a:t>: 2</a:t>
            </a:r>
            <a:r>
              <a:rPr lang="ko-KR" altLang="en-US" dirty="0"/>
              <a:t>대의 디바이스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입력이 음성뿐만 아니라 텍스트로도 가능해야 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통역 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890203" y="1268760"/>
            <a:ext cx="2743200" cy="4572000"/>
            <a:chOff x="2411760" y="1268760"/>
            <a:chExt cx="2743200" cy="4572000"/>
          </a:xfrm>
        </p:grpSpPr>
        <p:pic>
          <p:nvPicPr>
            <p:cNvPr id="3074" name="Picture 2" descr="H:\추가화면\01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268760"/>
              <a:ext cx="27432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H:\추가화면\01-4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73" b="13546"/>
            <a:stretch/>
          </p:blipFill>
          <p:spPr bwMode="auto">
            <a:xfrm>
              <a:off x="2411760" y="4801440"/>
              <a:ext cx="2743200" cy="355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이등변 삼각형 21"/>
          <p:cNvSpPr/>
          <p:nvPr/>
        </p:nvSpPr>
        <p:spPr>
          <a:xfrm rot="10800000">
            <a:off x="4389646" y="5330898"/>
            <a:ext cx="72008" cy="72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메뉴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</a:rPr>
              <a:t>폴딩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(</a:t>
            </a:r>
            <a:r>
              <a:rPr lang="ko-KR" altLang="en-US" sz="1100" dirty="0">
                <a:solidFill>
                  <a:schemeClr val="tx2"/>
                </a:solidFill>
              </a:rPr>
              <a:t>모든 화면에 적용</a:t>
            </a:r>
            <a:r>
              <a:rPr lang="en-US" altLang="ko-KR" sz="1100" dirty="0">
                <a:solidFill>
                  <a:schemeClr val="tx2"/>
                </a:solidFill>
              </a:rPr>
              <a:t>)</a:t>
            </a:r>
          </a:p>
          <a:p>
            <a:r>
              <a:rPr lang="ko-KR" altLang="en-US" sz="1100" dirty="0">
                <a:solidFill>
                  <a:schemeClr val="tx2"/>
                </a:solidFill>
              </a:rPr>
              <a:t>텍스트 </a:t>
            </a:r>
            <a:r>
              <a:rPr lang="ko-KR" altLang="en-US" sz="1100" dirty="0" err="1">
                <a:solidFill>
                  <a:schemeClr val="tx2"/>
                </a:solidFill>
              </a:rPr>
              <a:t>입력창</a:t>
            </a:r>
            <a:r>
              <a:rPr lang="ko-KR" altLang="en-US" sz="1100" dirty="0">
                <a:solidFill>
                  <a:schemeClr val="tx2"/>
                </a:solidFill>
              </a:rPr>
              <a:t> 추가 </a:t>
            </a:r>
            <a:r>
              <a:rPr lang="en-US" altLang="ko-KR" sz="1100" dirty="0">
                <a:solidFill>
                  <a:schemeClr val="tx2"/>
                </a:solidFill>
              </a:rPr>
              <a:t>(</a:t>
            </a:r>
            <a:r>
              <a:rPr lang="ko-KR" altLang="en-US" sz="1100" dirty="0">
                <a:solidFill>
                  <a:schemeClr val="tx2"/>
                </a:solidFill>
              </a:rPr>
              <a:t>통역</a:t>
            </a:r>
            <a:r>
              <a:rPr lang="en-US" altLang="ko-KR" sz="1100" dirty="0">
                <a:solidFill>
                  <a:schemeClr val="tx2"/>
                </a:solidFill>
              </a:rPr>
              <a:t>, </a:t>
            </a:r>
            <a:r>
              <a:rPr lang="ko-KR" altLang="en-US" sz="1100" dirty="0" err="1">
                <a:solidFill>
                  <a:schemeClr val="tx2"/>
                </a:solidFill>
              </a:rPr>
              <a:t>채팅탭</a:t>
            </a:r>
            <a:r>
              <a:rPr lang="ko-KR" altLang="en-US" sz="1100" dirty="0">
                <a:solidFill>
                  <a:schemeClr val="tx2"/>
                </a:solidFill>
              </a:rPr>
              <a:t> 적용</a:t>
            </a:r>
            <a:r>
              <a:rPr lang="en-US" altLang="ko-KR" sz="11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SPEAK,  </a:t>
            </a:r>
            <a:r>
              <a:rPr lang="ko-KR" altLang="en-US" sz="1100" dirty="0">
                <a:solidFill>
                  <a:schemeClr val="tx2"/>
                </a:solidFill>
              </a:rPr>
              <a:t>말하기 버튼 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23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72717"/>
              </p:ext>
            </p:extLst>
          </p:nvPr>
        </p:nvGraphicFramePr>
        <p:xfrm>
          <a:off x="7215188" y="4143375"/>
          <a:ext cx="1893316" cy="242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영어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 입력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U_004b)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한국어 음성 입력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U_004b)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텍스트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U_005b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통역 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U_006b) </a:t>
                      </a:r>
                      <a:r>
                        <a:rPr lang="ko-KR" altLang="en-US" sz="900" dirty="0"/>
                        <a:t>이동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채팅 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U_010b)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추천명소 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U_015b)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SNS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검색 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U_019b)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환경설정 탭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U_021b)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9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번역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10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상황별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대화 목록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(U_024b)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3106227" y="4693227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999947" y="470161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934275" y="583542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38275" y="584076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689162" y="5834822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65484" y="584076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220811" y="584076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931" y="4900011"/>
            <a:ext cx="1898023" cy="1631216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입력된 언어가 한글인지 영어인지 판단하여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source_lang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,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target_lang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를 결정해야 함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번역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요청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lvl="0"/>
            <a:r>
              <a:rPr lang="en-US" altLang="ko-KR" sz="1000" dirty="0" err="1"/>
              <a:t>TranslateMessage</a:t>
            </a:r>
            <a:r>
              <a:rPr lang="en-US" altLang="ko-KR" sz="1000" dirty="0"/>
              <a:t> API </a:t>
            </a:r>
            <a:r>
              <a:rPr lang="ko-KR" altLang="en-US" sz="1000" dirty="0"/>
              <a:t>호출</a:t>
            </a:r>
            <a:endParaRPr lang="en-US" altLang="ko-KR" sz="1000" dirty="0"/>
          </a:p>
          <a:p>
            <a:pPr lvl="0"/>
            <a:r>
              <a:rPr lang="en-US" altLang="ko-KR" sz="1000" dirty="0">
                <a:solidFill>
                  <a:srgbClr val="FF0000"/>
                </a:solidFill>
              </a:rPr>
              <a:t>/message/translate/text/{latitude}/{longitude}/{</a:t>
            </a:r>
            <a:r>
              <a:rPr lang="en-US" altLang="ko-KR" sz="1000" dirty="0" err="1">
                <a:solidFill>
                  <a:srgbClr val="FF0000"/>
                </a:solidFill>
              </a:rPr>
              <a:t>source_lang</a:t>
            </a:r>
            <a:r>
              <a:rPr lang="en-US" altLang="ko-KR" sz="1000" dirty="0">
                <a:solidFill>
                  <a:srgbClr val="FF0000"/>
                </a:solidFill>
              </a:rPr>
              <a:t>}/{</a:t>
            </a:r>
            <a:r>
              <a:rPr lang="en-US" altLang="ko-KR" sz="1000" dirty="0" err="1">
                <a:solidFill>
                  <a:srgbClr val="FF0000"/>
                </a:solidFill>
              </a:rPr>
              <a:t>target_lang</a:t>
            </a:r>
            <a:r>
              <a:rPr lang="en-US" altLang="ko-KR" sz="1000" dirty="0">
                <a:solidFill>
                  <a:srgbClr val="FF0000"/>
                </a:solidFill>
              </a:rPr>
              <a:t>}/{message}</a:t>
            </a:r>
            <a:endParaRPr lang="ko-KR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344985" y="5145953"/>
            <a:ext cx="409704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2304679" y="3974867"/>
            <a:ext cx="1898023" cy="553998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음성녹음 후 통역 요청 시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, 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source_lang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= ENG,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target_lang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=KOR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을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세팅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37" name="직선 연결선 36"/>
          <p:cNvCxnSpPr>
            <a:stCxn id="24" idx="0"/>
            <a:endCxn id="36" idx="2"/>
          </p:cNvCxnSpPr>
          <p:nvPr/>
        </p:nvCxnSpPr>
        <p:spPr>
          <a:xfrm flipV="1">
            <a:off x="3253691" y="4528865"/>
            <a:ext cx="0" cy="164362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직사각형 42"/>
          <p:cNvSpPr/>
          <p:nvPr/>
        </p:nvSpPr>
        <p:spPr>
          <a:xfrm>
            <a:off x="4258153" y="3974867"/>
            <a:ext cx="1898023" cy="553998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음성녹음 후 통역 요청 시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, 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source_lang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= KOR,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target_lang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=ENG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을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세팅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44" name="직선 연결선 43"/>
          <p:cNvCxnSpPr>
            <a:endCxn id="43" idx="2"/>
          </p:cNvCxnSpPr>
          <p:nvPr/>
        </p:nvCxnSpPr>
        <p:spPr>
          <a:xfrm flipV="1">
            <a:off x="5207165" y="4528865"/>
            <a:ext cx="0" cy="164362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직사각형 44"/>
          <p:cNvSpPr/>
          <p:nvPr/>
        </p:nvSpPr>
        <p:spPr>
          <a:xfrm>
            <a:off x="3705613" y="6285006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ctr" latinLnBrk="0"/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U_006b-1</a:t>
            </a:r>
            <a:endParaRPr kumimoji="0"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881" y="36817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텍스트로 </a:t>
            </a:r>
            <a:r>
              <a:rPr lang="ko-KR" altLang="en-US" sz="1100" dirty="0" err="1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입력시에는</a:t>
            </a: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 변역</a:t>
            </a:r>
            <a:r>
              <a:rPr lang="en-US" altLang="ko-KR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/</a:t>
            </a: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통역 후 바로 전송</a:t>
            </a:r>
            <a:endParaRPr lang="en-US" altLang="ko-KR" sz="1100" dirty="0">
              <a:solidFill>
                <a:schemeClr val="accent4"/>
              </a:solidFill>
              <a:latin typeface="나눔고딕" pitchFamily="34" charset="-127"/>
              <a:ea typeface="나눔고딕" pitchFamily="34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음성으로 </a:t>
            </a:r>
            <a:r>
              <a:rPr lang="ko-KR" altLang="en-US" sz="1100" dirty="0" err="1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입력시에는</a:t>
            </a: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 수정 후 전송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77303" y="5145953"/>
            <a:ext cx="2198840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44526" y="5145953"/>
            <a:ext cx="287945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전송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332558" y="5145953"/>
            <a:ext cx="287945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대화</a:t>
            </a:r>
          </a:p>
        </p:txBody>
      </p:sp>
      <p:sp>
        <p:nvSpPr>
          <p:cNvPr id="51" name="타원 50"/>
          <p:cNvSpPr/>
          <p:nvPr/>
        </p:nvSpPr>
        <p:spPr>
          <a:xfrm>
            <a:off x="2742335" y="4989643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36626" y="5103167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35337" y="5086045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5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음성입력창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U_007b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음성 입력 시작 및 종료 창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4098" name="Picture 2" descr="H:\추가화면\0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851920" y="1268760"/>
            <a:ext cx="2743200" cy="4572000"/>
            <a:chOff x="3851920" y="1268760"/>
            <a:chExt cx="2743200" cy="4572000"/>
          </a:xfrm>
        </p:grpSpPr>
        <p:grpSp>
          <p:nvGrpSpPr>
            <p:cNvPr id="9" name="그룹 8"/>
            <p:cNvGrpSpPr/>
            <p:nvPr/>
          </p:nvGrpSpPr>
          <p:grpSpPr>
            <a:xfrm>
              <a:off x="3851920" y="1268760"/>
              <a:ext cx="2743200" cy="4572000"/>
              <a:chOff x="3851920" y="1268760"/>
              <a:chExt cx="2743200" cy="4572000"/>
            </a:xfrm>
          </p:grpSpPr>
          <p:pic>
            <p:nvPicPr>
              <p:cNvPr id="12" name="Picture 2" descr="H:\추가화면\01-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1268760"/>
                <a:ext cx="27432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H:\추가화면\01-2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82" t="46667" r="21555" b="44626"/>
              <a:stretch/>
            </p:blipFill>
            <p:spPr bwMode="auto">
              <a:xfrm>
                <a:off x="4479240" y="3156667"/>
                <a:ext cx="1488559" cy="398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475" y="3065669"/>
                <a:ext cx="580090" cy="580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 descr="H:\추가화면\01-2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1" t="64473" r="34659" b="33994"/>
              <a:stretch/>
            </p:blipFill>
            <p:spPr bwMode="auto">
              <a:xfrm>
                <a:off x="4791885" y="4032738"/>
                <a:ext cx="863268" cy="260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1120" y="4055566"/>
              <a:ext cx="396875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3714800" y="466850"/>
            <a:ext cx="3275501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녹음 중 </a:t>
            </a:r>
            <a:r>
              <a:rPr lang="ko-KR" altLang="en-US" sz="1100" dirty="0" err="1">
                <a:solidFill>
                  <a:schemeClr val="tx2"/>
                </a:solidFill>
              </a:rPr>
              <a:t>프로그레스</a:t>
            </a:r>
            <a:r>
              <a:rPr lang="ko-KR" altLang="en-US" sz="1100" dirty="0">
                <a:solidFill>
                  <a:schemeClr val="tx2"/>
                </a:solidFill>
              </a:rPr>
              <a:t> 버튼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종료 버튼 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17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603851"/>
              </p:ext>
            </p:extLst>
          </p:nvPr>
        </p:nvGraphicFramePr>
        <p:xfrm>
          <a:off x="7215188" y="4143375"/>
          <a:ext cx="1893316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 녹음 시작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(U_007b-2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화면 전환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음성을 입력하세요 메시지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녹음중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 메시지로 교체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 및 버튼 텍스트 종료로 교체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 녹음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5320531" y="381012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18983" y="6093296"/>
            <a:ext cx="1898023" cy="178510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입력된 음성 저장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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 U_006b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가 활성화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통역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API 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호출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결과 화면으로 이동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(U_008b)</a:t>
            </a:r>
          </a:p>
          <a:p>
            <a:endParaRPr lang="en-US" altLang="ko-KR" sz="1000" dirty="0">
              <a:solidFill>
                <a:srgbClr val="FF0000"/>
              </a:solidFill>
              <a:latin typeface="나눔고딕" pitchFamily="34" charset="-127"/>
              <a:ea typeface="나눔고딕" pitchFamily="34" charset="-127"/>
              <a:sym typeface="Wingdings" pitchFamily="2" charset="2"/>
            </a:endParaRPr>
          </a:p>
          <a:p>
            <a:pPr lvl="0"/>
            <a:r>
              <a:rPr lang="en-US" altLang="ko-KR" sz="1000" dirty="0" err="1">
                <a:solidFill>
                  <a:srgbClr val="FF0000"/>
                </a:solidFill>
              </a:rPr>
              <a:t>TranslateMessage</a:t>
            </a:r>
            <a:r>
              <a:rPr lang="en-US" altLang="ko-KR" sz="1000" dirty="0">
                <a:solidFill>
                  <a:srgbClr val="FF0000"/>
                </a:solidFill>
              </a:rPr>
              <a:t> API </a:t>
            </a:r>
            <a:r>
              <a:rPr lang="ko-KR" altLang="en-US" sz="1000" dirty="0">
                <a:solidFill>
                  <a:srgbClr val="FF0000"/>
                </a:solidFill>
              </a:rPr>
              <a:t>호출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rgbClr val="FF0000"/>
                </a:solidFill>
              </a:rPr>
              <a:t>/message/translate/voice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latitude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longitude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solidFill>
                  <a:srgbClr val="FF0000"/>
                </a:solidFill>
              </a:rPr>
              <a:t>source_lang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solidFill>
                  <a:srgbClr val="FF0000"/>
                </a:solidFill>
              </a:rPr>
              <a:t>target_lang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voice  (</a:t>
            </a:r>
            <a:r>
              <a:rPr lang="en-US" altLang="ko-KR" sz="1000" dirty="0" err="1">
                <a:solidFill>
                  <a:srgbClr val="FF0000"/>
                </a:solidFill>
              </a:rPr>
              <a:t>ByteBuffer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타입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ko-KR" sz="10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stCxn id="19" idx="4"/>
            <a:endCxn id="20" idx="0"/>
          </p:cNvCxnSpPr>
          <p:nvPr/>
        </p:nvCxnSpPr>
        <p:spPr>
          <a:xfrm>
            <a:off x="5467995" y="4098153"/>
            <a:ext cx="0" cy="1995143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타원 21"/>
          <p:cNvSpPr/>
          <p:nvPr/>
        </p:nvSpPr>
        <p:spPr>
          <a:xfrm>
            <a:off x="2627784" y="3845017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72746" y="5847075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ctr" latinLnBrk="0"/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U_007b-1</a:t>
            </a:r>
            <a:endParaRPr kumimoji="0"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56491" y="5840760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ctr" latinLnBrk="0"/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U_007b-2</a:t>
            </a:r>
            <a:endParaRPr kumimoji="0"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804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통역 내용 확인 및 수정</a:t>
            </a: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U_008b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1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</a:rPr>
              <a:t>대화창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‘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수정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버튼을 누르고 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Text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수정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텍스트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</a:rPr>
              <a:t>입력창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 활성화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‘Speak’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누르면 음성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2.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말하기 버튼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영어권 버튼을 누르면 영어권 인식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한국어 선택하면 한국어 인식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3.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메뉴리스트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52264" y="593701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수정 화면</a:t>
            </a:r>
          </a:p>
        </p:txBody>
      </p:sp>
      <p:pic>
        <p:nvPicPr>
          <p:cNvPr id="15" name="Picture 3" descr="H:\추가화면\01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33264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:\추가화면\01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3264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665866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대화상대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대화수정</a:t>
            </a:r>
            <a:endParaRPr lang="en-US" altLang="ko-KR" sz="1100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말풍선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시간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날짜 시간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4602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통역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대화수정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하단 메뉴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말풍선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시간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날짜 시간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13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670480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 버튼 클릭 시 수정모드 전환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우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Speak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TTS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를 통해 통역된 결과 읽어주기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수정된 입력 테스트로 번역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수정모드 나가기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좌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79712" y="2348880"/>
            <a:ext cx="1044624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한글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영어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03648" y="347427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627784" y="3501008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226945" y="3455928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51081" y="348266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8769" y="2348880"/>
            <a:ext cx="1044624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한글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영어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2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통역창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U_009b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통역 내용 표시</a:t>
            </a:r>
            <a:endParaRPr lang="en-US" altLang="ko-KR" dirty="0"/>
          </a:p>
          <a:p>
            <a:r>
              <a:rPr lang="ko-KR" altLang="en-US" dirty="0"/>
              <a:t>한국어</a:t>
            </a:r>
            <a:r>
              <a:rPr lang="en-US" altLang="ko-KR" dirty="0"/>
              <a:t>/</a:t>
            </a:r>
            <a:r>
              <a:rPr lang="ko-KR" altLang="en-US" dirty="0"/>
              <a:t>영어 음성인식 메뉴</a:t>
            </a:r>
            <a:endParaRPr lang="en-US" altLang="ko-KR" dirty="0"/>
          </a:p>
          <a:p>
            <a:r>
              <a:rPr lang="ko-KR" altLang="en-US" dirty="0"/>
              <a:t>메시지 클릭 시 수정 모드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026" name="Picture 2" descr="H:\추가화면\01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64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633452"/>
              </p:ext>
            </p:extLst>
          </p:nvPr>
        </p:nvGraphicFramePr>
        <p:xfrm>
          <a:off x="7215188" y="4143375"/>
          <a:ext cx="1893316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왼쪽 언어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영어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말했거나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텍스트 입력한 경우 왼쪽에 표시 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왼쪽은 내 언어라고 가정하고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사용자 프로필 이미지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오른쪽 언어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한국어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말했거나 텍스트 입력한 경우 오른쪽에 표시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오른쪽은 디폴트 사용자 이미지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552328" y="256490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03704" y="3329169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04864" y="5157192"/>
            <a:ext cx="2198840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72087" y="5157192"/>
            <a:ext cx="287945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전송</a:t>
            </a:r>
          </a:p>
        </p:txBody>
      </p:sp>
      <p:pic>
        <p:nvPicPr>
          <p:cNvPr id="20" name="Picture 3" descr="H:\추가화면\01-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2" b="44881"/>
          <a:stretch/>
        </p:blipFill>
        <p:spPr bwMode="auto">
          <a:xfrm>
            <a:off x="2397881" y="4581128"/>
            <a:ext cx="2743200" cy="28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5466" y="44602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맨 마지막 </a:t>
            </a:r>
            <a:r>
              <a:rPr lang="ko-KR" altLang="en-US" sz="1100" dirty="0" err="1">
                <a:solidFill>
                  <a:schemeClr val="tx2"/>
                </a:solidFill>
              </a:rPr>
              <a:t>말풍선에</a:t>
            </a:r>
            <a:r>
              <a:rPr lang="ko-KR" altLang="en-US" sz="1100" dirty="0">
                <a:solidFill>
                  <a:schemeClr val="tx2"/>
                </a:solidFill>
              </a:rPr>
              <a:t> 수정</a:t>
            </a:r>
            <a:r>
              <a:rPr lang="en-US" altLang="ko-KR" sz="1100" dirty="0">
                <a:solidFill>
                  <a:schemeClr val="tx2"/>
                </a:solidFill>
              </a:rPr>
              <a:t>|SPEAK </a:t>
            </a:r>
            <a:r>
              <a:rPr lang="ko-KR" altLang="en-US" sz="1100" dirty="0">
                <a:solidFill>
                  <a:schemeClr val="tx2"/>
                </a:solidFill>
              </a:rPr>
              <a:t>버튼 추가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말풍선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시간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날짜 시간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119" y="5157192"/>
            <a:ext cx="287945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대화</a:t>
            </a:r>
          </a:p>
        </p:txBody>
      </p:sp>
    </p:spTree>
    <p:extLst>
      <p:ext uri="{BB962C8B-B14F-4D97-AF65-F5344CB8AC3E}">
        <p14:creationId xmlns:p14="http://schemas.microsoft.com/office/powerpoint/2010/main" val="396594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 목록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U_010b</a:t>
            </a:r>
            <a:endParaRPr lang="ko-KR" altLang="en-US" dirty="0"/>
          </a:p>
        </p:txBody>
      </p:sp>
      <p:sp>
        <p:nvSpPr>
          <p:cNvPr id="52" name="텍스트 개체 틀 51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dirty="0">
                <a:solidFill>
                  <a:prstClr val="black"/>
                </a:solidFill>
                <a:latin typeface="+mn-ea"/>
              </a:rPr>
              <a:t>1  </a:t>
            </a:r>
            <a:r>
              <a:rPr kumimoji="0" lang="ko-KR" altLang="en-US" dirty="0">
                <a:solidFill>
                  <a:prstClr val="black"/>
                </a:solidFill>
                <a:latin typeface="+mn-ea"/>
              </a:rPr>
              <a:t>친구들과의</a:t>
            </a:r>
            <a:r>
              <a:rPr kumimoji="0"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0" lang="ko-KR" altLang="en-US" dirty="0">
                <a:solidFill>
                  <a:prstClr val="black"/>
                </a:solidFill>
                <a:latin typeface="+mn-ea"/>
              </a:rPr>
              <a:t>채팅 이력 리스트</a:t>
            </a:r>
            <a:endParaRPr kumimoji="0" lang="en-US" altLang="ko-KR" dirty="0">
              <a:solidFill>
                <a:prstClr val="black"/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dirty="0">
              <a:solidFill>
                <a:prstClr val="black"/>
              </a:solidFill>
              <a:latin typeface="+mn-ea"/>
            </a:endParaRPr>
          </a:p>
          <a:p>
            <a:pPr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dirty="0">
                <a:solidFill>
                  <a:prstClr val="black"/>
                </a:solidFill>
                <a:latin typeface="+mn-ea"/>
              </a:rPr>
              <a:t>2.  </a:t>
            </a:r>
            <a:r>
              <a:rPr kumimoji="0" lang="ko-KR" altLang="en-US" dirty="0">
                <a:solidFill>
                  <a:prstClr val="black"/>
                </a:solidFill>
                <a:latin typeface="+mn-ea"/>
              </a:rPr>
              <a:t>친구 초대하기</a:t>
            </a:r>
            <a:endParaRPr kumimoji="0" lang="en-US" altLang="ko-KR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70293" y="4130025"/>
            <a:ext cx="224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ko-KR" altLang="en-US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2050" name="Picture 2" descr="H:\추가화면\01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대화상대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대화목록</a:t>
            </a:r>
            <a:endParaRPr lang="en-US" altLang="ko-KR" sz="1100" dirty="0">
              <a:solidFill>
                <a:schemeClr val="tx2"/>
              </a:solidFill>
              <a:sym typeface="Wingdings" pitchFamily="2" charset="2"/>
            </a:endParaRPr>
          </a:p>
          <a:p>
            <a:endParaRPr lang="en-US" altLang="ko-KR" sz="1100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 내용 옆에 대화 날짜 및 시간 표시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10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64944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채팅 할 친구 추가하기로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U_011b)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이전에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채팅했던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친구 목록 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친구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대화명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/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마지막 대화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/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마지막 대화시간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067944" y="2060848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11760" y="5322474"/>
            <a:ext cx="2736708" cy="72606"/>
            <a:chOff x="3873692" y="5762814"/>
            <a:chExt cx="2736708" cy="72606"/>
          </a:xfrm>
        </p:grpSpPr>
        <p:sp>
          <p:nvSpPr>
            <p:cNvPr id="18" name="직사각형 17"/>
            <p:cNvSpPr/>
            <p:nvPr/>
          </p:nvSpPr>
          <p:spPr>
            <a:xfrm>
              <a:off x="3873692" y="5763412"/>
              <a:ext cx="2736708" cy="720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itchFamily="34" charset="-127"/>
                  <a:ea typeface="나눔고딕" pitchFamily="34" charset="-127"/>
                </a:rPr>
                <a:t>menu</a:t>
              </a:r>
              <a:endParaRPr lang="ko-KR" altLang="en-US" sz="700" b="1" dirty="0">
                <a:solidFill>
                  <a:schemeClr val="bg1"/>
                </a:solidFill>
                <a:latin typeface="나눔고딕" pitchFamily="34" charset="-127"/>
                <a:ea typeface="나눔고딕" pitchFamily="34" charset="-127"/>
              </a:endParaRPr>
            </a:p>
          </p:txBody>
        </p:sp>
        <p:sp>
          <p:nvSpPr>
            <p:cNvPr id="19" name="이등변 삼각형 18"/>
            <p:cNvSpPr/>
            <p:nvPr/>
          </p:nvSpPr>
          <p:spPr>
            <a:xfrm rot="10800000">
              <a:off x="5373539" y="5762814"/>
              <a:ext cx="72008" cy="720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4910159" y="141277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1" name="Picture 2" descr="H:\추가화면\01-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t="31552" r="62999" b="64960"/>
          <a:stretch/>
        </p:blipFill>
        <p:spPr bwMode="auto">
          <a:xfrm>
            <a:off x="2892057" y="2354673"/>
            <a:ext cx="378960" cy="1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:\추가화면\01-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t="31552" r="62999" b="64960"/>
          <a:stretch/>
        </p:blipFill>
        <p:spPr bwMode="auto">
          <a:xfrm>
            <a:off x="3328944" y="2960213"/>
            <a:ext cx="378960" cy="1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:\추가화면\01-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t="31552" r="62999" b="64960"/>
          <a:stretch/>
        </p:blipFill>
        <p:spPr bwMode="auto">
          <a:xfrm>
            <a:off x="3688984" y="3597652"/>
            <a:ext cx="378960" cy="1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4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U_011b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친구 초대하기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   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헬로우지니를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사용하고 있는 친구 검색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추가</a:t>
            </a:r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3074" name="Picture 2" descr="H:\추가화면\01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96" b="12015"/>
          <a:stretch/>
        </p:blipFill>
        <p:spPr bwMode="auto">
          <a:xfrm>
            <a:off x="2411760" y="2060848"/>
            <a:ext cx="2743200" cy="4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7" b="27390"/>
          <a:stretch/>
        </p:blipFill>
        <p:spPr bwMode="auto">
          <a:xfrm>
            <a:off x="2411760" y="5115697"/>
            <a:ext cx="2743200" cy="29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7" b="28377"/>
          <a:stretch/>
        </p:blipFill>
        <p:spPr bwMode="auto">
          <a:xfrm>
            <a:off x="2415497" y="4947129"/>
            <a:ext cx="2743200" cy="2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7" b="28377"/>
          <a:stretch/>
        </p:blipFill>
        <p:spPr bwMode="auto">
          <a:xfrm>
            <a:off x="2411760" y="4789220"/>
            <a:ext cx="2743200" cy="2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7" b="28377"/>
          <a:stretch/>
        </p:blipFill>
        <p:spPr bwMode="auto">
          <a:xfrm>
            <a:off x="2411760" y="4653136"/>
            <a:ext cx="2743200" cy="2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7" b="28377"/>
          <a:stretch/>
        </p:blipFill>
        <p:spPr bwMode="auto">
          <a:xfrm>
            <a:off x="2411760" y="4509120"/>
            <a:ext cx="2743200" cy="2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7" b="27390"/>
          <a:stretch/>
        </p:blipFill>
        <p:spPr bwMode="auto">
          <a:xfrm flipV="1">
            <a:off x="2411760" y="2480976"/>
            <a:ext cx="2743200" cy="2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" t="5394" r="4226" b="3779"/>
          <a:stretch/>
        </p:blipFill>
        <p:spPr bwMode="auto">
          <a:xfrm>
            <a:off x="2427883" y="2490863"/>
            <a:ext cx="2360141" cy="229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93" y="4995267"/>
            <a:ext cx="8048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 descr="H:\추가화면\01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0" t="78796" r="18932" b="12409"/>
          <a:stretch/>
        </p:blipFill>
        <p:spPr bwMode="auto">
          <a:xfrm>
            <a:off x="2627784" y="2060848"/>
            <a:ext cx="1180072" cy="4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3010404" y="2163518"/>
            <a:ext cx="0" cy="180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905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검색 창 위치 변경 </a:t>
            </a:r>
            <a:r>
              <a:rPr lang="en-US" altLang="ko-KR" sz="1100" dirty="0">
                <a:solidFill>
                  <a:schemeClr val="tx2"/>
                </a:solidFill>
              </a:rPr>
              <a:t>(</a:t>
            </a:r>
            <a:r>
              <a:rPr lang="ko-KR" altLang="en-US" sz="1100" dirty="0">
                <a:solidFill>
                  <a:schemeClr val="tx2"/>
                </a:solidFill>
              </a:rPr>
              <a:t>하단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상단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)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21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874218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친구 선택 완료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- </a:t>
                      </a:r>
                      <a:r>
                        <a:rPr lang="en-US" altLang="ko-KR" sz="900" dirty="0"/>
                        <a:t>U_012b</a:t>
                      </a:r>
                      <a:r>
                        <a:rPr lang="ko-KR" altLang="en-US" sz="900" dirty="0"/>
                        <a:t>로 이동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4910159" y="141277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411760" y="5322474"/>
            <a:ext cx="2736708" cy="72606"/>
            <a:chOff x="3873692" y="5762814"/>
            <a:chExt cx="2736708" cy="72606"/>
          </a:xfrm>
        </p:grpSpPr>
        <p:sp>
          <p:nvSpPr>
            <p:cNvPr id="31" name="직사각형 30"/>
            <p:cNvSpPr/>
            <p:nvPr/>
          </p:nvSpPr>
          <p:spPr>
            <a:xfrm>
              <a:off x="3873692" y="5763412"/>
              <a:ext cx="2736708" cy="720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itchFamily="34" charset="-127"/>
                  <a:ea typeface="나눔고딕" pitchFamily="34" charset="-127"/>
                </a:rPr>
                <a:t>menu</a:t>
              </a:r>
              <a:endParaRPr lang="ko-KR" altLang="en-US" sz="700" b="1" dirty="0">
                <a:solidFill>
                  <a:schemeClr val="bg1"/>
                </a:solidFill>
                <a:latin typeface="나눔고딕" pitchFamily="34" charset="-127"/>
                <a:ea typeface="나눔고딕" pitchFamily="34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5373539" y="5762814"/>
              <a:ext cx="72008" cy="720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25705" y="2553354"/>
            <a:ext cx="1898023" cy="178510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GetUserFriendList</a:t>
            </a:r>
            <a:r>
              <a:rPr lang="en-US" altLang="ko-KR" sz="1000" b="1" dirty="0"/>
              <a:t> API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/user/friends/{</a:t>
            </a:r>
            <a:r>
              <a:rPr lang="en-US" altLang="ko-KR" sz="1000" dirty="0" err="1">
                <a:solidFill>
                  <a:srgbClr val="FF0000"/>
                </a:solidFill>
              </a:rPr>
              <a:t>user_id</a:t>
            </a:r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친구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전화번호 목록을 서버에 저장할 필요 있음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사용자 등록 시점에 최초 저장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환경 설정 창에서 연락처 동기화 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048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통역창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U_012b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이전 대화 있다면 </a:t>
            </a:r>
            <a:r>
              <a:rPr lang="en-US" altLang="ko-KR" dirty="0"/>
              <a:t>U_013b</a:t>
            </a:r>
            <a:r>
              <a:rPr lang="ko-KR" altLang="en-US" dirty="0"/>
              <a:t>과 같은 형태로 이전 메시지 표시</a:t>
            </a:r>
            <a:r>
              <a:rPr lang="en-US" altLang="ko-KR" dirty="0"/>
              <a:t>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대화창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음성인식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04864" y="1268760"/>
            <a:ext cx="2750096" cy="4572000"/>
            <a:chOff x="2404864" y="1268760"/>
            <a:chExt cx="2750096" cy="4572000"/>
          </a:xfrm>
        </p:grpSpPr>
        <p:grpSp>
          <p:nvGrpSpPr>
            <p:cNvPr id="9" name="그룹 8"/>
            <p:cNvGrpSpPr/>
            <p:nvPr/>
          </p:nvGrpSpPr>
          <p:grpSpPr>
            <a:xfrm>
              <a:off x="2411760" y="1268760"/>
              <a:ext cx="2743200" cy="4572000"/>
              <a:chOff x="2514600" y="1124744"/>
              <a:chExt cx="2743200" cy="4572000"/>
            </a:xfrm>
          </p:grpSpPr>
          <p:pic>
            <p:nvPicPr>
              <p:cNvPr id="9218" name="Picture 2" descr="\\psf\Home\Desktop\추가화면\01-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4600" y="1124744"/>
                <a:ext cx="27432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:\추가화면\01-1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103" b="10817"/>
              <a:stretch/>
            </p:blipFill>
            <p:spPr bwMode="auto">
              <a:xfrm>
                <a:off x="2548880" y="1979373"/>
                <a:ext cx="2702024" cy="3249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425" y="1875089"/>
              <a:ext cx="652463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 descr="H:\추가화면\01-8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86"/>
            <a:stretch/>
          </p:blipFill>
          <p:spPr bwMode="auto">
            <a:xfrm>
              <a:off x="2404864" y="4770266"/>
              <a:ext cx="2743200" cy="107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직사각형 14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대화상대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</a:rPr>
              <a:t>상대방 닉네임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하단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>
                <a:solidFill>
                  <a:schemeClr val="tx2"/>
                </a:solidFill>
              </a:rPr>
              <a:t>메뉴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SPEAK </a:t>
            </a:r>
            <a:r>
              <a:rPr lang="ko-KR" altLang="en-US" sz="1100" dirty="0">
                <a:solidFill>
                  <a:schemeClr val="tx2"/>
                </a:solidFill>
              </a:rPr>
              <a:t>버튼 </a:t>
            </a:r>
            <a:r>
              <a:rPr lang="en-US" altLang="ko-KR" sz="1100" dirty="0">
                <a:solidFill>
                  <a:schemeClr val="tx2"/>
                </a:solidFill>
              </a:rPr>
              <a:t>/ </a:t>
            </a:r>
            <a:r>
              <a:rPr lang="ko-KR" altLang="en-US" sz="1100" dirty="0">
                <a:solidFill>
                  <a:schemeClr val="tx2"/>
                </a:solidFill>
              </a:rPr>
              <a:t>성조기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16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67011"/>
              </p:ext>
            </p:extLst>
          </p:nvPr>
        </p:nvGraphicFramePr>
        <p:xfrm>
          <a:off x="7215188" y="4143375"/>
          <a:ext cx="189331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 입력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(U_013b)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환경설정에서 한</a:t>
                      </a:r>
                      <a:r>
                        <a:rPr lang="en-US" altLang="ko-KR" sz="900" dirty="0">
                          <a:sym typeface="Wingdings" pitchFamily="2" charset="2"/>
                        </a:rPr>
                        <a:t></a:t>
                      </a:r>
                      <a:r>
                        <a:rPr lang="ko-KR" altLang="en-US" sz="900" dirty="0">
                          <a:sym typeface="Wingdings" pitchFamily="2" charset="2"/>
                        </a:rPr>
                        <a:t>영인 경우 태극기</a:t>
                      </a:r>
                      <a:r>
                        <a:rPr lang="en-US" altLang="ko-KR" sz="900" dirty="0">
                          <a:sym typeface="Wingdings" pitchFamily="2" charset="2"/>
                        </a:rPr>
                        <a:t> /</a:t>
                      </a:r>
                      <a:r>
                        <a:rPr lang="ko-KR" altLang="en-US" sz="900" dirty="0">
                          <a:sym typeface="Wingdings" pitchFamily="2" charset="2"/>
                        </a:rPr>
                        <a:t>말하기</a:t>
                      </a:r>
                      <a:r>
                        <a:rPr lang="en-US" altLang="ko-KR" sz="900" dirty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dirty="0">
                          <a:sym typeface="Wingdings" pitchFamily="2" charset="2"/>
                        </a:rPr>
                        <a:t>영</a:t>
                      </a:r>
                      <a:r>
                        <a:rPr lang="en-US" altLang="ko-KR" sz="900" dirty="0">
                          <a:sym typeface="Wingdings" pitchFamily="2" charset="2"/>
                        </a:rPr>
                        <a:t></a:t>
                      </a:r>
                      <a:r>
                        <a:rPr lang="ko-KR" altLang="en-US" sz="900" dirty="0">
                          <a:sym typeface="Wingdings" pitchFamily="2" charset="2"/>
                        </a:rPr>
                        <a:t>한인 경우 성조기</a:t>
                      </a:r>
                      <a:r>
                        <a:rPr lang="en-US" altLang="ko-KR" sz="900" dirty="0">
                          <a:sym typeface="Wingdings" pitchFamily="2" charset="2"/>
                        </a:rPr>
                        <a:t>/SPEAK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 표시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텍스트 입력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번역 요청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900" dirty="0"/>
                        <a:t>U_015b</a:t>
                      </a:r>
                      <a:r>
                        <a:rPr lang="ko-KR" altLang="en-US" sz="900" dirty="0"/>
                        <a:t>로 이동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4355976" y="486916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11760" y="5218567"/>
            <a:ext cx="2448272" cy="14401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60032" y="5218567"/>
            <a:ext cx="294928" cy="14401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전송</a:t>
            </a:r>
          </a:p>
        </p:txBody>
      </p:sp>
      <p:sp>
        <p:nvSpPr>
          <p:cNvPr id="24" name="타원 23"/>
          <p:cNvSpPr/>
          <p:nvPr/>
        </p:nvSpPr>
        <p:spPr>
          <a:xfrm>
            <a:off x="2411760" y="502926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35" y="4900011"/>
            <a:ext cx="1898023" cy="270843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입력된 언어가 한글인지 영어인지 판단하여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source_lang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,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target_lang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를 결정해야 함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만약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1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번이 영어인데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,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source_lang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이 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ENG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인 경우는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target_lang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도 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ENG</a:t>
            </a:r>
          </a:p>
          <a:p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번역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요청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  <a:p>
            <a:pPr lvl="0"/>
            <a:r>
              <a:rPr lang="en-US" altLang="ko-KR" sz="1000" dirty="0" err="1"/>
              <a:t>TranslateMessage</a:t>
            </a:r>
            <a:r>
              <a:rPr lang="en-US" altLang="ko-KR" sz="1000" dirty="0"/>
              <a:t> API </a:t>
            </a:r>
            <a:r>
              <a:rPr lang="ko-KR" altLang="en-US" sz="1000" dirty="0"/>
              <a:t>호출</a:t>
            </a:r>
            <a:endParaRPr lang="en-US" altLang="ko-KR" sz="1000" dirty="0"/>
          </a:p>
          <a:p>
            <a:pPr lvl="0"/>
            <a:r>
              <a:rPr lang="en-US" altLang="ko-KR" sz="1000" dirty="0">
                <a:solidFill>
                  <a:srgbClr val="FF0000"/>
                </a:solidFill>
              </a:rPr>
              <a:t>/message/translate/text/{latitude}/{longitude}/{</a:t>
            </a:r>
            <a:r>
              <a:rPr lang="en-US" altLang="ko-KR" sz="1000" dirty="0" err="1">
                <a:solidFill>
                  <a:srgbClr val="FF0000"/>
                </a:solidFill>
              </a:rPr>
              <a:t>source_lang</a:t>
            </a:r>
            <a:r>
              <a:rPr lang="en-US" altLang="ko-KR" sz="1000" dirty="0">
                <a:solidFill>
                  <a:srgbClr val="FF0000"/>
                </a:solidFill>
              </a:rPr>
              <a:t>}/{</a:t>
            </a:r>
            <a:r>
              <a:rPr lang="en-US" altLang="ko-KR" sz="1000" dirty="0" err="1">
                <a:solidFill>
                  <a:srgbClr val="FF0000"/>
                </a:solidFill>
              </a:rPr>
              <a:t>target_lang</a:t>
            </a:r>
            <a:r>
              <a:rPr lang="en-US" altLang="ko-KR" sz="1000" dirty="0">
                <a:solidFill>
                  <a:srgbClr val="FF0000"/>
                </a:solidFill>
              </a:rPr>
              <a:t>}/{message}</a:t>
            </a:r>
          </a:p>
          <a:p>
            <a:pPr lvl="0"/>
            <a:endParaRPr lang="en-US" altLang="ko-KR" sz="1000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서버에서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sym typeface="Wingdings" pitchFamily="2" charset="2"/>
              </a:rPr>
              <a:t>source_lang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이 </a:t>
            </a:r>
            <a:r>
              <a:rPr lang="en-US" altLang="ko-KR" sz="1000" dirty="0" err="1">
                <a:solidFill>
                  <a:srgbClr val="FF0000"/>
                </a:solidFill>
                <a:sym typeface="Wingdings" pitchFamily="2" charset="2"/>
              </a:rPr>
              <a:t>target_lang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과 같으면 번역 없이 바로 사용자에게 전송하도록 처리</a:t>
            </a:r>
            <a:endParaRPr lang="ko-KR" altLang="ko-KR" sz="1000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048858" y="5145953"/>
            <a:ext cx="356006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직사각형 28"/>
          <p:cNvSpPr/>
          <p:nvPr/>
        </p:nvSpPr>
        <p:spPr>
          <a:xfrm>
            <a:off x="3563888" y="4139229"/>
            <a:ext cx="1898023" cy="553998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음성녹음 후 통역 요청 시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, 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source_lang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= ENG, </a:t>
            </a:r>
            <a:r>
              <a:rPr lang="en-US" altLang="ko-KR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target_lang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=KOR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을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세팅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30" name="직선 연결선 29"/>
          <p:cNvCxnSpPr>
            <a:endCxn id="29" idx="2"/>
          </p:cNvCxnSpPr>
          <p:nvPr/>
        </p:nvCxnSpPr>
        <p:spPr>
          <a:xfrm flipV="1">
            <a:off x="4512900" y="4693227"/>
            <a:ext cx="0" cy="164362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2" descr="H:\추가화면\01-4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t="80502" r="72023" b="15074"/>
          <a:stretch/>
        </p:blipFill>
        <p:spPr bwMode="auto">
          <a:xfrm>
            <a:off x="3147237" y="4909269"/>
            <a:ext cx="346394" cy="2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3881" y="36817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텍스트로 </a:t>
            </a:r>
            <a:r>
              <a:rPr lang="ko-KR" altLang="en-US" sz="1100" dirty="0" err="1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입력시에는</a:t>
            </a: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 변역</a:t>
            </a:r>
            <a:r>
              <a:rPr lang="en-US" altLang="ko-KR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/</a:t>
            </a: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통역 후 바로 전송</a:t>
            </a:r>
            <a:endParaRPr lang="en-US" altLang="ko-KR" sz="1100" dirty="0">
              <a:solidFill>
                <a:schemeClr val="accent4"/>
              </a:solidFill>
              <a:latin typeface="나눔고딕" pitchFamily="34" charset="-127"/>
              <a:ea typeface="나눔고딕" pitchFamily="34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음성으로 </a:t>
            </a:r>
            <a:r>
              <a:rPr lang="ko-KR" altLang="en-US" sz="1100" dirty="0" err="1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입력시에는</a:t>
            </a:r>
            <a:r>
              <a:rPr lang="ko-KR" altLang="en-US" sz="1100" dirty="0">
                <a:solidFill>
                  <a:schemeClr val="accent4"/>
                </a:solidFill>
                <a:latin typeface="나눔고딕" pitchFamily="34" charset="-127"/>
                <a:ea typeface="나눔고딕" pitchFamily="34" charset="-127"/>
              </a:rPr>
              <a:t> 수정 후 전송</a:t>
            </a:r>
          </a:p>
        </p:txBody>
      </p:sp>
    </p:spTree>
    <p:extLst>
      <p:ext uri="{BB962C8B-B14F-4D97-AF65-F5344CB8AC3E}">
        <p14:creationId xmlns:p14="http://schemas.microsoft.com/office/powerpoint/2010/main" val="294551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음성입력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U_013b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71600" y="1268760"/>
            <a:ext cx="2743200" cy="4572000"/>
            <a:chOff x="971600" y="1268760"/>
            <a:chExt cx="2743200" cy="4572000"/>
          </a:xfrm>
        </p:grpSpPr>
        <p:pic>
          <p:nvPicPr>
            <p:cNvPr id="11" name="Picture 2" descr="H:\추가화면\01-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268760"/>
              <a:ext cx="27432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:\추가화면\01-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28"/>
            <a:stretch/>
          </p:blipFill>
          <p:spPr bwMode="auto">
            <a:xfrm>
              <a:off x="971600" y="5412259"/>
              <a:ext cx="2743200" cy="428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3845024" y="1268760"/>
            <a:ext cx="2750096" cy="4572000"/>
            <a:chOff x="3845024" y="1268760"/>
            <a:chExt cx="2750096" cy="4572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3851920" y="1268760"/>
              <a:ext cx="2743200" cy="4572000"/>
              <a:chOff x="3851920" y="1268760"/>
              <a:chExt cx="2743200" cy="457200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851920" y="1268760"/>
                <a:ext cx="2743200" cy="4572000"/>
                <a:chOff x="3851920" y="1268760"/>
                <a:chExt cx="2743200" cy="4572000"/>
              </a:xfrm>
            </p:grpSpPr>
            <p:pic>
              <p:nvPicPr>
                <p:cNvPr id="15" name="Picture 2" descr="H:\추가화면\01-2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1920" y="1268760"/>
                  <a:ext cx="2743200" cy="457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H:\추가화면\01-2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182" t="46667" r="21555" b="44626"/>
                <a:stretch/>
              </p:blipFill>
              <p:spPr bwMode="auto">
                <a:xfrm>
                  <a:off x="4479240" y="3156667"/>
                  <a:ext cx="1488559" cy="3980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3475" y="3065669"/>
                  <a:ext cx="580090" cy="5800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Picture 2" descr="H:\추가화면\01-2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871" t="64473" r="34659" b="33994"/>
                <a:stretch/>
              </p:blipFill>
              <p:spPr bwMode="auto">
                <a:xfrm>
                  <a:off x="4791885" y="4032738"/>
                  <a:ext cx="863268" cy="260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055566"/>
                <a:ext cx="396875" cy="255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" name="Picture 2" descr="H:\추가화면\01-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28"/>
            <a:stretch/>
          </p:blipFill>
          <p:spPr bwMode="auto">
            <a:xfrm>
              <a:off x="3845024" y="5410287"/>
              <a:ext cx="2743200" cy="428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0" y="44602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하단 메뉴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3858" y="44602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하단 메뉴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음성녹음 </a:t>
            </a:r>
            <a:r>
              <a:rPr lang="ko-KR" altLang="en-US" sz="1100" dirty="0" err="1">
                <a:solidFill>
                  <a:schemeClr val="tx2"/>
                </a:solidFill>
              </a:rPr>
              <a:t>프로그레스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종료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34461" y="5838788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U_013b-1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99103" y="5825188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U_013b-2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20531" y="381012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18983" y="6093296"/>
            <a:ext cx="1898023" cy="178510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입력된 음성 저장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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 U_012b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가 활성화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통역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API 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호출 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 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결과 화면으로 이동</a:t>
            </a:r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  <a:sym typeface="Wingdings" pitchFamily="2" charset="2"/>
              </a:rPr>
              <a:t>(U_0154b)</a:t>
            </a:r>
          </a:p>
          <a:p>
            <a:endParaRPr lang="en-US" altLang="ko-KR" sz="1000" dirty="0">
              <a:solidFill>
                <a:srgbClr val="FF0000"/>
              </a:solidFill>
              <a:latin typeface="나눔고딕" pitchFamily="34" charset="-127"/>
              <a:ea typeface="나눔고딕" pitchFamily="34" charset="-127"/>
              <a:sym typeface="Wingdings" pitchFamily="2" charset="2"/>
            </a:endParaRPr>
          </a:p>
          <a:p>
            <a:pPr lvl="0"/>
            <a:r>
              <a:rPr lang="en-US" altLang="ko-KR" sz="1000" dirty="0" err="1">
                <a:solidFill>
                  <a:srgbClr val="FF0000"/>
                </a:solidFill>
              </a:rPr>
              <a:t>TranslateMessage</a:t>
            </a:r>
            <a:r>
              <a:rPr lang="en-US" altLang="ko-KR" sz="1000" dirty="0">
                <a:solidFill>
                  <a:srgbClr val="FF0000"/>
                </a:solidFill>
              </a:rPr>
              <a:t> API </a:t>
            </a:r>
            <a:r>
              <a:rPr lang="ko-KR" altLang="en-US" sz="1000" dirty="0">
                <a:solidFill>
                  <a:srgbClr val="FF0000"/>
                </a:solidFill>
              </a:rPr>
              <a:t>호출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rgbClr val="FF0000"/>
                </a:solidFill>
              </a:rPr>
              <a:t>/message/translate/voice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latitude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longitude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solidFill>
                  <a:srgbClr val="FF0000"/>
                </a:solidFill>
              </a:rPr>
              <a:t>source_lang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solidFill>
                  <a:srgbClr val="FF0000"/>
                </a:solidFill>
              </a:rPr>
              <a:t>target_lang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voice  (</a:t>
            </a:r>
            <a:r>
              <a:rPr lang="en-US" altLang="ko-KR" sz="1000" dirty="0" err="1">
                <a:solidFill>
                  <a:srgbClr val="FF0000"/>
                </a:solidFill>
              </a:rPr>
              <a:t>ByteBuffer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타입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ko-KR" sz="1000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/>
          <p:cNvCxnSpPr>
            <a:stCxn id="26" idx="4"/>
            <a:endCxn id="27" idx="0"/>
          </p:cNvCxnSpPr>
          <p:nvPr/>
        </p:nvCxnSpPr>
        <p:spPr>
          <a:xfrm>
            <a:off x="5467995" y="4098153"/>
            <a:ext cx="0" cy="1995143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타원 28"/>
          <p:cNvSpPr/>
          <p:nvPr/>
        </p:nvSpPr>
        <p:spPr>
          <a:xfrm>
            <a:off x="2627784" y="3845017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36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220731"/>
              </p:ext>
            </p:extLst>
          </p:nvPr>
        </p:nvGraphicFramePr>
        <p:xfrm>
          <a:off x="7215188" y="4143375"/>
          <a:ext cx="1893316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 녹음 시작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(U_013b-2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화면 전환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음성을 입력하세요 메시지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녹음중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 메시지로 교체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 및 버튼 텍스트 종료로 교체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음성 녹음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4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통역 내용 확인 및 수정</a:t>
            </a: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U_014b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1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</a:rPr>
              <a:t>대화창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‘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수정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’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버튼을 누르고 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Text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수정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텍스트 </a:t>
            </a:r>
            <a:r>
              <a:rPr lang="ko-KR" altLang="en-US" sz="1100" dirty="0" err="1">
                <a:solidFill>
                  <a:prstClr val="black"/>
                </a:solidFill>
                <a:latin typeface="+mn-ea"/>
              </a:rPr>
              <a:t>입력창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 활성화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‘Speak’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누르면 음성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2.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말하기 버튼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영어권 버튼을 누르면 영어권 인식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한국어 선택하면 한국어 인식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3.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메뉴리스트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52264" y="593701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수정 화면</a:t>
            </a:r>
          </a:p>
        </p:txBody>
      </p:sp>
      <p:pic>
        <p:nvPicPr>
          <p:cNvPr id="15" name="Picture 3" descr="H:\추가화면\01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33264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:\추가화면\01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3264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665866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대화상대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대화수정</a:t>
            </a:r>
            <a:endParaRPr lang="en-US" altLang="ko-KR" sz="1100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말풍선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시간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날짜 시간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46020"/>
            <a:ext cx="3570430" cy="6852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통역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</a:rPr>
              <a:t>상대방 닉네임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하단 메뉴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말풍선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시간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날짜 시간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수정</a:t>
            </a:r>
            <a:r>
              <a:rPr lang="en-US" altLang="ko-KR" sz="1100" dirty="0">
                <a:solidFill>
                  <a:schemeClr val="tx2"/>
                </a:solidFill>
              </a:rPr>
              <a:t> | speak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수정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 |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전송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13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774597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 버튼 클릭 시 수정모드 전환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우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전송 클릭 시 상대방에서 메시지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수정된 입력 테스트로 번역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수정모드 나가기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좌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79712" y="2348880"/>
            <a:ext cx="1044624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한글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영어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03648" y="347427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226945" y="3455928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51081" y="348266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8769" y="2348880"/>
            <a:ext cx="1044624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한글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>
                <a:solidFill>
                  <a:schemeClr val="tx2"/>
                </a:solidFill>
              </a:rPr>
              <a:t>영어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pic>
        <p:nvPicPr>
          <p:cNvPr id="26" name="Picture 2" descr="H:\추가화면\01-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8"/>
          <a:stretch/>
        </p:blipFill>
        <p:spPr bwMode="auto">
          <a:xfrm>
            <a:off x="958900" y="5399559"/>
            <a:ext cx="2743200" cy="4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-756592" y="2793122"/>
            <a:ext cx="2016224" cy="1015663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sz="1000" b="1" dirty="0" err="1"/>
              <a:t>SendMessage</a:t>
            </a:r>
            <a:r>
              <a:rPr lang="en-US" altLang="ko-KR" sz="1000" b="1" dirty="0"/>
              <a:t> API</a:t>
            </a:r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/>
              <a:t>/message/send/{latitude}/{longitude}/{</a:t>
            </a:r>
            <a:r>
              <a:rPr lang="en-US" altLang="ko-KR" sz="1000" dirty="0" err="1"/>
              <a:t>source_user</a:t>
            </a:r>
            <a:r>
              <a:rPr lang="en-US" altLang="ko-KR" sz="1000" dirty="0"/>
              <a:t>}/{</a:t>
            </a:r>
            <a:r>
              <a:rPr lang="en-US" altLang="ko-KR" sz="1000" dirty="0" err="1"/>
              <a:t>source_lang</a:t>
            </a:r>
            <a:r>
              <a:rPr lang="en-US" altLang="ko-KR" sz="1000" dirty="0"/>
              <a:t>}/{</a:t>
            </a:r>
            <a:r>
              <a:rPr lang="en-US" altLang="ko-KR" sz="1000" dirty="0" err="1"/>
              <a:t>target_user</a:t>
            </a:r>
            <a:r>
              <a:rPr lang="en-US" altLang="ko-KR" sz="1000" dirty="0"/>
              <a:t>}/{</a:t>
            </a:r>
            <a:r>
              <a:rPr lang="en-US" altLang="ko-KR" sz="1000" dirty="0" err="1"/>
              <a:t>target_lang</a:t>
            </a:r>
            <a:r>
              <a:rPr lang="en-US" altLang="ko-KR" sz="1000" dirty="0"/>
              <a:t>}/{message}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1259632" y="3147065"/>
            <a:ext cx="1411343" cy="396124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직사각형 5"/>
          <p:cNvSpPr/>
          <p:nvPr/>
        </p:nvSpPr>
        <p:spPr>
          <a:xfrm>
            <a:off x="2195736" y="3501008"/>
            <a:ext cx="475239" cy="24585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2"/>
                </a:solidFill>
              </a:rPr>
              <a:t>전송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627784" y="3501008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4801314"/>
          </a:xfrm>
        </p:spPr>
        <p:txBody>
          <a:bodyPr/>
          <a:lstStyle/>
          <a:p>
            <a:r>
              <a:rPr lang="en-US" altLang="ko-KR" dirty="0"/>
              <a:t>2013.01.08 </a:t>
            </a:r>
            <a:r>
              <a:rPr lang="ko-KR" altLang="en-US" dirty="0"/>
              <a:t>초안</a:t>
            </a:r>
            <a:endParaRPr lang="en-US" altLang="ko-KR" dirty="0"/>
          </a:p>
          <a:p>
            <a:r>
              <a:rPr lang="en-US" altLang="ko-KR" dirty="0"/>
              <a:t>2013.01.10 </a:t>
            </a:r>
            <a:r>
              <a:rPr lang="ko-KR" altLang="en-US" dirty="0"/>
              <a:t>디자인 적용</a:t>
            </a:r>
            <a:endParaRPr lang="en-US" altLang="ko-KR" dirty="0"/>
          </a:p>
          <a:p>
            <a:r>
              <a:rPr lang="en-US" altLang="ko-KR" dirty="0"/>
              <a:t>2013.01.11 </a:t>
            </a:r>
            <a:r>
              <a:rPr lang="ko-KR" altLang="en-US" dirty="0"/>
              <a:t>디자인 수정</a:t>
            </a:r>
            <a:endParaRPr lang="en-US" altLang="ko-KR" dirty="0"/>
          </a:p>
          <a:p>
            <a:r>
              <a:rPr lang="en-US" altLang="ko-KR" dirty="0"/>
              <a:t>2013.02.22 </a:t>
            </a:r>
            <a:r>
              <a:rPr lang="ko-KR" altLang="en-US" dirty="0"/>
              <a:t>베타버전 화면 설계 추가</a:t>
            </a:r>
            <a:endParaRPr lang="en-US" altLang="ko-KR" dirty="0"/>
          </a:p>
          <a:p>
            <a:r>
              <a:rPr lang="en-US" altLang="ko-KR" dirty="0"/>
              <a:t>2013.03.29 </a:t>
            </a:r>
            <a:r>
              <a:rPr lang="ko-KR" altLang="en-US" dirty="0"/>
              <a:t>시나리오 수정에 따른 설계 추가</a:t>
            </a:r>
            <a:endParaRPr lang="en-US" altLang="ko-KR" dirty="0"/>
          </a:p>
          <a:p>
            <a:r>
              <a:rPr lang="en-US" altLang="ko-KR" dirty="0"/>
              <a:t>2013.04.18</a:t>
            </a:r>
            <a:r>
              <a:rPr lang="ko-KR" altLang="en-US" dirty="0"/>
              <a:t> 시나리오 수정에 따른 설계 추가</a:t>
            </a:r>
            <a:endParaRPr lang="en-US" altLang="ko-KR" dirty="0"/>
          </a:p>
          <a:p>
            <a:r>
              <a:rPr lang="en-US" altLang="ko-KR" dirty="0"/>
              <a:t>2013.04.26 </a:t>
            </a:r>
            <a:r>
              <a:rPr lang="ko-KR" altLang="en-US" dirty="0"/>
              <a:t>시나리오 수정 및 디자인 변경에 따른 설계 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상황기반 </a:t>
            </a:r>
            <a:r>
              <a:rPr lang="ko-KR" altLang="en-US" dirty="0" err="1"/>
              <a:t>스마트폰</a:t>
            </a:r>
            <a:br>
              <a:rPr lang="en-US" altLang="ko-KR" dirty="0"/>
            </a:br>
            <a:r>
              <a:rPr lang="ko-KR" altLang="en-US" dirty="0"/>
              <a:t>동시통역 어플리케이션 개발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6599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U_015b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채팅 </a:t>
            </a:r>
            <a:r>
              <a:rPr lang="ko-KR" altLang="en-US" dirty="0" err="1"/>
              <a:t>히스토리</a:t>
            </a:r>
            <a:r>
              <a:rPr lang="ko-KR" altLang="en-US" dirty="0"/>
              <a:t> 보여줌</a:t>
            </a:r>
            <a:endParaRPr lang="en-US" altLang="ko-KR" dirty="0"/>
          </a:p>
          <a:p>
            <a:pPr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왼쪽 </a:t>
            </a:r>
            <a:r>
              <a:rPr lang="en-US" altLang="ko-KR" dirty="0"/>
              <a:t>: </a:t>
            </a:r>
            <a:r>
              <a:rPr lang="ko-KR" altLang="en-US" dirty="0"/>
              <a:t>나 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en-US" altLang="ko-KR" dirty="0"/>
              <a:t>: </a:t>
            </a:r>
            <a:r>
              <a:rPr lang="ko-KR" altLang="en-US" dirty="0"/>
              <a:t>상대방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D3DC40-532E-4519-8D87-A2DAC8F7E3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146" name="Picture 2" descr="H:\추가화면\01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86" y="12801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2411760" y="5229200"/>
            <a:ext cx="2448272" cy="14401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60032" y="5229200"/>
            <a:ext cx="294928" cy="144016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전송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통역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대화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</a:rPr>
              <a:t>상대방 닉네임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텍스트입력창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말풍선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>
                <a:solidFill>
                  <a:schemeClr val="tx2"/>
                </a:solidFill>
              </a:rPr>
              <a:t>시간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날짜 시간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14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092855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상대방 프로필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4" name="Picture 2" descr="H:\추가화면\01-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t="80502" r="72023" b="15074"/>
          <a:stretch/>
        </p:blipFill>
        <p:spPr bwMode="auto">
          <a:xfrm>
            <a:off x="3147237" y="4909269"/>
            <a:ext cx="346394" cy="2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302424" y="3026827"/>
            <a:ext cx="2016224" cy="707886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ko-KR" altLang="en-US" sz="1000" b="1" dirty="0"/>
              <a:t>사용자 프로필 이미지 가져오기</a:t>
            </a:r>
            <a:endParaRPr lang="en-US" altLang="ko-KR" sz="1000" b="1" dirty="0"/>
          </a:p>
          <a:p>
            <a:pPr lvl="0"/>
            <a:r>
              <a:rPr lang="en-US" altLang="ko-KR" sz="1000" b="1" dirty="0"/>
              <a:t>Photo API</a:t>
            </a:r>
            <a:endParaRPr lang="ko-KR" altLang="ko-KR" sz="1000" b="1" dirty="0"/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/>
              <a:t>/photo/{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}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07496" y="288281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8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위치 인식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U_016b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1. </a:t>
            </a:r>
            <a:r>
              <a:rPr lang="ko-KR" altLang="en-US" dirty="0" err="1">
                <a:solidFill>
                  <a:prstClr val="black"/>
                </a:solidFill>
                <a:latin typeface="+mn-ea"/>
              </a:rPr>
              <a:t>핼로우지니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 실행 후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흔들었을때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실행화면</a:t>
            </a:r>
          </a:p>
          <a:p>
            <a:pPr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메뉴에서</a:t>
            </a:r>
            <a:r>
              <a:rPr lang="en-US" altLang="ko-KR" dirty="0"/>
              <a:t> </a:t>
            </a:r>
            <a:r>
              <a:rPr lang="ko-KR" altLang="en-US" dirty="0"/>
              <a:t>추천명소 클릭 시 실행화면</a:t>
            </a: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내 </a:t>
            </a:r>
            <a:r>
              <a:rPr lang="en-US" altLang="ko-KR" dirty="0"/>
              <a:t>GPS</a:t>
            </a:r>
            <a:r>
              <a:rPr lang="ko-KR" altLang="en-US" dirty="0"/>
              <a:t>를 인식해서 서버로 보내고</a:t>
            </a:r>
            <a:r>
              <a:rPr lang="en-US" altLang="ko-KR" dirty="0"/>
              <a:t>, </a:t>
            </a:r>
            <a:r>
              <a:rPr lang="ko-KR" altLang="en-US" dirty="0"/>
              <a:t>근처 행정구역 또는 </a:t>
            </a:r>
            <a:r>
              <a:rPr lang="en-US" altLang="ko-KR" dirty="0"/>
              <a:t>POI</a:t>
            </a:r>
            <a:r>
              <a:rPr lang="ko-KR" altLang="en-US" dirty="0"/>
              <a:t>를 </a:t>
            </a:r>
            <a:r>
              <a:rPr lang="ko-KR" altLang="en-US" dirty="0" err="1"/>
              <a:t>반환받아</a:t>
            </a:r>
            <a:r>
              <a:rPr lang="ko-KR" altLang="en-US" dirty="0"/>
              <a:t> 뿌려줌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7170" name="Picture 2" descr="H:\추가화면\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201193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위치 반환 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초 후 </a:t>
                      </a:r>
                      <a:r>
                        <a:rPr lang="en-US" altLang="ko-KR" sz="900" dirty="0"/>
                        <a:t>U_016b</a:t>
                      </a:r>
                      <a:r>
                        <a:rPr lang="ko-KR" altLang="en-US" sz="900" dirty="0"/>
                        <a:t>로 이동 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5496" y="2129691"/>
            <a:ext cx="2232248" cy="1323439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sz="1000" b="1" dirty="0"/>
              <a:t>GPS</a:t>
            </a:r>
            <a:r>
              <a:rPr lang="ko-KR" altLang="en-US" sz="1000" b="1" dirty="0"/>
              <a:t>읽어서 위치 조회</a:t>
            </a:r>
            <a:endParaRPr lang="en-US" altLang="ko-KR" sz="1000" b="1" dirty="0"/>
          </a:p>
          <a:p>
            <a:pPr lvl="0"/>
            <a:r>
              <a:rPr lang="en-US" altLang="ko-KR" sz="1000" dirty="0" err="1"/>
              <a:t>GetLocationName</a:t>
            </a:r>
            <a:r>
              <a:rPr lang="en-US" altLang="ko-KR" sz="1000" dirty="0"/>
              <a:t> API</a:t>
            </a:r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/>
              <a:t>/location/name/{latitude}/{longitude}</a:t>
            </a:r>
            <a:r>
              <a:rPr lang="en-US" altLang="ko-KR" sz="1000" dirty="0">
                <a:solidFill>
                  <a:srgbClr val="FF0000"/>
                </a:solidFill>
              </a:rPr>
              <a:t>/{</a:t>
            </a:r>
            <a:r>
              <a:rPr lang="en-US" altLang="ko-KR" sz="1000" dirty="0" err="1">
                <a:solidFill>
                  <a:srgbClr val="FF0000"/>
                </a:solidFill>
              </a:rPr>
              <a:t>lang</a:t>
            </a:r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pPr lvl="0"/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  <a:p>
            <a:pPr lvl="0"/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{</a:t>
            </a:r>
            <a:r>
              <a:rPr lang="en-US" altLang="ko-KR" sz="1000" dirty="0" err="1">
                <a:solidFill>
                  <a:srgbClr val="FF0000"/>
                </a:solidFill>
                <a:sym typeface="Wingdings" pitchFamily="2" charset="2"/>
              </a:rPr>
              <a:t>lang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}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에 따라서 </a:t>
            </a:r>
            <a:r>
              <a:rPr lang="ko-KR" altLang="en-US" sz="1000" dirty="0" err="1">
                <a:solidFill>
                  <a:srgbClr val="FF0000"/>
                </a:solidFill>
                <a:sym typeface="Wingdings" pitchFamily="2" charset="2"/>
              </a:rPr>
              <a:t>영어명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 또는 </a:t>
            </a:r>
            <a:r>
              <a:rPr lang="ko-KR" altLang="en-US" sz="1000" dirty="0" err="1">
                <a:solidFill>
                  <a:srgbClr val="FF0000"/>
                </a:solidFill>
                <a:sym typeface="Wingdings" pitchFamily="2" charset="2"/>
              </a:rPr>
              <a:t>한글명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 반환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66764" y="1985675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7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카테고리 선택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U_017b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카테고리 선택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8194" name="Picture 2" descr="H:\추가화면\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458939"/>
              </p:ext>
            </p:extLst>
          </p:nvPr>
        </p:nvGraphicFramePr>
        <p:xfrm>
          <a:off x="7215188" y="4143375"/>
          <a:ext cx="18933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카테고리별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근처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POI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정보 조회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(U_017b)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409156" y="2260412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96" y="2129691"/>
            <a:ext cx="2232248" cy="1631216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ko-KR" altLang="en-US" sz="1000" b="1" dirty="0" err="1"/>
              <a:t>카테고리별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POI</a:t>
            </a:r>
            <a:r>
              <a:rPr lang="ko-KR" altLang="en-US" sz="1000" b="1" dirty="0"/>
              <a:t>목록 조회</a:t>
            </a:r>
            <a:endParaRPr lang="en-US" altLang="ko-KR" sz="1000" b="1" dirty="0"/>
          </a:p>
          <a:p>
            <a:pPr lvl="0"/>
            <a:r>
              <a:rPr lang="en-US" altLang="ko-KR" sz="1000" b="1" dirty="0" err="1"/>
              <a:t>GetNearPoiList</a:t>
            </a:r>
            <a:r>
              <a:rPr lang="en-US" altLang="ko-KR" sz="1000" b="1" dirty="0"/>
              <a:t> API</a:t>
            </a:r>
            <a:endParaRPr lang="ko-KR" altLang="ko-KR" sz="1000" b="1" dirty="0"/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/>
              <a:t>/poi/near/{category}/{latitude}/{longitude}/{offset}/{limit}/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{</a:t>
            </a:r>
            <a:r>
              <a:rPr lang="en-US" altLang="ko-KR" sz="1000" dirty="0" err="1">
                <a:solidFill>
                  <a:srgbClr val="FF0000"/>
                </a:solidFill>
                <a:sym typeface="Wingdings" pitchFamily="2" charset="2"/>
              </a:rPr>
              <a:t>lang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}</a:t>
            </a:r>
            <a:endParaRPr lang="en-US" altLang="ko-KR" sz="1000" dirty="0"/>
          </a:p>
          <a:p>
            <a:pPr lvl="0"/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  <a:p>
            <a:pPr lvl="0"/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category 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정의 추가 필요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{</a:t>
            </a:r>
            <a:r>
              <a:rPr lang="en-US" altLang="ko-KR" sz="1000" dirty="0" err="1">
                <a:solidFill>
                  <a:srgbClr val="FF0000"/>
                </a:solidFill>
                <a:sym typeface="Wingdings" pitchFamily="2" charset="2"/>
              </a:rPr>
              <a:t>lang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}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에 따라서 </a:t>
            </a:r>
            <a:r>
              <a:rPr lang="ko-KR" altLang="en-US" sz="1000" dirty="0" err="1">
                <a:solidFill>
                  <a:srgbClr val="FF0000"/>
                </a:solidFill>
                <a:sym typeface="Wingdings" pitchFamily="2" charset="2"/>
              </a:rPr>
              <a:t>영어명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 또는 </a:t>
            </a:r>
            <a:r>
              <a:rPr lang="ko-KR" altLang="en-US" sz="1000" dirty="0" err="1">
                <a:solidFill>
                  <a:srgbClr val="FF0000"/>
                </a:solidFill>
                <a:sym typeface="Wingdings" pitchFamily="2" charset="2"/>
              </a:rPr>
              <a:t>한글명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 반환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  <a:p>
            <a:pPr lvl="0"/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533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문화유산 선택화면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U_018b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11760" y="1268760"/>
            <a:ext cx="2743200" cy="4572000"/>
            <a:chOff x="2411760" y="1268760"/>
            <a:chExt cx="2743200" cy="4572000"/>
          </a:xfrm>
        </p:grpSpPr>
        <p:pic>
          <p:nvPicPr>
            <p:cNvPr id="9218" name="Picture 2" descr="H:\추가화면\2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268760"/>
              <a:ext cx="27432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602" y="2157570"/>
              <a:ext cx="1008565" cy="286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0" y="44602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주변추천명소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주변 문화유산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고궁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)</a:t>
            </a:r>
          </a:p>
          <a:p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광화문 옆에 거리 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409156" y="2260412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96" y="2129691"/>
            <a:ext cx="2232248" cy="1169551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sz="1000" b="1" dirty="0"/>
              <a:t>POI</a:t>
            </a:r>
            <a:r>
              <a:rPr lang="ko-KR" altLang="en-US" sz="1000" b="1" dirty="0"/>
              <a:t>상세 정보 조회</a:t>
            </a:r>
            <a:endParaRPr lang="en-US" altLang="ko-KR" sz="1000" b="1" dirty="0"/>
          </a:p>
          <a:p>
            <a:pPr lvl="0"/>
            <a:r>
              <a:rPr lang="en-US" altLang="ko-KR" sz="1000" b="1" dirty="0" err="1"/>
              <a:t>GetPoiInfo</a:t>
            </a:r>
            <a:r>
              <a:rPr lang="en-US" altLang="ko-KR" sz="1000" b="1" dirty="0"/>
              <a:t> API</a:t>
            </a:r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/>
              <a:t>/poi/info/{id}</a:t>
            </a:r>
            <a:r>
              <a:rPr lang="en-US" altLang="ko-KR" sz="1000" dirty="0">
                <a:solidFill>
                  <a:srgbClr val="FF0000"/>
                </a:solidFill>
              </a:rPr>
              <a:t>/{</a:t>
            </a:r>
            <a:r>
              <a:rPr lang="en-US" altLang="ko-KR" sz="1000" dirty="0" err="1">
                <a:solidFill>
                  <a:srgbClr val="FF0000"/>
                </a:solidFill>
              </a:rPr>
              <a:t>lang</a:t>
            </a:r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pPr lvl="0"/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  <a:p>
            <a:pPr lvl="0"/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{</a:t>
            </a:r>
            <a:r>
              <a:rPr lang="en-US" altLang="ko-KR" sz="1000" dirty="0" err="1">
                <a:solidFill>
                  <a:srgbClr val="FF0000"/>
                </a:solidFill>
                <a:sym typeface="Wingdings" pitchFamily="2" charset="2"/>
              </a:rPr>
              <a:t>lang</a:t>
            </a:r>
            <a:r>
              <a:rPr lang="en-US" altLang="ko-KR" sz="1000" dirty="0">
                <a:solidFill>
                  <a:srgbClr val="FF0000"/>
                </a:solidFill>
                <a:sym typeface="Wingdings" pitchFamily="2" charset="2"/>
              </a:rPr>
              <a:t>}</a:t>
            </a:r>
            <a:r>
              <a:rPr lang="ko-KR" altLang="en-US" sz="1000" dirty="0">
                <a:solidFill>
                  <a:srgbClr val="FF0000"/>
                </a:solidFill>
                <a:sym typeface="Wingdings" pitchFamily="2" charset="2"/>
              </a:rPr>
              <a:t>에 따라서 영어 또는 한글정보 반환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</p:txBody>
      </p:sp>
      <p:graphicFrame>
        <p:nvGraphicFramePr>
          <p:cNvPr id="20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911220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POI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상세 정보 조회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(U_018b)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6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3029294"/>
          </a:xfrm>
          <a:solidFill>
            <a:schemeClr val="bg1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prstClr val="black"/>
                </a:solidFill>
                <a:latin typeface="+mn-ea"/>
              </a:rPr>
              <a:t>POI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관련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정보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이미지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위치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전화번호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소개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쿠폰 등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prstClr val="black"/>
                </a:solidFill>
                <a:latin typeface="+mn-ea"/>
              </a:rPr>
              <a:t>제공 및 공유 지원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</a:p>
          <a:p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 </a:t>
            </a:r>
            <a:r>
              <a:rPr lang="ko-KR" altLang="en-US" dirty="0"/>
              <a:t>세부정보 화면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U_019b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10242" name="Picture 2" descr="H:\추가화면\2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44602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주변 추천명소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상세정보</a:t>
            </a:r>
            <a:endParaRPr lang="en-US" altLang="ko-KR" sz="1100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SNS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검색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|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 지도보기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11760" y="414908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0244" y="3861048"/>
            <a:ext cx="2232248" cy="86177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sz="1000" b="1" dirty="0" err="1"/>
              <a:t>SearchSNSContens</a:t>
            </a:r>
            <a:r>
              <a:rPr lang="en-US" altLang="ko-KR" sz="1000" b="1" dirty="0"/>
              <a:t> API</a:t>
            </a:r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/>
              <a:t>/</a:t>
            </a:r>
            <a:r>
              <a:rPr lang="en-US" altLang="ko-KR" sz="1000" dirty="0" err="1"/>
              <a:t>snscontents</a:t>
            </a:r>
            <a:r>
              <a:rPr lang="en-US" altLang="ko-KR" sz="1000" dirty="0"/>
              <a:t>/search/{latitude}/{longitude}/{</a:t>
            </a:r>
            <a:r>
              <a:rPr lang="en-US" altLang="ko-KR" sz="1000" dirty="0" err="1"/>
              <a:t>lang</a:t>
            </a:r>
            <a:r>
              <a:rPr lang="en-US" altLang="ko-KR" sz="1000" dirty="0"/>
              <a:t>}/{offset}/{limit}/{keyword}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11760" y="459789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6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464360"/>
              </p:ext>
            </p:extLst>
          </p:nvPr>
        </p:nvGraphicFramePr>
        <p:xfrm>
          <a:off x="7215188" y="4143375"/>
          <a:ext cx="189331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kumimoji="0" lang="en-US" altLang="ko-KR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POI</a:t>
                      </a: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에 대한 </a:t>
                      </a:r>
                      <a:r>
                        <a:rPr kumimoji="0" lang="en-US" altLang="ko-KR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SNS </a:t>
                      </a: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kumimoji="0" lang="en-US" altLang="ko-KR" sz="9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(U_019b-2)</a:t>
                      </a:r>
                      <a:endParaRPr kumimoji="0" lang="ko-KR" altLang="en-US" sz="900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kumimoji="0" lang="en-US" altLang="ko-KR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POI</a:t>
                      </a: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에 대한 지도</a:t>
                      </a:r>
                      <a:r>
                        <a:rPr kumimoji="0" lang="en-US" altLang="ko-KR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보기</a:t>
                      </a:r>
                      <a:r>
                        <a:rPr kumimoji="0" lang="en-US" altLang="ko-KR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(U_020b)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해당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POI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관련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쿠폰 다운받기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이미지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 –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현재는 없음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비활성화 할 것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35896" y="4238476"/>
            <a:ext cx="1151926" cy="296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고딕" pitchFamily="34" charset="-127"/>
                <a:ea typeface="나눔고딕" pitchFamily="34" charset="-127"/>
              </a:rPr>
              <a:t>지도보기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12366" y="423847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>
            <a:stCxn id="21" idx="3"/>
            <a:endCxn id="20" idx="2"/>
          </p:cNvCxnSpPr>
          <p:nvPr/>
        </p:nvCxnSpPr>
        <p:spPr>
          <a:xfrm>
            <a:off x="2222004" y="4291935"/>
            <a:ext cx="189756" cy="1161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7000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SNS </a:t>
            </a:r>
            <a:r>
              <a:rPr lang="ko-KR" altLang="en-US" dirty="0"/>
              <a:t>검색결과 화면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U_020b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11266" name="Picture 2" descr="H:\추가화면\2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4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\\psf\Home\Desktop\추가화면\2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2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6119718"/>
            <a:ext cx="47756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주변명소 페이지에서 </a:t>
            </a:r>
            <a:r>
              <a:rPr lang="ko-KR" altLang="en-US" sz="1100" b="1" dirty="0" err="1">
                <a:latin typeface="나눔고딕" pitchFamily="50" charset="-127"/>
                <a:ea typeface="나눔고딕" pitchFamily="50" charset="-127"/>
              </a:rPr>
              <a:t>진입시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자동으로 </a:t>
            </a:r>
            <a:r>
              <a:rPr lang="ko-KR" altLang="en-US" sz="1100" b="1" dirty="0" err="1">
                <a:latin typeface="나눔고딕" pitchFamily="50" charset="-127"/>
                <a:ea typeface="나눔고딕" pitchFamily="50" charset="-127"/>
              </a:rPr>
              <a:t>주변명소명으로</a:t>
            </a:r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 검색 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>
                <a:latin typeface="나눔고딕" pitchFamily="50" charset="-127"/>
                <a:ea typeface="나눔고딕" pitchFamily="50" charset="-127"/>
              </a:rPr>
              <a:t>왼쪽 화면 생략</a:t>
            </a: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495482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기본언어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en-US" altLang="ko-KR" sz="1100" dirty="0">
                <a:solidFill>
                  <a:schemeClr val="tx2"/>
                </a:solidFill>
              </a:rPr>
              <a:t>SNS </a:t>
            </a:r>
            <a:r>
              <a:rPr lang="ko-KR" altLang="en-US" sz="1100" dirty="0">
                <a:solidFill>
                  <a:schemeClr val="tx2"/>
                </a:solidFill>
              </a:rPr>
              <a:t>검색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07904" y="495482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검색결과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en-US" altLang="ko-KR" sz="1100" dirty="0">
                <a:solidFill>
                  <a:schemeClr val="tx2"/>
                </a:solidFill>
              </a:rPr>
              <a:t>SNS </a:t>
            </a:r>
            <a:r>
              <a:rPr lang="ko-KR" altLang="en-US" sz="1100" dirty="0">
                <a:solidFill>
                  <a:schemeClr val="tx2"/>
                </a:solidFill>
              </a:rPr>
              <a:t>검색 결과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0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913146"/>
              </p:ext>
            </p:extLst>
          </p:nvPr>
        </p:nvGraphicFramePr>
        <p:xfrm>
          <a:off x="7215188" y="4143375"/>
          <a:ext cx="1893316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검색 결과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–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 시 웹 브라우저로 원문 링크 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104937" y="220486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012160" y="285293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09866" y="5840760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ctr" latinLnBrk="0"/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U_019b-1</a:t>
            </a:r>
            <a:endParaRPr kumimoji="0"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4340" y="5840760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ctr" latinLnBrk="0"/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U_019b-2</a:t>
            </a:r>
            <a:endParaRPr kumimoji="0"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217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3029294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팝업으로 </a:t>
            </a:r>
            <a:r>
              <a:rPr lang="en-US" altLang="ko-KR" dirty="0"/>
              <a:t>GPS</a:t>
            </a:r>
            <a:r>
              <a:rPr lang="ko-KR" altLang="en-US" dirty="0"/>
              <a:t>를 기반으로 지도 보여주기</a:t>
            </a:r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지도 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U_021b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10242" name="Picture 2" descr="H:\추가화면\2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09724" y="432164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U_019b</a:t>
            </a:r>
            <a:r>
              <a:rPr lang="ko-KR" altLang="en-US" sz="1100" dirty="0">
                <a:solidFill>
                  <a:schemeClr val="tx2"/>
                </a:solidFill>
              </a:rPr>
              <a:t>화면 위에 팝업으로 지도 표시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닫기버튼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11760" y="5372618"/>
            <a:ext cx="2736708" cy="72606"/>
            <a:chOff x="3873692" y="5762814"/>
            <a:chExt cx="2736708" cy="72606"/>
          </a:xfrm>
        </p:grpSpPr>
        <p:sp>
          <p:nvSpPr>
            <p:cNvPr id="15" name="직사각형 14"/>
            <p:cNvSpPr/>
            <p:nvPr/>
          </p:nvSpPr>
          <p:spPr>
            <a:xfrm>
              <a:off x="3873692" y="5763412"/>
              <a:ext cx="2736708" cy="720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itchFamily="34" charset="-127"/>
                  <a:ea typeface="나눔고딕" pitchFamily="34" charset="-127"/>
                </a:rPr>
                <a:t>menu</a:t>
              </a:r>
              <a:endParaRPr lang="ko-KR" altLang="en-US" sz="700" b="1" dirty="0">
                <a:solidFill>
                  <a:schemeClr val="bg1"/>
                </a:solidFill>
                <a:latin typeface="나눔고딕" pitchFamily="34" charset="-127"/>
                <a:ea typeface="나눔고딕" pitchFamily="34" charset="-127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5373539" y="5762814"/>
              <a:ext cx="72008" cy="7200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endParaRPr>
            </a:p>
          </p:txBody>
        </p:sp>
      </p:grpSp>
      <p:graphicFrame>
        <p:nvGraphicFramePr>
          <p:cNvPr id="26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351414"/>
              </p:ext>
            </p:extLst>
          </p:nvPr>
        </p:nvGraphicFramePr>
        <p:xfrm>
          <a:off x="7215188" y="4143375"/>
          <a:ext cx="189331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지도</a:t>
                      </a:r>
                      <a:r>
                        <a:rPr kumimoji="0" lang="en-US" altLang="ko-KR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팝업 닫기 </a:t>
                      </a:r>
                      <a:r>
                        <a:rPr kumimoji="0" lang="en-US" altLang="ko-KR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>
                          <a:solidFill>
                            <a:schemeClr val="tx2"/>
                          </a:solidFill>
                        </a:rPr>
                        <a:t>U_019b)</a:t>
                      </a:r>
                      <a:endParaRPr kumimoji="0" lang="ko-KR" altLang="en-US" sz="900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458" name="Picture 2" descr="\\psf\Home\Desktop\스크린샷 2013-04-26 오후 8.19.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5" y="2348880"/>
            <a:ext cx="1997919" cy="2633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/>
          <p:cNvSpPr/>
          <p:nvPr/>
        </p:nvSpPr>
        <p:spPr>
          <a:xfrm>
            <a:off x="4505784" y="2168860"/>
            <a:ext cx="360040" cy="36004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X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283968" y="220486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54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가는둥근제목체" pitchFamily="18" charset="-127"/>
                <a:ea typeface="가는둥근제목체" pitchFamily="18" charset="-127"/>
              </a:rPr>
              <a:t>환경설정 화면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U_022b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12290" name="Picture 2" descr="H:\추가화면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33264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1490" y="495482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로그아웃 제외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11760" y="2276872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2066705" y="2420888"/>
            <a:ext cx="345055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368483" y="2154922"/>
            <a:ext cx="1698222" cy="553998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이미지 저장</a:t>
            </a:r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/user/photo/set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477164"/>
              </p:ext>
            </p:extLst>
          </p:nvPr>
        </p:nvGraphicFramePr>
        <p:xfrm>
          <a:off x="7215188" y="4143375"/>
          <a:ext cx="189331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프로필 이미지</a:t>
                      </a:r>
                      <a:r>
                        <a:rPr kumimoji="0" lang="ko-KR" altLang="en-US" sz="9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클릭 시 이미지 변경</a:t>
                      </a:r>
                      <a:r>
                        <a:rPr kumimoji="0" lang="en-US" altLang="ko-KR" sz="9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/>
                        <a:t>U_003b)</a:t>
                      </a:r>
                      <a:endParaRPr kumimoji="0" lang="ko-KR" altLang="en-US" sz="900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클릭시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영어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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한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한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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영 토클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현재는 영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한만 제공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  <a:sym typeface="Wingdings" pitchFamily="2" charset="2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연락처에 있는 전화번호 서버로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431976" y="355095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23574" y="2729756"/>
            <a:ext cx="1164449" cy="2880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2"/>
                </a:solidFill>
              </a:rPr>
              <a:t>연락처 동기화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640559" y="258574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푸시</a:t>
            </a:r>
            <a:r>
              <a:rPr lang="en-US" altLang="ko-KR" dirty="0"/>
              <a:t> </a:t>
            </a:r>
            <a:r>
              <a:rPr lang="ko-KR" altLang="en-US" dirty="0"/>
              <a:t>메시지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U_023b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채팅 메시지 </a:t>
            </a:r>
            <a:r>
              <a:rPr lang="ko-KR" altLang="en-US" dirty="0" err="1"/>
              <a:t>푸시</a:t>
            </a:r>
            <a:r>
              <a:rPr lang="ko-KR" altLang="en-US" dirty="0"/>
              <a:t> 알림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8" name="Picture 2" descr="H:\추가화면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33264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11760" y="1412776"/>
            <a:ext cx="2743200" cy="439248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2856756"/>
            <a:ext cx="2743200" cy="5722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err="1">
                <a:solidFill>
                  <a:schemeClr val="tx1"/>
                </a:solidFill>
              </a:rPr>
              <a:t>HelloZiny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Mafia – Hello, </a:t>
            </a:r>
            <a:r>
              <a:rPr lang="en-US" altLang="ko-KR" sz="1100" b="1" dirty="0" err="1">
                <a:solidFill>
                  <a:schemeClr val="tx2"/>
                </a:solidFill>
              </a:rPr>
              <a:t>Psy</a:t>
            </a:r>
            <a:r>
              <a:rPr lang="en-US" altLang="ko-KR" sz="11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5911" y="2856756"/>
            <a:ext cx="1698222" cy="1015663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클릭 시 받은 </a:t>
            </a:r>
            <a:r>
              <a:rPr lang="ko-KR" altLang="en-US" sz="1000" dirty="0" err="1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앱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 초기화 후 채팅 탭으로 이동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메시지 조회하여 출력</a:t>
            </a:r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/message/receive/{</a:t>
            </a:r>
            <a:r>
              <a:rPr lang="en-US" altLang="ko-KR" sz="1000" dirty="0" err="1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source_user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}/{</a:t>
            </a:r>
            <a:r>
              <a:rPr lang="en-US" altLang="ko-KR" sz="1000" dirty="0" err="1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target_user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}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64992" y="286464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직선 연결선 13"/>
          <p:cNvCxnSpPr>
            <a:stCxn id="13" idx="2"/>
          </p:cNvCxnSpPr>
          <p:nvPr/>
        </p:nvCxnSpPr>
        <p:spPr>
          <a:xfrm flipH="1">
            <a:off x="2019937" y="3008660"/>
            <a:ext cx="345055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5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093307"/>
              </p:ext>
            </p:extLst>
          </p:nvPr>
        </p:nvGraphicFramePr>
        <p:xfrm>
          <a:off x="7215188" y="4143375"/>
          <a:ext cx="1893316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앱</a:t>
                      </a:r>
                      <a:r>
                        <a:rPr kumimoji="0" lang="ko-KR" altLang="en-US" sz="9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초기화 후 </a:t>
                      </a:r>
                      <a:r>
                        <a:rPr lang="en-US" altLang="ko-KR" sz="900" dirty="0"/>
                        <a:t>U_014b</a:t>
                      </a:r>
                      <a:r>
                        <a:rPr kumimoji="0" lang="ko-KR" altLang="en-US" sz="9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로 이동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81490" y="495482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2"/>
                </a:solidFill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65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상황별</a:t>
            </a:r>
            <a:r>
              <a:rPr lang="ko-KR" altLang="en-US" dirty="0"/>
              <a:t> 대화 목록 제공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U_024b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선택 언어별로 추천 대화 언어가 설정됨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통역 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52452" y="1268760"/>
            <a:ext cx="2743200" cy="4572000"/>
            <a:chOff x="2411760" y="1268760"/>
            <a:chExt cx="2743200" cy="4572000"/>
          </a:xfrm>
        </p:grpSpPr>
        <p:pic>
          <p:nvPicPr>
            <p:cNvPr id="3074" name="Picture 2" descr="H:\추가화면\01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268760"/>
              <a:ext cx="27432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H:\추가화면\01-4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73" b="13546"/>
            <a:stretch/>
          </p:blipFill>
          <p:spPr bwMode="auto">
            <a:xfrm>
              <a:off x="2411760" y="4801440"/>
              <a:ext cx="2743200" cy="355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3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655521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상황 및 대화 선택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최종 대화 선택 후 자동으로 해당 텍스트가 텍스트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(2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번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에 입력됨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539552" y="5145953"/>
            <a:ext cx="2198840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06775" y="5145953"/>
            <a:ext cx="287945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전송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94807" y="5145953"/>
            <a:ext cx="287945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대화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9916" y="3717031"/>
            <a:ext cx="2438863" cy="157293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상황 별 대화</a:t>
            </a:r>
            <a:endParaRPr lang="en-US" altLang="ko-KR" sz="1100" dirty="0">
              <a:solidFill>
                <a:schemeClr val="tx2"/>
              </a:solidFill>
            </a:endParaRP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1. </a:t>
            </a:r>
            <a:r>
              <a:rPr lang="ko-KR" altLang="en-US" sz="1100" dirty="0">
                <a:solidFill>
                  <a:schemeClr val="tx2"/>
                </a:solidFill>
              </a:rPr>
              <a:t>공항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2. </a:t>
            </a:r>
            <a:r>
              <a:rPr lang="ko-KR" altLang="en-US" sz="1100" dirty="0">
                <a:solidFill>
                  <a:schemeClr val="tx2"/>
                </a:solidFill>
              </a:rPr>
              <a:t>숙박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3. </a:t>
            </a:r>
            <a:r>
              <a:rPr lang="ko-KR" altLang="en-US" sz="1100" dirty="0">
                <a:solidFill>
                  <a:schemeClr val="tx2"/>
                </a:solidFill>
              </a:rPr>
              <a:t>쇼핑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4. </a:t>
            </a:r>
            <a:r>
              <a:rPr lang="ko-KR" altLang="en-US" sz="1100" dirty="0">
                <a:solidFill>
                  <a:schemeClr val="tx2"/>
                </a:solidFill>
              </a:rPr>
              <a:t>음식점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5. …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55819" y="3917529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51921" y="1484784"/>
            <a:ext cx="2444360" cy="129614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상황 별 대화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</a:p>
          <a:p>
            <a:r>
              <a:rPr lang="ko-KR" altLang="en-US" sz="1100" dirty="0">
                <a:solidFill>
                  <a:schemeClr val="tx2"/>
                </a:solidFill>
              </a:rPr>
              <a:t>음식점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2"/>
                </a:solidFill>
              </a:rPr>
              <a:t>주문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2"/>
                </a:solidFill>
              </a:rPr>
              <a:t>결제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2"/>
                </a:solidFill>
              </a:rPr>
              <a:t>…</a:t>
            </a:r>
          </a:p>
          <a:p>
            <a:pPr marL="228600" indent="-228600">
              <a:buAutoNum type="arabicPeriod"/>
            </a:pP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7" name="꺾인 연결선 16"/>
          <p:cNvCxnSpPr>
            <a:stCxn id="6" idx="3"/>
            <a:endCxn id="39" idx="1"/>
          </p:cNvCxnSpPr>
          <p:nvPr/>
        </p:nvCxnSpPr>
        <p:spPr>
          <a:xfrm flipV="1">
            <a:off x="3138779" y="2132856"/>
            <a:ext cx="713142" cy="237064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직사각형 47"/>
          <p:cNvSpPr/>
          <p:nvPr/>
        </p:nvSpPr>
        <p:spPr>
          <a:xfrm>
            <a:off x="3851920" y="3201736"/>
            <a:ext cx="2444360" cy="15997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상황 별 대화</a:t>
            </a:r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</a:p>
          <a:p>
            <a:r>
              <a:rPr lang="ko-KR" altLang="en-US" sz="1100" dirty="0">
                <a:solidFill>
                  <a:schemeClr val="tx2"/>
                </a:solidFill>
              </a:rPr>
              <a:t>음식점 </a:t>
            </a:r>
            <a:r>
              <a:rPr lang="en-US" altLang="ko-KR" sz="1100" dirty="0">
                <a:solidFill>
                  <a:schemeClr val="tx2"/>
                </a:solidFill>
              </a:rPr>
              <a:t>&gt; </a:t>
            </a:r>
            <a:r>
              <a:rPr lang="ko-KR" altLang="en-US" sz="1100" dirty="0">
                <a:solidFill>
                  <a:schemeClr val="tx2"/>
                </a:solidFill>
              </a:rPr>
              <a:t>주문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2"/>
                </a:solidFill>
              </a:rPr>
              <a:t>주문하시겠습니까</a:t>
            </a:r>
            <a:r>
              <a:rPr lang="en-US" altLang="ko-KR" sz="1100" dirty="0">
                <a:solidFill>
                  <a:schemeClr val="tx2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2"/>
                </a:solidFill>
              </a:rPr>
              <a:t>여기서 가장 맛있는 음식이 뭔가요</a:t>
            </a:r>
            <a:r>
              <a:rPr lang="en-US" altLang="ko-KR" sz="1100" dirty="0">
                <a:solidFill>
                  <a:schemeClr val="tx2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2"/>
                </a:solidFill>
              </a:rPr>
              <a:t>오늘의 추천 요리는 무엇인가요</a:t>
            </a:r>
            <a:r>
              <a:rPr lang="en-US" altLang="ko-KR" sz="1100" dirty="0">
                <a:solidFill>
                  <a:schemeClr val="tx2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2"/>
                </a:solidFill>
              </a:rPr>
              <a:t>…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21" name="직선 화살표 연결선 20"/>
          <p:cNvCxnSpPr>
            <a:stCxn id="39" idx="2"/>
            <a:endCxn id="48" idx="0"/>
          </p:cNvCxnSpPr>
          <p:nvPr/>
        </p:nvCxnSpPr>
        <p:spPr>
          <a:xfrm flipH="1">
            <a:off x="5074100" y="2780928"/>
            <a:ext cx="1" cy="420808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타원 53"/>
          <p:cNvSpPr/>
          <p:nvPr/>
        </p:nvSpPr>
        <p:spPr>
          <a:xfrm>
            <a:off x="-36512" y="5157192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3" name="직선 연결선 32"/>
          <p:cNvCxnSpPr>
            <a:stCxn id="54" idx="6"/>
            <a:endCxn id="46" idx="1"/>
          </p:cNvCxnSpPr>
          <p:nvPr/>
        </p:nvCxnSpPr>
        <p:spPr>
          <a:xfrm flipV="1">
            <a:off x="258416" y="5289969"/>
            <a:ext cx="281136" cy="11239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011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- </a:t>
            </a:r>
            <a:r>
              <a:rPr lang="ko-KR" altLang="en-US" dirty="0"/>
              <a:t>베타버전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0" y="6357938"/>
            <a:ext cx="8858250" cy="365125"/>
          </a:xfrm>
        </p:spPr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86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- </a:t>
            </a:r>
            <a:r>
              <a:rPr lang="ko-KR" altLang="en-US" dirty="0"/>
              <a:t>알파버전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0" y="6357938"/>
            <a:ext cx="8858250" cy="365125"/>
          </a:xfrm>
        </p:spPr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771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흐름도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5579" y="1720806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초기화면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193731" y="1720806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로그인</a:t>
            </a:r>
          </a:p>
        </p:txBody>
      </p:sp>
      <p:cxnSp>
        <p:nvCxnSpPr>
          <p:cNvPr id="109" name="직선 화살표 연결선 108"/>
          <p:cNvCxnSpPr>
            <a:stCxn id="107" idx="3"/>
            <a:endCxn id="108" idx="1"/>
          </p:cNvCxnSpPr>
          <p:nvPr/>
        </p:nvCxnSpPr>
        <p:spPr>
          <a:xfrm>
            <a:off x="1761683" y="1864822"/>
            <a:ext cx="432048" cy="0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직사각형 109"/>
          <p:cNvSpPr/>
          <p:nvPr/>
        </p:nvSpPr>
        <p:spPr>
          <a:xfrm>
            <a:off x="3633891" y="1721941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동시통역</a:t>
            </a:r>
          </a:p>
        </p:txBody>
      </p:sp>
      <p:cxnSp>
        <p:nvCxnSpPr>
          <p:cNvPr id="111" name="직선 화살표 연결선 110"/>
          <p:cNvCxnSpPr>
            <a:stCxn id="108" idx="3"/>
            <a:endCxn id="110" idx="1"/>
          </p:cNvCxnSpPr>
          <p:nvPr/>
        </p:nvCxnSpPr>
        <p:spPr>
          <a:xfrm>
            <a:off x="3129835" y="1864822"/>
            <a:ext cx="504056" cy="1135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직사각형 111"/>
          <p:cNvSpPr/>
          <p:nvPr/>
        </p:nvSpPr>
        <p:spPr>
          <a:xfrm>
            <a:off x="2193731" y="2492197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2"/>
                </a:solidFill>
              </a:rPr>
              <a:t>가입하기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13" name="직선 화살표 연결선 112"/>
          <p:cNvCxnSpPr>
            <a:stCxn id="108" idx="2"/>
            <a:endCxn id="112" idx="0"/>
          </p:cNvCxnSpPr>
          <p:nvPr/>
        </p:nvCxnSpPr>
        <p:spPr>
          <a:xfrm>
            <a:off x="2661783" y="2008838"/>
            <a:ext cx="0" cy="483359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직선 화살표 연결선 113"/>
          <p:cNvCxnSpPr>
            <a:stCxn id="112" idx="2"/>
            <a:endCxn id="123" idx="0"/>
          </p:cNvCxnSpPr>
          <p:nvPr/>
        </p:nvCxnSpPr>
        <p:spPr>
          <a:xfrm>
            <a:off x="2661783" y="2780229"/>
            <a:ext cx="1" cy="432747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5" name="직사각형 114"/>
          <p:cNvSpPr/>
          <p:nvPr/>
        </p:nvSpPr>
        <p:spPr>
          <a:xfrm>
            <a:off x="1048944" y="3211533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가입성공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633891" y="2492197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설정</a:t>
            </a:r>
          </a:p>
        </p:txBody>
      </p:sp>
      <p:cxnSp>
        <p:nvCxnSpPr>
          <p:cNvPr id="117" name="꺾인 연결선 116"/>
          <p:cNvCxnSpPr>
            <a:stCxn id="108" idx="3"/>
            <a:endCxn id="116" idx="1"/>
          </p:cNvCxnSpPr>
          <p:nvPr/>
        </p:nvCxnSpPr>
        <p:spPr>
          <a:xfrm>
            <a:off x="3129835" y="1864822"/>
            <a:ext cx="504056" cy="77139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직사각형 117"/>
          <p:cNvSpPr/>
          <p:nvPr/>
        </p:nvSpPr>
        <p:spPr>
          <a:xfrm>
            <a:off x="4988578" y="1720806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2"/>
                </a:solidFill>
              </a:rPr>
              <a:t>음성 입력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19" name="직선 화살표 연결선 118"/>
          <p:cNvCxnSpPr>
            <a:stCxn id="110" idx="3"/>
            <a:endCxn id="118" idx="1"/>
          </p:cNvCxnSpPr>
          <p:nvPr/>
        </p:nvCxnSpPr>
        <p:spPr>
          <a:xfrm flipV="1">
            <a:off x="4569995" y="1864822"/>
            <a:ext cx="418583" cy="1135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직사각형 119"/>
          <p:cNvSpPr/>
          <p:nvPr/>
        </p:nvSpPr>
        <p:spPr>
          <a:xfrm>
            <a:off x="5004048" y="1268061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대화상대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선택</a:t>
            </a:r>
          </a:p>
        </p:txBody>
      </p:sp>
      <p:cxnSp>
        <p:nvCxnSpPr>
          <p:cNvPr id="121" name="꺾인 연결선 120"/>
          <p:cNvCxnSpPr>
            <a:stCxn id="110" idx="3"/>
            <a:endCxn id="120" idx="1"/>
          </p:cNvCxnSpPr>
          <p:nvPr/>
        </p:nvCxnSpPr>
        <p:spPr>
          <a:xfrm flipV="1">
            <a:off x="4569995" y="1412077"/>
            <a:ext cx="434053" cy="45388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꺾인 연결선 121"/>
          <p:cNvCxnSpPr>
            <a:stCxn id="112" idx="2"/>
            <a:endCxn id="115" idx="0"/>
          </p:cNvCxnSpPr>
          <p:nvPr/>
        </p:nvCxnSpPr>
        <p:spPr>
          <a:xfrm rot="5400000">
            <a:off x="1873738" y="2423488"/>
            <a:ext cx="431304" cy="114478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직사각형 122"/>
          <p:cNvSpPr/>
          <p:nvPr/>
        </p:nvSpPr>
        <p:spPr>
          <a:xfrm>
            <a:off x="2193732" y="3212976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가입실패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67361" y="249219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중복확인 필요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4988578" y="2492197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로그아웃</a:t>
            </a:r>
          </a:p>
        </p:txBody>
      </p:sp>
      <p:cxnSp>
        <p:nvCxnSpPr>
          <p:cNvPr id="126" name="직선 화살표 연결선 125"/>
          <p:cNvCxnSpPr>
            <a:stCxn id="116" idx="3"/>
            <a:endCxn id="125" idx="1"/>
          </p:cNvCxnSpPr>
          <p:nvPr/>
        </p:nvCxnSpPr>
        <p:spPr>
          <a:xfrm>
            <a:off x="4569995" y="2636213"/>
            <a:ext cx="418583" cy="0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꺾인 연결선 126"/>
          <p:cNvCxnSpPr>
            <a:stCxn id="118" idx="2"/>
            <a:endCxn id="110" idx="2"/>
          </p:cNvCxnSpPr>
          <p:nvPr/>
        </p:nvCxnSpPr>
        <p:spPr>
          <a:xfrm rot="5400000">
            <a:off x="4778720" y="1332062"/>
            <a:ext cx="1135" cy="1354687"/>
          </a:xfrm>
          <a:prstGeom prst="bentConnector3">
            <a:avLst>
              <a:gd name="adj1" fmla="val 20240969"/>
            </a:avLst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직사각형 127"/>
          <p:cNvSpPr/>
          <p:nvPr/>
        </p:nvSpPr>
        <p:spPr>
          <a:xfrm>
            <a:off x="3633892" y="1124400"/>
            <a:ext cx="936104" cy="28803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수정</a:t>
            </a:r>
          </a:p>
        </p:txBody>
      </p:sp>
      <p:cxnSp>
        <p:nvCxnSpPr>
          <p:cNvPr id="129" name="직선 화살표 연결선 128"/>
          <p:cNvCxnSpPr>
            <a:stCxn id="110" idx="0"/>
            <a:endCxn id="128" idx="2"/>
          </p:cNvCxnSpPr>
          <p:nvPr/>
        </p:nvCxnSpPr>
        <p:spPr>
          <a:xfrm flipV="1">
            <a:off x="4101943" y="1412432"/>
            <a:ext cx="1" cy="309509"/>
          </a:xfrm>
          <a:prstGeom prst="straightConnector1">
            <a:avLst/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꺾인 연결선 129"/>
          <p:cNvCxnSpPr/>
          <p:nvPr/>
        </p:nvCxnSpPr>
        <p:spPr>
          <a:xfrm rot="5400000">
            <a:off x="3763819" y="1570183"/>
            <a:ext cx="316211" cy="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타원 130"/>
          <p:cNvSpPr/>
          <p:nvPr/>
        </p:nvSpPr>
        <p:spPr>
          <a:xfrm>
            <a:off x="755576" y="1639017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123729" y="1639017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561892" y="1691663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562483" y="242088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916578" y="2420888"/>
            <a:ext cx="231486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4-1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872835" y="1656290"/>
            <a:ext cx="231486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3-2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2123728" y="2418474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474997" y="1052400"/>
            <a:ext cx="231486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3-1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908142" y="3139533"/>
            <a:ext cx="231486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5-1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2077988" y="3140976"/>
            <a:ext cx="231486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5-2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916578" y="119157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6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39552" y="5157192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디바이스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OS</a:t>
            </a: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 언어가 한글인 경우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메뉴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한글</a:t>
            </a:r>
            <a:endParaRPr lang="en-US" altLang="ko-KR" sz="100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그 외 언어인 경우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메뉴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영어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773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U_001a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초 후 로그인 화면으로 이동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Splash </a:t>
            </a:r>
            <a:r>
              <a:rPr lang="ko-KR" altLang="en-US" dirty="0"/>
              <a:t>이미지</a:t>
            </a:r>
            <a:endParaRPr lang="en-US" altLang="ko-KR" dirty="0"/>
          </a:p>
        </p:txBody>
      </p:sp>
      <p:sp>
        <p:nvSpPr>
          <p:cNvPr id="10" name="표 개체 틀 9"/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1026" name="Picture 2" descr="\\psf\Home\Desktop\화면Process\1_sp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2679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psf\Home\Desktop\화면Proces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로그인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U_002a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무조건 로그인 한</a:t>
            </a:r>
            <a:r>
              <a:rPr lang="en-US" altLang="ko-KR" dirty="0"/>
              <a:t> </a:t>
            </a:r>
            <a:r>
              <a:rPr lang="ko-KR" altLang="en-US" dirty="0"/>
              <a:t>사용자만 사용할 수 있음</a:t>
            </a:r>
            <a:endParaRPr lang="en-US" altLang="ko-KR" dirty="0"/>
          </a:p>
          <a:p>
            <a:r>
              <a:rPr lang="ko-KR" altLang="en-US" dirty="0"/>
              <a:t>한번 로그인 한 경우</a:t>
            </a:r>
            <a:r>
              <a:rPr lang="en-US" altLang="ko-KR" dirty="0"/>
              <a:t>, </a:t>
            </a:r>
            <a:r>
              <a:rPr lang="ko-KR" altLang="en-US" dirty="0"/>
              <a:t>로그아웃을 하기 전까지는 자동 로그인 지원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또는 가입하기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사용자 </a:t>
            </a:r>
            <a:r>
              <a:rPr lang="en-US" altLang="ko-KR" dirty="0"/>
              <a:t>ID, </a:t>
            </a:r>
            <a:r>
              <a:rPr lang="ko-KR" altLang="en-US" dirty="0"/>
              <a:t>패스워드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후 인증</a:t>
            </a:r>
            <a:r>
              <a:rPr lang="en-US" altLang="ko-KR" dirty="0"/>
              <a:t>(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5698904"/>
              </p:ext>
            </p:extLst>
          </p:nvPr>
        </p:nvGraphicFramePr>
        <p:xfrm>
          <a:off x="7215188" y="4076144"/>
          <a:ext cx="1871662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아이디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패스워드 입력</a:t>
                      </a:r>
                      <a:r>
                        <a:rPr lang="en-US" altLang="ko-KR" sz="800" dirty="0"/>
                        <a:t>( *</a:t>
                      </a:r>
                      <a:r>
                        <a:rPr lang="ko-KR" altLang="en-US" sz="800" dirty="0"/>
                        <a:t>표시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취소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 err="1"/>
                        <a:t>앱</a:t>
                      </a:r>
                      <a:r>
                        <a:rPr lang="ko-KR" altLang="en-US" sz="800" dirty="0"/>
                        <a:t> 종료 안내 메시지 띄운 후 확인 시 </a:t>
                      </a:r>
                      <a:r>
                        <a:rPr lang="ko-KR" altLang="en-US" sz="800" dirty="0" err="1"/>
                        <a:t>앱</a:t>
                      </a:r>
                      <a:r>
                        <a:rPr lang="ko-KR" altLang="en-US" sz="800" dirty="0"/>
                        <a:t>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가입하기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7714" y="217101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2"/>
                </a:solidFill>
                <a:latin typeface="+mn-ea"/>
                <a:ea typeface="+mn-ea"/>
              </a:rPr>
              <a:t>ykham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715" y="2708920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********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92080" y="2260956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92080" y="2708920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059832" y="340175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32040" y="340175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31832" y="407707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206" y="1606298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로그인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Log in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206" y="2086735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사용자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ID : User ID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206" y="2459796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패스워드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Password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206" y="322753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확인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Ok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206" y="3473752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취소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Cancel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206" y="3843365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가입하기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</a:t>
            </a:r>
            <a:r>
              <a:rPr lang="en-US" altLang="ko-KR" sz="1000" dirty="0" err="1">
                <a:solidFill>
                  <a:schemeClr val="tx2"/>
                </a:solidFill>
                <a:latin typeface="+mn-ea"/>
                <a:ea typeface="+mn-ea"/>
              </a:rPr>
              <a:t>Regist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186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psf\Home\Desktop\화면Proces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 수정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U_003a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특정 언어 </a:t>
            </a:r>
            <a:r>
              <a:rPr lang="ko-KR" altLang="en-US" dirty="0" err="1"/>
              <a:t>선택시</a:t>
            </a:r>
            <a:r>
              <a:rPr lang="en-US" altLang="ko-KR" dirty="0"/>
              <a:t>, </a:t>
            </a:r>
            <a:r>
              <a:rPr lang="ko-KR" altLang="en-US" dirty="0"/>
              <a:t>환경설정에서 설정된 나머지 하나의 언어로 통역을 요청해야 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통역화면</a:t>
            </a:r>
            <a:endParaRPr lang="en-US" altLang="ko-KR" dirty="0"/>
          </a:p>
          <a:p>
            <a:r>
              <a:rPr lang="ko-KR" altLang="en-US" dirty="0"/>
              <a:t>특정 대화상대와 통역기반 대화 기능을 제공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10013769"/>
              </p:ext>
            </p:extLst>
          </p:nvPr>
        </p:nvGraphicFramePr>
        <p:xfrm>
          <a:off x="7215188" y="4076144"/>
          <a:ext cx="1871662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상대방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대화상대 선택하기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음성 입력 언어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상대방이 말한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내가 말한 내용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 err="1"/>
                        <a:t>잘못인식된</a:t>
                      </a:r>
                      <a:r>
                        <a:rPr lang="ko-KR" altLang="en-US" sz="800" dirty="0"/>
                        <a:t>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대화창을</a:t>
                      </a:r>
                      <a:r>
                        <a:rPr lang="ko-KR" altLang="en-US" sz="800" dirty="0"/>
                        <a:t> 클릭하면 수정모드</a:t>
                      </a:r>
                      <a:r>
                        <a:rPr lang="en-US" altLang="ko-KR" sz="800" dirty="0"/>
                        <a:t>(3-1)</a:t>
                      </a:r>
                      <a:r>
                        <a:rPr lang="ko-KR" altLang="en-US" sz="800" dirty="0"/>
                        <a:t>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음성입력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동시통역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/>
                        <a:t>클릭 시 </a:t>
                      </a:r>
                      <a:r>
                        <a:rPr lang="en-US" altLang="ko-KR" sz="800" dirty="0"/>
                        <a:t>UI_003a</a:t>
                      </a:r>
                      <a:r>
                        <a:rPr lang="ko-KR" altLang="en-US" sz="800" dirty="0"/>
                        <a:t>로 이동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환경설정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/>
                        <a:t>클릭 시 </a:t>
                      </a:r>
                      <a:r>
                        <a:rPr lang="en-US" altLang="ko-KR" sz="800" dirty="0"/>
                        <a:t>UI_004a</a:t>
                      </a:r>
                      <a:r>
                        <a:rPr lang="ko-KR" altLang="en-US" sz="80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627784" y="2564904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284984"/>
            <a:ext cx="216023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안녕하세요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Hello.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8533" y="4221072"/>
            <a:ext cx="216023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Hello.</a:t>
            </a:r>
          </a:p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안녕하세요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9" name="타원 18"/>
          <p:cNvSpPr/>
          <p:nvPr/>
        </p:nvSpPr>
        <p:spPr>
          <a:xfrm>
            <a:off x="4998696" y="407707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059832" y="340175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88297" y="5229200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6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487289" y="587727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7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20080" y="587727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8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064445" y="191684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816" y="1700808"/>
            <a:ext cx="360040" cy="1231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206" y="1606298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대화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Communication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206" y="2025344"/>
            <a:ext cx="1497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대화상대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en-US" altLang="ko-KR" sz="1000" dirty="0">
                <a:latin typeface="+mn-ea"/>
                <a:ea typeface="+mn-ea"/>
              </a:rPr>
              <a:t>Interlocutor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43220" y="2081736"/>
            <a:ext cx="543739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tx2"/>
                </a:solidFill>
              </a:rPr>
              <a:t>대화상대</a:t>
            </a:r>
          </a:p>
        </p:txBody>
      </p:sp>
      <p:sp>
        <p:nvSpPr>
          <p:cNvPr id="31" name="타원 30"/>
          <p:cNvSpPr/>
          <p:nvPr/>
        </p:nvSpPr>
        <p:spPr>
          <a:xfrm>
            <a:off x="4932040" y="206084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790" y="2462683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음성입력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Voice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92415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psf\Home\Desktop\화면Proces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 수정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U_003a-1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대화가 잘못 인식 된 경우</a:t>
            </a:r>
            <a:r>
              <a:rPr lang="en-US" altLang="ko-KR" dirty="0"/>
              <a:t>, </a:t>
            </a:r>
            <a:r>
              <a:rPr lang="ko-KR" altLang="en-US" dirty="0" err="1"/>
              <a:t>대화창을</a:t>
            </a:r>
            <a:r>
              <a:rPr lang="ko-KR" altLang="en-US" dirty="0"/>
              <a:t> 터치하여 텍스트를 수정하고 확인버튼을 클릭 시 다시 통역을 요청함</a:t>
            </a:r>
            <a:endParaRPr lang="en-US" altLang="ko-KR" dirty="0"/>
          </a:p>
          <a:p>
            <a:r>
              <a:rPr lang="ko-KR" altLang="en-US" dirty="0"/>
              <a:t>번역된 텍스트를 터치하면 </a:t>
            </a:r>
            <a:r>
              <a:rPr lang="en-US" altLang="ko-KR" dirty="0"/>
              <a:t>TTS</a:t>
            </a:r>
            <a:r>
              <a:rPr lang="ko-KR" altLang="en-US" dirty="0"/>
              <a:t>가 재생됨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02220085"/>
              </p:ext>
            </p:extLst>
          </p:nvPr>
        </p:nvGraphicFramePr>
        <p:xfrm>
          <a:off x="7215188" y="4076144"/>
          <a:ext cx="187166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대화 수정을 위한 텍스트 </a:t>
                      </a:r>
                      <a:r>
                        <a:rPr lang="ko-KR" altLang="en-US" sz="800" dirty="0" err="1"/>
                        <a:t>입력창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통역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입력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3848" y="3284984"/>
            <a:ext cx="216023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안녕하세요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Hello.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8533" y="4221072"/>
            <a:ext cx="2160232" cy="64808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Hello.</a:t>
            </a:r>
          </a:p>
          <a:p>
            <a:pPr algn="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안녕하세요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4067992" y="4293096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139992" y="4658662"/>
            <a:ext cx="360000" cy="180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40" y="4653136"/>
            <a:ext cx="360000" cy="180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8" name="타원 27"/>
          <p:cNvSpPr/>
          <p:nvPr/>
        </p:nvSpPr>
        <p:spPr>
          <a:xfrm>
            <a:off x="4051928" y="4650117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60040" y="4619613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3220" y="2081736"/>
            <a:ext cx="543739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tx2"/>
                </a:solidFill>
              </a:rPr>
              <a:t>대화상대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15816" y="1700808"/>
            <a:ext cx="360040" cy="1231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206" y="322753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확인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Ok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206" y="3473752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취소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Cancel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6428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psf\Home\Desktop\화면Process\2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3312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 수정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U_003a-2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음성입력창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813872335"/>
              </p:ext>
            </p:extLst>
          </p:nvPr>
        </p:nvGraphicFramePr>
        <p:xfrm>
          <a:off x="7215188" y="4076144"/>
          <a:ext cx="187166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음성 입력 종료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통역 요청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63888" y="3933056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206" y="3227531"/>
            <a:ext cx="1720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음성을 입력하세요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Speak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8370" y="3974867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종료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2956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psf\Home\Desktop\화면Proces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03312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U_004a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로그아웃시</a:t>
            </a:r>
            <a:r>
              <a:rPr lang="en-US" altLang="ko-KR" dirty="0"/>
              <a:t>, “</a:t>
            </a:r>
            <a:r>
              <a:rPr lang="ko-KR" altLang="en-US" dirty="0"/>
              <a:t>로그아웃을 하면</a:t>
            </a:r>
            <a:r>
              <a:rPr lang="en-US" altLang="ko-KR" dirty="0"/>
              <a:t>, </a:t>
            </a:r>
            <a:r>
              <a:rPr lang="ko-KR" altLang="en-US" dirty="0"/>
              <a:t>더 이상 </a:t>
            </a:r>
            <a:r>
              <a:rPr lang="ko-KR" altLang="en-US" dirty="0" err="1"/>
              <a:t>앱을</a:t>
            </a:r>
            <a:r>
              <a:rPr lang="ko-KR" altLang="en-US" dirty="0"/>
              <a:t> 사용하실 수 없습니다</a:t>
            </a:r>
            <a:r>
              <a:rPr lang="en-US" altLang="ko-KR" dirty="0"/>
              <a:t>. </a:t>
            </a:r>
            <a:r>
              <a:rPr lang="ko-KR" altLang="en-US" dirty="0"/>
              <a:t>정말 </a:t>
            </a:r>
            <a:r>
              <a:rPr lang="ko-KR" altLang="en-US" dirty="0" err="1"/>
              <a:t>로그아웃하시겠습니까</a:t>
            </a:r>
            <a:r>
              <a:rPr lang="en-US" altLang="ko-KR" dirty="0"/>
              <a:t>?”</a:t>
            </a:r>
            <a:r>
              <a:rPr lang="ko-KR" altLang="en-US" dirty="0"/>
              <a:t> 라는 메시지를 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언어 설정 및 로그아웃이 가능한 설정화면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09916387"/>
              </p:ext>
            </p:extLst>
          </p:nvPr>
        </p:nvGraphicFramePr>
        <p:xfrm>
          <a:off x="7215188" y="4076144"/>
          <a:ext cx="187166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대화 수정을 위한 텍스트 </a:t>
                      </a:r>
                      <a:r>
                        <a:rPr lang="ko-KR" altLang="en-US" sz="800" dirty="0" err="1"/>
                        <a:t>입력창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통역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입력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5856" y="206084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176153" y="2924944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19856" y="371703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2081737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기본언어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Default Language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2480358"/>
            <a:ext cx="2260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통역대상언어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Translate Language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3665921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로그아웃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Log out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07902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\\psf\Home\Desktop\화면Process\4_1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로그아웃 메시지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U_004a-1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초 후 로그인 화면</a:t>
            </a:r>
            <a:r>
              <a:rPr lang="en-US" altLang="ko-KR" dirty="0"/>
              <a:t>(2)</a:t>
            </a:r>
            <a:r>
              <a:rPr lang="ko-KR" altLang="en-US" dirty="0"/>
              <a:t>으로 이동함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로그아웃 화면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15059458"/>
              </p:ext>
            </p:extLst>
          </p:nvPr>
        </p:nvGraphicFramePr>
        <p:xfrm>
          <a:off x="7215188" y="4076144"/>
          <a:ext cx="187166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504" y="248035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로그아웃에 성공하였습니다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 Log out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16" name="Picture 2" descr="\\psf\Home\Desktop\화면Process\4_1_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t="52964" r="17959" b="40278"/>
          <a:stretch/>
        </p:blipFill>
        <p:spPr bwMode="auto">
          <a:xfrm>
            <a:off x="2987824" y="3474925"/>
            <a:ext cx="2376264" cy="36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4169" y="3473826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로그아웃에 성공하였습니다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5154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\\psf\Home\Desktop\화면Proces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가입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U_005a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초 후 로그인 화면</a:t>
            </a:r>
            <a:r>
              <a:rPr lang="en-US" altLang="ko-KR" dirty="0"/>
              <a:t>(2)</a:t>
            </a:r>
            <a:r>
              <a:rPr lang="ko-KR" altLang="en-US" dirty="0"/>
              <a:t>으로 이동함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로그아웃 화면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84051548"/>
              </p:ext>
            </p:extLst>
          </p:nvPr>
        </p:nvGraphicFramePr>
        <p:xfrm>
          <a:off x="7215188" y="4076144"/>
          <a:ext cx="1871662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아이디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유일한 값이어야 함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이름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패스워드</a:t>
                      </a:r>
                      <a:r>
                        <a:rPr lang="en-US" altLang="ko-KR" sz="800" dirty="0"/>
                        <a:t>(****)</a:t>
                      </a:r>
                      <a:r>
                        <a:rPr lang="ko-KR" altLang="en-US" sz="800" dirty="0"/>
                        <a:t>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중복확인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/>
                        <a:t>중복된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다른 사용자 아이디를 입력하라고 알림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-&gt;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중복 안된 경우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사용가능한</a:t>
                      </a:r>
                      <a:r>
                        <a:rPr lang="ko-KR" altLang="en-US" sz="800" baseline="0" dirty="0"/>
                        <a:t> 아이디라고 알림</a:t>
                      </a:r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가입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취소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/>
                        <a:t>이전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170080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가입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en-US" altLang="ko-KR" sz="1000" dirty="0" err="1">
                <a:solidFill>
                  <a:schemeClr val="tx2"/>
                </a:solidFill>
                <a:latin typeface="+mn-ea"/>
                <a:ea typeface="+mn-ea"/>
              </a:rPr>
              <a:t>Regist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700808"/>
            <a:ext cx="792088" cy="1231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8117" y="165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2060848"/>
            <a:ext cx="1335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사용자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ID : </a:t>
            </a:r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User ID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2587133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Name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3140968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패스워드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Password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451" y="3750825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중복확인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Check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414908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확인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Ok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439530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취소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Cancel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417843" y="220484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40529" y="2761354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19872" y="3243189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04048" y="213284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31840" y="391096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83984" y="391096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6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532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8259534" y="3399905"/>
            <a:ext cx="0" cy="168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6587505" y="3399905"/>
            <a:ext cx="0" cy="168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5697417" y="3219905"/>
            <a:ext cx="1888679" cy="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3986576" y="3583363"/>
            <a:ext cx="0" cy="1505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812253" y="1430182"/>
            <a:ext cx="0" cy="473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38814" y="107018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kumimoji="0" lang="en-US" altLang="ko-KR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8814" y="152406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8814" y="203037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38814" y="249563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3153294" y="28897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13138" y="388619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13138" y="445225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13138" y="5089065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8814" y="380306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14067" y="303990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14067" y="356869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14067" y="5089065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586096" y="303990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86096" y="356869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6095" y="413475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86096" y="5089065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38814" y="6164944"/>
            <a:ext cx="1346879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1445673" y="3228535"/>
            <a:ext cx="1707621" cy="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58308" y="353960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4660017" y="3236570"/>
            <a:ext cx="159845" cy="829627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02196" y="288977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994031" y="2853434"/>
            <a:ext cx="691662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735235" y="5714993"/>
            <a:ext cx="1209253" cy="36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2788197" y="5146562"/>
            <a:ext cx="895879" cy="1500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4088662" y="3846102"/>
            <a:ext cx="895879" cy="41018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4924676" y="3010083"/>
            <a:ext cx="895879" cy="57738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3777804" y="4782884"/>
            <a:ext cx="269951" cy="28541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4326820" y="5486581"/>
            <a:ext cx="445928" cy="37090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5923841" y="5469713"/>
            <a:ext cx="445928" cy="40463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5944490" y="5449067"/>
            <a:ext cx="2046241" cy="445926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4660015" y="4632254"/>
            <a:ext cx="591929" cy="103977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2485692" y="3983067"/>
            <a:ext cx="827444" cy="6491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8794" y="30485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668256" y="3512513"/>
            <a:ext cx="574532" cy="3665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F5C70-FFB0-4042-8121-507A0D94F112}"/>
              </a:ext>
            </a:extLst>
          </p:cNvPr>
          <p:cNvSpPr txBox="1"/>
          <p:nvPr/>
        </p:nvSpPr>
        <p:spPr>
          <a:xfrm>
            <a:off x="3056122" y="700703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발표때</a:t>
            </a:r>
            <a:r>
              <a:rPr lang="ko-KR" altLang="en-US" sz="2000" b="1" dirty="0">
                <a:solidFill>
                  <a:srgbClr val="FF0000"/>
                </a:solidFill>
              </a:rPr>
              <a:t> 설명하기 편함</a:t>
            </a:r>
          </a:p>
        </p:txBody>
      </p: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\\psf\Home\Desktop\화면Process\4_1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\\psf\Home\Desktop\화면Process\4_1_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t="52964" r="17959" b="40278"/>
          <a:stretch/>
        </p:blipFill>
        <p:spPr bwMode="auto">
          <a:xfrm>
            <a:off x="2987824" y="3474925"/>
            <a:ext cx="2376264" cy="36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75856" y="3473826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가입이 완료되었습니다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가입완료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U_005a-1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초 후 동시통역화면</a:t>
            </a:r>
            <a:r>
              <a:rPr lang="en-US" altLang="ko-KR" dirty="0"/>
              <a:t>(3)</a:t>
            </a:r>
            <a:r>
              <a:rPr lang="ko-KR" altLang="en-US" dirty="0"/>
              <a:t>으로 이동 </a:t>
            </a:r>
            <a:r>
              <a:rPr lang="en-US" altLang="ko-KR" dirty="0"/>
              <a:t>(</a:t>
            </a:r>
            <a:r>
              <a:rPr lang="ko-KR" altLang="en-US" dirty="0"/>
              <a:t>내부적으로 로그인 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가입완료 화면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78368971"/>
              </p:ext>
            </p:extLst>
          </p:nvPr>
        </p:nvGraphicFramePr>
        <p:xfrm>
          <a:off x="7215188" y="4076144"/>
          <a:ext cx="187166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1700808"/>
            <a:ext cx="1585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가입이 완료되었습니다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 Join the success.</a:t>
            </a:r>
          </a:p>
          <a:p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700808"/>
            <a:ext cx="792088" cy="1231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8117" y="165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1779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\\psf\Home\Desktop\화면Process\4_1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\\psf\Home\Desktop\화면Process\4_1_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t="52964" r="17959" b="40278"/>
          <a:stretch/>
        </p:blipFill>
        <p:spPr bwMode="auto">
          <a:xfrm>
            <a:off x="2987824" y="3474925"/>
            <a:ext cx="2376264" cy="36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75856" y="3473826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가입에 실패하였습니다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가입완료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U_005a-2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초 후 가입화면</a:t>
            </a:r>
            <a:r>
              <a:rPr lang="en-US" altLang="ko-KR" dirty="0"/>
              <a:t>(5)</a:t>
            </a:r>
            <a:r>
              <a:rPr lang="ko-KR" altLang="en-US" dirty="0"/>
              <a:t>으로 이동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가입완료 화면</a:t>
            </a:r>
            <a:endParaRPr lang="en-US" altLang="ko-KR" dirty="0"/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98168986"/>
              </p:ext>
            </p:extLst>
          </p:nvPr>
        </p:nvGraphicFramePr>
        <p:xfrm>
          <a:off x="7215188" y="4076144"/>
          <a:ext cx="187166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1700808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가입에 실패하였습니다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 Join fails.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700808"/>
            <a:ext cx="792088" cy="1231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8117" y="165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5628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\\psf\Home\Desktop\화면Proces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28" y="908720"/>
            <a:ext cx="3200400" cy="533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대화상대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선택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U_006a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대화상대 목록 중 </a:t>
            </a:r>
            <a:r>
              <a:rPr lang="ko-KR" altLang="en-US" dirty="0" err="1"/>
              <a:t>한명만</a:t>
            </a:r>
            <a:r>
              <a:rPr lang="ko-KR" altLang="en-US" dirty="0"/>
              <a:t> 선택 가능함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대화상대 검색화면</a:t>
            </a:r>
            <a:endParaRPr lang="en-US" altLang="ko-KR" dirty="0"/>
          </a:p>
          <a:p>
            <a:r>
              <a:rPr lang="ko-KR" altLang="en-US" dirty="0"/>
              <a:t>아이디를</a:t>
            </a:r>
            <a:r>
              <a:rPr lang="en-US" altLang="ko-KR" dirty="0"/>
              <a:t> </a:t>
            </a:r>
            <a:r>
              <a:rPr lang="ko-KR" altLang="en-US" dirty="0"/>
              <a:t>입력하고</a:t>
            </a:r>
            <a:r>
              <a:rPr lang="en-US" altLang="ko-KR" dirty="0"/>
              <a:t>, add</a:t>
            </a:r>
            <a:r>
              <a:rPr lang="ko-KR" altLang="en-US" dirty="0"/>
              <a:t>버튼 클릭 시 </a:t>
            </a:r>
            <a:r>
              <a:rPr lang="en-US" altLang="ko-KR" dirty="0"/>
              <a:t> </a:t>
            </a:r>
            <a:r>
              <a:rPr lang="ko-KR" altLang="en-US" dirty="0"/>
              <a:t>해당 친구가 추가가 되고</a:t>
            </a:r>
            <a:r>
              <a:rPr lang="en-US" altLang="ko-KR" dirty="0"/>
              <a:t>, </a:t>
            </a:r>
            <a:r>
              <a:rPr lang="ko-KR" altLang="en-US" dirty="0"/>
              <a:t>아래 친구 목록에서 </a:t>
            </a:r>
            <a:r>
              <a:rPr lang="ko-KR" altLang="en-US" dirty="0" err="1"/>
              <a:t>한명을</a:t>
            </a:r>
            <a:r>
              <a:rPr lang="ko-KR" altLang="en-US" dirty="0"/>
              <a:t> 선택하여 대화를 시작할 수 있음</a:t>
            </a:r>
            <a:r>
              <a:rPr lang="en-US" altLang="ko-KR" dirty="0"/>
              <a:t> 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69196073"/>
              </p:ext>
            </p:extLst>
          </p:nvPr>
        </p:nvGraphicFramePr>
        <p:xfrm>
          <a:off x="7215188" y="4076144"/>
          <a:ext cx="187166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친구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대화 상대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대화 시작 </a:t>
                      </a:r>
                      <a:r>
                        <a:rPr lang="en-US" altLang="ko-KR" sz="800" dirty="0"/>
                        <a:t>-&gt;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동시통역</a:t>
                      </a:r>
                      <a:r>
                        <a:rPr lang="en-US" altLang="ko-KR" sz="800" baseline="0" dirty="0"/>
                        <a:t>(3)</a:t>
                      </a:r>
                      <a:r>
                        <a:rPr lang="ko-KR" altLang="en-US" sz="800" baseline="0" dirty="0"/>
                        <a:t> 화면으로 이동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취소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/>
                        <a:t>이전화면으로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1700808"/>
            <a:ext cx="1933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대화상대 선택 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Choose friend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06084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 : Name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920" y="508518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확인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Ok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920" y="5331405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+mn-ea"/>
                <a:ea typeface="+mn-ea"/>
              </a:rPr>
              <a:t>취소</a:t>
            </a:r>
            <a:r>
              <a:rPr lang="en-US" altLang="ko-KR" sz="1000" dirty="0">
                <a:solidFill>
                  <a:schemeClr val="tx2"/>
                </a:solidFill>
                <a:latin typeface="+mn-ea"/>
                <a:ea typeface="+mn-ea"/>
              </a:rPr>
              <a:t>: Cancel</a:t>
            </a:r>
            <a:endParaRPr lang="ko-KR" altLang="en-US" sz="1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31840" y="2130827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217861" y="2717312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49247" y="5733256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83968" y="574525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28" name="Picture 2" descr="\\psf\Home\Desktop\화면Process\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3" r="97441" b="71926"/>
          <a:stretch/>
        </p:blipFill>
        <p:spPr bwMode="auto">
          <a:xfrm>
            <a:off x="2576901" y="1935101"/>
            <a:ext cx="338915" cy="49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3728" y="20608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아이디</a:t>
            </a:r>
          </a:p>
        </p:txBody>
      </p:sp>
      <p:pic>
        <p:nvPicPr>
          <p:cNvPr id="29" name="Picture 2" descr="\\psf\Home\Desktop\화면Process\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3" r="97441" b="71926"/>
          <a:stretch/>
        </p:blipFill>
        <p:spPr bwMode="auto">
          <a:xfrm>
            <a:off x="5322327" y="2087501"/>
            <a:ext cx="257785" cy="21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/>
          <p:nvPr/>
        </p:nvSpPr>
        <p:spPr>
          <a:xfrm>
            <a:off x="5191120" y="2111958"/>
            <a:ext cx="144000" cy="144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2080" y="20411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+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27784" y="1700808"/>
            <a:ext cx="792088" cy="1231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8117" y="165302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대화상대 선택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948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143243" y="4488244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76107" y="1157269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kumimoji="0" lang="en-US" altLang="ko-KR" sz="14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endParaRPr kumimoji="0" lang="ko-KR" altLang="en-US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6366" y="175258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6366" y="228802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6366" y="427910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 명소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96366" y="521769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7819" y="574088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0266" y="232210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00266" y="279075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26638" y="430824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관광명소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고궁 등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26638" y="475274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음식점 등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 업종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11115" y="431110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숙박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1115" y="475560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쇼핑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03617" y="431309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문화공연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03617" y="4751066"/>
            <a:ext cx="1346879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23390" y="57734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영어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일어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23390" y="62179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661080" y="3496065"/>
            <a:ext cx="4369527" cy="54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143244" y="2502109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143244" y="2502108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3"/>
            <a:endCxn id="28" idx="1"/>
          </p:cNvCxnSpPr>
          <p:nvPr/>
        </p:nvCxnSpPr>
        <p:spPr>
          <a:xfrm>
            <a:off x="3144698" y="5954967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144698" y="5953488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253889" y="196666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55343" y="2502812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53888" y="4480491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53888" y="542916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782968" y="3303748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255343" y="3517833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626638" y="333783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대화상대 선택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129845" y="3517830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427290" y="33380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27290" y="38066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</a:p>
        </p:txBody>
      </p:sp>
      <p:cxnSp>
        <p:nvCxnSpPr>
          <p:cNvPr id="64" name="꺾인 연결선 63"/>
          <p:cNvCxnSpPr>
            <a:endCxn id="63" idx="1"/>
          </p:cNvCxnSpPr>
          <p:nvPr/>
        </p:nvCxnSpPr>
        <p:spPr>
          <a:xfrm>
            <a:off x="4970268" y="3518039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4973517" y="3517830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Splash </a:t>
            </a:r>
            <a:r>
              <a:rPr lang="ko-KR" altLang="en-US" dirty="0"/>
              <a:t>이미지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U_001b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등록된 사용자인 경우</a:t>
            </a:r>
            <a:r>
              <a:rPr lang="en-US" altLang="ko-KR" dirty="0"/>
              <a:t>, </a:t>
            </a:r>
            <a:r>
              <a:rPr lang="ko-KR" altLang="en-US" dirty="0"/>
              <a:t>자동으로 로그인하여 </a:t>
            </a:r>
            <a:r>
              <a:rPr lang="en-US" altLang="ko-KR" dirty="0"/>
              <a:t>U_006b</a:t>
            </a:r>
            <a:r>
              <a:rPr lang="ko-KR" altLang="en-US" dirty="0"/>
              <a:t>로 이동</a:t>
            </a:r>
            <a:r>
              <a:rPr lang="en-US" altLang="ko-KR" dirty="0"/>
              <a:t>(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ko-KR" altLang="en-US" dirty="0" err="1"/>
              <a:t>프로핑</a:t>
            </a:r>
            <a:r>
              <a:rPr lang="ko-KR" altLang="en-US" dirty="0"/>
              <a:t> 사진 가져옴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등록안된</a:t>
            </a:r>
            <a:r>
              <a:rPr lang="ko-KR" altLang="en-US" dirty="0"/>
              <a:t> 경우 </a:t>
            </a:r>
            <a:r>
              <a:rPr lang="en-US" altLang="ko-KR" dirty="0"/>
              <a:t>U_002b</a:t>
            </a:r>
            <a:r>
              <a:rPr lang="ko-KR" altLang="en-US" dirty="0"/>
              <a:t>로 이동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>
                <a:solidFill>
                  <a:prstClr val="black"/>
                </a:solidFill>
                <a:latin typeface="+mn-ea"/>
              </a:rPr>
              <a:t>메인화면</a:t>
            </a:r>
            <a:endParaRPr lang="en-US" altLang="ko-KR" sz="105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050" dirty="0" err="1">
                <a:solidFill>
                  <a:prstClr val="black"/>
                </a:solidFill>
                <a:latin typeface="+mn-ea"/>
              </a:rPr>
              <a:t>앱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050" dirty="0" err="1">
                <a:solidFill>
                  <a:prstClr val="black"/>
                </a:solidFill>
                <a:latin typeface="+mn-ea"/>
              </a:rPr>
              <a:t>실행시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 보이는 </a:t>
            </a:r>
            <a:r>
              <a:rPr lang="ko-KR" altLang="en-US" sz="1050" dirty="0" err="1">
                <a:solidFill>
                  <a:prstClr val="black"/>
                </a:solidFill>
                <a:latin typeface="+mn-ea"/>
              </a:rPr>
              <a:t>메인화면</a:t>
            </a:r>
            <a:endParaRPr lang="en-US" altLang="ko-KR" sz="105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- 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초기 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3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초간 표시 후 </a:t>
            </a:r>
            <a:r>
              <a:rPr lang="ko-KR" altLang="en-US" sz="1050" dirty="0" err="1">
                <a:solidFill>
                  <a:prstClr val="black"/>
                </a:solidFill>
                <a:latin typeface="+mn-ea"/>
              </a:rPr>
              <a:t>통역탭으로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이동</a:t>
            </a:r>
            <a:endParaRPr lang="en-US" altLang="ko-KR" sz="1050" dirty="0">
              <a:solidFill>
                <a:prstClr val="black"/>
              </a:solidFill>
              <a:latin typeface="+mn-ea"/>
            </a:endParaRPr>
          </a:p>
          <a:p>
            <a:pPr lvl="0" indent="0" fontAlgn="auto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050" dirty="0" err="1">
                <a:solidFill>
                  <a:prstClr val="black"/>
                </a:solidFill>
                <a:latin typeface="+mn-ea"/>
              </a:rPr>
              <a:t>백버튼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 클릭 시 </a:t>
            </a:r>
            <a:r>
              <a:rPr lang="ko-KR" altLang="en-US" sz="1050" dirty="0" err="1">
                <a:solidFill>
                  <a:prstClr val="black"/>
                </a:solidFill>
                <a:latin typeface="+mn-ea"/>
              </a:rPr>
              <a:t>앱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 종료</a:t>
            </a:r>
          </a:p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29402130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로딩 시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OS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언어에 따라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언어셋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자동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세팅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  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1)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한국어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–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한글</a:t>
                      </a: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  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2)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그외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-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영어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초 후 </a:t>
                      </a:r>
                      <a:r>
                        <a:rPr lang="en-US" altLang="ko-KR" sz="900" dirty="0"/>
                        <a:t>U_002b</a:t>
                      </a:r>
                      <a:r>
                        <a:rPr lang="ko-KR" altLang="en-US" sz="900" dirty="0"/>
                        <a:t>로 이동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pic>
        <p:nvPicPr>
          <p:cNvPr id="1026" name="Picture 2" descr="\\psf\Home\Desktop\기존화면\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64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1520" y="1421805"/>
            <a:ext cx="2016224" cy="707886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ko-KR" altLang="en-US" sz="1000" b="1" dirty="0"/>
              <a:t>사용자 프로필 이미지 가져오기</a:t>
            </a:r>
            <a:endParaRPr lang="en-US" altLang="ko-KR" sz="1000" b="1" dirty="0"/>
          </a:p>
          <a:p>
            <a:pPr lvl="0"/>
            <a:r>
              <a:rPr lang="en-US" altLang="ko-KR" sz="1000" b="1" dirty="0"/>
              <a:t>Photo API</a:t>
            </a:r>
            <a:endParaRPr lang="ko-KR" altLang="ko-KR" sz="1000" b="1" dirty="0"/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/>
              <a:t>/photo/{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}</a:t>
            </a:r>
            <a:endParaRPr lang="en-US" altLang="ko-KR" sz="10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CA848-FE3C-459D-B698-00C9D018A09D}"/>
              </a:ext>
            </a:extLst>
          </p:cNvPr>
          <p:cNvSpPr txBox="1"/>
          <p:nvPr/>
        </p:nvSpPr>
        <p:spPr>
          <a:xfrm>
            <a:off x="2965415" y="338020"/>
            <a:ext cx="436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흐름 번호 </a:t>
            </a:r>
            <a:r>
              <a:rPr lang="en-US" altLang="ko-KR" sz="2000" b="1" dirty="0">
                <a:solidFill>
                  <a:srgbClr val="FF0000"/>
                </a:solidFill>
              </a:rPr>
              <a:t>= </a:t>
            </a:r>
            <a:r>
              <a:rPr lang="ko-KR" altLang="en-US" sz="2000" b="1" dirty="0">
                <a:solidFill>
                  <a:srgbClr val="FF0000"/>
                </a:solidFill>
              </a:rPr>
              <a:t>테스트 케이스 나열 번호</a:t>
            </a:r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기존화면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등록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U_002b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사용자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번호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디바이스에서 자동으로 등록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닉네임 등록</a:t>
            </a:r>
            <a:endParaRPr lang="en-US" altLang="ko-KR" sz="1050" dirty="0">
              <a:solidFill>
                <a:prstClr val="black"/>
              </a:solidFill>
              <a:latin typeface="+mn-ea"/>
            </a:endParaRPr>
          </a:p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프로필 사진 등록</a:t>
            </a:r>
            <a:endParaRPr lang="ko-KR" altLang="en-US" sz="7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19872" y="466850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/>
                </a:solidFill>
              </a:rPr>
              <a:t>로그인 </a:t>
            </a:r>
            <a:r>
              <a:rPr lang="en-US" altLang="ko-KR" sz="1100" dirty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ko-KR" altLang="en-US" sz="1100" dirty="0">
                <a:solidFill>
                  <a:schemeClr val="tx2"/>
                </a:solidFill>
                <a:sym typeface="Wingdings" pitchFamily="2" charset="2"/>
              </a:rPr>
              <a:t>사용자 등록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  <p:graphicFrame>
        <p:nvGraphicFramePr>
          <p:cNvPr id="12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482971"/>
              </p:ext>
            </p:extLst>
          </p:nvPr>
        </p:nvGraphicFramePr>
        <p:xfrm>
          <a:off x="7215188" y="4143375"/>
          <a:ext cx="189331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사용자 번호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phone_number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–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디바이스에서 읽어서 자동으로 출력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</a:rPr>
                        <a:t> 불가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닉네임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(nickname)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baseline="0" dirty="0">
                          <a:latin typeface="나눔고딕" pitchFamily="34" charset="-127"/>
                          <a:ea typeface="나눔고딕" pitchFamily="34" charset="-127"/>
                        </a:rPr>
                        <a:t>– </a:t>
                      </a:r>
                      <a:r>
                        <a:rPr lang="ko-KR" altLang="en-US" sz="900" baseline="0" dirty="0" err="1">
                          <a:latin typeface="나눔고딕" pitchFamily="34" charset="-127"/>
                          <a:ea typeface="나눔고딕" pitchFamily="34" charset="-127"/>
                        </a:rPr>
                        <a:t>헬로우지니에서</a:t>
                      </a:r>
                      <a:r>
                        <a:rPr lang="ko-KR" altLang="en-US" sz="900" baseline="0" dirty="0">
                          <a:latin typeface="나눔고딕" pitchFamily="34" charset="-127"/>
                          <a:ea typeface="나눔고딕" pitchFamily="34" charset="-127"/>
                        </a:rPr>
                        <a:t> 사용할 </a:t>
                      </a:r>
                      <a:r>
                        <a:rPr lang="ko-KR" altLang="en-US" sz="900" baseline="0" dirty="0" err="1">
                          <a:latin typeface="나눔고딕" pitchFamily="34" charset="-127"/>
                          <a:ea typeface="나눔고딕" pitchFamily="34" charset="-127"/>
                        </a:rPr>
                        <a:t>대화명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사용자 정보 등록 요청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U_005b)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사용자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프로파일 이미지 등록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U_003b)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860032" y="2348880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844533" y="274941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512841" y="364502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>
            <a:stCxn id="17" idx="6"/>
          </p:cNvCxnSpPr>
          <p:nvPr/>
        </p:nvCxnSpPr>
        <p:spPr>
          <a:xfrm>
            <a:off x="4807769" y="3789040"/>
            <a:ext cx="484311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직사각형 5"/>
          <p:cNvSpPr/>
          <p:nvPr/>
        </p:nvSpPr>
        <p:spPr>
          <a:xfrm>
            <a:off x="5292081" y="3212976"/>
            <a:ext cx="1698222" cy="270843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입력 에러 처리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닉네임 최대 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20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1) 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닉네임이 입력되지 않은 경우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, “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닉네임을 입력해주세요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”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라는 </a:t>
            </a:r>
            <a:r>
              <a:rPr lang="ko-KR" altLang="en-US" sz="1000" dirty="0" err="1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 표시</a:t>
            </a:r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1) </a:t>
            </a:r>
            <a:r>
              <a:rPr lang="en-US" altLang="ko-KR" sz="1000" dirty="0" err="1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RegisterUser</a:t>
            </a:r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 API 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호출</a:t>
            </a:r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/user/register/{</a:t>
            </a:r>
            <a:r>
              <a:rPr lang="en-US" altLang="ko-KR" sz="1000" dirty="0" err="1">
                <a:solidFill>
                  <a:schemeClr val="tx1"/>
                </a:solidFill>
              </a:rPr>
              <a:t>phone_number</a:t>
            </a:r>
            <a:r>
              <a:rPr lang="en-US" altLang="ko-KR" sz="1000" dirty="0">
                <a:solidFill>
                  <a:schemeClr val="tx1"/>
                </a:solidFill>
              </a:rPr>
              <a:t>}/{nickname}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2) </a:t>
            </a:r>
            <a:r>
              <a:rPr lang="ko-KR" altLang="en-US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이미지 저장</a:t>
            </a:r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itchFamily="34" charset="-127"/>
                <a:ea typeface="나눔고딕" pitchFamily="34" charset="-127"/>
              </a:rPr>
              <a:t>/user/photo/set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3) </a:t>
            </a:r>
            <a:r>
              <a:rPr lang="ko-KR" altLang="en-US" sz="1000" dirty="0">
                <a:solidFill>
                  <a:srgbClr val="FF0000"/>
                </a:solidFill>
                <a:latin typeface="나눔고딕" pitchFamily="34" charset="-127"/>
                <a:ea typeface="나눔고딕" pitchFamily="34" charset="-127"/>
              </a:rPr>
              <a:t>연락처 정보 서버로 전송</a:t>
            </a:r>
            <a:endParaRPr lang="en-US" altLang="ko-KR" sz="1000" dirty="0">
              <a:solidFill>
                <a:srgbClr val="FF0000"/>
              </a:solidFill>
              <a:latin typeface="나눔고딕" pitchFamily="34" charset="-127"/>
              <a:ea typeface="나눔고딕" pitchFamily="34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/user/phonebook/update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</a:rPr>
              <a:t>전화번호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57699" y="2307951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3018" y="2206025"/>
            <a:ext cx="1681999" cy="861774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입력 에러 처리 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(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닉네임 최대 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20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자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)</a:t>
            </a:r>
          </a:p>
          <a:p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1) 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닉네임이 입력되지 않은 경우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, “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닉네임을 입력해주세요</a:t>
            </a:r>
            <a:r>
              <a:rPr lang="en-US" altLang="ko-KR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”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라는 </a:t>
            </a:r>
            <a:r>
              <a:rPr lang="ko-KR" altLang="en-US" sz="1000" dirty="0" err="1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알림창</a:t>
            </a:r>
            <a:r>
              <a:rPr lang="ko-KR" altLang="en-US" sz="1000" dirty="0">
                <a:solidFill>
                  <a:schemeClr val="tx2"/>
                </a:solidFill>
                <a:latin typeface="나눔고딕" pitchFamily="34" charset="-127"/>
                <a:ea typeface="나눔고딕" pitchFamily="34" charset="-127"/>
              </a:rPr>
              <a:t> 표시</a:t>
            </a:r>
            <a:endParaRPr lang="en-US" altLang="ko-KR" sz="1000" dirty="0">
              <a:solidFill>
                <a:schemeClr val="tx2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930048" y="2451967"/>
            <a:ext cx="409704" cy="0"/>
          </a:xfrm>
          <a:prstGeom prst="line">
            <a:avLst/>
          </a:prstGeom>
          <a:solidFill>
            <a:schemeClr val="bg1"/>
          </a:soli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0793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프로필 사진 등록</a:t>
            </a:r>
            <a:r>
              <a:rPr lang="en-US" altLang="ko-KR" dirty="0"/>
              <a:t>/</a:t>
            </a:r>
            <a:r>
              <a:rPr lang="ko-KR" altLang="en-US" dirty="0"/>
              <a:t>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U_003b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사용자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번호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디바이스에서 자동으로 등록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닉네임 등록</a:t>
            </a:r>
            <a:endParaRPr lang="en-US" altLang="ko-KR" sz="1050" dirty="0">
              <a:solidFill>
                <a:prstClr val="black"/>
              </a:solidFill>
              <a:latin typeface="+mn-ea"/>
            </a:endParaRPr>
          </a:p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프로필 사진 등록</a:t>
            </a:r>
            <a:endParaRPr lang="ko-KR" altLang="en-US" sz="7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graphicFrame>
        <p:nvGraphicFramePr>
          <p:cNvPr id="12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756610"/>
              </p:ext>
            </p:extLst>
          </p:nvPr>
        </p:nvGraphicFramePr>
        <p:xfrm>
          <a:off x="7215188" y="4143375"/>
          <a:ext cx="189331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앨범에서 사진 가져오기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U_004b-1 </a:t>
                      </a:r>
                      <a:r>
                        <a:rPr lang="ko-KR" altLang="en-US" sz="900" dirty="0"/>
                        <a:t>왼쪽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사진 새로 촬영하기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U_004b-2 </a:t>
                      </a:r>
                      <a:r>
                        <a:rPr lang="ko-KR" altLang="en-US" sz="900" dirty="0"/>
                        <a:t>오른쪽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964704" y="1268760"/>
            <a:ext cx="2743200" cy="4572000"/>
            <a:chOff x="971600" y="1268760"/>
            <a:chExt cx="2743200" cy="4572000"/>
          </a:xfrm>
        </p:grpSpPr>
        <p:pic>
          <p:nvPicPr>
            <p:cNvPr id="1026" name="Picture 2" descr="H:\기존화면\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268760"/>
              <a:ext cx="27432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/>
            <p:cNvSpPr/>
            <p:nvPr/>
          </p:nvSpPr>
          <p:spPr>
            <a:xfrm>
              <a:off x="971600" y="1916832"/>
              <a:ext cx="2743200" cy="3923928"/>
            </a:xfrm>
            <a:prstGeom prst="rect">
              <a:avLst/>
            </a:prstGeom>
            <a:solidFill>
              <a:srgbClr val="595959">
                <a:alpha val="8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2"/>
                </a:solidFill>
              </a:endParaRPr>
            </a:p>
          </p:txBody>
        </p:sp>
        <p:pic>
          <p:nvPicPr>
            <p:cNvPr id="1027" name="Picture 3" descr="\\psf\Home\Desktop\SC20130426-173434.jpe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89"/>
            <a:stretch/>
          </p:blipFill>
          <p:spPr bwMode="auto">
            <a:xfrm>
              <a:off x="1259632" y="3081013"/>
              <a:ext cx="2286000" cy="1010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타원 46"/>
          <p:cNvSpPr/>
          <p:nvPr/>
        </p:nvSpPr>
        <p:spPr>
          <a:xfrm>
            <a:off x="2764904" y="3212976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764904" y="3645024"/>
            <a:ext cx="294928" cy="2880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9" name="Picture 2" descr="H:\기존화면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00047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r="4356" b="9566"/>
          <a:stretch/>
        </p:blipFill>
        <p:spPr bwMode="auto">
          <a:xfrm>
            <a:off x="3923928" y="2351684"/>
            <a:ext cx="764360" cy="736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27565" y="5872884"/>
            <a:ext cx="617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 algn="ctr" latinLnBrk="0"/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U_003b</a:t>
            </a:r>
            <a:endParaRPr kumimoji="0"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37538" y="5840760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000" dirty="0">
                <a:solidFill>
                  <a:prstClr val="black"/>
                </a:solidFill>
                <a:latin typeface="맑은 고딕"/>
                <a:ea typeface="맑은 고딕"/>
              </a:rPr>
              <a:t>U_002b-1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81490" y="495482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2"/>
                </a:solidFill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4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프로필 사진 선택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U_004b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사용자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번호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디바이스에서 자동으로 등록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닉네임 등록</a:t>
            </a:r>
            <a:endParaRPr lang="en-US" altLang="ko-KR" sz="1050" dirty="0">
              <a:solidFill>
                <a:prstClr val="black"/>
              </a:solidFill>
              <a:latin typeface="+mn-ea"/>
            </a:endParaRPr>
          </a:p>
          <a:p>
            <a:pPr marL="228600" lvl="0" indent="-228600" fontAlgn="auto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프로필 사진 등록</a:t>
            </a:r>
            <a:endParaRPr lang="ko-KR" altLang="en-US" sz="7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graphicFrame>
        <p:nvGraphicFramePr>
          <p:cNvPr id="12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63696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8" name="Picture 4" descr="\\psf\Home\Desktop\SC20130426-17415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98214" y="5949280"/>
            <a:ext cx="244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200" dirty="0">
                <a:latin typeface="나눔고딕" pitchFamily="34" charset="-127"/>
                <a:ea typeface="나눔고딕" pitchFamily="34" charset="-127"/>
              </a:rPr>
              <a:t>사진 선택 메뉴 </a:t>
            </a:r>
            <a:r>
              <a:rPr lang="en-US" altLang="ko-KR" sz="1200" dirty="0">
                <a:latin typeface="나눔고딕" pitchFamily="34" charset="-127"/>
                <a:ea typeface="나눔고딕" pitchFamily="34" charset="-127"/>
              </a:rPr>
              <a:t>: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U_004b-1</a:t>
            </a:r>
            <a:endParaRPr lang="en-US" altLang="ko-KR" sz="1200" dirty="0">
              <a:latin typeface="나눔고딕" pitchFamily="34" charset="-127"/>
              <a:ea typeface="나눔고딕" pitchFamily="34" charset="-127"/>
            </a:endParaRPr>
          </a:p>
          <a:p>
            <a:pPr algn="ctr"/>
            <a:r>
              <a:rPr lang="en-US" altLang="ko-KR" sz="1200" dirty="0">
                <a:latin typeface="나눔고딕" pitchFamily="34" charset="-127"/>
                <a:ea typeface="나눔고딕" pitchFamily="34" charset="-127"/>
              </a:rPr>
              <a:t>(</a:t>
            </a:r>
            <a:r>
              <a:rPr lang="ko-KR" altLang="en-US" sz="1200" dirty="0" err="1">
                <a:latin typeface="나눔고딕" pitchFamily="34" charset="-127"/>
                <a:ea typeface="나눔고딕" pitchFamily="34" charset="-127"/>
              </a:rPr>
              <a:t>안드로이드</a:t>
            </a:r>
            <a:r>
              <a:rPr lang="ko-KR" altLang="en-US" sz="1200" dirty="0">
                <a:latin typeface="나눔고딕" pitchFamily="34" charset="-127"/>
                <a:ea typeface="나눔고딕" pitchFamily="34" charset="-127"/>
              </a:rPr>
              <a:t> 기본 라이브러리 사용</a:t>
            </a:r>
            <a:r>
              <a:rPr lang="en-US" altLang="ko-KR" sz="1200" dirty="0">
                <a:latin typeface="나눔고딕" pitchFamily="34" charset="-127"/>
                <a:ea typeface="나눔고딕" pitchFamily="34" charset="-127"/>
              </a:rPr>
              <a:t>)</a:t>
            </a:r>
            <a:endParaRPr lang="ko-KR" altLang="en-US" sz="1200" dirty="0">
              <a:latin typeface="나눔고딕" pitchFamily="34" charset="-127"/>
              <a:ea typeface="나눔고딕" pitchFamily="34" charset="-127"/>
            </a:endParaRPr>
          </a:p>
        </p:txBody>
      </p:sp>
      <p:pic>
        <p:nvPicPr>
          <p:cNvPr id="2050" name="Picture 2" descr="\\psf\Host\Volumes\NO NAME\ScreenCapture\SC20130426-17451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42693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41720" y="5949280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고딕" pitchFamily="34" charset="-127"/>
                <a:ea typeface="나눔고딕" pitchFamily="34" charset="-127"/>
              </a:rPr>
              <a:t>사진 찍기 메뉴 </a:t>
            </a:r>
            <a:r>
              <a:rPr lang="en-US" altLang="ko-KR" sz="1200" dirty="0">
                <a:latin typeface="나눔고딕" pitchFamily="34" charset="-127"/>
                <a:ea typeface="나눔고딕" pitchFamily="34" charset="-127"/>
              </a:rPr>
              <a:t>:-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U_004b-2</a:t>
            </a:r>
            <a:endParaRPr lang="en-US" altLang="ko-KR" sz="1200" dirty="0">
              <a:latin typeface="나눔고딕" pitchFamily="34" charset="-127"/>
              <a:ea typeface="나눔고딕" pitchFamily="34" charset="-127"/>
            </a:endParaRPr>
          </a:p>
          <a:p>
            <a:pPr algn="ctr"/>
            <a:r>
              <a:rPr lang="en-US" altLang="ko-KR" sz="1200" dirty="0">
                <a:latin typeface="나눔고딕" pitchFamily="34" charset="-127"/>
                <a:ea typeface="나눔고딕" pitchFamily="34" charset="-127"/>
              </a:rPr>
              <a:t>(</a:t>
            </a:r>
            <a:r>
              <a:rPr lang="ko-KR" altLang="en-US" sz="1200" dirty="0" err="1">
                <a:latin typeface="나눔고딕" pitchFamily="34" charset="-127"/>
                <a:ea typeface="나눔고딕" pitchFamily="34" charset="-127"/>
              </a:rPr>
              <a:t>안드로이드</a:t>
            </a:r>
            <a:r>
              <a:rPr lang="ko-KR" altLang="en-US" sz="1200" dirty="0">
                <a:latin typeface="나눔고딕" pitchFamily="34" charset="-127"/>
                <a:ea typeface="나눔고딕" pitchFamily="34" charset="-127"/>
              </a:rPr>
              <a:t> 기본 라이브러리 사용</a:t>
            </a:r>
            <a:r>
              <a:rPr lang="en-US" altLang="ko-KR" sz="1200" dirty="0">
                <a:latin typeface="나눔고딕" pitchFamily="34" charset="-127"/>
                <a:ea typeface="나눔고딕" pitchFamily="34" charset="-127"/>
              </a:rPr>
              <a:t>)</a:t>
            </a:r>
            <a:endParaRPr lang="ko-KR" altLang="en-US" sz="1200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1490" y="495482"/>
            <a:ext cx="3570430" cy="6644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2"/>
                </a:solidFill>
              </a:rPr>
              <a:t>추가</a:t>
            </a:r>
            <a:endParaRPr lang="en-US" altLang="ko-KR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25692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51063</TotalTime>
  <Words>3035</Words>
  <Application>Microsoft Office PowerPoint</Application>
  <PresentationFormat>화면 슬라이드 쇼(4:3)</PresentationFormat>
  <Paragraphs>953</Paragraphs>
  <Slides>42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가는둥근제목체</vt:lpstr>
      <vt:lpstr>굴림</vt:lpstr>
      <vt:lpstr>나눔고딕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상황기반 스마트폰 동시통역 어플리케이션 개발 화면 설계서(UI설계, 마지막에 진행) </vt:lpstr>
      <vt:lpstr>문서 이력</vt:lpstr>
      <vt:lpstr>3단계 - 베타버전</vt:lpstr>
      <vt:lpstr>서비스 흐름도</vt:lpstr>
      <vt:lpstr>메뉴구성</vt:lpstr>
      <vt:lpstr>Splash 이미지</vt:lpstr>
      <vt:lpstr>사용자 등록</vt:lpstr>
      <vt:lpstr>프로필 사진 등록/편집</vt:lpstr>
      <vt:lpstr>프로필 사진 선택</vt:lpstr>
      <vt:lpstr>로그인결과 화면</vt:lpstr>
      <vt:lpstr>통역창</vt:lpstr>
      <vt:lpstr>음성입력창</vt:lpstr>
      <vt:lpstr>통역 내용 확인 및 수정</vt:lpstr>
      <vt:lpstr>통역창</vt:lpstr>
      <vt:lpstr>대화 목록</vt:lpstr>
      <vt:lpstr>PowerPoint 프레젠테이션</vt:lpstr>
      <vt:lpstr>통역창</vt:lpstr>
      <vt:lpstr>음성입력 화면</vt:lpstr>
      <vt:lpstr>통역 내용 확인 및 수정</vt:lpstr>
      <vt:lpstr>채팅화면</vt:lpstr>
      <vt:lpstr>내 위치 인식</vt:lpstr>
      <vt:lpstr>카테고리 선택</vt:lpstr>
      <vt:lpstr>문화유산 선택화면</vt:lpstr>
      <vt:lpstr>POI 세부정보 화면</vt:lpstr>
      <vt:lpstr>SNS 검색결과 화면</vt:lpstr>
      <vt:lpstr>지도 보기</vt:lpstr>
      <vt:lpstr>환경설정 화면</vt:lpstr>
      <vt:lpstr>푸시 메시지</vt:lpstr>
      <vt:lpstr>상황별 대화 목록 제공</vt:lpstr>
      <vt:lpstr>2단계 - 알파버전</vt:lpstr>
      <vt:lpstr>화면 흐름도</vt:lpstr>
      <vt:lpstr>초기화면</vt:lpstr>
      <vt:lpstr>로그인</vt:lpstr>
      <vt:lpstr>대화 수정</vt:lpstr>
      <vt:lpstr>대화 수정</vt:lpstr>
      <vt:lpstr>대화 수정</vt:lpstr>
      <vt:lpstr>환경 설정</vt:lpstr>
      <vt:lpstr>로그아웃 메시지</vt:lpstr>
      <vt:lpstr>가입</vt:lpstr>
      <vt:lpstr>가입완료</vt:lpstr>
      <vt:lpstr>가입완료</vt:lpstr>
      <vt:lpstr>대화상대 선택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SMHRD</cp:lastModifiedBy>
  <cp:revision>1335</cp:revision>
  <cp:lastPrinted>2012-12-06T06:18:09Z</cp:lastPrinted>
  <dcterms:created xsi:type="dcterms:W3CDTF">2009-06-30T03:37:15Z</dcterms:created>
  <dcterms:modified xsi:type="dcterms:W3CDTF">2020-09-17T07:52:31Z</dcterms:modified>
</cp:coreProperties>
</file>