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12" r:id="rId2"/>
    <p:sldId id="537" r:id="rId3"/>
    <p:sldId id="538" r:id="rId4"/>
    <p:sldId id="539" r:id="rId5"/>
    <p:sldId id="54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9467" autoAdjust="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56D45-282E-054A-B6BB-1519CD9BF1A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2E59D-7123-4D4E-B3FB-FE9E7260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6995160" cy="2387600"/>
          </a:xfrm>
        </p:spPr>
        <p:txBody>
          <a:bodyPr anchor="b">
            <a:normAutofit/>
          </a:bodyPr>
          <a:lstStyle>
            <a:lvl1pPr algn="l">
              <a:defRPr sz="5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9302"/>
            <a:ext cx="7138851" cy="1038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5521124"/>
            <a:ext cx="9144000" cy="28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9" y="169817"/>
            <a:ext cx="7504282" cy="927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8359" y="1319349"/>
            <a:ext cx="4418182" cy="45417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259" y="1319349"/>
            <a:ext cx="2875132" cy="4549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3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499" cy="41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8" y="1160826"/>
            <a:ext cx="7503091" cy="9143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08" y="2299063"/>
            <a:ext cx="7500742" cy="36950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rpl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499" cy="41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8" y="1160826"/>
            <a:ext cx="7503091" cy="9143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08" y="2299063"/>
            <a:ext cx="7500742" cy="369502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499" cy="41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8" y="1160826"/>
            <a:ext cx="7503091" cy="9143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08" y="2299063"/>
            <a:ext cx="7500742" cy="369502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6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35563"/>
          </a:xfrm>
        </p:spPr>
        <p:txBody>
          <a:bodyPr/>
          <a:lstStyle>
            <a:lvl1pPr>
              <a:defRPr>
                <a:solidFill>
                  <a:srgbClr val="172D3D"/>
                </a:solidFill>
                <a:latin typeface="Calibri" pitchFamily="34" charset="0"/>
              </a:defRPr>
            </a:lvl1pPr>
            <a:lvl2pPr>
              <a:defRPr>
                <a:solidFill>
                  <a:srgbClr val="172D3D"/>
                </a:solidFill>
                <a:latin typeface="Calibri" pitchFamily="34" charset="0"/>
              </a:defRPr>
            </a:lvl2pPr>
            <a:lvl3pPr>
              <a:defRPr>
                <a:solidFill>
                  <a:srgbClr val="172D3D"/>
                </a:solidFill>
                <a:latin typeface="Calibri" pitchFamily="34" charset="0"/>
              </a:defRPr>
            </a:lvl3pPr>
            <a:lvl4pPr>
              <a:defRPr>
                <a:solidFill>
                  <a:srgbClr val="172D3D"/>
                </a:solidFill>
                <a:latin typeface="Calibri" pitchFamily="34" charset="0"/>
              </a:defRPr>
            </a:lvl4pPr>
            <a:lvl5pPr>
              <a:defRPr>
                <a:solidFill>
                  <a:srgbClr val="172D3D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5104"/>
            <a:ext cx="8229600" cy="533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57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867" y="3984170"/>
            <a:ext cx="4121331" cy="127362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72"/>
          <a:stretch/>
        </p:blipFill>
        <p:spPr>
          <a:xfrm>
            <a:off x="0" y="0"/>
            <a:ext cx="40259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36868" y="891251"/>
            <a:ext cx="4121331" cy="2754774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Blu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868" y="891251"/>
            <a:ext cx="4121331" cy="2754774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867" y="3984170"/>
            <a:ext cx="4121331" cy="127362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25"/>
          <a:stretch/>
        </p:blipFill>
        <p:spPr>
          <a:xfrm>
            <a:off x="-1" y="-14288"/>
            <a:ext cx="4038601" cy="687228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867" y="3984170"/>
            <a:ext cx="4121331" cy="127362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43868" y="5810491"/>
            <a:ext cx="2395960" cy="8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6006040"/>
            <a:ext cx="1692103" cy="58872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336868" y="891251"/>
            <a:ext cx="4121331" cy="2754774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2258" y="1502229"/>
            <a:ext cx="3502592" cy="4674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90" y="1502229"/>
            <a:ext cx="3799659" cy="4674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59" y="261257"/>
            <a:ext cx="7504282" cy="9274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258" y="1472158"/>
            <a:ext cx="34859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2258" y="2442754"/>
            <a:ext cx="3485923" cy="3537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72158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42754"/>
            <a:ext cx="3887391" cy="3537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4DC-5713-4A37-9AD4-A6A30F55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2258" y="169818"/>
            <a:ext cx="7503091" cy="98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08" y="1453019"/>
            <a:ext cx="7500742" cy="472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835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2259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557" y="6356351"/>
            <a:ext cx="385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EC5D64DC-5713-4A37-9AD4-A6A30F55BB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1" y="6291744"/>
            <a:ext cx="1189500" cy="4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4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71" r:id="rId11"/>
    <p:sldLayoutId id="2147483673" r:id="rId12"/>
    <p:sldLayoutId id="2147483675" r:id="rId13"/>
    <p:sldLayoutId id="214748369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09588" indent="-169863" algn="l" defTabSz="914400" rtl="0" eaLnBrk="1" latinLnBrk="0" hangingPunct="1">
        <a:lnSpc>
          <a:spcPct val="100000"/>
        </a:lnSpc>
        <a:spcBef>
          <a:spcPts val="800"/>
        </a:spcBef>
        <a:buClr>
          <a:schemeClr val="bg1">
            <a:lumMod val="50000"/>
          </a:schemeClr>
        </a:buClr>
        <a:buFont typeface="Corbel" panose="020B0503020204020204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09588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Corbel" panose="020B050302020402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09588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Corbel" panose="020B0503020204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7374467" cy="2387600"/>
          </a:xfrm>
        </p:spPr>
        <p:txBody>
          <a:bodyPr>
            <a:normAutofit/>
          </a:bodyPr>
          <a:lstStyle/>
          <a:p>
            <a:r>
              <a:rPr lang="en-IN" dirty="0"/>
              <a:t>Amazon </a:t>
            </a:r>
            <a:br>
              <a:rPr lang="en-IN" dirty="0"/>
            </a:br>
            <a:r>
              <a:rPr lang="en-IN" dirty="0"/>
              <a:t>Simple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07407" y="6321626"/>
            <a:ext cx="385958" cy="365125"/>
          </a:xfrm>
        </p:spPr>
        <p:txBody>
          <a:bodyPr/>
          <a:lstStyle/>
          <a:p>
            <a:fld id="{EC5D64DC-5713-4A37-9AD4-A6A30F55B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146" y="1492370"/>
            <a:ext cx="8094453" cy="4633793"/>
          </a:xfrm>
        </p:spPr>
        <p:txBody>
          <a:bodyPr/>
          <a:lstStyle/>
          <a:p>
            <a:pPr marL="228600" lvl="1" indent="-228600">
              <a:buClr>
                <a:schemeClr val="accent1"/>
              </a:buClr>
              <a:buSzPct val="100000"/>
            </a:pPr>
            <a:r>
              <a:rPr lang="en-US" dirty="0"/>
              <a:t>Domain: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Container for workflow resources such as workflow type, activity/task type, and execution. </a:t>
            </a:r>
          </a:p>
          <a:p>
            <a:pPr marL="228600" lvl="1" indent="-228600">
              <a:buClr>
                <a:schemeClr val="accent1"/>
              </a:buClr>
              <a:buSzPct val="100000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28600" lvl="1" indent="-228600">
              <a:buClr>
                <a:schemeClr val="accent1"/>
              </a:buClr>
              <a:buSzPct val="100000"/>
            </a:pPr>
            <a:r>
              <a:rPr lang="en-US" dirty="0"/>
              <a:t>Workers: </a:t>
            </a:r>
            <a:r>
              <a:rPr lang="en-US" dirty="0">
                <a:solidFill>
                  <a:srgbClr val="7F7F7F"/>
                </a:solidFill>
              </a:rPr>
              <a:t>programs that communicates with Amazon SWF to poll tasks from the specified task list, process received tasks, and return the results </a:t>
            </a:r>
          </a:p>
          <a:p>
            <a:pPr marL="228600" lvl="1" indent="-228600">
              <a:buClr>
                <a:schemeClr val="accent1"/>
              </a:buClr>
              <a:buSzPct val="100000"/>
            </a:pPr>
            <a:endParaRPr lang="en-US" dirty="0">
              <a:solidFill>
                <a:srgbClr val="7F7F7F"/>
              </a:solidFill>
            </a:endParaRPr>
          </a:p>
          <a:p>
            <a:pPr marL="228600" lvl="1" indent="-228600">
              <a:buClr>
                <a:schemeClr val="accent1"/>
              </a:buClr>
              <a:buSzPct val="100000"/>
            </a:pPr>
            <a:r>
              <a:rPr lang="en-US" dirty="0"/>
              <a:t>Decider: </a:t>
            </a:r>
            <a:r>
              <a:rPr lang="en-US" dirty="0">
                <a:solidFill>
                  <a:srgbClr val="7F7F7F"/>
                </a:solidFill>
              </a:rPr>
              <a:t>a program that controls the coordination of tasks such as their ordering, concurrency, and scheduling according to the application and business logic.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8136" y="444281"/>
            <a:ext cx="8229600" cy="533400"/>
          </a:xfrm>
        </p:spPr>
        <p:txBody>
          <a:bodyPr/>
          <a:lstStyle/>
          <a:p>
            <a:r>
              <a:rPr lang="en-US" dirty="0"/>
              <a:t>Simple Workflow – Key Components</a:t>
            </a:r>
          </a:p>
        </p:txBody>
      </p:sp>
    </p:spTree>
    <p:extLst>
      <p:ext uri="{BB962C8B-B14F-4D97-AF65-F5344CB8AC3E}">
        <p14:creationId xmlns:p14="http://schemas.microsoft.com/office/powerpoint/2010/main" val="11967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146" y="1492370"/>
            <a:ext cx="8094453" cy="4633793"/>
          </a:xfrm>
        </p:spPr>
        <p:txBody>
          <a:bodyPr/>
          <a:lstStyle/>
          <a:p>
            <a:r>
              <a:rPr lang="en-US" dirty="0"/>
              <a:t>Limit on the number of…</a:t>
            </a:r>
          </a:p>
          <a:p>
            <a:pPr lvl="1"/>
            <a:r>
              <a:rPr lang="en-US" dirty="0"/>
              <a:t>Workflow types per domain (10,000)</a:t>
            </a:r>
          </a:p>
          <a:p>
            <a:pPr lvl="1"/>
            <a:r>
              <a:rPr lang="en-US" dirty="0"/>
              <a:t>Activity types per domain (10,000)</a:t>
            </a:r>
          </a:p>
          <a:p>
            <a:pPr lvl="1"/>
            <a:r>
              <a:rPr lang="en-US" dirty="0"/>
              <a:t>Total domain can be created (100)</a:t>
            </a:r>
          </a:p>
          <a:p>
            <a:pPr lvl="1"/>
            <a:r>
              <a:rPr lang="en-US" dirty="0"/>
              <a:t>Open workflow executions (100,000) per domain</a:t>
            </a:r>
          </a:p>
          <a:p>
            <a:pPr lvl="1"/>
            <a:r>
              <a:rPr lang="en-US" dirty="0"/>
              <a:t>History retention (up to 90 days)</a:t>
            </a:r>
          </a:p>
          <a:p>
            <a:r>
              <a:rPr lang="en-US" dirty="0"/>
              <a:t>AWS access keys to connect Amazon SWF service. Control access thru IAM.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8136" y="444281"/>
            <a:ext cx="8229600" cy="533400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19046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8136" y="444281"/>
            <a:ext cx="8229600" cy="533400"/>
          </a:xfrm>
        </p:spPr>
        <p:txBody>
          <a:bodyPr/>
          <a:lstStyle/>
          <a:p>
            <a:r>
              <a:rPr lang="en-US" dirty="0"/>
              <a:t>Simple Workflow – Key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35170" y="3152949"/>
            <a:ext cx="144923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Starter	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79629" y="3045118"/>
            <a:ext cx="5262113" cy="84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Simple Workflow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8204" y="3968144"/>
            <a:ext cx="0" cy="101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69743" y="3968144"/>
            <a:ext cx="0" cy="101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6551" y="3467813"/>
            <a:ext cx="483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964611" y="5091017"/>
            <a:ext cx="144923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73283" y="5091017"/>
            <a:ext cx="144923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94098" y="5091017"/>
            <a:ext cx="144923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Worker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4854" y="3968144"/>
            <a:ext cx="0" cy="101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6393" y="3968144"/>
            <a:ext cx="0" cy="101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03699" y="3968144"/>
            <a:ext cx="0" cy="101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545238" y="3968144"/>
            <a:ext cx="0" cy="101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51849" y="1456420"/>
            <a:ext cx="144923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  <a:p>
            <a:pPr algn="ctr"/>
            <a:r>
              <a:rPr lang="en-US" dirty="0"/>
              <a:t>Worker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03939" y="2122097"/>
            <a:ext cx="0" cy="86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45478" y="2122098"/>
            <a:ext cx="0" cy="86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84740" y="3191774"/>
            <a:ext cx="35454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54769710"/>
      </p:ext>
    </p:extLst>
  </p:cSld>
  <p:clrMapOvr>
    <a:masterClrMapping/>
  </p:clrMapOvr>
</p:sld>
</file>

<file path=ppt/theme/theme1.xml><?xml version="1.0" encoding="utf-8"?>
<a:theme xmlns:a="http://schemas.openxmlformats.org/drawingml/2006/main" name="STS-Final-PPT-Template-060816">
  <a:themeElements>
    <a:clrScheme name="STS - Bright">
      <a:dk1>
        <a:srgbClr val="474C55"/>
      </a:dk1>
      <a:lt1>
        <a:srgbClr val="FFFFFF"/>
      </a:lt1>
      <a:dk2>
        <a:srgbClr val="00488E"/>
      </a:dk2>
      <a:lt2>
        <a:srgbClr val="DDDDDD"/>
      </a:lt2>
      <a:accent1>
        <a:srgbClr val="00A8F9"/>
      </a:accent1>
      <a:accent2>
        <a:srgbClr val="0067B9"/>
      </a:accent2>
      <a:accent3>
        <a:srgbClr val="F58220"/>
      </a:accent3>
      <a:accent4>
        <a:srgbClr val="5F6369"/>
      </a:accent4>
      <a:accent5>
        <a:srgbClr val="84BB3B"/>
      </a:accent5>
      <a:accent6>
        <a:srgbClr val="8D54A2"/>
      </a:accent6>
      <a:hlink>
        <a:srgbClr val="00A8F9"/>
      </a:hlink>
      <a:folHlink>
        <a:srgbClr val="00A8F9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S-Final-PPT-Template-060816" id="{F6DA4F60-A293-CA48-B5A7-0FB4A2F78373}" vid="{FB07FDEA-AC5A-AA40-916C-2D4D0C0B71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STS-Final-PPT-Template-060816.potx</Template>
  <TotalTime>11877</TotalTime>
  <Words>156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Trebuchet MS</vt:lpstr>
      <vt:lpstr>Wingdings</vt:lpstr>
      <vt:lpstr>STS-Final-PPT-Template-060816</vt:lpstr>
      <vt:lpstr>Amazon  Simple Workflow</vt:lpstr>
      <vt:lpstr>Simple Workflow – Key Components</vt:lpstr>
      <vt:lpstr>Limitations</vt:lpstr>
      <vt:lpstr>Simple Workflow – Key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and Usage Guidelines</dc:title>
  <dc:creator>Microsoft Office User</dc:creator>
  <cp:lastModifiedBy>Chandrasekhar Dharanikota</cp:lastModifiedBy>
  <cp:revision>280</cp:revision>
  <dcterms:created xsi:type="dcterms:W3CDTF">2016-06-07T21:22:02Z</dcterms:created>
  <dcterms:modified xsi:type="dcterms:W3CDTF">2017-07-05T11:14:04Z</dcterms:modified>
</cp:coreProperties>
</file>