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1" d="100"/>
          <a:sy n="61" d="100"/>
        </p:scale>
        <p:origin x="9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39917" y="1736229"/>
            <a:ext cx="9346970" cy="1323439"/>
          </a:xfrm>
        </p:spPr>
        <p:txBody>
          <a:bodyPr>
            <a:normAutofit/>
          </a:bodyPr>
          <a:lstStyle/>
          <a:p>
            <a:pPr algn="ctr"/>
            <a:r>
              <a:rPr lang="en-US" sz="2200" b="1" dirty="0">
                <a:solidFill>
                  <a:srgbClr val="00B0F0"/>
                </a:solidFill>
              </a:rPr>
              <a:t>Project title</a:t>
            </a:r>
            <a:r>
              <a:rPr lang="en-US" sz="2200" b="1" dirty="0"/>
              <a:t> :  </a:t>
            </a:r>
            <a:r>
              <a:rPr lang="en-US" sz="2200" dirty="0"/>
              <a:t>Intelligent Classification of Rural Infrastructure Projects using IBM Cloud Lite</a:t>
            </a:r>
            <a:br>
              <a:rPr lang="en-US"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432216" y="948196"/>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Kethireddy Dharani</a:t>
            </a:r>
          </a:p>
          <a:p>
            <a:r>
              <a:rPr lang="en-US" sz="2000" b="1" dirty="0">
                <a:solidFill>
                  <a:schemeClr val="accent1">
                    <a:lumMod val="75000"/>
                  </a:schemeClr>
                </a:solidFill>
                <a:latin typeface="Arial"/>
                <a:cs typeface="Arial"/>
              </a:rPr>
              <a:t>SKU College of Engineering and Technology</a:t>
            </a:r>
          </a:p>
          <a:p>
            <a:r>
              <a:rPr lang="en-US" sz="2000" b="1" dirty="0">
                <a:solidFill>
                  <a:schemeClr val="accent1">
                    <a:lumMod val="75000"/>
                  </a:schemeClr>
                </a:solidFill>
                <a:latin typeface="Arial"/>
                <a:cs typeface="Arial"/>
              </a:rPr>
              <a:t>Computer Science Engineering</a:t>
            </a:r>
          </a:p>
        </p:txBody>
      </p:sp>
      <mc:AlternateContent xmlns:mc="http://schemas.openxmlformats.org/markup-compatibility/2006" xmlns:pslz="http://schemas.microsoft.com/office/powerpoint/2016/slidezoom">
        <mc:Choice Requires="pslz">
          <p:graphicFrame>
            <p:nvGraphicFramePr>
              <p:cNvPr id="6" name="Slide Zoom 5">
                <a:extLst>
                  <a:ext uri="{FF2B5EF4-FFF2-40B4-BE49-F238E27FC236}">
                    <a16:creationId xmlns:a16="http://schemas.microsoft.com/office/drawing/2014/main" id="{F82C031F-4150-43C1-9EAC-B2469880CAE0}"/>
                  </a:ext>
                </a:extLst>
              </p:cNvPr>
              <p:cNvGraphicFramePr>
                <a:graphicFrameLocks noChangeAspect="1"/>
              </p:cNvGraphicFramePr>
              <p:nvPr>
                <p:extLst>
                  <p:ext uri="{D42A27DB-BD31-4B8C-83A1-F6EECF244321}">
                    <p14:modId xmlns:p14="http://schemas.microsoft.com/office/powerpoint/2010/main" val="842895502"/>
                  </p:ext>
                </p:extLst>
              </p:nvPr>
            </p:nvGraphicFramePr>
            <p:xfrm>
              <a:off x="-2427890" y="1537274"/>
              <a:ext cx="3048000" cy="1714500"/>
            </p:xfrm>
            <a:graphic>
              <a:graphicData uri="http://schemas.microsoft.com/office/powerpoint/2016/slidezoom">
                <pslz:sldZm>
                  <pslz:sldZmObj sldId="256" cId="953325580">
                    <pslz:zmPr id="{FD33C3D8-88C4-422F-9EB7-B083087B8402}"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6" name="Slide Zoom 5">
                <a:hlinkClick r:id="rId3" action="ppaction://hlinksldjump"/>
                <a:extLst>
                  <a:ext uri="{FF2B5EF4-FFF2-40B4-BE49-F238E27FC236}">
                    <a16:creationId xmlns:a16="http://schemas.microsoft.com/office/drawing/2014/main" id="{F82C031F-4150-43C1-9EAC-B2469880CAE0}"/>
                  </a:ext>
                </a:extLst>
              </p:cNvPr>
              <p:cNvPicPr>
                <a:picLocks noGrp="1" noRot="1" noChangeAspect="1" noMove="1" noResize="1" noEditPoints="1" noAdjustHandles="1" noChangeArrowheads="1" noChangeShapeType="1"/>
              </p:cNvPicPr>
              <p:nvPr/>
            </p:nvPicPr>
            <p:blipFill>
              <a:blip r:embed="rId4"/>
              <a:stretch>
                <a:fillRect/>
              </a:stretch>
            </p:blipFill>
            <p:spPr>
              <a:xfrm>
                <a:off x="-2427890" y="1537274"/>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Integration with government portals for real-time project monitoring</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Use of geospatial/satellite data to improve classification accuracy</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Extendable to other rural/urban infrastructure schemes</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Incorporation of deep learning or </a:t>
            </a:r>
            <a:r>
              <a:rPr lang="en-US" sz="2000" dirty="0" err="1">
                <a:latin typeface="Arial" panose="020B0604020202020204" pitchFamily="34" charset="0"/>
                <a:cs typeface="Arial" panose="020B0604020202020204" pitchFamily="34" charset="0"/>
              </a:rPr>
              <a:t>AutoML</a:t>
            </a:r>
            <a:r>
              <a:rPr lang="en-US" sz="2000" dirty="0">
                <a:latin typeface="Arial" panose="020B0604020202020204" pitchFamily="34" charset="0"/>
                <a:cs typeface="Arial" panose="020B0604020202020204" pitchFamily="34" charset="0"/>
              </a:rPr>
              <a:t> for better model performance</a:t>
            </a:r>
          </a:p>
          <a:p>
            <a:pPr>
              <a:buFont typeface="Arial" panose="020B0604020202020204" pitchFamily="34" charset="0"/>
              <a:buChar char="•"/>
            </a:pPr>
            <a:r>
              <a:rPr lang="en-US" sz="2000" dirty="0">
                <a:latin typeface="Arial" panose="020B0604020202020204" pitchFamily="34" charset="0"/>
                <a:cs typeface="Arial" panose="020B0604020202020204" pitchFamily="34" charset="0"/>
              </a:rPr>
              <a:t>Development of mobile or desktop applications for field-level usage</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4D6C9166-E375-4F13-8E0C-1F0F188E215C}"/>
              </a:ext>
            </a:extLst>
          </p:cNvPr>
          <p:cNvSpPr>
            <a:spLocks noGrp="1" noChangeArrowheads="1"/>
          </p:cNvSpPr>
          <p:nvPr>
            <p:ph idx="1"/>
          </p:nvPr>
        </p:nvSpPr>
        <p:spPr bwMode="auto">
          <a:xfrm>
            <a:off x="581192" y="1745864"/>
            <a:ext cx="1144264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AI </a:t>
            </a:r>
            <a:r>
              <a:rPr kumimoji="0" lang="en-US" altLang="en-US" sz="2000" b="0" i="0" u="none" strike="noStrike" cap="none" normalizeH="0" baseline="0" dirty="0" err="1">
                <a:ln>
                  <a:noFill/>
                </a:ln>
                <a:solidFill>
                  <a:schemeClr val="tx1"/>
                </a:solidFill>
                <a:effectLst/>
                <a:latin typeface="Arial" panose="020B0604020202020204" pitchFamily="34" charset="0"/>
              </a:rPr>
              <a:t>Kosh</a:t>
            </a:r>
            <a:r>
              <a:rPr kumimoji="0" lang="en-US" altLang="en-US" sz="2000" b="0" i="0" u="none" strike="noStrike" cap="none" normalizeH="0" baseline="0" dirty="0">
                <a:ln>
                  <a:noFill/>
                </a:ln>
                <a:solidFill>
                  <a:schemeClr val="tx1"/>
                </a:solidFill>
                <a:effectLst/>
                <a:latin typeface="Arial" panose="020B0604020202020204" pitchFamily="34" charset="0"/>
              </a:rPr>
              <a:t> Dataset – https://aikosh.indiaai.gov.in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IBM Watson Studio – https://www.ibm.com/cloud/watson-studio</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IBM Cloud Lite – https://www.ibm.com/cloud/free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Scikit-learn Documentation – https://scikit-learn.org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Pandas Library – https://pandas.pydata.org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Research papers and blogs on rural infrastructure project classification and machine learning techniques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816EC6F8-F24C-42CF-9547-B71426FF76FD}"/>
              </a:ext>
            </a:extLst>
          </p:cNvPr>
          <p:cNvPicPr>
            <a:picLocks noGrp="1" noChangeAspect="1"/>
          </p:cNvPicPr>
          <p:nvPr>
            <p:ph idx="1"/>
          </p:nvPr>
        </p:nvPicPr>
        <p:blipFill>
          <a:blip r:embed="rId2"/>
          <a:stretch>
            <a:fillRect/>
          </a:stretch>
        </p:blipFill>
        <p:spPr>
          <a:xfrm>
            <a:off x="2131489" y="2013394"/>
            <a:ext cx="5448580" cy="4007056"/>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7472F70-FE81-4CE9-B604-FA57A97262FF}"/>
              </a:ext>
            </a:extLst>
          </p:cNvPr>
          <p:cNvPicPr>
            <a:picLocks noGrp="1" noChangeAspect="1"/>
          </p:cNvPicPr>
          <p:nvPr>
            <p:ph idx="1"/>
          </p:nvPr>
        </p:nvPicPr>
        <p:blipFill>
          <a:blip r:embed="rId2"/>
          <a:stretch>
            <a:fillRect/>
          </a:stretch>
        </p:blipFill>
        <p:spPr>
          <a:xfrm>
            <a:off x="2134886" y="1947378"/>
            <a:ext cx="5378726" cy="3949903"/>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95855DE-8194-4338-951A-005AD8DD5ACC}"/>
              </a:ext>
            </a:extLst>
          </p:cNvPr>
          <p:cNvPicPr>
            <a:picLocks noGrp="1" noChangeAspect="1"/>
          </p:cNvPicPr>
          <p:nvPr>
            <p:ph idx="1"/>
          </p:nvPr>
        </p:nvPicPr>
        <p:blipFill>
          <a:blip r:embed="rId2"/>
          <a:stretch>
            <a:fillRect/>
          </a:stretch>
        </p:blipFill>
        <p:spPr>
          <a:xfrm>
            <a:off x="1627622" y="1769025"/>
            <a:ext cx="6477333" cy="4159464"/>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0872" y="1374266"/>
            <a:ext cx="11029615" cy="4673324"/>
          </a:xfrm>
        </p:spPr>
        <p:txBody>
          <a:bodyPr>
            <a:normAutofit/>
          </a:bodyPr>
          <a:lstStyle/>
          <a:p>
            <a:pPr marL="0" indent="0">
              <a:buNone/>
            </a:pPr>
            <a:r>
              <a:rPr lang="en-US" sz="2000" dirty="0">
                <a:solidFill>
                  <a:srgbClr val="000000"/>
                </a:solidFill>
                <a:effectLst/>
                <a:latin typeface="Arial" panose="020B0604020202020204" pitchFamily="34" charset="0"/>
                <a:cs typeface="Arial" panose="020B0604020202020204" pitchFamily="34" charset="0"/>
              </a:rPr>
              <a:t>The Pradhan Mantri Gram </a:t>
            </a:r>
            <a:r>
              <a:rPr lang="en-US" sz="2000" dirty="0" err="1">
                <a:solidFill>
                  <a:srgbClr val="000000"/>
                </a:solidFill>
                <a:effectLst/>
                <a:latin typeface="Arial" panose="020B0604020202020204" pitchFamily="34" charset="0"/>
                <a:cs typeface="Arial" panose="020B0604020202020204" pitchFamily="34" charset="0"/>
              </a:rPr>
              <a:t>Sadak</a:t>
            </a:r>
            <a:r>
              <a:rPr lang="en-US" sz="2000" dirty="0">
                <a:solidFill>
                  <a:srgbClr val="000000"/>
                </a:solidFill>
                <a:effectLst/>
                <a:latin typeface="Arial" panose="020B0604020202020204" pitchFamily="34" charset="0"/>
                <a:cs typeface="Arial" panose="020B0604020202020204" pitchFamily="34" charset="0"/>
              </a:rPr>
              <a:t> Yojana (PMGSY) is a flagship rural development program in India, initiated to provide all-weather road connectivity to eligible unconnected habitations. Over the years, the program has evolved through different phases or schemes (PMGSY-I, PMGSY-II, RCPLWEA, etc.), each with potentially distinct objectives, funding mechanisms, and project specifications. For government bodies, infrastructure planners, and policy analysts, efficiently categorizing thousands of ongoing and completed projects is crucial for effective monitoring, transparent budget allocation, and assessing the long-term impact of these schemes. Manual classification is time-consuming, prone to errors, and scales poorly. Your specific task is to design, build, and evaluate a machine learning model that can automatically classify a road or bridge construction project into its correct </a:t>
            </a:r>
            <a:r>
              <a:rPr lang="en-US" sz="2000" dirty="0">
                <a:latin typeface="Arial" panose="020B0604020202020204" pitchFamily="34" charset="0"/>
                <a:cs typeface="Arial" panose="020B0604020202020204" pitchFamily="34" charset="0"/>
              </a:rPr>
              <a:t>.</a:t>
            </a:r>
            <a:r>
              <a:rPr lang="en-US" sz="2000" dirty="0">
                <a:solidFill>
                  <a:srgbClr val="000000"/>
                </a:solidFill>
                <a:effectLst/>
                <a:latin typeface="Arial" panose="020B0604020202020204" pitchFamily="34" charset="0"/>
                <a:cs typeface="Arial" panose="020B0604020202020204" pitchFamily="34" charset="0"/>
              </a:rPr>
              <a:t>PMGSY_SCHEME based on its physical and financial characteristics.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435" y="702156"/>
            <a:ext cx="11308894" cy="653678"/>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         </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435" y="2175641"/>
            <a:ext cx="11613721" cy="4475710"/>
          </a:xfrm>
        </p:spPr>
        <p:txBody>
          <a:bodyPr vert="horz" lIns="91440" tIns="45720" rIns="91440" bIns="45720" rtlCol="0" anchor="ctr">
            <a:noAutofit/>
          </a:bodyPr>
          <a:lstStyle/>
          <a:p>
            <a:pPr marL="0" indent="0">
              <a:buNone/>
            </a:pPr>
            <a:r>
              <a:rPr lang="en-US" sz="2000" dirty="0">
                <a:latin typeface="Arial" panose="020B0604020202020204" pitchFamily="34" charset="0"/>
                <a:cs typeface="Arial" panose="020B0604020202020204" pitchFamily="34" charset="0"/>
              </a:rPr>
              <a:t>The proposed system uses machine learning to automatically classify rural infrastructure projects under various PMGSY schemes based on physical and financial attributes.</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Data Collection</a:t>
            </a:r>
            <a:r>
              <a:rPr lang="en-US" sz="2000" dirty="0">
                <a:latin typeface="Arial" panose="020B0604020202020204" pitchFamily="34" charset="0"/>
                <a:cs typeface="Arial" panose="020B0604020202020204" pitchFamily="34" charset="0"/>
              </a:rPr>
              <a:t>: Project data (length, cost, location, etc.) is collected from AI </a:t>
            </a:r>
            <a:r>
              <a:rPr lang="en-US" sz="2000" dirty="0" err="1">
                <a:latin typeface="Arial" panose="020B0604020202020204" pitchFamily="34" charset="0"/>
                <a:cs typeface="Arial" panose="020B0604020202020204" pitchFamily="34" charset="0"/>
              </a:rPr>
              <a:t>Kosh</a:t>
            </a:r>
            <a:r>
              <a:rPr lang="en-US" sz="20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Preprocessing</a:t>
            </a:r>
            <a:r>
              <a:rPr lang="en-US" sz="2000" dirty="0">
                <a:latin typeface="Arial" panose="020B0604020202020204" pitchFamily="34" charset="0"/>
                <a:cs typeface="Arial" panose="020B0604020202020204" pitchFamily="34" charset="0"/>
              </a:rPr>
              <a:t>: Data is cleaned, missing values are handled, and categorical fields are encoded.</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Feature Engineering</a:t>
            </a:r>
            <a:r>
              <a:rPr lang="en-US" sz="2000" dirty="0">
                <a:latin typeface="Arial" panose="020B0604020202020204" pitchFamily="34" charset="0"/>
                <a:cs typeface="Arial" panose="020B0604020202020204" pitchFamily="34" charset="0"/>
              </a:rPr>
              <a:t>: Key features like cost per km and region are extracted to improve model accuracy.</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Model Training</a:t>
            </a:r>
            <a:r>
              <a:rPr lang="en-US" sz="2000" dirty="0">
                <a:latin typeface="Arial" panose="020B0604020202020204" pitchFamily="34" charset="0"/>
                <a:cs typeface="Arial" panose="020B0604020202020204" pitchFamily="34" charset="0"/>
              </a:rPr>
              <a:t>: Classification models like Random Forest or Decision Tree are trained using labeled project data.</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Evaluation</a:t>
            </a:r>
            <a:r>
              <a:rPr lang="en-US" sz="2000" dirty="0">
                <a:latin typeface="Arial" panose="020B0604020202020204" pitchFamily="34" charset="0"/>
                <a:cs typeface="Arial" panose="020B0604020202020204" pitchFamily="34" charset="0"/>
              </a:rPr>
              <a:t>: Model is evaluated using accuracy, F1-score, and confusion matrix.</a:t>
            </a:r>
          </a:p>
          <a:p>
            <a:pPr>
              <a:buFont typeface="Arial" panose="020B0604020202020204" pitchFamily="34" charset="0"/>
              <a:buChar char="•"/>
            </a:pPr>
            <a:r>
              <a:rPr lang="en-US" sz="2000" b="1" dirty="0">
                <a:latin typeface="Arial" panose="020B0604020202020204" pitchFamily="34" charset="0"/>
                <a:cs typeface="Arial" panose="020B0604020202020204" pitchFamily="34" charset="0"/>
              </a:rPr>
              <a:t>Deployment</a:t>
            </a:r>
            <a:r>
              <a:rPr lang="en-US" sz="2000" dirty="0">
                <a:latin typeface="Arial" panose="020B0604020202020204" pitchFamily="34" charset="0"/>
                <a:cs typeface="Arial" panose="020B0604020202020204" pitchFamily="34" charset="0"/>
              </a:rPr>
              <a:t>: Trained model is deployed using IBM Watson Studio and made accessible via a REST API on IBM Cloud Lite.</a:t>
            </a:r>
          </a:p>
          <a:p>
            <a:pPr marL="0" indent="0">
              <a:buNone/>
            </a:pPr>
            <a:r>
              <a:rPr lang="en-US" sz="2000" dirty="0">
                <a:latin typeface="Arial" panose="020B0604020202020204" pitchFamily="34" charset="0"/>
                <a:cs typeface="Arial" panose="020B0604020202020204" pitchFamily="34" charset="0"/>
              </a:rPr>
              <a:t>This system ensures fast, reliable classification, reducing manual effort and improving transparency in scheme allocation.</a:t>
            </a:r>
          </a:p>
          <a:p>
            <a:pPr marL="0" indent="0">
              <a:buNone/>
            </a:pPr>
            <a:endParaRPr lang="en-IN" sz="2000" b="1"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206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73269" y="1481960"/>
            <a:ext cx="11708524" cy="5376040"/>
          </a:xfrm>
        </p:spPr>
        <p:txBody>
          <a:bodyPr>
            <a:normAutofit fontScale="92500" lnSpcReduction="20000"/>
          </a:bodyPr>
          <a:lstStyle/>
          <a:p>
            <a:pPr marL="0" indent="0">
              <a:buNone/>
            </a:pPr>
            <a:endParaRPr lang="en-IN" sz="1800" b="1" dirty="0">
              <a:solidFill>
                <a:srgbClr val="0F0F0F"/>
              </a:solidFill>
            </a:endParaRPr>
          </a:p>
          <a:p>
            <a:pPr marL="0" indent="0">
              <a:buNone/>
            </a:pPr>
            <a:r>
              <a:rPr lang="en-IN" sz="2200" b="1" dirty="0">
                <a:solidFill>
                  <a:srgbClr val="0F0F0F"/>
                </a:solidFill>
                <a:latin typeface="Arial" panose="020B0604020202020204" pitchFamily="34" charset="0"/>
                <a:cs typeface="Arial" panose="020B0604020202020204" pitchFamily="34" charset="0"/>
              </a:rPr>
              <a:t>1.System Requirements</a:t>
            </a:r>
          </a:p>
          <a:p>
            <a:pPr marL="0" indent="0">
              <a:buNone/>
            </a:pPr>
            <a:r>
              <a:rPr lang="en-IN" sz="2200" dirty="0">
                <a:solidFill>
                  <a:srgbClr val="0F0F0F"/>
                </a:solidFill>
                <a:latin typeface="Arial" panose="020B0604020202020204" pitchFamily="34" charset="0"/>
                <a:cs typeface="Arial" panose="020B0604020202020204" pitchFamily="34" charset="0"/>
              </a:rPr>
              <a:t>    Hardware: Standard PC or Cloud Notebook Environment</a:t>
            </a:r>
          </a:p>
          <a:p>
            <a:pPr marL="0" indent="0">
              <a:buNone/>
            </a:pPr>
            <a:r>
              <a:rPr lang="en-IN" sz="2200" dirty="0">
                <a:solidFill>
                  <a:srgbClr val="0F0F0F"/>
                </a:solidFill>
                <a:latin typeface="Arial" panose="020B0604020202020204" pitchFamily="34" charset="0"/>
                <a:cs typeface="Arial" panose="020B0604020202020204" pitchFamily="34" charset="0"/>
              </a:rPr>
              <a:t>    Software: </a:t>
            </a:r>
          </a:p>
          <a:p>
            <a:pPr marL="0" indent="0">
              <a:buNone/>
            </a:pPr>
            <a:r>
              <a:rPr lang="en-IN" sz="2200" dirty="0">
                <a:solidFill>
                  <a:srgbClr val="0F0F0F"/>
                </a:solidFill>
                <a:latin typeface="Arial" panose="020B0604020202020204" pitchFamily="34" charset="0"/>
                <a:cs typeface="Arial" panose="020B0604020202020204" pitchFamily="34" charset="0"/>
              </a:rPr>
              <a:t>        Python(</a:t>
            </a:r>
            <a:r>
              <a:rPr lang="en-IN" sz="2200" dirty="0" err="1">
                <a:solidFill>
                  <a:srgbClr val="0F0F0F"/>
                </a:solidFill>
                <a:latin typeface="Arial" panose="020B0604020202020204" pitchFamily="34" charset="0"/>
                <a:cs typeface="Arial" panose="020B0604020202020204" pitchFamily="34" charset="0"/>
              </a:rPr>
              <a:t>Jupyter</a:t>
            </a:r>
            <a:r>
              <a:rPr lang="en-IN" sz="2200" dirty="0">
                <a:solidFill>
                  <a:srgbClr val="0F0F0F"/>
                </a:solidFill>
                <a:latin typeface="Arial" panose="020B0604020202020204" pitchFamily="34" charset="0"/>
                <a:cs typeface="Arial" panose="020B0604020202020204" pitchFamily="34" charset="0"/>
              </a:rPr>
              <a:t> Notebook)</a:t>
            </a:r>
          </a:p>
          <a:p>
            <a:pPr marL="0" indent="0">
              <a:buNone/>
            </a:pPr>
            <a:r>
              <a:rPr lang="en-IN" sz="2200" dirty="0">
                <a:solidFill>
                  <a:srgbClr val="0F0F0F"/>
                </a:solidFill>
                <a:latin typeface="Arial" panose="020B0604020202020204" pitchFamily="34" charset="0"/>
                <a:cs typeface="Arial" panose="020B0604020202020204" pitchFamily="34" charset="0"/>
              </a:rPr>
              <a:t>        IBM Cloud Lite</a:t>
            </a:r>
          </a:p>
          <a:p>
            <a:pPr marL="0" indent="0">
              <a:buNone/>
            </a:pPr>
            <a:r>
              <a:rPr lang="en-IN" sz="2200" dirty="0">
                <a:solidFill>
                  <a:srgbClr val="0F0F0F"/>
                </a:solidFill>
                <a:latin typeface="Arial" panose="020B0604020202020204" pitchFamily="34" charset="0"/>
                <a:cs typeface="Arial" panose="020B0604020202020204" pitchFamily="34" charset="0"/>
              </a:rPr>
              <a:t>        IBM Watson Studio</a:t>
            </a:r>
          </a:p>
          <a:p>
            <a:pPr marL="0" indent="0">
              <a:buNone/>
            </a:pPr>
            <a:r>
              <a:rPr lang="en-IN" sz="2200" dirty="0">
                <a:solidFill>
                  <a:srgbClr val="0F0F0F"/>
                </a:solidFill>
                <a:latin typeface="Arial" panose="020B0604020202020204" pitchFamily="34" charset="0"/>
                <a:cs typeface="Arial" panose="020B0604020202020204" pitchFamily="34" charset="0"/>
              </a:rPr>
              <a:t>        Scikit-Learn, NumPy, Matplotlib, Pandas</a:t>
            </a:r>
          </a:p>
          <a:p>
            <a:pPr marL="0" indent="0">
              <a:buNone/>
            </a:pPr>
            <a:r>
              <a:rPr lang="en-IN" sz="2200" b="1" dirty="0">
                <a:solidFill>
                  <a:srgbClr val="0F0F0F"/>
                </a:solidFill>
                <a:latin typeface="Arial" panose="020B0604020202020204" pitchFamily="34" charset="0"/>
                <a:cs typeface="Arial" panose="020B0604020202020204" pitchFamily="34" charset="0"/>
              </a:rPr>
              <a:t>2.Libraries/Tools Used</a:t>
            </a:r>
          </a:p>
          <a:p>
            <a:pPr marL="0" indent="0">
              <a:buNone/>
            </a:pPr>
            <a:r>
              <a:rPr lang="en-IN" sz="2200" dirty="0">
                <a:solidFill>
                  <a:srgbClr val="0F0F0F"/>
                </a:solidFill>
                <a:latin typeface="Arial" panose="020B0604020202020204" pitchFamily="34" charset="0"/>
                <a:cs typeface="Arial" panose="020B0604020202020204" pitchFamily="34" charset="0"/>
              </a:rPr>
              <a:t>    Pandas - For data loading and preprocessing</a:t>
            </a:r>
          </a:p>
          <a:p>
            <a:pPr marL="0" indent="0">
              <a:buNone/>
            </a:pPr>
            <a:r>
              <a:rPr lang="en-IN" sz="2200" dirty="0">
                <a:solidFill>
                  <a:srgbClr val="0F0F0F"/>
                </a:solidFill>
                <a:latin typeface="Arial" panose="020B0604020202020204" pitchFamily="34" charset="0"/>
                <a:cs typeface="Arial" panose="020B0604020202020204" pitchFamily="34" charset="0"/>
              </a:rPr>
              <a:t>   Scikit-Learn – For Model training and evaluation</a:t>
            </a:r>
          </a:p>
          <a:p>
            <a:pPr marL="0" indent="0">
              <a:buNone/>
            </a:pPr>
            <a:r>
              <a:rPr lang="en-IN" sz="2200" dirty="0">
                <a:solidFill>
                  <a:srgbClr val="0F0F0F"/>
                </a:solidFill>
                <a:latin typeface="Arial" panose="020B0604020202020204" pitchFamily="34" charset="0"/>
                <a:cs typeface="Arial" panose="020B0604020202020204" pitchFamily="34" charset="0"/>
              </a:rPr>
              <a:t>   Matplotlib/Seaborn – For data visualisation</a:t>
            </a:r>
          </a:p>
          <a:p>
            <a:pPr marL="0" indent="0">
              <a:buNone/>
            </a:pPr>
            <a:r>
              <a:rPr lang="en-US" sz="2200" dirty="0">
                <a:solidFill>
                  <a:srgbClr val="0F0F0F"/>
                </a:solidFill>
                <a:latin typeface="Arial" panose="020B0604020202020204" pitchFamily="34" charset="0"/>
                <a:cs typeface="Arial" panose="020B0604020202020204" pitchFamily="34" charset="0"/>
              </a:rPr>
              <a:t>   IBM Watson Machine Learning – for deployment</a:t>
            </a:r>
          </a:p>
          <a:p>
            <a:pPr marL="0" indent="0">
              <a:buNone/>
            </a:pPr>
            <a:endParaRPr lang="en-IN" sz="2200" b="1" dirty="0">
              <a:solidFill>
                <a:srgbClr val="0F0F0F"/>
              </a:solidFill>
              <a:latin typeface="Arial" panose="020B0604020202020204" pitchFamily="34" charset="0"/>
              <a:cs typeface="Arial" panose="020B0604020202020204" pitchFamily="34" charset="0"/>
            </a:endParaRPr>
          </a:p>
          <a:p>
            <a:pPr marL="0" indent="0">
              <a:buNone/>
            </a:pPr>
            <a:endParaRPr lang="en-IN" sz="18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pPr marL="0" indent="0">
              <a:buNone/>
            </a:pPr>
            <a:endParaRPr lang="en-US" sz="2000" b="1" dirty="0">
              <a:latin typeface="Arial" panose="020B0604020202020204" pitchFamily="34" charset="0"/>
              <a:cs typeface="Arial" panose="020B0604020202020204" pitchFamily="34" charset="0"/>
            </a:endParaRPr>
          </a:p>
          <a:p>
            <a:pPr marL="0" indent="0">
              <a:buNone/>
            </a:pPr>
            <a:r>
              <a:rPr lang="en-US" sz="2400" b="1" dirty="0">
                <a:latin typeface="Arial" panose="020B0604020202020204" pitchFamily="34" charset="0"/>
                <a:cs typeface="Arial" panose="020B0604020202020204" pitchFamily="34" charset="0"/>
              </a:rPr>
              <a:t>Chosen Algorithm</a:t>
            </a:r>
            <a:r>
              <a:rPr lang="en-US" sz="2400" dirty="0">
                <a:latin typeface="Arial" panose="020B0604020202020204" pitchFamily="34" charset="0"/>
                <a:cs typeface="Arial" panose="020B0604020202020204" pitchFamily="34" charset="0"/>
              </a:rPr>
              <a:t>: Random Forest Classifier (best suited for tabular classification problems).</a:t>
            </a:r>
          </a:p>
          <a:p>
            <a:pPr marL="0" indent="0">
              <a:buNone/>
            </a:pPr>
            <a:r>
              <a:rPr lang="en-US" sz="2400" b="1" dirty="0">
                <a:latin typeface="Arial" panose="020B0604020202020204" pitchFamily="34" charset="0"/>
                <a:cs typeface="Arial" panose="020B0604020202020204" pitchFamily="34" charset="0"/>
              </a:rPr>
              <a:t>Input Features</a:t>
            </a:r>
            <a:r>
              <a:rPr lang="en-US" sz="24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Road/Bridge length</a:t>
            </a:r>
          </a:p>
          <a:p>
            <a:pPr marL="742950" lvl="1"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Total sanctioned cost</a:t>
            </a:r>
          </a:p>
          <a:p>
            <a:pPr marL="742950" lvl="1"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State, district, year, Number of habitations</a:t>
            </a:r>
          </a:p>
          <a:p>
            <a:pPr marL="0" indent="0">
              <a:buNone/>
            </a:pPr>
            <a:r>
              <a:rPr lang="en-US" sz="2400" b="1" dirty="0">
                <a:latin typeface="Arial" panose="020B0604020202020204" pitchFamily="34" charset="0"/>
                <a:cs typeface="Arial" panose="020B0604020202020204" pitchFamily="34" charset="0"/>
              </a:rPr>
              <a:t>Training Process</a:t>
            </a:r>
            <a:r>
              <a:rPr lang="en-US" sz="24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Clean and encode data</a:t>
            </a:r>
          </a:p>
          <a:p>
            <a:pPr>
              <a:buFont typeface="Arial" panose="020B0604020202020204" pitchFamily="34" charset="0"/>
              <a:buChar char="•"/>
            </a:pPr>
            <a:r>
              <a:rPr lang="en-US" sz="2400" dirty="0">
                <a:latin typeface="Arial" panose="020B0604020202020204" pitchFamily="34" charset="0"/>
                <a:cs typeface="Arial" panose="020B0604020202020204" pitchFamily="34" charset="0"/>
              </a:rPr>
              <a:t>Train/test split (e.g., 80:20), Hyperparameter tuning using GridSearchCV</a:t>
            </a:r>
          </a:p>
          <a:p>
            <a:pPr marL="0" indent="0">
              <a:buNone/>
            </a:pPr>
            <a:r>
              <a:rPr lang="en-US" sz="2400" b="1" dirty="0">
                <a:latin typeface="Arial" panose="020B0604020202020204" pitchFamily="34" charset="0"/>
                <a:cs typeface="Arial" panose="020B0604020202020204" pitchFamily="34" charset="0"/>
              </a:rPr>
              <a:t>Deployment:</a:t>
            </a:r>
          </a:p>
          <a:p>
            <a:pPr marL="0" indent="0">
              <a:buNone/>
            </a:pPr>
            <a:r>
              <a:rPr lang="en-US" sz="2400" dirty="0">
                <a:latin typeface="Arial" panose="020B0604020202020204" pitchFamily="34" charset="0"/>
                <a:cs typeface="Arial" panose="020B0604020202020204" pitchFamily="34" charset="0"/>
              </a:rPr>
              <a:t>Deployed on IBM Watson Machine Learning</a:t>
            </a:r>
          </a:p>
          <a:p>
            <a:pPr marL="0" indent="0">
              <a:buNone/>
            </a:pPr>
            <a:r>
              <a:rPr lang="en-US" sz="2400" dirty="0">
                <a:latin typeface="Arial" panose="020B0604020202020204" pitchFamily="34" charset="0"/>
                <a:cs typeface="Arial" panose="020B0604020202020204" pitchFamily="34" charset="0"/>
              </a:rPr>
              <a:t>Exposed as REST API as endpoint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86599" y="1312536"/>
            <a:ext cx="11029615" cy="4673324"/>
          </a:xfrm>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6" name="Picture 5">
            <a:extLst>
              <a:ext uri="{FF2B5EF4-FFF2-40B4-BE49-F238E27FC236}">
                <a16:creationId xmlns:a16="http://schemas.microsoft.com/office/drawing/2014/main" id="{D8206105-5CB6-4B74-A2A3-09D16F22E3B6}"/>
              </a:ext>
            </a:extLst>
          </p:cNvPr>
          <p:cNvPicPr>
            <a:picLocks noChangeAspect="1"/>
          </p:cNvPicPr>
          <p:nvPr/>
        </p:nvPicPr>
        <p:blipFill>
          <a:blip r:embed="rId2"/>
          <a:stretch>
            <a:fillRect/>
          </a:stretch>
        </p:blipFill>
        <p:spPr>
          <a:xfrm>
            <a:off x="370985" y="1526423"/>
            <a:ext cx="5725016" cy="3476502"/>
          </a:xfrm>
          <a:prstGeom prst="rect">
            <a:avLst/>
          </a:prstGeom>
        </p:spPr>
      </p:pic>
      <p:pic>
        <p:nvPicPr>
          <p:cNvPr id="8" name="Picture 7">
            <a:extLst>
              <a:ext uri="{FF2B5EF4-FFF2-40B4-BE49-F238E27FC236}">
                <a16:creationId xmlns:a16="http://schemas.microsoft.com/office/drawing/2014/main" id="{2057C901-DE8F-4F67-93A8-0F641616F644}"/>
              </a:ext>
            </a:extLst>
          </p:cNvPr>
          <p:cNvPicPr>
            <a:picLocks noChangeAspect="1"/>
          </p:cNvPicPr>
          <p:nvPr/>
        </p:nvPicPr>
        <p:blipFill>
          <a:blip r:embed="rId3"/>
          <a:stretch>
            <a:fillRect/>
          </a:stretch>
        </p:blipFill>
        <p:spPr>
          <a:xfrm>
            <a:off x="6096000" y="1392611"/>
            <a:ext cx="5725016" cy="361031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95276" y="872140"/>
            <a:ext cx="11029616" cy="530296"/>
          </a:xfrm>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86599" y="1312536"/>
            <a:ext cx="11029615" cy="4673324"/>
          </a:xfrm>
        </p:spPr>
        <p:txBody>
          <a:bodyPr>
            <a:normAutofit/>
          </a:bodyPr>
          <a:lstStyle/>
          <a:p>
            <a:pPr marL="0" indent="0">
              <a:buNone/>
            </a:pPr>
            <a:r>
              <a:rPr lang="en-IN" sz="2400" dirty="0">
                <a:solidFill>
                  <a:srgbClr val="0F0F0F"/>
                </a:solidFill>
                <a:ea typeface="+mn-lt"/>
                <a:cs typeface="+mn-lt"/>
              </a:rPr>
              <a:t>.</a:t>
            </a:r>
            <a:endParaRPr lang="en-IN" sz="2400" dirty="0"/>
          </a:p>
        </p:txBody>
      </p:sp>
      <p:pic>
        <p:nvPicPr>
          <p:cNvPr id="4" name="Picture 3">
            <a:extLst>
              <a:ext uri="{FF2B5EF4-FFF2-40B4-BE49-F238E27FC236}">
                <a16:creationId xmlns:a16="http://schemas.microsoft.com/office/drawing/2014/main" id="{EA5B4A6D-CE6E-4FA4-87C1-F3788976302D}"/>
              </a:ext>
            </a:extLst>
          </p:cNvPr>
          <p:cNvPicPr>
            <a:picLocks noChangeAspect="1"/>
          </p:cNvPicPr>
          <p:nvPr/>
        </p:nvPicPr>
        <p:blipFill>
          <a:blip r:embed="rId2"/>
          <a:stretch>
            <a:fillRect/>
          </a:stretch>
        </p:blipFill>
        <p:spPr>
          <a:xfrm>
            <a:off x="75891" y="1723697"/>
            <a:ext cx="6272358" cy="4261309"/>
          </a:xfrm>
          <a:prstGeom prst="rect">
            <a:avLst/>
          </a:prstGeom>
        </p:spPr>
      </p:pic>
      <p:pic>
        <p:nvPicPr>
          <p:cNvPr id="9" name="Picture 8">
            <a:extLst>
              <a:ext uri="{FF2B5EF4-FFF2-40B4-BE49-F238E27FC236}">
                <a16:creationId xmlns:a16="http://schemas.microsoft.com/office/drawing/2014/main" id="{62C14127-2265-49CB-9C7F-60A52AF99300}"/>
              </a:ext>
            </a:extLst>
          </p:cNvPr>
          <p:cNvPicPr>
            <a:picLocks noChangeAspect="1"/>
          </p:cNvPicPr>
          <p:nvPr/>
        </p:nvPicPr>
        <p:blipFill>
          <a:blip r:embed="rId3"/>
          <a:stretch>
            <a:fillRect/>
          </a:stretch>
        </p:blipFill>
        <p:spPr>
          <a:xfrm>
            <a:off x="6463861" y="1330096"/>
            <a:ext cx="5332863" cy="4673325"/>
          </a:xfrm>
          <a:prstGeom prst="rect">
            <a:avLst/>
          </a:prstGeom>
        </p:spPr>
      </p:pic>
    </p:spTree>
    <p:extLst>
      <p:ext uri="{BB962C8B-B14F-4D97-AF65-F5344CB8AC3E}">
        <p14:creationId xmlns:p14="http://schemas.microsoft.com/office/powerpoint/2010/main" val="392139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latin typeface="Arial" panose="020B0604020202020204" pitchFamily="34" charset="0"/>
                <a:cs typeface="Arial" panose="020B0604020202020204" pitchFamily="34" charset="0"/>
              </a:rPr>
              <a:t>The proposed system successfully automates the classification of rural infrastructure projects into appropriate PMGSY schemes using machine learning. By analyzing physical and financial attributes, the model improves accuracy, reduces manual effort, and enhances transparency in project categorization.</a:t>
            </a:r>
          </a:p>
          <a:p>
            <a:r>
              <a:rPr lang="en-US" sz="2000" dirty="0">
                <a:latin typeface="Arial" panose="020B0604020202020204" pitchFamily="34" charset="0"/>
                <a:cs typeface="Arial" panose="020B0604020202020204" pitchFamily="34" charset="0"/>
              </a:rPr>
              <a:t>Deployment on </a:t>
            </a:r>
            <a:r>
              <a:rPr lang="en-US" sz="2000" b="1" dirty="0">
                <a:latin typeface="Arial" panose="020B0604020202020204" pitchFamily="34" charset="0"/>
                <a:cs typeface="Arial" panose="020B0604020202020204" pitchFamily="34" charset="0"/>
              </a:rPr>
              <a:t>IBM Cloud Lite</a:t>
            </a:r>
            <a:r>
              <a:rPr lang="en-US" sz="2000" dirty="0">
                <a:latin typeface="Arial" panose="020B0604020202020204" pitchFamily="34" charset="0"/>
                <a:cs typeface="Arial" panose="020B0604020202020204" pitchFamily="34" charset="0"/>
              </a:rPr>
              <a:t> using </a:t>
            </a:r>
            <a:r>
              <a:rPr lang="en-US" sz="2000" b="1" dirty="0">
                <a:latin typeface="Arial" panose="020B0604020202020204" pitchFamily="34" charset="0"/>
                <a:cs typeface="Arial" panose="020B0604020202020204" pitchFamily="34" charset="0"/>
              </a:rPr>
              <a:t>Watson Studio</a:t>
            </a:r>
            <a:r>
              <a:rPr lang="en-US" sz="2000" dirty="0">
                <a:latin typeface="Arial" panose="020B0604020202020204" pitchFamily="34" charset="0"/>
                <a:cs typeface="Arial" panose="020B0604020202020204" pitchFamily="34" charset="0"/>
              </a:rPr>
              <a:t> ensures scalability, accessibility, and real-time classification through an API. This intelligent solution supports better project monitoring, decision-making, and resource allocation in rural development programs.</a:t>
            </a:r>
          </a:p>
          <a:p>
            <a:pPr marL="305435" indent="-305435"/>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160</TotalTime>
  <Words>742</Words>
  <Application>Microsoft Office PowerPoint</Application>
  <PresentationFormat>Widescreen</PresentationFormat>
  <Paragraphs>85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Project title :  Intelligent Classification of Rural Infrastructure Projects using IBM Cloud Lite </vt:lpstr>
      <vt:lpstr>OUTLINE</vt:lpstr>
      <vt:lpstr>Problem Statement</vt:lpstr>
      <vt:lpstr>Proposed Solution         </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kethireddydharani12@gmail.com</cp:lastModifiedBy>
  <cp:revision>51</cp:revision>
  <dcterms:created xsi:type="dcterms:W3CDTF">2021-05-26T16:50:10Z</dcterms:created>
  <dcterms:modified xsi:type="dcterms:W3CDTF">2025-08-08T14:52:18Z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