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7" r:id="rId11"/>
    <p:sldId id="268" r:id="rId12"/>
    <p:sldId id="275" r:id="rId13"/>
    <p:sldId id="273" r:id="rId14"/>
    <p:sldId id="274" r:id="rId15"/>
    <p:sldId id="270" r:id="rId16"/>
    <p:sldId id="271" r:id="rId17"/>
    <p:sldId id="272" r:id="rId18"/>
  </p:sldIdLst>
  <p:sldSz cx="9144000" cy="5143500" type="screen16x9"/>
  <p:notesSz cx="6858000" cy="9144000"/>
  <p:embeddedFontLst>
    <p:embeddedFont>
      <p:font typeface="Microsoft YaHei Light" panose="020B0502040204020203" pitchFamily="34" charset="-122"/>
      <p:regular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4O14OMyRircB9jXoSPGJPm07R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732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5976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54877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 name="Google Shape;17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83" name="Google Shape;18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9eb45f32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9eb45f3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1" name="Google Shape;1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44" name="Google Shape;14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2">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4" b="10204"/>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37948"/>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sz="1400" b="0" i="0" u="none" strike="noStrike" cap="none">
              <a:solidFill>
                <a:srgbClr val="000000"/>
              </a:solidFill>
              <a:latin typeface="Arial"/>
              <a:ea typeface="Arial"/>
              <a:cs typeface="Arial"/>
              <a:sym typeface="Arial"/>
            </a:endParaRPr>
          </a:p>
        </p:txBody>
      </p:sp>
      <p:sp>
        <p:nvSpPr>
          <p:cNvPr id="70" name="Google Shape;70;p5"/>
          <p:cNvSpPr txBox="1"/>
          <p:nvPr/>
        </p:nvSpPr>
        <p:spPr>
          <a:xfrm>
            <a:off x="1095100" y="3956075"/>
            <a:ext cx="2740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Dhanushya</a:t>
            </a:r>
            <a:endParaRPr lang="en" sz="11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Arial"/>
                <a:ea typeface="Arial"/>
                <a:cs typeface="Arial"/>
                <a:sym typeface="Arial"/>
              </a:rPr>
              <a:t>Student ID :au311121205017</a:t>
            </a:r>
            <a:endParaRPr sz="1400" b="0" i="0" u="none" strike="noStrike" cap="none" dirty="0">
              <a:solidFill>
                <a:srgbClr val="000000"/>
              </a:solidFill>
              <a:latin typeface="Arial"/>
              <a:ea typeface="Arial"/>
              <a:cs typeface="Arial"/>
              <a:sym typeface="Arial"/>
            </a:endParaRPr>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609138" y="3252700"/>
            <a:ext cx="1789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Loyola-ICAM College of engineering and technology</a:t>
            </a:r>
            <a:endParaRPr sz="1200" b="0" i="0" u="none" strike="noStrike" cap="none">
              <a:solidFill>
                <a:schemeClr val="dk1"/>
              </a:solidFill>
              <a:latin typeface="Arial"/>
              <a:ea typeface="Arial"/>
              <a:cs typeface="Arial"/>
              <a:sym typeface="Arial"/>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Arial"/>
                <a:ea typeface="Arial"/>
                <a:cs typeface="Arial"/>
                <a:sym typeface="Arial"/>
              </a:rPr>
              <a:t>Chennai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6" name="Picture 5">
            <a:extLst>
              <a:ext uri="{FF2B5EF4-FFF2-40B4-BE49-F238E27FC236}">
                <a16:creationId xmlns:a16="http://schemas.microsoft.com/office/drawing/2014/main" id="{68BBA1A3-DBBB-1383-AA20-7113D677B0A5}"/>
              </a:ext>
            </a:extLst>
          </p:cNvPr>
          <p:cNvPicPr>
            <a:picLocks noChangeAspect="1"/>
          </p:cNvPicPr>
          <p:nvPr/>
        </p:nvPicPr>
        <p:blipFill>
          <a:blip r:embed="rId3"/>
          <a:stretch>
            <a:fillRect/>
          </a:stretch>
        </p:blipFill>
        <p:spPr>
          <a:xfrm>
            <a:off x="0" y="578655"/>
            <a:ext cx="9144000" cy="4564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4" name="Picture 3">
            <a:extLst>
              <a:ext uri="{FF2B5EF4-FFF2-40B4-BE49-F238E27FC236}">
                <a16:creationId xmlns:a16="http://schemas.microsoft.com/office/drawing/2014/main" id="{C8D36EEC-13F7-A336-F750-0C66315FFDFC}"/>
              </a:ext>
            </a:extLst>
          </p:cNvPr>
          <p:cNvPicPr>
            <a:picLocks noChangeAspect="1"/>
          </p:cNvPicPr>
          <p:nvPr/>
        </p:nvPicPr>
        <p:blipFill>
          <a:blip r:embed="rId3"/>
          <a:stretch>
            <a:fillRect/>
          </a:stretch>
        </p:blipFill>
        <p:spPr>
          <a:xfrm>
            <a:off x="0" y="550057"/>
            <a:ext cx="9144000" cy="45934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4" name="Picture 3">
            <a:extLst>
              <a:ext uri="{FF2B5EF4-FFF2-40B4-BE49-F238E27FC236}">
                <a16:creationId xmlns:a16="http://schemas.microsoft.com/office/drawing/2014/main" id="{1087E824-961E-A208-B380-012B52C0D08F}"/>
              </a:ext>
            </a:extLst>
          </p:cNvPr>
          <p:cNvPicPr>
            <a:picLocks noChangeAspect="1"/>
          </p:cNvPicPr>
          <p:nvPr/>
        </p:nvPicPr>
        <p:blipFill>
          <a:blip r:embed="rId3"/>
          <a:stretch>
            <a:fillRect/>
          </a:stretch>
        </p:blipFill>
        <p:spPr>
          <a:xfrm>
            <a:off x="0" y="289327"/>
            <a:ext cx="9144000" cy="4564845"/>
          </a:xfrm>
          <a:prstGeom prst="rect">
            <a:avLst/>
          </a:prstGeom>
        </p:spPr>
      </p:pic>
    </p:spTree>
    <p:extLst>
      <p:ext uri="{BB962C8B-B14F-4D97-AF65-F5344CB8AC3E}">
        <p14:creationId xmlns:p14="http://schemas.microsoft.com/office/powerpoint/2010/main" val="87255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3" name="Picture 2">
            <a:extLst>
              <a:ext uri="{FF2B5EF4-FFF2-40B4-BE49-F238E27FC236}">
                <a16:creationId xmlns:a16="http://schemas.microsoft.com/office/drawing/2014/main" id="{853F7935-9303-A421-7237-7B138E86C44C}"/>
              </a:ext>
            </a:extLst>
          </p:cNvPr>
          <p:cNvPicPr>
            <a:picLocks noChangeAspect="1"/>
          </p:cNvPicPr>
          <p:nvPr/>
        </p:nvPicPr>
        <p:blipFill>
          <a:blip r:embed="rId3"/>
          <a:stretch>
            <a:fillRect/>
          </a:stretch>
        </p:blipFill>
        <p:spPr>
          <a:xfrm>
            <a:off x="0" y="516358"/>
            <a:ext cx="9144000" cy="4627142"/>
          </a:xfrm>
          <a:prstGeom prst="rect">
            <a:avLst/>
          </a:prstGeom>
        </p:spPr>
      </p:pic>
    </p:spTree>
    <p:extLst>
      <p:ext uri="{BB962C8B-B14F-4D97-AF65-F5344CB8AC3E}">
        <p14:creationId xmlns:p14="http://schemas.microsoft.com/office/powerpoint/2010/main" val="329274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6" name="Picture 5">
            <a:extLst>
              <a:ext uri="{FF2B5EF4-FFF2-40B4-BE49-F238E27FC236}">
                <a16:creationId xmlns:a16="http://schemas.microsoft.com/office/drawing/2014/main" id="{FA62C4D8-580F-7075-86C4-4BB642246B12}"/>
              </a:ext>
            </a:extLst>
          </p:cNvPr>
          <p:cNvPicPr>
            <a:picLocks noChangeAspect="1"/>
          </p:cNvPicPr>
          <p:nvPr/>
        </p:nvPicPr>
        <p:blipFill>
          <a:blip r:embed="rId3"/>
          <a:stretch>
            <a:fillRect/>
          </a:stretch>
        </p:blipFill>
        <p:spPr>
          <a:xfrm>
            <a:off x="0" y="634674"/>
            <a:ext cx="9144000" cy="4302778"/>
          </a:xfrm>
          <a:prstGeom prst="rect">
            <a:avLst/>
          </a:prstGeom>
        </p:spPr>
      </p:pic>
    </p:spTree>
    <p:extLst>
      <p:ext uri="{BB962C8B-B14F-4D97-AF65-F5344CB8AC3E}">
        <p14:creationId xmlns:p14="http://schemas.microsoft.com/office/powerpoint/2010/main" val="146194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 sz="1600" b="1">
                <a:solidFill>
                  <a:srgbClr val="213163"/>
                </a:solidFill>
                <a:latin typeface="Arial"/>
                <a:ea typeface="Arial"/>
                <a:cs typeface="Arial"/>
                <a:sym typeface="Arial"/>
              </a:rPr>
              <a:t>Future Enhancements</a:t>
            </a:r>
            <a:r>
              <a:rPr lang="en" sz="1600" b="1">
                <a:solidFill>
                  <a:srgbClr val="374151"/>
                </a:solidFill>
                <a:latin typeface="Arial"/>
                <a:ea typeface="Arial"/>
                <a:cs typeface="Arial"/>
                <a:sym typeface="Arial"/>
              </a:rPr>
              <a:t>:</a:t>
            </a:r>
            <a:br>
              <a:rPr lang="en" b="0" i="0">
                <a:solidFill>
                  <a:srgbClr val="374151"/>
                </a:solidFill>
                <a:latin typeface="Arial"/>
                <a:ea typeface="Arial"/>
                <a:cs typeface="Arial"/>
                <a:sym typeface="Arial"/>
              </a:rPr>
            </a:br>
            <a:endParaRPr/>
          </a:p>
        </p:txBody>
      </p:sp>
      <p:sp>
        <p:nvSpPr>
          <p:cNvPr id="180" name="Google Shape;180;p49"/>
          <p:cNvSpPr txBox="1"/>
          <p:nvPr/>
        </p:nvSpPr>
        <p:spPr>
          <a:xfrm>
            <a:off x="238650" y="993657"/>
            <a:ext cx="8666700" cy="3692700"/>
          </a:xfrm>
          <a:prstGeom prst="rect">
            <a:avLst/>
          </a:prstGeom>
          <a:noFill/>
          <a:ln>
            <a:noFill/>
          </a:ln>
        </p:spPr>
        <p:txBody>
          <a:bodyPr spcFirstLastPara="1" wrap="square" lIns="91425" tIns="91425" rIns="91425" bIns="91425" anchor="t" anchorCtr="0">
            <a:noAutofit/>
          </a:bodyPr>
          <a:lstStyle/>
          <a:p>
            <a:pPr marL="152400" marR="0" lvl="0" algn="l" rtl="0">
              <a:lnSpc>
                <a:spcPct val="115000"/>
              </a:lnSpc>
              <a:spcBef>
                <a:spcPts val="0"/>
              </a:spcBef>
              <a:spcAft>
                <a:spcPts val="0"/>
              </a:spcAft>
              <a:buClr>
                <a:srgbClr val="0D0D0D"/>
              </a:buClr>
              <a:buSzPts val="1200"/>
            </a:pPr>
            <a:endPar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endParaRPr>
          </a:p>
          <a:p>
            <a:pPr marL="457200" marR="0" lvl="0" indent="-304800" algn="l" rtl="0">
              <a:lnSpc>
                <a:spcPct val="115000"/>
              </a:lnSpc>
              <a:spcBef>
                <a:spcPts val="0"/>
              </a:spcBef>
              <a:spcAft>
                <a:spcPts val="0"/>
              </a:spcAft>
              <a:buClr>
                <a:srgbClr val="0D0D0D"/>
              </a:buClr>
              <a:buSzPts val="1200"/>
              <a:buFont typeface="Roboto"/>
              <a:buAutoNum type="arabicPeriod"/>
            </a:pPr>
            <a:r>
              <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Personalized Recommendations: Implement advanced algorithms to </a:t>
            </a:r>
            <a:r>
              <a:rPr lang="en-GB" b="0" i="0" u="none" strike="noStrike" cap="none" dirty="0" err="1">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analyze</a:t>
            </a:r>
            <a:r>
              <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 user listening habits, preferences, and contextual data to deliver personalized music recommendations. This will enhance the user’s music discovery experience by suggesting songs and artists aligned with their tastes.</a:t>
            </a:r>
          </a:p>
          <a:p>
            <a:pPr marL="457200" marR="0" lvl="0" indent="-304800" algn="l" rtl="0">
              <a:lnSpc>
                <a:spcPct val="115000"/>
              </a:lnSpc>
              <a:spcBef>
                <a:spcPts val="0"/>
              </a:spcBef>
              <a:spcAft>
                <a:spcPts val="0"/>
              </a:spcAft>
              <a:buClr>
                <a:srgbClr val="0D0D0D"/>
              </a:buClr>
              <a:buSzPts val="1200"/>
              <a:buFont typeface="Roboto"/>
              <a:buAutoNum type="arabicPeriod"/>
            </a:pPr>
            <a:r>
              <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Enhanced Discovery Tools: Introduce innovative tools such as interactive maps that highlight local music scenes, virtual concerts, or immersive experiences. These tools will enable users to explore new genres and artists, enriching their music discovery journey.</a:t>
            </a:r>
          </a:p>
          <a:p>
            <a:pPr marL="457200" marR="0" lvl="0" indent="-304800" algn="l" rtl="0">
              <a:lnSpc>
                <a:spcPct val="115000"/>
              </a:lnSpc>
              <a:spcBef>
                <a:spcPts val="0"/>
              </a:spcBef>
              <a:spcAft>
                <a:spcPts val="0"/>
              </a:spcAft>
              <a:buClr>
                <a:srgbClr val="0D0D0D"/>
              </a:buClr>
              <a:buSzPts val="1200"/>
              <a:buFont typeface="Roboto"/>
              <a:buAutoNum type="arabicPeriod"/>
            </a:pPr>
            <a:r>
              <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Music Education Resources: Incorporate educational resources like tutorials, instrument lessons, music theory quizzes, and interactive challenges. These resources will help users deepen their understanding of music and improve their musical skills.</a:t>
            </a:r>
          </a:p>
          <a:p>
            <a:pPr marL="457200" marR="0" lvl="0" indent="-304800" algn="l" rtl="0">
              <a:lnSpc>
                <a:spcPct val="115000"/>
              </a:lnSpc>
              <a:spcBef>
                <a:spcPts val="0"/>
              </a:spcBef>
              <a:spcAft>
                <a:spcPts val="0"/>
              </a:spcAft>
              <a:buClr>
                <a:srgbClr val="0D0D0D"/>
              </a:buClr>
              <a:buSzPts val="1200"/>
              <a:buFont typeface="Roboto"/>
              <a:buAutoNum type="arabicPeriod"/>
            </a:pPr>
            <a:r>
              <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Voice Control and Integration: Enable voice-controlled commands for a hands-free user experience. Users can search for songs, control playback, and navigate the app using voice commands, making the application more accessible and user-friendly.</a:t>
            </a:r>
          </a:p>
          <a:p>
            <a:pPr marL="457200" marR="0" lvl="0" indent="-304800" algn="l" rtl="0">
              <a:lnSpc>
                <a:spcPct val="115000"/>
              </a:lnSpc>
              <a:spcBef>
                <a:spcPts val="0"/>
              </a:spcBef>
              <a:spcAft>
                <a:spcPts val="0"/>
              </a:spcAft>
              <a:buClr>
                <a:srgbClr val="0D0D0D"/>
              </a:buClr>
              <a:buSzPts val="1200"/>
              <a:buFont typeface="Roboto"/>
              <a:buAutoNum type="arabicPeriod"/>
            </a:pPr>
            <a:r>
              <a:rPr lang="en-GB" b="0" i="0" u="none" strike="noStrike" cap="none" dirty="0">
                <a:solidFill>
                  <a:srgbClr val="002060"/>
                </a:solidFill>
                <a:highlight>
                  <a:srgbClr val="FFFFFF"/>
                </a:highlight>
                <a:latin typeface="Microsoft YaHei Light" panose="020B0502040204020203" pitchFamily="34" charset="-122"/>
                <a:ea typeface="Microsoft YaHei Light" panose="020B0502040204020203" pitchFamily="34" charset="-122"/>
                <a:cs typeface="Roboto"/>
                <a:sym typeface="Roboto"/>
              </a:rPr>
              <a:t>These features aim to provide a more comprehensive and engaging music experience, addressing the needs of diverse users and enhancing overall user satisfaction.</a:t>
            </a:r>
            <a:endParaRPr b="0" i="0" u="none" strike="noStrike" cap="none" dirty="0">
              <a:solidFill>
                <a:srgbClr val="002060"/>
              </a:solidFill>
              <a:latin typeface="Microsoft YaHei Light" panose="020B0502040204020203" pitchFamily="34" charset="-122"/>
              <a:ea typeface="Microsoft YaHei Light" panose="020B0502040204020203" pitchFamily="34" charset="-122"/>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0"/>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6" name="Google Shape;186;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7" name="Google Shape;187;p5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
        <p:nvSpPr>
          <p:cNvPr id="188" name="Google Shape;188;p50"/>
          <p:cNvSpPr txBox="1"/>
          <p:nvPr/>
        </p:nvSpPr>
        <p:spPr>
          <a:xfrm>
            <a:off x="131012" y="682074"/>
            <a:ext cx="8396400" cy="35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213163"/>
              </a:solidFill>
              <a:latin typeface="Microsoft YaHei Light" panose="020B0502040204020203" pitchFamily="34" charset="-122"/>
              <a:ea typeface="Microsoft YaHei Light" panose="020B0502040204020203" pitchFamily="34" charset="-122"/>
            </a:endParaRPr>
          </a:p>
          <a:p>
            <a:pPr marL="0" lvl="0" indent="0" algn="l" rtl="0">
              <a:spcBef>
                <a:spcPts val="0"/>
              </a:spcBef>
              <a:spcAft>
                <a:spcPts val="0"/>
              </a:spcAft>
              <a:buNone/>
            </a:pPr>
            <a:r>
              <a:rPr lang="en" sz="1600" dirty="0">
                <a:solidFill>
                  <a:srgbClr val="213163"/>
                </a:solidFill>
                <a:latin typeface="Microsoft YaHei Light" panose="020B0502040204020203" pitchFamily="34" charset="-122"/>
                <a:ea typeface="Microsoft YaHei Light" panose="020B0502040204020203" pitchFamily="34" charset="-122"/>
              </a:rPr>
              <a:t>                  </a:t>
            </a:r>
            <a:r>
              <a:rPr lang="en-GB" sz="1600" dirty="0">
                <a:solidFill>
                  <a:srgbClr val="213163"/>
                </a:solidFill>
                <a:latin typeface="Microsoft YaHei Light" panose="020B0502040204020203" pitchFamily="34" charset="-122"/>
                <a:ea typeface="Microsoft YaHei Light" panose="020B0502040204020203" pitchFamily="34" charset="-122"/>
              </a:rPr>
              <a:t>In summary, the creation of a music web application using the Django framework offers a solution to the current challenges and gaps in the online music scene. By harnessing Django’s powerful features and incorporating personalized playlist creation, custom recommendations, and social interaction features, the proposed solution aims to deliver a seamless and engaging music discovery experience to users. The application, with its intuitive user interfaces, responsive design, and efficient backend infrastructure, aims to simplify music streaming, organization, and community engagement. Moreover, the project will emphasize continuous improvement through user feedback and iterative development, ensuring the application stays relevant, secure, and capable of addressing evolving user needs. Ultimately, the proposed solution has the potential to transform how users discover, enjoy, and interact with music online, cultivating a lively and dynamic community </a:t>
            </a:r>
            <a:r>
              <a:rPr lang="en-GB" sz="1600" dirty="0" err="1">
                <a:solidFill>
                  <a:srgbClr val="213163"/>
                </a:solidFill>
                <a:latin typeface="Microsoft YaHei Light" panose="020B0502040204020203" pitchFamily="34" charset="-122"/>
                <a:ea typeface="Microsoft YaHei Light" panose="020B0502040204020203" pitchFamily="34" charset="-122"/>
              </a:rPr>
              <a:t>centered</a:t>
            </a:r>
            <a:r>
              <a:rPr lang="en-GB" sz="1600" dirty="0">
                <a:solidFill>
                  <a:srgbClr val="213163"/>
                </a:solidFill>
                <a:latin typeface="Microsoft YaHei Light" panose="020B0502040204020203" pitchFamily="34" charset="-122"/>
                <a:ea typeface="Microsoft YaHei Light" panose="020B0502040204020203" pitchFamily="34" charset="-122"/>
              </a:rPr>
              <a:t> around shared musical interests.</a:t>
            </a:r>
            <a:endParaRPr sz="1600" dirty="0">
              <a:solidFill>
                <a:srgbClr val="213163"/>
              </a:solidFill>
              <a:latin typeface="Microsoft YaHei Light" panose="020B0502040204020203" pitchFamily="34" charset="-122"/>
              <a:ea typeface="Microsoft YaHei Light" panose="020B0502040204020203"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Clr>
                <a:srgbClr val="000000"/>
              </a:buClr>
              <a:buSzPts val="2000"/>
              <a:buFont typeface="Arial"/>
              <a:buNone/>
            </a:pPr>
            <a:r>
              <a:rPr lang="en" sz="2000" b="1" i="0" u="none" strike="noStrike" cap="none">
                <a:solidFill>
                  <a:srgbClr val="213164"/>
                </a:solidFill>
                <a:latin typeface="Arial"/>
                <a:ea typeface="Arial"/>
                <a:cs typeface="Arial"/>
                <a:sym typeface="Arial"/>
              </a:rPr>
              <a:t>CAPSTONE PROJECT SHOWCASE</a:t>
            </a: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1571630" y="3183633"/>
            <a:ext cx="5839200" cy="246300"/>
          </a:xfrm>
          <a:prstGeom prst="rect">
            <a:avLst/>
          </a:prstGeom>
          <a:noFill/>
          <a:ln>
            <a:noFill/>
          </a:ln>
        </p:spPr>
        <p:txBody>
          <a:bodyPr spcFirstLastPara="1" wrap="square" lIns="0" tIns="0" rIns="0" bIns="0" anchor="t" anchorCtr="0">
            <a:spAutoFit/>
          </a:bodyPr>
          <a:lstStyle/>
          <a:p>
            <a:pPr marL="0" marR="0" lvl="0" indent="0" algn="l" rtl="0">
              <a:lnSpc>
                <a:spcPct val="124749"/>
              </a:lnSpc>
              <a:spcBef>
                <a:spcPts val="0"/>
              </a:spcBef>
              <a:spcAft>
                <a:spcPts val="0"/>
              </a:spcAft>
              <a:buClr>
                <a:srgbClr val="000000"/>
              </a:buClr>
              <a:buSzPts val="1600"/>
              <a:buFont typeface="Arial"/>
              <a:buNone/>
            </a:pPr>
            <a:r>
              <a:rPr lang="en" sz="1600" b="1" i="0" u="none" strike="noStrike" cap="none">
                <a:solidFill>
                  <a:schemeClr val="dk1"/>
                </a:solidFill>
                <a:latin typeface="Arial"/>
                <a:ea typeface="Arial"/>
                <a:cs typeface="Arial"/>
                <a:sym typeface="Arial"/>
              </a:rPr>
              <a:t>        Music Web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8661" y="692945"/>
            <a:ext cx="8722800" cy="38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Abstract</a:t>
            </a:r>
            <a:endParaRPr sz="16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a:p>
            <a:pPr marL="0" marR="0" lvl="0" indent="0" algn="l" rtl="0">
              <a:lnSpc>
                <a:spcPct val="100000"/>
              </a:lnSpc>
              <a:spcBef>
                <a:spcPts val="0"/>
              </a:spcBef>
              <a:spcAft>
                <a:spcPts val="0"/>
              </a:spcAft>
              <a:buClr>
                <a:srgbClr val="000000"/>
              </a:buClr>
              <a:buSzPts val="2800"/>
              <a:buFont typeface="Arial"/>
              <a:buNone/>
            </a:pPr>
            <a:r>
              <a:rPr lang="en" sz="18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a:t>
            </a:r>
            <a:r>
              <a:rPr lang="en-GB" sz="18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This initiative aims to create a dynamic web application for music, built on the Django framework. The goal is to offer a comprehensive platform for users to discover, manage, and enjoy musical content. The application prioritizes user-focused design, providing smooth user registration and authentication, thereby ensuring secure access to personalized features and settings. Users will be able to access a vast music library, allowing them to explore, search, and immerse themselves in a wide array of tracks, albums, and artists. Furthermore, the application enables users to create their own custom playlists, making it easier to organize and access their </a:t>
            </a:r>
            <a:r>
              <a:rPr lang="en-GB" sz="1800" b="0" i="0" u="none" strike="noStrike" cap="none" dirty="0" err="1">
                <a:solidFill>
                  <a:srgbClr val="213163"/>
                </a:solidFill>
                <a:latin typeface="Microsoft YaHei Light" panose="020B0502040204020203" pitchFamily="34" charset="-122"/>
                <a:ea typeface="Microsoft YaHei Light" panose="020B0502040204020203" pitchFamily="34" charset="-122"/>
                <a:sym typeface="Arial"/>
              </a:rPr>
              <a:t>favorite</a:t>
            </a:r>
            <a:r>
              <a:rPr lang="en-GB" sz="18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music. Taking advantage of Django’s powerful features, the application will also provide seamless music streaming directly from the platform, removing the need for any external software or plugins.</a:t>
            </a:r>
            <a:endParaRPr lang="en-GB" sz="16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a:t>
            </a:r>
            <a:endParaRPr sz="16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12" y="682074"/>
            <a:ext cx="8483400" cy="3606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Problem Statement</a:t>
            </a:r>
            <a:endParaRPr sz="18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a:p>
            <a:pPr marL="0" marR="0" lvl="0" indent="0" algn="l" rtl="0">
              <a:lnSpc>
                <a:spcPct val="100000"/>
              </a:lnSpc>
              <a:spcBef>
                <a:spcPts val="0"/>
              </a:spcBef>
              <a:spcAft>
                <a:spcPts val="0"/>
              </a:spcAft>
              <a:buClr>
                <a:srgbClr val="000000"/>
              </a:buClr>
              <a:buSzPts val="2800"/>
              <a:buFont typeface="Arial"/>
              <a:buNone/>
            </a:pPr>
            <a:r>
              <a:rPr lang="en" sz="17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a:t>
            </a:r>
            <a:r>
              <a:rPr lang="en-GB" sz="17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The issue stems from the disjointed state of existing online music platforms, which do not provide a unified solution for personalized music discovery, organization, and social engagement. Users struggle to access customized recommendations and efficiently manage their music libraries, while the lack of strong social features hinders their interaction with others. To tackle these challenges, this project is set to create a holistic music web application using the Django framework. By incorporating features like personalized playlist creation, custom music recommendations, and dynamic social interaction capabilities, the application aims to provide users with a smooth and immersive music discovery journey, thereby bridging the gap in the current online music scenario.</a:t>
            </a:r>
            <a:endParaRPr sz="17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11" y="682070"/>
            <a:ext cx="86685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Project Overview</a:t>
            </a:r>
          </a:p>
          <a:p>
            <a:pPr marL="0" marR="0" lvl="0" indent="0" algn="l" rtl="0">
              <a:lnSpc>
                <a:spcPct val="100000"/>
              </a:lnSpc>
              <a:spcBef>
                <a:spcPts val="0"/>
              </a:spcBef>
              <a:spcAft>
                <a:spcPts val="0"/>
              </a:spcAft>
              <a:buClr>
                <a:srgbClr val="000000"/>
              </a:buClr>
              <a:buSzPts val="2800"/>
              <a:buFont typeface="Arial"/>
              <a:buNone/>
            </a:pPr>
            <a:r>
              <a:rPr lang="en-GB" sz="16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This project involves creating a powerful music web application using the Django framework, aiming to offer users an engaging and personalized music exploration experience. The application will include features such as user registration and authentication, an extensive music library, the ability to create personalized playlists, music streaming, recommendation systems, and social interaction capabilities. With user-friendly interfaces and responsive design, the platform is designed to ensure easy access across various devices. By harnessing the robust capabilities of Django, the project aims to tackle the disjointed nature of current music platforms by providing a unified solution for discovering, managing, and interacting with music content. With a focus on improving user engagement and satisfaction, the project seeks to foster a lively and dynamic music community, thereby addressing the shortcomings in the existing online music environment.</a:t>
            </a: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11" y="682070"/>
            <a:ext cx="8646600" cy="387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8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Proposed Solution</a:t>
            </a:r>
            <a:endParaRPr sz="18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a:t>
            </a:r>
            <a:r>
              <a:rPr lang="en" sz="16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a:t>
            </a:r>
            <a:r>
              <a:rPr lang="en-GB" sz="16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The proposed project involves the creation of a comprehensive music web application using the Django framework, aimed at enhancing music discovery, organization, and social interaction. The application will feature a user-friendly interface with smooth navigation, enabling easy access to a wide-ranging music library. Essential features will include user authentication for personalized experiences, an extensive music </a:t>
            </a:r>
            <a:r>
              <a:rPr lang="en-GB" sz="1600" b="0" i="0" u="none" strike="noStrike" cap="none" dirty="0" err="1">
                <a:solidFill>
                  <a:srgbClr val="213163"/>
                </a:solidFill>
                <a:latin typeface="Microsoft YaHei Light" panose="020B0502040204020203" pitchFamily="34" charset="-122"/>
                <a:ea typeface="Microsoft YaHei Light" panose="020B0502040204020203" pitchFamily="34" charset="-122"/>
                <a:sym typeface="Arial"/>
              </a:rPr>
              <a:t>catalog</a:t>
            </a:r>
            <a:r>
              <a:rPr lang="en-GB" sz="16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rPr>
              <a:t> with search and browse capabilities, and the ability to create custom playlists. The application will also incorporate a recommendation system that uses user preferences and listening history to provide tailored music suggestions. Social interaction features like liking, commenting, and sharing will promote community engagement and aid music discovery among users. By emphasizing responsiveness and scalability, the proposed project aims to provide a unified and immersive music experience accessible on various devices, thereby addressing the limitations of current music platforms and improving user satisfaction</a:t>
            </a:r>
            <a:endParaRPr sz="1600" b="0" i="0" u="none" strike="noStrike" cap="none" dirty="0">
              <a:solidFill>
                <a:srgbClr val="213163"/>
              </a:solidFill>
              <a:latin typeface="Microsoft YaHei Light" panose="020B0502040204020203" pitchFamily="34" charset="-122"/>
              <a:ea typeface="Microsoft YaHei Light" panose="020B0502040204020203" pitchFamily="34" charset="-122"/>
              <a:sym typeface="Arial"/>
            </a:endParaRPr>
          </a:p>
        </p:txBody>
      </p:sp>
      <p:sp>
        <p:nvSpPr>
          <p:cNvPr id="114" name="Google Shape;114;p39"/>
          <p:cNvSpPr txBox="1"/>
          <p:nvPr/>
        </p:nvSpPr>
        <p:spPr>
          <a:xfrm>
            <a:off x="138533" y="1102220"/>
            <a:ext cx="8866934" cy="37683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37415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15" name="Google Shape;115;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 name="Google Shape;116;p39"/>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c9eb45f32d_0_9"/>
          <p:cNvSpPr txBox="1"/>
          <p:nvPr/>
        </p:nvSpPr>
        <p:spPr>
          <a:xfrm>
            <a:off x="371875" y="711175"/>
            <a:ext cx="7949100" cy="37240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000000"/>
                </a:solidFill>
                <a:latin typeface="Microsoft YaHei Light" panose="020B0502040204020203" pitchFamily="34" charset="-122"/>
                <a:ea typeface="Microsoft YaHei Light" panose="020B0502040204020203" pitchFamily="34" charset="-122"/>
                <a:sym typeface="Arial"/>
              </a:rPr>
              <a:t>SOLUTION:</a:t>
            </a:r>
            <a:endParaRPr sz="2000" b="1" i="0" u="none" strike="noStrike" cap="none" dirty="0">
              <a:solidFill>
                <a:srgbClr val="000000"/>
              </a:solidFill>
              <a:latin typeface="Microsoft YaHei Light" panose="020B0502040204020203" pitchFamily="34" charset="-122"/>
              <a:ea typeface="Microsoft YaHei Light" panose="020B0502040204020203" pitchFamily="34" charset="-122"/>
              <a:sym typeface="Arial"/>
            </a:endParaRPr>
          </a:p>
          <a:p>
            <a:pPr algn="l"/>
            <a:r>
              <a:rPr lang="en" sz="1800" b="0" i="0" u="none" strike="noStrike" cap="none" dirty="0">
                <a:solidFill>
                  <a:srgbClr val="000000"/>
                </a:solidFill>
                <a:latin typeface="Microsoft YaHei Light" panose="020B0502040204020203" pitchFamily="34" charset="-122"/>
                <a:ea typeface="Microsoft YaHei Light" panose="020B0502040204020203" pitchFamily="34" charset="-122"/>
                <a:sym typeface="Arial"/>
              </a:rPr>
              <a:t>                  </a:t>
            </a:r>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To address the challenges faced by users in the current music landscape, we propose the development of a comprehensive music web application using the Django framework. This application will be designed to streamline the process of music discovery, organization, and social interaction.</a:t>
            </a:r>
          </a:p>
          <a:p>
            <a:pPr algn="l"/>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Key features of the application will include:</a:t>
            </a:r>
          </a:p>
          <a:p>
            <a:pPr algn="l">
              <a:buFont typeface="Arial" panose="020B0604020202020204" pitchFamily="34" charset="0"/>
              <a:buChar char="•"/>
            </a:pPr>
            <a:r>
              <a:rPr lang="en-GB" sz="1600" b="1"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User Registration and Authentication</a:t>
            </a:r>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 This will ensure secure access to personalized features and preferences.</a:t>
            </a:r>
          </a:p>
          <a:p>
            <a:pPr algn="l">
              <a:buFont typeface="Arial" panose="020B0604020202020204" pitchFamily="34" charset="0"/>
              <a:buChar char="•"/>
            </a:pPr>
            <a:r>
              <a:rPr lang="en-GB" sz="1600" b="1"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Comprehensive Music Library</a:t>
            </a:r>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 Users will have access to a vast array of tracks, albums, and artists, enabling them to explore and discover new music.</a:t>
            </a:r>
          </a:p>
          <a:p>
            <a:pPr algn="l">
              <a:buFont typeface="Arial" panose="020B0604020202020204" pitchFamily="34" charset="0"/>
              <a:buChar char="•"/>
            </a:pPr>
            <a:r>
              <a:rPr lang="en-GB" sz="1600" b="1"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Personalized Playlist Creation</a:t>
            </a:r>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 Users will be able to curate their own playlists, facilitating easy access to their </a:t>
            </a:r>
            <a:r>
              <a:rPr lang="en-GB" sz="1600" b="0" i="0" dirty="0" err="1">
                <a:solidFill>
                  <a:srgbClr val="002060"/>
                </a:solidFill>
                <a:effectLst/>
                <a:highlight>
                  <a:srgbClr val="FFFFFF"/>
                </a:highlight>
                <a:latin typeface="Microsoft YaHei Light" panose="020B0502040204020203" pitchFamily="34" charset="-122"/>
                <a:ea typeface="Microsoft YaHei Light" panose="020B0502040204020203" pitchFamily="34" charset="-122"/>
              </a:rPr>
              <a:t>favorite</a:t>
            </a:r>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 songs.</a:t>
            </a:r>
          </a:p>
          <a:p>
            <a:pPr algn="l">
              <a:buFont typeface="Arial" panose="020B0604020202020204" pitchFamily="34" charset="0"/>
              <a:buChar char="•"/>
            </a:pPr>
            <a:r>
              <a:rPr lang="en-GB" sz="1600" b="1"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Music Streaming</a:t>
            </a:r>
            <a:r>
              <a:rPr lang="en-GB" sz="1600" b="0" i="0" dirty="0">
                <a:solidFill>
                  <a:srgbClr val="002060"/>
                </a:solidFill>
                <a:effectLst/>
                <a:highlight>
                  <a:srgbClr val="FFFFFF"/>
                </a:highlight>
                <a:latin typeface="Microsoft YaHei Light" panose="020B0502040204020203" pitchFamily="34" charset="-122"/>
                <a:ea typeface="Microsoft YaHei Light" panose="020B0502040204020203" pitchFamily="34" charset="-122"/>
              </a:rPr>
              <a:t>: The application will offer seamless music streaming directly from the platform, eliminating the need for external software or plugins.</a:t>
            </a:r>
            <a:endParaRPr sz="1600" b="0" i="0" u="none" strike="noStrike" cap="none" dirty="0">
              <a:solidFill>
                <a:srgbClr val="002060"/>
              </a:solidFill>
              <a:latin typeface="Microsoft YaHei Light" panose="020B0502040204020203" pitchFamily="34" charset="-122"/>
              <a:ea typeface="Microsoft YaHei Light" panose="020B0502040204020203" pitchFamily="34" charset="-122"/>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34" name="Google Shape;134;p42"/>
          <p:cNvSpPr txBox="1"/>
          <p:nvPr/>
        </p:nvSpPr>
        <p:spPr>
          <a:xfrm>
            <a:off x="3088752" y="3308436"/>
            <a:ext cx="2353698" cy="1540723"/>
          </a:xfrm>
          <a:prstGeom prst="rect">
            <a:avLst/>
          </a:prstGeom>
          <a:noFill/>
          <a:ln>
            <a:noFill/>
          </a:ln>
        </p:spPr>
        <p:txBody>
          <a:bodyPr spcFirstLastPara="1" wrap="square" lIns="91425" tIns="91425" rIns="91425" bIns="91425" anchor="t" anchorCtr="0">
            <a:noAutofit/>
          </a:bodyPr>
          <a:lstStyle/>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3"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42"/>
          <p:cNvPicPr preferRelativeResize="0"/>
          <p:nvPr/>
        </p:nvPicPr>
        <p:blipFill rotWithShape="1">
          <a:blip r:embed="rId3">
            <a:alphaModFix/>
          </a:blip>
          <a:srcRect/>
          <a:stretch/>
        </p:blipFill>
        <p:spPr>
          <a:xfrm>
            <a:off x="66142" y="1595299"/>
            <a:ext cx="2956469" cy="2573047"/>
          </a:xfrm>
          <a:prstGeom prst="rect">
            <a:avLst/>
          </a:prstGeom>
          <a:noFill/>
          <a:ln>
            <a:noFill/>
          </a:ln>
        </p:spPr>
      </p:pic>
      <p:pic>
        <p:nvPicPr>
          <p:cNvPr id="137" name="Google Shape;137;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8" name="Google Shape;138;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Front-end</a:t>
            </a:r>
            <a:endParaRPr sz="1400" b="0" i="0" u="none" strike="noStrike" cap="none">
              <a:solidFill>
                <a:srgbClr val="000000"/>
              </a:solidFill>
              <a:latin typeface="Arial"/>
              <a:ea typeface="Arial"/>
              <a:cs typeface="Arial"/>
              <a:sym typeface="Arial"/>
            </a:endParaRPr>
          </a:p>
        </p:txBody>
      </p:sp>
      <p:sp>
        <p:nvSpPr>
          <p:cNvPr id="139" name="Google Shape;139;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Back-end</a:t>
            </a:r>
            <a:endParaRPr sz="1400" b="0" i="0" u="none" strike="noStrike" cap="none">
              <a:solidFill>
                <a:srgbClr val="000000"/>
              </a:solidFill>
              <a:latin typeface="Arial"/>
              <a:ea typeface="Arial"/>
              <a:cs typeface="Arial"/>
              <a:sym typeface="Arial"/>
            </a:endParaRPr>
          </a:p>
        </p:txBody>
      </p:sp>
      <p:cxnSp>
        <p:nvCxnSpPr>
          <p:cNvPr id="140" name="Google Shape;140;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1" name="Google Shape;141;p42"/>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828D1894-A68E-77E3-0759-530E07D286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611" y="2157650"/>
            <a:ext cx="1448344" cy="1448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3"/>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47" name="Google Shape;147;p43"/>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48" name="Google Shape;148;p43"/>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Arial"/>
                <a:ea typeface="Arial"/>
                <a:cs typeface="Arial"/>
                <a:sym typeface="Arial"/>
              </a:rPr>
              <a:t>Source :</a:t>
            </a:r>
            <a:endParaRPr sz="1400" b="0" i="0" u="none" strike="noStrike" cap="none">
              <a:solidFill>
                <a:srgbClr val="000000"/>
              </a:solidFill>
              <a:latin typeface="Arial"/>
              <a:ea typeface="Arial"/>
              <a:cs typeface="Arial"/>
              <a:sym typeface="Arial"/>
            </a:endParaRPr>
          </a:p>
        </p:txBody>
      </p:sp>
      <p:sp>
        <p:nvSpPr>
          <p:cNvPr id="149" name="Google Shape;149;p43"/>
          <p:cNvSpPr txBox="1"/>
          <p:nvPr/>
        </p:nvSpPr>
        <p:spPr>
          <a:xfrm>
            <a:off x="131012" y="682072"/>
            <a:ext cx="8526900" cy="372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rgbClr val="213163"/>
                </a:solidFill>
                <a:latin typeface="Microsoft YaHei Light" panose="020B0502040204020203" pitchFamily="34" charset="-122"/>
                <a:ea typeface="Microsoft YaHei Light" panose="020B0502040204020203" pitchFamily="34" charset="-122"/>
              </a:rPr>
              <a:t>Modelling &amp; Results</a:t>
            </a:r>
            <a:endParaRPr sz="1600" b="1" dirty="0">
              <a:solidFill>
                <a:srgbClr val="213163"/>
              </a:solidFill>
              <a:latin typeface="Microsoft YaHei Light" panose="020B0502040204020203" pitchFamily="34" charset="-122"/>
              <a:ea typeface="Microsoft YaHei Light" panose="020B0502040204020203" pitchFamily="34" charset="-122"/>
            </a:endParaRPr>
          </a:p>
          <a:p>
            <a:pPr marL="0" lvl="0" indent="0" algn="l" rtl="0">
              <a:lnSpc>
                <a:spcPct val="115000"/>
              </a:lnSpc>
              <a:spcBef>
                <a:spcPts val="1200"/>
              </a:spcBef>
              <a:spcAft>
                <a:spcPts val="0"/>
              </a:spcAft>
              <a:buNone/>
            </a:pPr>
            <a:r>
              <a:rPr lang="en" sz="1100" b="1" dirty="0">
                <a:solidFill>
                  <a:srgbClr val="000000"/>
                </a:solidFill>
                <a:latin typeface="Microsoft YaHei Light" panose="020B0502040204020203" pitchFamily="34" charset="-122"/>
                <a:ea typeface="Microsoft YaHei Light" panose="020B0502040204020203" pitchFamily="34" charset="-122"/>
              </a:rPr>
              <a:t>Data Modelling:</a:t>
            </a:r>
            <a:endParaRPr sz="1100" b="1"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120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The project begins with data modelling, defining the database schema using Django's ORM (Object-Relational Mapping).</a:t>
            </a:r>
            <a:endParaRPr sz="1100"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Entities such as User, Playlist, Song, and Artist are modelled, with appropriate relationships established to represent user interactions and music content organization.</a:t>
            </a:r>
            <a:endParaRPr sz="1100"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Customizations such as defining primary keys and optimizing database queries are implemented to ensure efficient data storage and retrieval.</a:t>
            </a:r>
            <a:endParaRPr sz="1100" dirty="0">
              <a:solidFill>
                <a:srgbClr val="000000"/>
              </a:solidFill>
              <a:latin typeface="Microsoft YaHei Light" panose="020B0502040204020203" pitchFamily="34" charset="-122"/>
              <a:ea typeface="Microsoft YaHei Light" panose="020B0502040204020203" pitchFamily="34" charset="-122"/>
            </a:endParaRPr>
          </a:p>
          <a:p>
            <a:pPr marL="0" lvl="0" indent="0" algn="l" rtl="0">
              <a:lnSpc>
                <a:spcPct val="115000"/>
              </a:lnSpc>
              <a:spcBef>
                <a:spcPts val="1200"/>
              </a:spcBef>
              <a:spcAft>
                <a:spcPts val="0"/>
              </a:spcAft>
              <a:buNone/>
            </a:pPr>
            <a:r>
              <a:rPr lang="en" sz="1100" b="1" dirty="0">
                <a:solidFill>
                  <a:srgbClr val="000000"/>
                </a:solidFill>
                <a:latin typeface="Microsoft YaHei Light" panose="020B0502040204020203" pitchFamily="34" charset="-122"/>
                <a:ea typeface="Microsoft YaHei Light" panose="020B0502040204020203" pitchFamily="34" charset="-122"/>
              </a:rPr>
              <a:t>Implementation and Results:</a:t>
            </a:r>
            <a:endParaRPr sz="1100" b="1"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120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Following data modelling, the implementation phase focuses on building features to enable music discovery, organization, and social interaction.</a:t>
            </a:r>
            <a:endParaRPr sz="1100"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User registration and authentication functionalities are developed to provide personalized experiences and secure access to the application.</a:t>
            </a:r>
            <a:endParaRPr sz="1100"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A comprehensive music library is implemented, allowing users to browse, search, and explore a vast collection of songs, albums, and artists.</a:t>
            </a:r>
            <a:endParaRPr sz="1100" dirty="0">
              <a:solidFill>
                <a:srgbClr val="000000"/>
              </a:solidFill>
              <a:latin typeface="Microsoft YaHei Light" panose="020B0502040204020203" pitchFamily="34" charset="-122"/>
              <a:ea typeface="Microsoft YaHei Light" panose="020B0502040204020203" pitchFamily="34" charset="-122"/>
            </a:endParaRPr>
          </a:p>
          <a:p>
            <a:pPr marL="457200" lvl="0" indent="-298450" algn="l" rtl="0">
              <a:lnSpc>
                <a:spcPct val="115000"/>
              </a:lnSpc>
              <a:spcBef>
                <a:spcPts val="0"/>
              </a:spcBef>
              <a:spcAft>
                <a:spcPts val="0"/>
              </a:spcAft>
              <a:buClr>
                <a:srgbClr val="000000"/>
              </a:buClr>
              <a:buSzPts val="1100"/>
              <a:buChar char="●"/>
            </a:pPr>
            <a:r>
              <a:rPr lang="en" sz="1100" dirty="0">
                <a:solidFill>
                  <a:srgbClr val="000000"/>
                </a:solidFill>
                <a:latin typeface="Microsoft YaHei Light" panose="020B0502040204020203" pitchFamily="34" charset="-122"/>
                <a:ea typeface="Microsoft YaHei Light" panose="020B0502040204020203" pitchFamily="34" charset="-122"/>
              </a:rPr>
              <a:t>Personalized playlist creation features enable users to curate their own collections of favorite songs, while recommendation systems suggest relevant music based on user preferences and listening history.</a:t>
            </a:r>
            <a:endParaRPr sz="1100" dirty="0">
              <a:solidFill>
                <a:srgbClr val="000000"/>
              </a:solidFill>
              <a:latin typeface="Microsoft YaHei Light" panose="020B0502040204020203" pitchFamily="34" charset="-122"/>
              <a:ea typeface="Microsoft YaHei Light" panose="020B0502040204020203" pitchFamily="34" charset="-122"/>
            </a:endParaRPr>
          </a:p>
          <a:p>
            <a:pPr marL="0" lvl="0" indent="0" algn="l" rtl="0">
              <a:spcBef>
                <a:spcPts val="1200"/>
              </a:spcBef>
              <a:spcAft>
                <a:spcPts val="0"/>
              </a:spcAft>
              <a:buNone/>
            </a:pPr>
            <a:endParaRPr sz="1600" b="1" dirty="0">
              <a:solidFill>
                <a:srgbClr val="213163"/>
              </a:solidFill>
              <a:latin typeface="Microsoft YaHei Light" panose="020B0502040204020203" pitchFamily="34" charset="-122"/>
              <a:ea typeface="Microsoft YaHei Light" panose="020B0502040204020203" pitchFamily="34" charset="-122"/>
            </a:endParaRPr>
          </a:p>
          <a:p>
            <a:pPr marL="0" lvl="0" indent="0" algn="l" rtl="0">
              <a:spcBef>
                <a:spcPts val="0"/>
              </a:spcBef>
              <a:spcAft>
                <a:spcPts val="0"/>
              </a:spcAft>
              <a:buNone/>
            </a:pPr>
            <a:endParaRPr sz="1600" b="1" dirty="0">
              <a:solidFill>
                <a:srgbClr val="213163"/>
              </a:solidFill>
              <a:latin typeface="Microsoft YaHei Light" panose="020B0502040204020203" pitchFamily="34" charset="-122"/>
              <a:ea typeface="Microsoft YaHei Light" panose="020B0502040204020203" pitchFamily="34" charset="-122"/>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1338</Words>
  <Application>Microsoft Office PowerPoint</Application>
  <PresentationFormat>On-screen Show (16:9)</PresentationFormat>
  <Paragraphs>63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Microsoft YaHei Light</vt:lpstr>
      <vt:lpstr>Times New Roman</vt:lpstr>
      <vt:lpstr>Arial</vt:lpstr>
      <vt:lpstr>Roboto</vt:lpstr>
      <vt:lpstr>Simple Light</vt:lpstr>
      <vt:lpstr>PowerPoint Presentation</vt:lpstr>
      <vt:lpstr>PowerPoint Presentation</vt:lpstr>
      <vt:lpstr>Abstract             This initiative aims to create a dynamic web application for music, built on the Django framework. The goal is to offer a comprehensive platform for users to discover, manage, and enjoy musical content. The application prioritizes user-focused design, providing smooth user registration and authentication, thereby ensuring secure access to personalized features and settings. Users will be able to access a vast music library, allowing them to explore, search, and immerse themselves in a wide array of tracks, albums, and artists. Furthermore, the application enables users to create their own custom playlists, making it easier to organize and access their favorite music. Taking advantage of Django’s powerful features, the application will also provide seamless music streaming directly from the platform, removing the need for any external software or plugins.            </vt:lpstr>
      <vt:lpstr>Problem Statement                           The issue stems from the disjointed state of existing online music platforms, which do not provide a unified solution for personalized music discovery, organization, and social engagement. Users struggle to access customized recommendations and efficiently manage their music libraries, while the lack of strong social features hinders their interaction with others. To tackle these challenges, this project is set to create a holistic music web application using the Django framework. By incorporating features like personalized playlist creation, custom music recommendations, and dynamic social interaction capabilities, the application aims to provide users with a smooth and immersive music discovery journey, thereby bridging the gap in the current online music scenario.</vt:lpstr>
      <vt:lpstr>Project Overview                         This project involves creating a powerful music web application using the Django framework, aiming to offer users an engaging and personalized music exploration experience. The application will include features such as user registration and authentication, an extensive music library, the ability to create personalized playlists, music streaming, recommendation systems, and social interaction capabilities. With user-friendly interfaces and responsive design, the platform is designed to ensure easy access across various devices. By harnessing the robust capabilities of Django, the project aims to tackle the disjointed nature of current music platforms by providing a unified solution for discovering, managing, and interacting with music content. With a focus on improving user engagement and satisfaction, the project seeks to foster a lively and dynamic music community, thereby addressing the shortcomings in the existing online music environment.</vt:lpstr>
      <vt:lpstr>Proposed Solution                            The proposed project involves the creation of a comprehensive music web application using the Django framework, aimed at enhancing music discovery, organization, and social interaction. The application will feature a user-friendly interface with smooth navigation, enabling easy access to a wide-ranging music library. Essential features will include user authentication for personalized experiences, an extensive music catalog with search and browse capabilities, and the ability to create custom playlists. The application will also incorporate a recommendation system that uses user preferences and listening history to provide tailored music suggestions. Social interaction features like liking, commenting, and sharing will promote community engagement and aid music discovery among users. By emphasizing responsiveness and scalability, the proposed project aims to provide a unified and immersive music experience accessible on various devices, thereby addressing the limitations of current music platforms and improving user satisfaction</vt:lpstr>
      <vt:lpstr>PowerPoint Presentation</vt:lpstr>
      <vt:lpstr>Technology Used</vt:lpstr>
      <vt:lpstr>Modelling &amp; Results</vt:lpstr>
      <vt:lpstr>PowerPoint Presentation</vt:lpstr>
      <vt:lpstr>PowerPoint Presentation</vt:lpstr>
      <vt:lpstr>PowerPoint Presentation</vt:lpstr>
      <vt:lpstr>PowerPoint Presentation</vt:lpstr>
      <vt:lpstr>PowerPoint Presentation</vt:lpstr>
      <vt:lpstr>Future Enhancements: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Mirunalini M</cp:lastModifiedBy>
  <cp:revision>3</cp:revision>
  <dcterms:modified xsi:type="dcterms:W3CDTF">2024-04-08T16:22:14Z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