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rim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rHyfdNCBcXqjTzOItaysxtBxK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mo-bold.fntdata"/><Relationship Id="rId16" Type="http://schemas.openxmlformats.org/officeDocument/2006/relationships/font" Target="fonts/Arimo-regular.fntdata"/><Relationship Id="rId5" Type="http://schemas.openxmlformats.org/officeDocument/2006/relationships/slide" Target="slides/slide1.xml"/><Relationship Id="rId19" Type="http://schemas.openxmlformats.org/officeDocument/2006/relationships/font" Target="fonts/Arimo-boldItalic.fntdata"/><Relationship Id="rId6" Type="http://schemas.openxmlformats.org/officeDocument/2006/relationships/slide" Target="slides/slide2.xml"/><Relationship Id="rId18" Type="http://schemas.openxmlformats.org/officeDocument/2006/relationships/font" Target="fonts/Arim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d0f4951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d0f4951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2"/>
          <p:cNvSpPr txBox="1"/>
          <p:nvPr>
            <p:ph type="ctrTitle"/>
          </p:nvPr>
        </p:nvSpPr>
        <p:spPr>
          <a:xfrm>
            <a:off x="2589215" y="2514600"/>
            <a:ext cx="8915400" cy="226278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78DBB"/>
              </a:buClr>
              <a:buSzPts val="5400"/>
              <a:buFont typeface="Century Gothic"/>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 type="subTitle"/>
          </p:nvPr>
        </p:nvSpPr>
        <p:spPr>
          <a:xfrm>
            <a:off x="2589215" y="4777383"/>
            <a:ext cx="8915400" cy="112628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800"/>
              <a:buNone/>
              <a:defRPr>
                <a:solidFill>
                  <a:srgbClr val="595959"/>
                </a:solidFill>
              </a:defRPr>
            </a:lvl1pPr>
            <a:lvl2pPr lvl="1" algn="l">
              <a:lnSpc>
                <a:spcPct val="100000"/>
              </a:lnSpc>
              <a:spcBef>
                <a:spcPts val="1000"/>
              </a:spcBef>
              <a:spcAft>
                <a:spcPts val="0"/>
              </a:spcAft>
              <a:buSzPts val="1800"/>
              <a:buChar char="🠶"/>
              <a:defRPr/>
            </a:lvl2pPr>
            <a:lvl3pPr lvl="2" algn="l">
              <a:lnSpc>
                <a:spcPct val="100000"/>
              </a:lnSpc>
              <a:spcBef>
                <a:spcPts val="1000"/>
              </a:spcBef>
              <a:spcAft>
                <a:spcPts val="0"/>
              </a:spcAft>
              <a:buSzPts val="1800"/>
              <a:buChar char="🠶"/>
              <a:defRPr/>
            </a:lvl3pPr>
            <a:lvl4pPr lvl="3" algn="l">
              <a:lnSpc>
                <a:spcPct val="100000"/>
              </a:lnSpc>
              <a:spcBef>
                <a:spcPts val="1000"/>
              </a:spcBef>
              <a:spcAft>
                <a:spcPts val="0"/>
              </a:spcAft>
              <a:buSzPts val="1800"/>
              <a:buChar char="🠶"/>
              <a:defRPr/>
            </a:lvl4pPr>
            <a:lvl5pPr lvl="4" algn="l">
              <a:lnSpc>
                <a:spcPct val="100000"/>
              </a:lnSpc>
              <a:spcBef>
                <a:spcPts val="10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1" name="Google Shape;41;p12"/>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p:nvPr/>
        </p:nvSpPr>
        <p:spPr>
          <a:xfrm>
            <a:off x="0" y="4323813"/>
            <a:ext cx="1744647" cy="778593"/>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12"/>
          <p:cNvSpPr txBox="1"/>
          <p:nvPr>
            <p:ph idx="12" type="sldNum"/>
          </p:nvPr>
        </p:nvSpPr>
        <p:spPr>
          <a:xfrm>
            <a:off x="531815" y="4529544"/>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1"/>
          <p:cNvSpPr txBox="1"/>
          <p:nvPr>
            <p:ph type="title"/>
          </p:nvPr>
        </p:nvSpPr>
        <p:spPr>
          <a:xfrm>
            <a:off x="2589215" y="609603"/>
            <a:ext cx="8915400" cy="31170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1"/>
          <p:cNvSpPr txBox="1"/>
          <p:nvPr>
            <p:ph idx="1" type="body"/>
          </p:nvPr>
        </p:nvSpPr>
        <p:spPr>
          <a:xfrm>
            <a:off x="2589215" y="4354043"/>
            <a:ext cx="8915400" cy="155586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1"/>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p:nvPr/>
        </p:nvSpPr>
        <p:spPr>
          <a:xfrm flipH="1" rot="10800000">
            <a:off x="-4187" y="3178170"/>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1"/>
          <p:cNvSpPr txBox="1"/>
          <p:nvPr>
            <p:ph idx="12" type="sldNum"/>
          </p:nvPr>
        </p:nvSpPr>
        <p:spPr>
          <a:xfrm>
            <a:off x="531815" y="3244135"/>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2"/>
          <p:cNvSpPr txBox="1"/>
          <p:nvPr>
            <p:ph type="title"/>
          </p:nvPr>
        </p:nvSpPr>
        <p:spPr>
          <a:xfrm>
            <a:off x="2849947" y="609603"/>
            <a:ext cx="8393926" cy="289560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txBox="1"/>
          <p:nvPr>
            <p:ph idx="1" type="body"/>
          </p:nvPr>
        </p:nvSpPr>
        <p:spPr>
          <a:xfrm>
            <a:off x="3275015" y="3505196"/>
            <a:ext cx="7536557" cy="381003"/>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None/>
              <a:defRPr sz="1600">
                <a:solidFill>
                  <a:srgbClr val="7F7F7F"/>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2"/>
          <p:cNvSpPr txBox="1"/>
          <p:nvPr>
            <p:ph idx="2" type="body"/>
          </p:nvPr>
        </p:nvSpPr>
        <p:spPr>
          <a:xfrm>
            <a:off x="2589215" y="4354043"/>
            <a:ext cx="8915400" cy="155586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2"/>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p:nvPr/>
        </p:nvSpPr>
        <p:spPr>
          <a:xfrm flipH="1" rot="10800000">
            <a:off x="-4187" y="3178170"/>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22"/>
          <p:cNvSpPr txBox="1"/>
          <p:nvPr>
            <p:ph idx="12" type="sldNum"/>
          </p:nvPr>
        </p:nvSpPr>
        <p:spPr>
          <a:xfrm>
            <a:off x="531815" y="3244135"/>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
        <p:nvSpPr>
          <p:cNvPr id="119" name="Google Shape;119;p22"/>
          <p:cNvSpPr txBox="1"/>
          <p:nvPr/>
        </p:nvSpPr>
        <p:spPr>
          <a:xfrm>
            <a:off x="2467654" y="648007"/>
            <a:ext cx="609603" cy="584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53535"/>
              </a:buClr>
              <a:buSzPts val="8000"/>
              <a:buFont typeface="Arial"/>
              <a:buNone/>
            </a:pPr>
            <a:r>
              <a:rPr b="0" i="0" lang="en-GB" sz="8000" u="none" cap="none" strike="noStrike">
                <a:solidFill>
                  <a:srgbClr val="353535"/>
                </a:solidFill>
                <a:latin typeface="Arial"/>
                <a:ea typeface="Arial"/>
                <a:cs typeface="Arial"/>
                <a:sym typeface="Arial"/>
              </a:rPr>
              <a:t>“</a:t>
            </a:r>
            <a:endParaRPr/>
          </a:p>
        </p:txBody>
      </p:sp>
      <p:sp>
        <p:nvSpPr>
          <p:cNvPr id="120" name="Google Shape;120;p22"/>
          <p:cNvSpPr txBox="1"/>
          <p:nvPr/>
        </p:nvSpPr>
        <p:spPr>
          <a:xfrm>
            <a:off x="11114852" y="2905304"/>
            <a:ext cx="609603" cy="584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53535"/>
              </a:buClr>
              <a:buSzPts val="8000"/>
              <a:buFont typeface="Arial"/>
              <a:buNone/>
            </a:pPr>
            <a:r>
              <a:rPr b="0" i="0" lang="en-GB" sz="8000" u="none" cap="none" strike="noStrike">
                <a:solidFill>
                  <a:srgbClr val="35353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3"/>
          <p:cNvSpPr txBox="1"/>
          <p:nvPr>
            <p:ph type="title"/>
          </p:nvPr>
        </p:nvSpPr>
        <p:spPr>
          <a:xfrm>
            <a:off x="2589215" y="2438403"/>
            <a:ext cx="8915400" cy="272484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3"/>
          <p:cNvSpPr txBox="1"/>
          <p:nvPr>
            <p:ph idx="1" type="body"/>
          </p:nvPr>
        </p:nvSpPr>
        <p:spPr>
          <a:xfrm>
            <a:off x="2589215" y="5181603"/>
            <a:ext cx="8915400" cy="7296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3"/>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p:nvPr/>
        </p:nvSpPr>
        <p:spPr>
          <a:xfrm flipH="1" rot="10800000">
            <a:off x="-4187" y="4911727"/>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23"/>
          <p:cNvSpPr txBox="1"/>
          <p:nvPr>
            <p:ph idx="12" type="sldNum"/>
          </p:nvPr>
        </p:nvSpPr>
        <p:spPr>
          <a:xfrm>
            <a:off x="531815" y="4983086"/>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4"/>
          <p:cNvSpPr txBox="1"/>
          <p:nvPr>
            <p:ph type="title"/>
          </p:nvPr>
        </p:nvSpPr>
        <p:spPr>
          <a:xfrm>
            <a:off x="2849947" y="609603"/>
            <a:ext cx="8393926" cy="289560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4"/>
          <p:cNvSpPr txBox="1"/>
          <p:nvPr>
            <p:ph idx="1" type="body"/>
          </p:nvPr>
        </p:nvSpPr>
        <p:spPr>
          <a:xfrm>
            <a:off x="2589215" y="4343400"/>
            <a:ext cx="8915400" cy="83820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sz="2400">
                <a:solidFill>
                  <a:srgbClr val="353535"/>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4"/>
          <p:cNvSpPr txBox="1"/>
          <p:nvPr>
            <p:ph idx="2" type="body"/>
          </p:nvPr>
        </p:nvSpPr>
        <p:spPr>
          <a:xfrm>
            <a:off x="2589215" y="5181603"/>
            <a:ext cx="8915400" cy="7296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4"/>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nvSpPr>
        <p:spPr>
          <a:xfrm flipH="1" rot="10800000">
            <a:off x="-4187" y="4911727"/>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4"/>
          <p:cNvSpPr txBox="1"/>
          <p:nvPr>
            <p:ph idx="12" type="sldNum"/>
          </p:nvPr>
        </p:nvSpPr>
        <p:spPr>
          <a:xfrm>
            <a:off x="531815" y="4983086"/>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
        <p:nvSpPr>
          <p:cNvPr id="136" name="Google Shape;136;p24"/>
          <p:cNvSpPr txBox="1"/>
          <p:nvPr/>
        </p:nvSpPr>
        <p:spPr>
          <a:xfrm>
            <a:off x="2467654" y="648007"/>
            <a:ext cx="609603" cy="584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53535"/>
              </a:buClr>
              <a:buSzPts val="8000"/>
              <a:buFont typeface="Arial"/>
              <a:buNone/>
            </a:pPr>
            <a:r>
              <a:rPr b="0" i="0" lang="en-GB" sz="8000" u="none" cap="none" strike="noStrike">
                <a:solidFill>
                  <a:srgbClr val="353535"/>
                </a:solidFill>
                <a:latin typeface="Arial"/>
                <a:ea typeface="Arial"/>
                <a:cs typeface="Arial"/>
                <a:sym typeface="Arial"/>
              </a:rPr>
              <a:t>“</a:t>
            </a:r>
            <a:endParaRPr/>
          </a:p>
        </p:txBody>
      </p:sp>
      <p:sp>
        <p:nvSpPr>
          <p:cNvPr id="137" name="Google Shape;137;p24"/>
          <p:cNvSpPr txBox="1"/>
          <p:nvPr/>
        </p:nvSpPr>
        <p:spPr>
          <a:xfrm>
            <a:off x="11114852" y="2905304"/>
            <a:ext cx="609603" cy="584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53535"/>
              </a:buClr>
              <a:buSzPts val="8000"/>
              <a:buFont typeface="Arial"/>
              <a:buNone/>
            </a:pPr>
            <a:r>
              <a:rPr b="0" i="0" lang="en-GB" sz="8000" u="none" cap="none" strike="noStrike">
                <a:solidFill>
                  <a:srgbClr val="35353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5"/>
          <p:cNvSpPr txBox="1"/>
          <p:nvPr>
            <p:ph type="title"/>
          </p:nvPr>
        </p:nvSpPr>
        <p:spPr>
          <a:xfrm>
            <a:off x="2589215" y="627406"/>
            <a:ext cx="8915400" cy="288002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78DBB"/>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5"/>
          <p:cNvSpPr txBox="1"/>
          <p:nvPr>
            <p:ph idx="1" type="body"/>
          </p:nvPr>
        </p:nvSpPr>
        <p:spPr>
          <a:xfrm>
            <a:off x="2589215" y="4343400"/>
            <a:ext cx="8915400" cy="83820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sz="2400">
                <a:solidFill>
                  <a:srgbClr val="353535"/>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5"/>
          <p:cNvSpPr txBox="1"/>
          <p:nvPr>
            <p:ph idx="2" type="body"/>
          </p:nvPr>
        </p:nvSpPr>
        <p:spPr>
          <a:xfrm>
            <a:off x="2589215" y="5181603"/>
            <a:ext cx="8915400" cy="7296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5"/>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p:nvPr/>
        </p:nvSpPr>
        <p:spPr>
          <a:xfrm flipH="1" rot="10800000">
            <a:off x="-4187" y="4911727"/>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25"/>
          <p:cNvSpPr txBox="1"/>
          <p:nvPr>
            <p:ph idx="12" type="sldNum"/>
          </p:nvPr>
        </p:nvSpPr>
        <p:spPr>
          <a:xfrm>
            <a:off x="531815" y="4983086"/>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6"/>
          <p:cNvSpPr txBox="1"/>
          <p:nvPr>
            <p:ph type="title"/>
          </p:nvPr>
        </p:nvSpPr>
        <p:spPr>
          <a:xfrm>
            <a:off x="2592927" y="624105"/>
            <a:ext cx="8911687" cy="128089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78DBB"/>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1" type="body"/>
          </p:nvPr>
        </p:nvSpPr>
        <p:spPr>
          <a:xfrm rot="5400000">
            <a:off x="5103815" y="-381004"/>
            <a:ext cx="3886200" cy="8915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6"/>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6"/>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6"/>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6"/>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7"/>
          <p:cNvSpPr txBox="1"/>
          <p:nvPr>
            <p:ph type="title"/>
          </p:nvPr>
        </p:nvSpPr>
        <p:spPr>
          <a:xfrm rot="5400000">
            <a:off x="7756704" y="2165514"/>
            <a:ext cx="5283814" cy="22075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78DBB"/>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7"/>
          <p:cNvSpPr txBox="1"/>
          <p:nvPr>
            <p:ph idx="1" type="body"/>
          </p:nvPr>
        </p:nvSpPr>
        <p:spPr>
          <a:xfrm rot="5400000">
            <a:off x="3185806" y="30815"/>
            <a:ext cx="5283814" cy="64769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7"/>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27"/>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3"/>
          <p:cNvSpPr txBox="1"/>
          <p:nvPr>
            <p:ph type="title"/>
          </p:nvPr>
        </p:nvSpPr>
        <p:spPr>
          <a:xfrm>
            <a:off x="2592927" y="624105"/>
            <a:ext cx="8911687" cy="128089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78DBB"/>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2589215" y="2133596"/>
            <a:ext cx="4313864" cy="377762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
          <p:cNvSpPr txBox="1"/>
          <p:nvPr>
            <p:ph idx="2" type="body"/>
          </p:nvPr>
        </p:nvSpPr>
        <p:spPr>
          <a:xfrm>
            <a:off x="7190750" y="2126217"/>
            <a:ext cx="4313864" cy="377762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3"/>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2592927" y="624105"/>
            <a:ext cx="8911687" cy="128089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78DBB"/>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 type="body"/>
          </p:nvPr>
        </p:nvSpPr>
        <p:spPr>
          <a:xfrm>
            <a:off x="2589215" y="2133596"/>
            <a:ext cx="8915400" cy="377762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4"/>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14"/>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2589215" y="2058753"/>
            <a:ext cx="8915400"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78DBB"/>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5"/>
          <p:cNvSpPr txBox="1"/>
          <p:nvPr>
            <p:ph idx="1" type="body"/>
          </p:nvPr>
        </p:nvSpPr>
        <p:spPr>
          <a:xfrm>
            <a:off x="2589215" y="3530132"/>
            <a:ext cx="8915400" cy="8603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5"/>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p:nvPr/>
        </p:nvSpPr>
        <p:spPr>
          <a:xfrm flipH="1" rot="10800000">
            <a:off x="-4187" y="3178170"/>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5"/>
          <p:cNvSpPr txBox="1"/>
          <p:nvPr>
            <p:ph idx="12" type="sldNum"/>
          </p:nvPr>
        </p:nvSpPr>
        <p:spPr>
          <a:xfrm>
            <a:off x="531815" y="3244135"/>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6"/>
          <p:cNvSpPr txBox="1"/>
          <p:nvPr>
            <p:ph type="title"/>
          </p:nvPr>
        </p:nvSpPr>
        <p:spPr>
          <a:xfrm>
            <a:off x="2592927" y="624105"/>
            <a:ext cx="8911687" cy="128089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78DBB"/>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6"/>
          <p:cNvSpPr txBox="1"/>
          <p:nvPr>
            <p:ph idx="1" type="body"/>
          </p:nvPr>
        </p:nvSpPr>
        <p:spPr>
          <a:xfrm>
            <a:off x="2939375" y="1972699"/>
            <a:ext cx="3992727" cy="5762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sz="24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2" type="body"/>
          </p:nvPr>
        </p:nvSpPr>
        <p:spPr>
          <a:xfrm>
            <a:off x="2589215" y="2548963"/>
            <a:ext cx="4342897" cy="335405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3" type="body"/>
          </p:nvPr>
        </p:nvSpPr>
        <p:spPr>
          <a:xfrm>
            <a:off x="7506629" y="1969471"/>
            <a:ext cx="3999000" cy="5762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sz="24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4" type="body"/>
          </p:nvPr>
        </p:nvSpPr>
        <p:spPr>
          <a:xfrm>
            <a:off x="7166957" y="2545735"/>
            <a:ext cx="4338672" cy="335405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6"/>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7"/>
          <p:cNvSpPr txBox="1"/>
          <p:nvPr>
            <p:ph type="title"/>
          </p:nvPr>
        </p:nvSpPr>
        <p:spPr>
          <a:xfrm>
            <a:off x="2592927" y="624105"/>
            <a:ext cx="8911687" cy="128089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78DBB"/>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7"/>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7"/>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8"/>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9"/>
          <p:cNvSpPr txBox="1"/>
          <p:nvPr>
            <p:ph type="title"/>
          </p:nvPr>
        </p:nvSpPr>
        <p:spPr>
          <a:xfrm>
            <a:off x="2589215" y="446090"/>
            <a:ext cx="3505196" cy="97631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78DBB"/>
              </a:buClr>
              <a:buSzPts val="2000"/>
              <a:buFont typeface="Century Gothic"/>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9"/>
          <p:cNvSpPr txBox="1"/>
          <p:nvPr>
            <p:ph idx="1" type="body"/>
          </p:nvPr>
        </p:nvSpPr>
        <p:spPr>
          <a:xfrm>
            <a:off x="6323011" y="446090"/>
            <a:ext cx="5181603" cy="5414967"/>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17500" lvl="2" marL="1371600" algn="l">
              <a:lnSpc>
                <a:spcPct val="100000"/>
              </a:lnSpc>
              <a:spcBef>
                <a:spcPts val="1000"/>
              </a:spcBef>
              <a:spcAft>
                <a:spcPts val="0"/>
              </a:spcAft>
              <a:buSzPts val="1400"/>
              <a:buChar char="🠶"/>
              <a:defRPr/>
            </a:lvl3pPr>
            <a:lvl4pPr indent="-304800" lvl="3" marL="1828800" algn="l">
              <a:lnSpc>
                <a:spcPct val="100000"/>
              </a:lnSpc>
              <a:spcBef>
                <a:spcPts val="1000"/>
              </a:spcBef>
              <a:spcAft>
                <a:spcPts val="0"/>
              </a:spcAft>
              <a:buSzPts val="1200"/>
              <a:buChar char="🠶"/>
              <a:defRPr/>
            </a:lvl4pPr>
            <a:lvl5pPr indent="-304800" lvl="4" marL="2286000" algn="l">
              <a:lnSpc>
                <a:spcPct val="100000"/>
              </a:lnSpc>
              <a:spcBef>
                <a:spcPts val="1000"/>
              </a:spcBef>
              <a:spcAft>
                <a:spcPts val="0"/>
              </a:spcAft>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9"/>
          <p:cNvSpPr txBox="1"/>
          <p:nvPr>
            <p:ph idx="2" type="body"/>
          </p:nvPr>
        </p:nvSpPr>
        <p:spPr>
          <a:xfrm>
            <a:off x="2589215" y="1598608"/>
            <a:ext cx="3505196" cy="426243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sz="14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9"/>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9"/>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0"/>
          <p:cNvSpPr txBox="1"/>
          <p:nvPr>
            <p:ph type="title"/>
          </p:nvPr>
        </p:nvSpPr>
        <p:spPr>
          <a:xfrm>
            <a:off x="2589215" y="4800600"/>
            <a:ext cx="8915400" cy="56673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78DBB"/>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p:nvPr>
            <p:ph idx="2" type="pic"/>
          </p:nvPr>
        </p:nvSpPr>
        <p:spPr>
          <a:xfrm>
            <a:off x="2589215" y="634968"/>
            <a:ext cx="8915400" cy="3854973"/>
          </a:xfrm>
          <a:prstGeom prst="rect">
            <a:avLst/>
          </a:prstGeom>
          <a:noFill/>
          <a:ln>
            <a:noFill/>
          </a:ln>
        </p:spPr>
      </p:sp>
      <p:sp>
        <p:nvSpPr>
          <p:cNvPr id="99" name="Google Shape;99;p20"/>
          <p:cNvSpPr txBox="1"/>
          <p:nvPr>
            <p:ph idx="1" type="body"/>
          </p:nvPr>
        </p:nvSpPr>
        <p:spPr>
          <a:xfrm>
            <a:off x="2589215" y="5367335"/>
            <a:ext cx="8915400" cy="49371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0"/>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9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p:nvPr/>
        </p:nvSpPr>
        <p:spPr>
          <a:xfrm flipH="1" rot="10800000">
            <a:off x="-4187" y="4911727"/>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0"/>
          <p:cNvSpPr txBox="1"/>
          <p:nvPr>
            <p:ph idx="12" type="sldNum"/>
          </p:nvPr>
        </p:nvSpPr>
        <p:spPr>
          <a:xfrm>
            <a:off x="531815" y="4983086"/>
            <a:ext cx="779763"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a:lvl1pPr>
            <a:lvl2pPr indent="0" lvl="1" marL="0" marR="0" algn="r">
              <a:lnSpc>
                <a:spcPct val="100000"/>
              </a:lnSpc>
              <a:spcBef>
                <a:spcPts val="0"/>
              </a:spcBef>
              <a:spcAft>
                <a:spcPts val="0"/>
              </a:spcAft>
              <a:buClr>
                <a:srgbClr val="FEFFFF"/>
              </a:buClr>
              <a:buSzPts val="2000"/>
              <a:buFont typeface="Century Gothic"/>
              <a:buNone/>
              <a:defRPr/>
            </a:lvl2pPr>
            <a:lvl3pPr indent="0" lvl="2" marL="0" marR="0" algn="r">
              <a:lnSpc>
                <a:spcPct val="100000"/>
              </a:lnSpc>
              <a:spcBef>
                <a:spcPts val="0"/>
              </a:spcBef>
              <a:spcAft>
                <a:spcPts val="0"/>
              </a:spcAft>
              <a:buClr>
                <a:srgbClr val="FEFFFF"/>
              </a:buClr>
              <a:buSzPts val="2000"/>
              <a:buFont typeface="Century Gothic"/>
              <a:buNone/>
              <a:defRPr/>
            </a:lvl3pPr>
            <a:lvl4pPr indent="0" lvl="3" marL="0" marR="0" algn="r">
              <a:lnSpc>
                <a:spcPct val="100000"/>
              </a:lnSpc>
              <a:spcBef>
                <a:spcPts val="0"/>
              </a:spcBef>
              <a:spcAft>
                <a:spcPts val="0"/>
              </a:spcAft>
              <a:buClr>
                <a:srgbClr val="FEFFFF"/>
              </a:buClr>
              <a:buSzPts val="2000"/>
              <a:buFont typeface="Century Gothic"/>
              <a:buNone/>
              <a:defRPr/>
            </a:lvl4pPr>
            <a:lvl5pPr indent="0" lvl="4" marL="0" marR="0" algn="r">
              <a:lnSpc>
                <a:spcPct val="100000"/>
              </a:lnSpc>
              <a:spcBef>
                <a:spcPts val="0"/>
              </a:spcBef>
              <a:spcAft>
                <a:spcPts val="0"/>
              </a:spcAft>
              <a:buClr>
                <a:srgbClr val="FEFFFF"/>
              </a:buClr>
              <a:buSzPts val="2000"/>
              <a:buFont typeface="Century Gothic"/>
              <a:buNone/>
              <a:defRPr/>
            </a:lvl5pPr>
            <a:lvl6pPr indent="0" lvl="5" marL="0" marR="0" algn="r">
              <a:lnSpc>
                <a:spcPct val="100000"/>
              </a:lnSpc>
              <a:spcBef>
                <a:spcPts val="0"/>
              </a:spcBef>
              <a:spcAft>
                <a:spcPts val="0"/>
              </a:spcAft>
              <a:buClr>
                <a:srgbClr val="FEFFFF"/>
              </a:buClr>
              <a:buSzPts val="2000"/>
              <a:buFont typeface="Century Gothic"/>
              <a:buNone/>
              <a:defRPr/>
            </a:lvl6pPr>
            <a:lvl7pPr indent="0" lvl="6" marL="0" marR="0" algn="r">
              <a:lnSpc>
                <a:spcPct val="100000"/>
              </a:lnSpc>
              <a:spcBef>
                <a:spcPts val="0"/>
              </a:spcBef>
              <a:spcAft>
                <a:spcPts val="0"/>
              </a:spcAft>
              <a:buClr>
                <a:srgbClr val="FEFFFF"/>
              </a:buClr>
              <a:buSzPts val="2000"/>
              <a:buFont typeface="Century Gothic"/>
              <a:buNone/>
              <a:defRPr/>
            </a:lvl7pPr>
            <a:lvl8pPr indent="0" lvl="7" marL="0" marR="0" algn="r">
              <a:lnSpc>
                <a:spcPct val="100000"/>
              </a:lnSpc>
              <a:spcBef>
                <a:spcPts val="0"/>
              </a:spcBef>
              <a:spcAft>
                <a:spcPts val="0"/>
              </a:spcAft>
              <a:buClr>
                <a:srgbClr val="FEFFFF"/>
              </a:buClr>
              <a:buSzPts val="2000"/>
              <a:buFont typeface="Century Gothic"/>
              <a:buNone/>
              <a:defRPr/>
            </a:lvl8pPr>
            <a:lvl9pPr indent="0" lvl="8" marL="0" marR="0" algn="r">
              <a:lnSpc>
                <a:spcPct val="100000"/>
              </a:lnSpc>
              <a:spcBef>
                <a:spcPts val="0"/>
              </a:spcBef>
              <a:spcAft>
                <a:spcPts val="0"/>
              </a:spcAft>
              <a:buClr>
                <a:srgbClr val="FEFFFF"/>
              </a:buClr>
              <a:buSzPts val="2000"/>
              <a:buFont typeface="Century Gothic"/>
              <a:buNone/>
              <a:defRPr/>
            </a:lvl9pPr>
          </a:lstStyle>
          <a:p>
            <a:pPr indent="0" lvl="0" marL="0" rtl="0" algn="r">
              <a:spcBef>
                <a:spcPts val="0"/>
              </a:spcBef>
              <a:spcAft>
                <a:spcPts val="0"/>
              </a:spcAft>
              <a:buNone/>
            </a:pPr>
            <a:fld id="{00000000-1234-1234-1234-123412341234}" type="slidenum">
              <a:rPr lang="en-GB"/>
              <a:t>‹#›</a:t>
            </a:fld>
            <a:endParaRPr b="0" i="0" sz="2000" u="none" cap="none" strike="noStrike">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grpSp>
        <p:nvGrpSpPr>
          <p:cNvPr id="6" name="Google Shape;6;p11"/>
          <p:cNvGrpSpPr/>
          <p:nvPr/>
        </p:nvGrpSpPr>
        <p:grpSpPr>
          <a:xfrm>
            <a:off x="0" y="228600"/>
            <a:ext cx="2851510" cy="6638634"/>
            <a:chOff x="0" y="228600"/>
            <a:chExt cx="2851510" cy="6638634"/>
          </a:xfrm>
        </p:grpSpPr>
        <p:sp>
          <p:nvSpPr>
            <p:cNvPr id="7" name="Google Shape;7;p11"/>
            <p:cNvSpPr/>
            <p:nvPr/>
          </p:nvSpPr>
          <p:spPr>
            <a:xfrm>
              <a:off x="0" y="2575041"/>
              <a:ext cx="100638" cy="62621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128601" y="3156527"/>
              <a:ext cx="646718" cy="2322219"/>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806994" y="5447062"/>
              <a:ext cx="609438" cy="1420163"/>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959827" y="6503798"/>
              <a:ext cx="171468" cy="363428"/>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100638" y="3201259"/>
              <a:ext cx="821908" cy="332863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22366" y="228600"/>
              <a:ext cx="106234" cy="292792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78281" y="2944066"/>
              <a:ext cx="78272" cy="493894"/>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769723" y="5478746"/>
              <a:ext cx="190103" cy="1025051"/>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775310" y="1399022"/>
              <a:ext cx="2076200" cy="404803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p:nvPr/>
          </p:nvSpPr>
          <p:spPr>
            <a:xfrm>
              <a:off x="922547" y="6529894"/>
              <a:ext cx="162150" cy="337340"/>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1"/>
            <p:cNvSpPr/>
            <p:nvPr/>
          </p:nvSpPr>
          <p:spPr>
            <a:xfrm>
              <a:off x="769723" y="5359462"/>
              <a:ext cx="37270" cy="221787"/>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1"/>
            <p:cNvSpPr/>
            <p:nvPr/>
          </p:nvSpPr>
          <p:spPr>
            <a:xfrm>
              <a:off x="849861" y="6244739"/>
              <a:ext cx="238557" cy="622486"/>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 name="Google Shape;19;p11"/>
          <p:cNvGrpSpPr/>
          <p:nvPr/>
        </p:nvGrpSpPr>
        <p:grpSpPr>
          <a:xfrm>
            <a:off x="27221" y="155"/>
            <a:ext cx="2356674" cy="6853098"/>
            <a:chOff x="27221" y="155"/>
            <a:chExt cx="2356674" cy="6853098"/>
          </a:xfrm>
        </p:grpSpPr>
        <p:sp>
          <p:nvSpPr>
            <p:cNvPr id="20" name="Google Shape;20;p11"/>
            <p:cNvSpPr/>
            <p:nvPr/>
          </p:nvSpPr>
          <p:spPr>
            <a:xfrm>
              <a:off x="27221" y="155"/>
              <a:ext cx="494324" cy="4401043"/>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1"/>
            <p:cNvSpPr/>
            <p:nvPr/>
          </p:nvSpPr>
          <p:spPr>
            <a:xfrm>
              <a:off x="550285" y="4316470"/>
              <a:ext cx="423440" cy="158069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1"/>
            <p:cNvSpPr/>
            <p:nvPr/>
          </p:nvSpPr>
          <p:spPr>
            <a:xfrm>
              <a:off x="1006297" y="5862684"/>
              <a:ext cx="431103" cy="99056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11"/>
            <p:cNvSpPr/>
            <p:nvPr/>
          </p:nvSpPr>
          <p:spPr>
            <a:xfrm>
              <a:off x="521546" y="4364376"/>
              <a:ext cx="551803" cy="223596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11"/>
            <p:cNvSpPr/>
            <p:nvPr/>
          </p:nvSpPr>
          <p:spPr>
            <a:xfrm>
              <a:off x="467898" y="1289203"/>
              <a:ext cx="174357" cy="3027267"/>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11"/>
            <p:cNvSpPr/>
            <p:nvPr/>
          </p:nvSpPr>
          <p:spPr>
            <a:xfrm>
              <a:off x="1111672" y="6571600"/>
              <a:ext cx="134124" cy="28165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1"/>
            <p:cNvSpPr/>
            <p:nvPr/>
          </p:nvSpPr>
          <p:spPr>
            <a:xfrm>
              <a:off x="502389" y="4107631"/>
              <a:ext cx="82387" cy="511570"/>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11"/>
            <p:cNvSpPr/>
            <p:nvPr/>
          </p:nvSpPr>
          <p:spPr>
            <a:xfrm>
              <a:off x="973726" y="3145801"/>
              <a:ext cx="1410169" cy="271688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11"/>
            <p:cNvSpPr/>
            <p:nvPr/>
          </p:nvSpPr>
          <p:spPr>
            <a:xfrm>
              <a:off x="1073350" y="6600340"/>
              <a:ext cx="120709" cy="252913"/>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11"/>
            <p:cNvSpPr/>
            <p:nvPr/>
          </p:nvSpPr>
          <p:spPr>
            <a:xfrm>
              <a:off x="973726" y="5897166"/>
              <a:ext cx="137955" cy="674434"/>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1"/>
            <p:cNvSpPr/>
            <p:nvPr/>
          </p:nvSpPr>
          <p:spPr>
            <a:xfrm>
              <a:off x="973726" y="5772634"/>
              <a:ext cx="38322" cy="228005"/>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11"/>
            <p:cNvSpPr/>
            <p:nvPr/>
          </p:nvSpPr>
          <p:spPr>
            <a:xfrm>
              <a:off x="1006297" y="6322518"/>
              <a:ext cx="210760" cy="530726"/>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 name="Google Shape;32;p11"/>
          <p:cNvSpPr/>
          <p:nvPr/>
        </p:nvSpPr>
        <p:spPr>
          <a:xfrm>
            <a:off x="0" y="0"/>
            <a:ext cx="182880" cy="6858000"/>
          </a:xfrm>
          <a:prstGeom prst="rect">
            <a:avLst/>
          </a:pr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1"/>
          <p:cNvSpPr txBox="1"/>
          <p:nvPr>
            <p:ph type="title"/>
          </p:nvPr>
        </p:nvSpPr>
        <p:spPr>
          <a:xfrm>
            <a:off x="2592927" y="624105"/>
            <a:ext cx="8911687" cy="1280891"/>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178DBB"/>
              </a:buClr>
              <a:buSzPts val="3600"/>
              <a:buFont typeface="Century Gothic"/>
              <a:buNone/>
              <a:defRPr b="0" i="0" sz="3600" u="none" cap="none" strike="noStrike">
                <a:solidFill>
                  <a:srgbClr val="178DBB"/>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11"/>
          <p:cNvSpPr txBox="1"/>
          <p:nvPr>
            <p:ph idx="1" type="body"/>
          </p:nvPr>
        </p:nvSpPr>
        <p:spPr>
          <a:xfrm>
            <a:off x="2589215" y="2133596"/>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rgbClr val="353535"/>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rgbClr val="353535"/>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rgbClr val="353535"/>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rgbClr val="353535"/>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rgbClr val="353535"/>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11"/>
          <p:cNvSpPr txBox="1"/>
          <p:nvPr>
            <p:ph idx="10" type="dt"/>
          </p:nvPr>
        </p:nvSpPr>
        <p:spPr>
          <a:xfrm>
            <a:off x="10361615" y="6130439"/>
            <a:ext cx="1146282"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898989"/>
              </a:buClr>
              <a:buSzPts val="900"/>
              <a:buFont typeface="Century Gothic"/>
              <a:buNone/>
              <a:defRPr b="0" i="0" sz="900" u="none" cap="none" strike="noStrike">
                <a:solidFill>
                  <a:srgbClr val="89898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11"/>
          <p:cNvSpPr txBox="1"/>
          <p:nvPr>
            <p:ph idx="11" type="ftr"/>
          </p:nvPr>
        </p:nvSpPr>
        <p:spPr>
          <a:xfrm>
            <a:off x="2589215" y="6135806"/>
            <a:ext cx="7619996" cy="3651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98989"/>
              </a:buClr>
              <a:buSzPts val="900"/>
              <a:buFont typeface="Century Gothic"/>
              <a:buNone/>
              <a:defRPr b="0" i="0" sz="900" u="none" cap="none" strike="noStrike">
                <a:solidFill>
                  <a:srgbClr val="89898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11"/>
          <p:cNvSpPr txBox="1"/>
          <p:nvPr>
            <p:ph idx="12" type="sldNum"/>
          </p:nvPr>
        </p:nvSpPr>
        <p:spPr>
          <a:xfrm>
            <a:off x="531815" y="787783"/>
            <a:ext cx="779763" cy="3651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haarani13/neural_network/blob/main/script/LSTM_neural.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Dhaarani13/neural_network/blob/main/script/LSTM_neural.ipynb"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163" name="Shape 163"/>
        <p:cNvGrpSpPr/>
        <p:nvPr/>
      </p:nvGrpSpPr>
      <p:grpSpPr>
        <a:xfrm>
          <a:off x="0" y="0"/>
          <a:ext cx="0" cy="0"/>
          <a:chOff x="0" y="0"/>
          <a:chExt cx="0" cy="0"/>
        </a:xfrm>
      </p:grpSpPr>
      <p:sp>
        <p:nvSpPr>
          <p:cNvPr id="164" name="Google Shape;164;p1"/>
          <p:cNvSpPr/>
          <p:nvPr/>
        </p:nvSpPr>
        <p:spPr>
          <a:xfrm>
            <a:off x="0" y="-239225"/>
            <a:ext cx="12192000" cy="6858000"/>
          </a:xfrm>
          <a:prstGeom prst="rect">
            <a:avLst/>
          </a:prstGeom>
          <a:gradFill>
            <a:gsLst>
              <a:gs pos="0">
                <a:srgbClr val="FFFFFF"/>
              </a:gs>
              <a:gs pos="100000">
                <a:srgbClr val="C5DEE5"/>
              </a:gs>
            </a:gsLst>
            <a:lin ang="5400000" scaled="0"/>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entury Gothic"/>
              <a:ea typeface="Century Gothic"/>
              <a:cs typeface="Century Gothic"/>
              <a:sym typeface="Century Gothic"/>
            </a:endParaRPr>
          </a:p>
        </p:txBody>
      </p:sp>
      <p:sp>
        <p:nvSpPr>
          <p:cNvPr id="165" name="Google Shape;165;p1"/>
          <p:cNvSpPr txBox="1"/>
          <p:nvPr>
            <p:ph idx="1" type="subTitle"/>
          </p:nvPr>
        </p:nvSpPr>
        <p:spPr>
          <a:xfrm>
            <a:off x="3313266" y="4127647"/>
            <a:ext cx="8131500" cy="1126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Dhaarani Shanmugam</a:t>
            </a:r>
            <a:endParaRPr/>
          </a:p>
          <a:p>
            <a:pPr indent="0" lvl="0" marL="0" rtl="0" algn="l">
              <a:lnSpc>
                <a:spcPct val="100000"/>
              </a:lnSpc>
              <a:spcBef>
                <a:spcPts val="0"/>
              </a:spcBef>
              <a:spcAft>
                <a:spcPts val="0"/>
              </a:spcAft>
              <a:buSzPts val="1800"/>
              <a:buNone/>
            </a:pPr>
            <a:r>
              <a:rPr lang="en-GB"/>
              <a:t>23035833</a:t>
            </a:r>
            <a:endParaRPr/>
          </a:p>
          <a:p>
            <a:pPr indent="0" lvl="0" marL="0" rtl="0" algn="l">
              <a:lnSpc>
                <a:spcPct val="100000"/>
              </a:lnSpc>
              <a:spcBef>
                <a:spcPts val="0"/>
              </a:spcBef>
              <a:spcAft>
                <a:spcPts val="0"/>
              </a:spcAft>
              <a:buSzPts val="1800"/>
              <a:buNone/>
            </a:pPr>
            <a:r>
              <a:rPr lang="en-GB" u="sng">
                <a:solidFill>
                  <a:schemeClr val="hlink"/>
                </a:solidFill>
                <a:hlinkClick r:id="rId3"/>
              </a:rPr>
              <a:t>GITHUB LINK</a:t>
            </a:r>
            <a:endParaRPr/>
          </a:p>
        </p:txBody>
      </p:sp>
      <p:sp>
        <p:nvSpPr>
          <p:cNvPr id="166" name="Google Shape;166;p1"/>
          <p:cNvSpPr txBox="1"/>
          <p:nvPr>
            <p:ph type="ctrTitle"/>
          </p:nvPr>
        </p:nvSpPr>
        <p:spPr>
          <a:xfrm>
            <a:off x="3373066" y="1864863"/>
            <a:ext cx="8131548" cy="226278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178DBB"/>
              </a:buClr>
              <a:buSzPts val="5000"/>
              <a:buFont typeface="Century Gothic"/>
              <a:buNone/>
            </a:pPr>
            <a:r>
              <a:rPr lang="en-GB" sz="5000"/>
              <a:t>Exploring LSTMs and Their Advantages Over RNNs</a:t>
            </a:r>
            <a:endParaRPr/>
          </a:p>
        </p:txBody>
      </p:sp>
      <p:sp>
        <p:nvSpPr>
          <p:cNvPr id="167" name="Google Shape;167;p1"/>
          <p:cNvSpPr/>
          <p:nvPr/>
        </p:nvSpPr>
        <p:spPr>
          <a:xfrm>
            <a:off x="0" y="0"/>
            <a:ext cx="2851510" cy="6858000"/>
          </a:xfrm>
          <a:prstGeom prst="rect">
            <a:avLst/>
          </a:prstGeom>
          <a:solidFill>
            <a:srgbClr val="2E5369"/>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entury Gothic"/>
              <a:ea typeface="Century Gothic"/>
              <a:cs typeface="Century Gothic"/>
              <a:sym typeface="Century Gothic"/>
            </a:endParaRPr>
          </a:p>
        </p:txBody>
      </p:sp>
      <p:grpSp>
        <p:nvGrpSpPr>
          <p:cNvPr id="168" name="Google Shape;168;p1"/>
          <p:cNvGrpSpPr/>
          <p:nvPr/>
        </p:nvGrpSpPr>
        <p:grpSpPr>
          <a:xfrm>
            <a:off x="9" y="228600"/>
            <a:ext cx="2851528" cy="6638626"/>
            <a:chOff x="9" y="228600"/>
            <a:chExt cx="2851528" cy="6638626"/>
          </a:xfrm>
        </p:grpSpPr>
        <p:sp>
          <p:nvSpPr>
            <p:cNvPr id="169" name="Google Shape;169;p1"/>
            <p:cNvSpPr/>
            <p:nvPr/>
          </p:nvSpPr>
          <p:spPr>
            <a:xfrm>
              <a:off x="9" y="2575041"/>
              <a:ext cx="100638" cy="62621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
            <p:cNvSpPr/>
            <p:nvPr/>
          </p:nvSpPr>
          <p:spPr>
            <a:xfrm>
              <a:off x="128610" y="3156527"/>
              <a:ext cx="646718" cy="232221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
            <p:cNvSpPr/>
            <p:nvPr/>
          </p:nvSpPr>
          <p:spPr>
            <a:xfrm>
              <a:off x="807012" y="5447062"/>
              <a:ext cx="609447" cy="1420163"/>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
            <p:cNvSpPr/>
            <p:nvPr/>
          </p:nvSpPr>
          <p:spPr>
            <a:xfrm>
              <a:off x="959836" y="6503798"/>
              <a:ext cx="171468" cy="363428"/>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
            <p:cNvSpPr/>
            <p:nvPr/>
          </p:nvSpPr>
          <p:spPr>
            <a:xfrm>
              <a:off x="100648" y="3201259"/>
              <a:ext cx="821908" cy="332863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
            <p:cNvSpPr/>
            <p:nvPr/>
          </p:nvSpPr>
          <p:spPr>
            <a:xfrm>
              <a:off x="22375" y="228600"/>
              <a:ext cx="106234" cy="292792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
            <p:cNvSpPr/>
            <p:nvPr/>
          </p:nvSpPr>
          <p:spPr>
            <a:xfrm>
              <a:off x="78281" y="2944066"/>
              <a:ext cx="78272" cy="493885"/>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
            <p:cNvSpPr/>
            <p:nvPr/>
          </p:nvSpPr>
          <p:spPr>
            <a:xfrm>
              <a:off x="769732" y="5478746"/>
              <a:ext cx="190103" cy="1025051"/>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
            <p:cNvSpPr/>
            <p:nvPr/>
          </p:nvSpPr>
          <p:spPr>
            <a:xfrm>
              <a:off x="775328" y="1399022"/>
              <a:ext cx="2076209" cy="404803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
            <p:cNvSpPr/>
            <p:nvPr/>
          </p:nvSpPr>
          <p:spPr>
            <a:xfrm>
              <a:off x="922556" y="6529885"/>
              <a:ext cx="162150" cy="337340"/>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
            <p:cNvSpPr/>
            <p:nvPr/>
          </p:nvSpPr>
          <p:spPr>
            <a:xfrm>
              <a:off x="769732" y="5359462"/>
              <a:ext cx="37270" cy="221787"/>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
            <p:cNvSpPr/>
            <p:nvPr/>
          </p:nvSpPr>
          <p:spPr>
            <a:xfrm>
              <a:off x="849870" y="6244739"/>
              <a:ext cx="238557" cy="622486"/>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699EBD">
                <a:alpha val="4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1" name="Google Shape;181;p1"/>
          <p:cNvGrpSpPr/>
          <p:nvPr/>
        </p:nvGrpSpPr>
        <p:grpSpPr>
          <a:xfrm>
            <a:off x="27221" y="-786"/>
            <a:ext cx="2356674" cy="6854040"/>
            <a:chOff x="27221" y="-786"/>
            <a:chExt cx="2356674" cy="6854040"/>
          </a:xfrm>
        </p:grpSpPr>
        <p:sp>
          <p:nvSpPr>
            <p:cNvPr id="182" name="Google Shape;182;p1"/>
            <p:cNvSpPr/>
            <p:nvPr/>
          </p:nvSpPr>
          <p:spPr>
            <a:xfrm>
              <a:off x="27221" y="-786"/>
              <a:ext cx="494324" cy="4401043"/>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
            <p:cNvSpPr/>
            <p:nvPr/>
          </p:nvSpPr>
          <p:spPr>
            <a:xfrm>
              <a:off x="550295" y="4316470"/>
              <a:ext cx="423440" cy="158069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
            <p:cNvSpPr/>
            <p:nvPr/>
          </p:nvSpPr>
          <p:spPr>
            <a:xfrm>
              <a:off x="1006297" y="5862684"/>
              <a:ext cx="431103" cy="99056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
            <p:cNvSpPr/>
            <p:nvPr/>
          </p:nvSpPr>
          <p:spPr>
            <a:xfrm>
              <a:off x="521555" y="4364376"/>
              <a:ext cx="551803" cy="223597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
            <p:cNvSpPr/>
            <p:nvPr/>
          </p:nvSpPr>
          <p:spPr>
            <a:xfrm>
              <a:off x="467898" y="1289194"/>
              <a:ext cx="174357" cy="3027276"/>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
            <p:cNvSpPr/>
            <p:nvPr/>
          </p:nvSpPr>
          <p:spPr>
            <a:xfrm>
              <a:off x="1111681" y="6571600"/>
              <a:ext cx="134124" cy="28165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
            <p:cNvSpPr/>
            <p:nvPr/>
          </p:nvSpPr>
          <p:spPr>
            <a:xfrm>
              <a:off x="502389" y="4107631"/>
              <a:ext cx="82387" cy="511570"/>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
            <p:cNvSpPr/>
            <p:nvPr/>
          </p:nvSpPr>
          <p:spPr>
            <a:xfrm>
              <a:off x="973726" y="3145801"/>
              <a:ext cx="1410169" cy="271688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
            <p:cNvSpPr/>
            <p:nvPr/>
          </p:nvSpPr>
          <p:spPr>
            <a:xfrm>
              <a:off x="1073359" y="6600340"/>
              <a:ext cx="120709" cy="252913"/>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
            <p:cNvSpPr/>
            <p:nvPr/>
          </p:nvSpPr>
          <p:spPr>
            <a:xfrm>
              <a:off x="973726" y="5897166"/>
              <a:ext cx="137955" cy="674434"/>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
            <p:cNvSpPr/>
            <p:nvPr/>
          </p:nvSpPr>
          <p:spPr>
            <a:xfrm>
              <a:off x="973726" y="5772634"/>
              <a:ext cx="38322" cy="228005"/>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
            <p:cNvSpPr/>
            <p:nvPr/>
          </p:nvSpPr>
          <p:spPr>
            <a:xfrm>
              <a:off x="1006297" y="6322518"/>
              <a:ext cx="210760" cy="530736"/>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233E4F">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4" name="Google Shape;194;p1"/>
          <p:cNvSpPr/>
          <p:nvPr/>
        </p:nvSpPr>
        <p:spPr>
          <a:xfrm flipH="1" rot="10800000">
            <a:off x="-155" y="3411452"/>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9"/>
          <p:cNvSpPr txBox="1"/>
          <p:nvPr>
            <p:ph type="title"/>
          </p:nvPr>
        </p:nvSpPr>
        <p:spPr>
          <a:xfrm>
            <a:off x="1420896" y="60480"/>
            <a:ext cx="9828300" cy="558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178DBB"/>
              </a:buClr>
              <a:buSzPct val="100000"/>
              <a:buFont typeface="Century Gothic"/>
              <a:buNone/>
            </a:pPr>
            <a:r>
              <a:rPr b="1" lang="en-GB" sz="3200"/>
              <a:t>PRACTICAL FINDINGS:</a:t>
            </a:r>
            <a:r>
              <a:rPr b="1" lang="en-GB" sz="3200" u="sng">
                <a:solidFill>
                  <a:schemeClr val="hlink"/>
                </a:solidFill>
                <a:hlinkClick r:id="rId3"/>
              </a:rPr>
              <a:t>GITHUB LINK</a:t>
            </a:r>
            <a:endParaRPr/>
          </a:p>
        </p:txBody>
      </p:sp>
      <p:sp>
        <p:nvSpPr>
          <p:cNvPr id="293" name="Google Shape;293;p9"/>
          <p:cNvSpPr txBox="1"/>
          <p:nvPr>
            <p:ph idx="1" type="body"/>
          </p:nvPr>
        </p:nvSpPr>
        <p:spPr>
          <a:xfrm>
            <a:off x="1595717" y="719669"/>
            <a:ext cx="5550153" cy="5698065"/>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600"/>
              <a:buNone/>
            </a:pPr>
            <a:r>
              <a:rPr b="1" lang="en-GB" sz="1600">
                <a:solidFill>
                  <a:schemeClr val="dk1"/>
                </a:solidFill>
              </a:rPr>
              <a:t>Data Generation</a:t>
            </a:r>
            <a:r>
              <a:rPr lang="en-GB" sz="1600">
                <a:solidFill>
                  <a:schemeClr val="dk1"/>
                </a:solidFill>
              </a:rPr>
              <a:t>: </a:t>
            </a:r>
            <a:r>
              <a:rPr lang="en-GB" sz="1600"/>
              <a:t>We generate synthetic data (a noisy sine wave) to simulate a time series prediction task and scaled using Min-Max scaling</a:t>
            </a:r>
            <a:endParaRPr/>
          </a:p>
          <a:p>
            <a:pPr indent="0" lvl="0" marL="0" rtl="0" algn="just">
              <a:lnSpc>
                <a:spcPct val="100000"/>
              </a:lnSpc>
              <a:spcBef>
                <a:spcPts val="1000"/>
              </a:spcBef>
              <a:spcAft>
                <a:spcPts val="0"/>
              </a:spcAft>
              <a:buSzPts val="1600"/>
              <a:buNone/>
            </a:pPr>
            <a:r>
              <a:rPr b="1" lang="en-GB" sz="1600"/>
              <a:t>Model Building:</a:t>
            </a:r>
            <a:endParaRPr/>
          </a:p>
          <a:p>
            <a:pPr indent="0" lvl="0" marL="0" rtl="0" algn="just">
              <a:lnSpc>
                <a:spcPct val="100000"/>
              </a:lnSpc>
              <a:spcBef>
                <a:spcPts val="1000"/>
              </a:spcBef>
              <a:spcAft>
                <a:spcPts val="0"/>
              </a:spcAft>
              <a:buSzPts val="1600"/>
              <a:buNone/>
            </a:pPr>
            <a:r>
              <a:rPr b="1" lang="en-GB" sz="1600">
                <a:solidFill>
                  <a:srgbClr val="000000"/>
                </a:solidFill>
              </a:rPr>
              <a:t>RNN: </a:t>
            </a:r>
            <a:r>
              <a:rPr lang="en-GB" sz="1600">
                <a:solidFill>
                  <a:srgbClr val="000000"/>
                </a:solidFill>
              </a:rPr>
              <a:t>We use the simple RNN layer to build a simple RNN. The </a:t>
            </a:r>
            <a:r>
              <a:rPr lang="en-GB" sz="1600">
                <a:solidFill>
                  <a:srgbClr val="000000"/>
                </a:solidFill>
                <a:latin typeface="Arimo"/>
                <a:ea typeface="Arimo"/>
                <a:cs typeface="Arimo"/>
                <a:sym typeface="Arimo"/>
              </a:rPr>
              <a:t>relu</a:t>
            </a:r>
            <a:r>
              <a:rPr lang="en-GB" sz="1600">
                <a:solidFill>
                  <a:srgbClr val="000000"/>
                </a:solidFill>
              </a:rPr>
              <a:t> activation function is applied to the RNN layer, and a dense layer follows it to predict the next value in the time series. </a:t>
            </a:r>
            <a:endParaRPr/>
          </a:p>
          <a:p>
            <a:pPr indent="0" lvl="0" marL="0" rtl="0" algn="just">
              <a:lnSpc>
                <a:spcPct val="100000"/>
              </a:lnSpc>
              <a:spcBef>
                <a:spcPts val="1000"/>
              </a:spcBef>
              <a:spcAft>
                <a:spcPts val="0"/>
              </a:spcAft>
              <a:buSzPts val="1600"/>
              <a:buNone/>
            </a:pPr>
            <a:r>
              <a:rPr b="1" lang="en-GB" sz="1600"/>
              <a:t>LSTM : </a:t>
            </a:r>
            <a:r>
              <a:rPr lang="en-GB" sz="1600"/>
              <a:t>Similar to RNN model but replacing the Simple RNN layer with the LSTM layer. The LSTM layer helps capture long-term dependencies and addresses the vanishing gradient problem. </a:t>
            </a:r>
            <a:endParaRPr/>
          </a:p>
          <a:p>
            <a:pPr indent="0" lvl="0" marL="0" rtl="0" algn="just">
              <a:lnSpc>
                <a:spcPct val="100000"/>
              </a:lnSpc>
              <a:spcBef>
                <a:spcPts val="1000"/>
              </a:spcBef>
              <a:spcAft>
                <a:spcPts val="0"/>
              </a:spcAft>
              <a:buSzPts val="1600"/>
              <a:buNone/>
            </a:pPr>
            <a:r>
              <a:rPr b="1" lang="en-GB" sz="1600"/>
              <a:t>Training:</a:t>
            </a:r>
            <a:r>
              <a:rPr lang="en-GB" sz="1600"/>
              <a:t> Both models are trained for 10 epochs with a batch size of 32. The models are validated on a test set.</a:t>
            </a:r>
            <a:endParaRPr/>
          </a:p>
          <a:p>
            <a:pPr indent="0" lvl="0" marL="0" rtl="0" algn="just">
              <a:lnSpc>
                <a:spcPct val="100000"/>
              </a:lnSpc>
              <a:spcBef>
                <a:spcPts val="1000"/>
              </a:spcBef>
              <a:spcAft>
                <a:spcPts val="0"/>
              </a:spcAft>
              <a:buSzPts val="1600"/>
              <a:buNone/>
            </a:pPr>
            <a:r>
              <a:rPr b="1" lang="en-GB" sz="1600"/>
              <a:t>Prediction and Evaluation:</a:t>
            </a:r>
            <a:r>
              <a:rPr lang="en-GB" sz="1600"/>
              <a:t> After training, we make predictions using both models and visualize the results to compare the actual values with the predictions. We also calculate the mean squared error (MSE) loss for both models.</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a:p>
        </p:txBody>
      </p:sp>
      <p:pic>
        <p:nvPicPr>
          <p:cNvPr descr="A graph of blue and orange lines&#10;&#10;Description automatically generated" id="294" name="Google Shape;294;p9"/>
          <p:cNvPicPr preferRelativeResize="0"/>
          <p:nvPr>
            <p:ph idx="2" type="body"/>
          </p:nvPr>
        </p:nvPicPr>
        <p:blipFill rotWithShape="1">
          <a:blip r:embed="rId4">
            <a:alphaModFix/>
          </a:blip>
          <a:srcRect b="0" l="0" r="0" t="0"/>
          <a:stretch/>
        </p:blipFill>
        <p:spPr>
          <a:xfrm>
            <a:off x="7646894" y="318302"/>
            <a:ext cx="3857190" cy="3037152"/>
          </a:xfrm>
          <a:prstGeom prst="rect">
            <a:avLst/>
          </a:prstGeom>
          <a:noFill/>
          <a:ln>
            <a:noFill/>
          </a:ln>
        </p:spPr>
      </p:pic>
      <p:sp>
        <p:nvSpPr>
          <p:cNvPr id="295" name="Google Shape;295;p9"/>
          <p:cNvSpPr/>
          <p:nvPr/>
        </p:nvSpPr>
        <p:spPr>
          <a:xfrm>
            <a:off x="0" y="-184663"/>
            <a:ext cx="184727" cy="36933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A graph of blue and orange lines&#10;&#10;Description automatically generated" id="296" name="Google Shape;296;p9"/>
          <p:cNvPicPr preferRelativeResize="0"/>
          <p:nvPr/>
        </p:nvPicPr>
        <p:blipFill rotWithShape="1">
          <a:blip r:embed="rId5">
            <a:alphaModFix/>
          </a:blip>
          <a:srcRect b="0" l="0" r="0" t="0"/>
          <a:stretch/>
        </p:blipFill>
        <p:spPr>
          <a:xfrm>
            <a:off x="7646894" y="3429000"/>
            <a:ext cx="3857190" cy="2708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0"/>
          <p:cNvSpPr txBox="1"/>
          <p:nvPr>
            <p:ph type="title"/>
          </p:nvPr>
        </p:nvSpPr>
        <p:spPr>
          <a:xfrm>
            <a:off x="1549405" y="270936"/>
            <a:ext cx="9853610" cy="302260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78DBB"/>
              </a:buClr>
              <a:buSzPts val="3200"/>
              <a:buFont typeface="Century Gothic"/>
              <a:buNone/>
            </a:pPr>
            <a:r>
              <a:rPr b="1" lang="en-GB" sz="3200"/>
              <a:t>Key Inferences:</a:t>
            </a:r>
            <a:br>
              <a:rPr b="1" lang="en-GB" sz="2000"/>
            </a:br>
            <a:br>
              <a:rPr b="1" lang="en-GB" sz="2000"/>
            </a:br>
            <a:br>
              <a:rPr b="1" lang="en-GB" sz="2000"/>
            </a:br>
            <a:r>
              <a:rPr b="1" lang="en-GB" sz="1600">
                <a:solidFill>
                  <a:srgbClr val="000000"/>
                </a:solidFill>
              </a:rPr>
              <a:t>Lower Loss for LSTM</a:t>
            </a:r>
            <a:r>
              <a:rPr lang="en-GB" sz="1600">
                <a:solidFill>
                  <a:srgbClr val="000000"/>
                </a:solidFill>
              </a:rPr>
              <a:t>:</a:t>
            </a:r>
            <a:br>
              <a:rPr lang="en-GB" sz="1800">
                <a:solidFill>
                  <a:srgbClr val="000000"/>
                </a:solidFill>
              </a:rPr>
            </a:br>
            <a:r>
              <a:rPr lang="en-GB" sz="1800">
                <a:solidFill>
                  <a:srgbClr val="000000"/>
                </a:solidFill>
              </a:rPr>
              <a:t>The LSTM model has a lower los compared to the RNN model . In general, a </a:t>
            </a:r>
            <a:r>
              <a:rPr b="1" lang="en-GB" sz="1800">
                <a:solidFill>
                  <a:srgbClr val="000000"/>
                </a:solidFill>
              </a:rPr>
              <a:t>lower loss</a:t>
            </a:r>
            <a:r>
              <a:rPr lang="en-GB" sz="1800">
                <a:solidFill>
                  <a:srgbClr val="000000"/>
                </a:solidFill>
              </a:rPr>
              <a:t> indicates that the model's predictions are closer to the actual values, which suggests better performance.</a:t>
            </a:r>
            <a:br>
              <a:rPr lang="en-GB" sz="1800">
                <a:solidFill>
                  <a:srgbClr val="000000"/>
                </a:solidFill>
              </a:rPr>
            </a:br>
            <a:r>
              <a:rPr lang="en-GB" sz="1800">
                <a:solidFill>
                  <a:srgbClr val="000000"/>
                </a:solidFill>
              </a:rPr>
              <a:t>This is a typical outcome when using LSTM over standard RNNs, as LSTM networks are specifically designed to overcome the </a:t>
            </a:r>
            <a:r>
              <a:rPr b="1" lang="en-GB" sz="1800">
                <a:solidFill>
                  <a:srgbClr val="000000"/>
                </a:solidFill>
              </a:rPr>
              <a:t>vanishing gradient problem</a:t>
            </a:r>
            <a:r>
              <a:rPr lang="en-GB" sz="1800">
                <a:solidFill>
                  <a:srgbClr val="000000"/>
                </a:solidFill>
              </a:rPr>
              <a:t> and capture </a:t>
            </a:r>
            <a:r>
              <a:rPr b="1" lang="en-GB" sz="1800">
                <a:solidFill>
                  <a:srgbClr val="000000"/>
                </a:solidFill>
              </a:rPr>
              <a:t>long-term dependencies</a:t>
            </a:r>
            <a:r>
              <a:rPr lang="en-GB" sz="1800">
                <a:solidFill>
                  <a:srgbClr val="000000"/>
                </a:solidFill>
              </a:rPr>
              <a:t> better than vanilla RNNs, which tend to forget earlier information in longer sequences.</a:t>
            </a:r>
            <a:endParaRPr/>
          </a:p>
        </p:txBody>
      </p:sp>
      <p:sp>
        <p:nvSpPr>
          <p:cNvPr id="302" name="Google Shape;302;p10"/>
          <p:cNvSpPr txBox="1"/>
          <p:nvPr>
            <p:ph idx="1" type="body"/>
          </p:nvPr>
        </p:nvSpPr>
        <p:spPr>
          <a:xfrm>
            <a:off x="1549396" y="3922059"/>
            <a:ext cx="9955209" cy="2482221"/>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SzPts val="2400"/>
              <a:buNone/>
            </a:pPr>
            <a:r>
              <a:rPr b="1" lang="en-GB" sz="2400"/>
              <a:t>Conclusion</a:t>
            </a:r>
            <a:endParaRPr/>
          </a:p>
          <a:p>
            <a:pPr indent="-342900" lvl="0" marL="342900" rtl="0" algn="just">
              <a:lnSpc>
                <a:spcPct val="100000"/>
              </a:lnSpc>
              <a:spcBef>
                <a:spcPts val="1000"/>
              </a:spcBef>
              <a:spcAft>
                <a:spcPts val="0"/>
              </a:spcAft>
              <a:buSzPts val="1700"/>
              <a:buChar char="🠶"/>
            </a:pPr>
            <a:r>
              <a:rPr lang="en-GB" sz="1700"/>
              <a:t>LSTMs represent a powerful enhancement over traditional RNNs for sequence prediction tasks, especially when long-term dependencies are important. Their ability to selectively remember or forget information allows them to effectively capture complex relationships over extended sequences, making them highly useful in a wide range of applications, from natural language processing to time series forecasting.</a:t>
            </a:r>
            <a:endParaRPr/>
          </a:p>
          <a:p>
            <a:pPr indent="0" lvl="0" marL="0" rtl="0" algn="l">
              <a:lnSpc>
                <a:spcPct val="100000"/>
              </a:lnSpc>
              <a:spcBef>
                <a:spcPts val="1000"/>
              </a:spcBef>
              <a:spcAft>
                <a:spcPts val="0"/>
              </a:spcAft>
              <a:buSzPts val="1700"/>
              <a:buNone/>
            </a:pPr>
            <a:br>
              <a:rPr lang="en-GB" sz="1700"/>
            </a:br>
            <a:endParaRPr sz="1700"/>
          </a:p>
        </p:txBody>
      </p:sp>
      <p:sp>
        <p:nvSpPr>
          <p:cNvPr id="303" name="Google Shape;303;p10"/>
          <p:cNvSpPr/>
          <p:nvPr/>
        </p:nvSpPr>
        <p:spPr>
          <a:xfrm>
            <a:off x="4999219" y="655204"/>
            <a:ext cx="2775697" cy="675842"/>
          </a:xfrm>
          <a:prstGeom prst="rect">
            <a:avLst/>
          </a:prstGeom>
          <a:gradFill>
            <a:gsLst>
              <a:gs pos="0">
                <a:srgbClr val="476B9E"/>
              </a:gs>
              <a:gs pos="100000">
                <a:srgbClr val="235387"/>
              </a:gs>
            </a:gsLst>
            <a:lin ang="5400000" scaled="0"/>
          </a:gradFill>
          <a:ln cap="rnd" cmpd="sng" w="9525">
            <a:solidFill>
              <a:srgbClr val="24558A"/>
            </a:solidFill>
            <a:prstDash val="solid"/>
            <a:round/>
            <a:headEnd len="sm" w="sm" type="none"/>
            <a:tailEnd len="sm" w="sm" type="none"/>
          </a:ln>
          <a:effectLst>
            <a:outerShdw algn="tl" dir="5400000" dist="25402">
              <a:srgbClr val="000000">
                <a:alpha val="24705"/>
              </a:srgbClr>
            </a:outerShdw>
          </a:effectLst>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304" name="Google Shape;304;p10"/>
          <p:cNvPicPr preferRelativeResize="0"/>
          <p:nvPr/>
        </p:nvPicPr>
        <p:blipFill rotWithShape="1">
          <a:blip r:embed="rId3">
            <a:alphaModFix/>
          </a:blip>
          <a:srcRect b="0" l="0" r="0" t="0"/>
          <a:stretch/>
        </p:blipFill>
        <p:spPr>
          <a:xfrm>
            <a:off x="5105778" y="754965"/>
            <a:ext cx="2562578" cy="476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
          <p:cNvSpPr txBox="1"/>
          <p:nvPr>
            <p:ph type="title"/>
          </p:nvPr>
        </p:nvSpPr>
        <p:spPr>
          <a:xfrm>
            <a:off x="2166698" y="245123"/>
            <a:ext cx="4922983" cy="70124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8DBB"/>
              </a:buClr>
              <a:buSzPts val="3000"/>
              <a:buFont typeface="Century Gothic"/>
              <a:buNone/>
            </a:pPr>
            <a:r>
              <a:rPr b="1" lang="en-GB" sz="3000"/>
              <a:t>RNN NETWORK</a:t>
            </a:r>
            <a:endParaRPr/>
          </a:p>
        </p:txBody>
      </p:sp>
      <p:sp>
        <p:nvSpPr>
          <p:cNvPr id="200" name="Google Shape;200;p2"/>
          <p:cNvSpPr txBox="1"/>
          <p:nvPr>
            <p:ph idx="1" type="body"/>
          </p:nvPr>
        </p:nvSpPr>
        <p:spPr>
          <a:xfrm>
            <a:off x="1717965" y="1108362"/>
            <a:ext cx="9772073" cy="5153887"/>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800"/>
              <a:buChar char="🠶"/>
            </a:pPr>
            <a:r>
              <a:rPr lang="en-GB">
                <a:highlight>
                  <a:schemeClr val="lt1"/>
                </a:highlight>
              </a:rPr>
              <a:t>Recurrent Neural Networks (RNNs) are a </a:t>
            </a:r>
            <a:r>
              <a:rPr lang="en-GB">
                <a:highlight>
                  <a:schemeClr val="lt1"/>
                </a:highlight>
              </a:rPr>
              <a:t>class of neural networks</a:t>
            </a:r>
            <a:r>
              <a:rPr lang="en-GB">
                <a:highlight>
                  <a:schemeClr val="lt1"/>
                </a:highlight>
              </a:rPr>
              <a:t> designed to handle sequential data, which makes them ideal for applications such as natural language processing, speech recognition, and time series prediction. RNNs are unique from other neural networks as they have connections that loop back, allowing them to maintain a "memory" of previous inputs.</a:t>
            </a:r>
            <a:endParaRPr>
              <a:highlight>
                <a:schemeClr val="lt1"/>
              </a:highlight>
            </a:endParaRPr>
          </a:p>
          <a:p>
            <a:pPr indent="0" lvl="0" marL="0" rtl="0" algn="l">
              <a:lnSpc>
                <a:spcPct val="100000"/>
              </a:lnSpc>
              <a:spcBef>
                <a:spcPts val="1000"/>
              </a:spcBef>
              <a:spcAft>
                <a:spcPts val="0"/>
              </a:spcAft>
              <a:buSzPts val="1800"/>
              <a:buNone/>
            </a:pPr>
            <a:r>
              <a:t/>
            </a:r>
            <a:endParaRPr>
              <a:highlight>
                <a:srgbClr val="3C78D8"/>
              </a:highlight>
            </a:endParaRPr>
          </a:p>
        </p:txBody>
      </p:sp>
      <p:pic>
        <p:nvPicPr>
          <p:cNvPr descr="A diagram of a chemical reaction&#10;&#10;Description automatically generated" id="201" name="Google Shape;201;p2"/>
          <p:cNvPicPr preferRelativeResize="0"/>
          <p:nvPr>
            <p:ph idx="2" type="body"/>
          </p:nvPr>
        </p:nvPicPr>
        <p:blipFill rotWithShape="1">
          <a:blip r:embed="rId3">
            <a:alphaModFix/>
          </a:blip>
          <a:srcRect b="0" l="0" r="0" t="0"/>
          <a:stretch/>
        </p:blipFill>
        <p:spPr>
          <a:xfrm>
            <a:off x="3371273" y="3195782"/>
            <a:ext cx="5809667" cy="16933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205" name="Shape 205"/>
        <p:cNvGrpSpPr/>
        <p:nvPr/>
      </p:nvGrpSpPr>
      <p:grpSpPr>
        <a:xfrm>
          <a:off x="0" y="0"/>
          <a:ext cx="0" cy="0"/>
          <a:chOff x="0" y="0"/>
          <a:chExt cx="0" cy="0"/>
        </a:xfrm>
      </p:grpSpPr>
      <p:sp>
        <p:nvSpPr>
          <p:cNvPr id="206" name="Google Shape;206;p3"/>
          <p:cNvSpPr/>
          <p:nvPr/>
        </p:nvSpPr>
        <p:spPr>
          <a:xfrm>
            <a:off x="0" y="0"/>
            <a:ext cx="4059076" cy="6858000"/>
          </a:xfrm>
          <a:prstGeom prst="rect">
            <a:avLst/>
          </a:prstGeom>
          <a:solidFill>
            <a:srgbClr val="2E5369"/>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entury Gothic"/>
              <a:ea typeface="Century Gothic"/>
              <a:cs typeface="Century Gothic"/>
              <a:sym typeface="Century Gothic"/>
            </a:endParaRPr>
          </a:p>
        </p:txBody>
      </p:sp>
      <p:sp>
        <p:nvSpPr>
          <p:cNvPr id="207" name="Google Shape;207;p3"/>
          <p:cNvSpPr txBox="1"/>
          <p:nvPr>
            <p:ph type="title"/>
          </p:nvPr>
        </p:nvSpPr>
        <p:spPr>
          <a:xfrm>
            <a:off x="1187193" y="1735799"/>
            <a:ext cx="2454048" cy="302934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FFFF"/>
              </a:buClr>
              <a:buSzPts val="3000"/>
              <a:buFont typeface="Century Gothic"/>
              <a:buNone/>
            </a:pPr>
            <a:r>
              <a:rPr lang="en-GB" sz="3000">
                <a:solidFill>
                  <a:srgbClr val="FFFFFF"/>
                </a:solidFill>
              </a:rPr>
              <a:t>LIMITATIONS OF RNN</a:t>
            </a:r>
            <a:br>
              <a:rPr lang="en-GB" sz="3000">
                <a:solidFill>
                  <a:srgbClr val="FFFFFF"/>
                </a:solidFill>
              </a:rPr>
            </a:br>
            <a:br>
              <a:rPr lang="en-GB" sz="3000">
                <a:solidFill>
                  <a:srgbClr val="FFFFFF"/>
                </a:solidFill>
              </a:rPr>
            </a:br>
            <a:br>
              <a:rPr lang="en-GB" sz="3000">
                <a:solidFill>
                  <a:srgbClr val="FFFFFF"/>
                </a:solidFill>
              </a:rPr>
            </a:br>
            <a:endParaRPr sz="3000">
              <a:solidFill>
                <a:srgbClr val="FFFFFF"/>
              </a:solidFill>
            </a:endParaRPr>
          </a:p>
        </p:txBody>
      </p:sp>
      <p:sp>
        <p:nvSpPr>
          <p:cNvPr id="208" name="Google Shape;208;p3"/>
          <p:cNvSpPr/>
          <p:nvPr/>
        </p:nvSpPr>
        <p:spPr>
          <a:xfrm flipH="1" rot="10800000">
            <a:off x="-155" y="3179899"/>
            <a:ext cx="1098194" cy="514066"/>
          </a:xfrm>
          <a:custGeom>
            <a:rect b="b" l="l" r="r" t="t"/>
            <a:pathLst>
              <a:path extrusionOk="0" h="10168" w="6883">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3"/>
          <p:cNvSpPr/>
          <p:nvPr/>
        </p:nvSpPr>
        <p:spPr>
          <a:xfrm>
            <a:off x="4795735" y="0"/>
            <a:ext cx="7396261" cy="6858000"/>
          </a:xfrm>
          <a:prstGeom prst="rect">
            <a:avLst/>
          </a:prstGeom>
          <a:gradFill>
            <a:gsLst>
              <a:gs pos="0">
                <a:srgbClr val="FFFFFF"/>
              </a:gs>
              <a:gs pos="100000">
                <a:srgbClr val="C5DEE5"/>
              </a:gs>
            </a:gsLst>
            <a:lin ang="5400000" scaled="0"/>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entury Gothic"/>
              <a:ea typeface="Century Gothic"/>
              <a:cs typeface="Century Gothic"/>
              <a:sym typeface="Century Gothic"/>
            </a:endParaRPr>
          </a:p>
        </p:txBody>
      </p:sp>
      <p:sp>
        <p:nvSpPr>
          <p:cNvPr id="210" name="Google Shape;210;p3"/>
          <p:cNvSpPr txBox="1"/>
          <p:nvPr>
            <p:ph idx="1" type="body"/>
          </p:nvPr>
        </p:nvSpPr>
        <p:spPr>
          <a:xfrm>
            <a:off x="4405700" y="589725"/>
            <a:ext cx="7396200" cy="5766300"/>
          </a:xfrm>
          <a:prstGeom prst="rect">
            <a:avLst/>
          </a:prstGeom>
          <a:noFill/>
          <a:ln>
            <a:noFill/>
          </a:ln>
        </p:spPr>
        <p:txBody>
          <a:bodyPr anchorCtr="0" anchor="ctr" bIns="45700" lIns="91425" spcFirstLastPara="1" rIns="91425" wrap="square" tIns="45700">
            <a:normAutofit/>
          </a:bodyPr>
          <a:lstStyle/>
          <a:p>
            <a:pPr indent="-342900" lvl="0" marL="342900" rtl="0" algn="just">
              <a:lnSpc>
                <a:spcPct val="90000"/>
              </a:lnSpc>
              <a:spcBef>
                <a:spcPts val="0"/>
              </a:spcBef>
              <a:spcAft>
                <a:spcPts val="0"/>
              </a:spcAft>
              <a:buSzPts val="1600"/>
              <a:buChar char="🠶"/>
            </a:pPr>
            <a:r>
              <a:rPr lang="en-GB" sz="1600"/>
              <a:t>RNNs process sequential data by propagating information through hidden states across time steps. </a:t>
            </a:r>
            <a:endParaRPr sz="1600"/>
          </a:p>
          <a:p>
            <a:pPr indent="0" lvl="0" marL="342900" rtl="0" algn="just">
              <a:lnSpc>
                <a:spcPct val="90000"/>
              </a:lnSpc>
              <a:spcBef>
                <a:spcPts val="0"/>
              </a:spcBef>
              <a:spcAft>
                <a:spcPts val="0"/>
              </a:spcAft>
              <a:buNone/>
            </a:pPr>
            <a:r>
              <a:t/>
            </a:r>
            <a:endParaRPr sz="1600"/>
          </a:p>
          <a:p>
            <a:pPr indent="0" lvl="0" marL="0" rtl="0" algn="just">
              <a:lnSpc>
                <a:spcPct val="90000"/>
              </a:lnSpc>
              <a:spcBef>
                <a:spcPts val="1000"/>
              </a:spcBef>
              <a:spcAft>
                <a:spcPts val="0"/>
              </a:spcAft>
              <a:buSzPts val="1600"/>
              <a:buNone/>
            </a:pPr>
            <a:r>
              <a:rPr lang="en-GB" sz="1600"/>
              <a:t>	</a:t>
            </a:r>
            <a:r>
              <a:rPr b="1" lang="en-GB" sz="1600"/>
              <a:t>	New weight = weight – Learning Rate * Gradient </a:t>
            </a:r>
            <a:endParaRPr b="1" sz="1600"/>
          </a:p>
          <a:p>
            <a:pPr indent="0" lvl="0" marL="0" rtl="0" algn="just">
              <a:lnSpc>
                <a:spcPct val="90000"/>
              </a:lnSpc>
              <a:spcBef>
                <a:spcPts val="1000"/>
              </a:spcBef>
              <a:spcAft>
                <a:spcPts val="0"/>
              </a:spcAft>
              <a:buSzPts val="1600"/>
              <a:buNone/>
            </a:pPr>
            <a:r>
              <a:t/>
            </a:r>
            <a:endParaRPr sz="1600"/>
          </a:p>
          <a:p>
            <a:pPr indent="-342900" lvl="0" marL="342900" rtl="0" algn="just">
              <a:lnSpc>
                <a:spcPct val="90000"/>
              </a:lnSpc>
              <a:spcBef>
                <a:spcPts val="1000"/>
              </a:spcBef>
              <a:spcAft>
                <a:spcPts val="0"/>
              </a:spcAft>
              <a:buSzPts val="1600"/>
              <a:buChar char="🠶"/>
            </a:pPr>
            <a:r>
              <a:rPr b="1" lang="en-GB" sz="1600"/>
              <a:t>Vanishing Gradient Problem</a:t>
            </a:r>
            <a:r>
              <a:rPr lang="en-GB" sz="1600"/>
              <a:t>: </a:t>
            </a:r>
            <a:r>
              <a:rPr lang="en-GB" sz="1600"/>
              <a:t> During backpropagation through time (BPTT), the gradients in RNNs can become very small (vanish) when propagating through long sequences. This makes it difficult for the network to learn dependencies from earlier time steps, effectively "forgetting" long-term context.</a:t>
            </a:r>
            <a:endParaRPr sz="1600"/>
          </a:p>
          <a:p>
            <a:pPr indent="0" lvl="0" marL="342900" rtl="0" algn="just">
              <a:lnSpc>
                <a:spcPct val="90000"/>
              </a:lnSpc>
              <a:spcBef>
                <a:spcPts val="1000"/>
              </a:spcBef>
              <a:spcAft>
                <a:spcPts val="0"/>
              </a:spcAft>
              <a:buNone/>
            </a:pPr>
            <a:r>
              <a:t/>
            </a:r>
            <a:endParaRPr sz="1600"/>
          </a:p>
          <a:p>
            <a:pPr indent="-342900" lvl="0" marL="342900" rtl="0" algn="just">
              <a:lnSpc>
                <a:spcPct val="90000"/>
              </a:lnSpc>
              <a:spcBef>
                <a:spcPts val="1000"/>
              </a:spcBef>
              <a:spcAft>
                <a:spcPts val="0"/>
              </a:spcAft>
              <a:buSzPts val="1600"/>
              <a:buChar char="🠶"/>
            </a:pPr>
            <a:r>
              <a:rPr b="1" lang="en-GB" sz="1600"/>
              <a:t>Exploding Gradient Problem</a:t>
            </a:r>
            <a:r>
              <a:rPr lang="en-GB" sz="1600"/>
              <a:t>: The gradient values grow exponentially during backpropagation,</a:t>
            </a:r>
            <a:r>
              <a:rPr lang="en-GB" sz="1600"/>
              <a:t> </a:t>
            </a:r>
            <a:r>
              <a:rPr lang="en-GB" sz="1600"/>
              <a:t>when the weight values are large, causing the gradients to increase at each step, leading to numerical instability</a:t>
            </a:r>
            <a:endParaRPr sz="1600"/>
          </a:p>
          <a:p>
            <a:pPr indent="0" lvl="0" marL="342900" rtl="0" algn="just">
              <a:lnSpc>
                <a:spcPct val="90000"/>
              </a:lnSpc>
              <a:spcBef>
                <a:spcPts val="1000"/>
              </a:spcBef>
              <a:spcAft>
                <a:spcPts val="0"/>
              </a:spcAft>
              <a:buNone/>
            </a:pPr>
            <a:r>
              <a:t/>
            </a:r>
            <a:endParaRPr sz="1600"/>
          </a:p>
          <a:p>
            <a:pPr indent="-342900" lvl="0" marL="342900" rtl="0" algn="just">
              <a:lnSpc>
                <a:spcPct val="90000"/>
              </a:lnSpc>
              <a:spcBef>
                <a:spcPts val="1000"/>
              </a:spcBef>
              <a:spcAft>
                <a:spcPts val="0"/>
              </a:spcAft>
              <a:buSzPts val="1600"/>
              <a:buChar char="🠶"/>
            </a:pPr>
            <a:r>
              <a:rPr b="1" lang="en-GB" sz="1600"/>
              <a:t>Short-Term Memory</a:t>
            </a:r>
            <a:r>
              <a:rPr lang="en-GB" sz="1600"/>
              <a:t>: Due to the above issues, RNNs often struggle to retain information from earlier time steps in long sequences.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
          <p:cNvSpPr txBox="1"/>
          <p:nvPr>
            <p:ph type="title"/>
          </p:nvPr>
        </p:nvSpPr>
        <p:spPr>
          <a:xfrm>
            <a:off x="1604683" y="437842"/>
            <a:ext cx="9899932" cy="1983626"/>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100000"/>
              </a:lnSpc>
              <a:spcBef>
                <a:spcPts val="0"/>
              </a:spcBef>
              <a:spcAft>
                <a:spcPts val="0"/>
              </a:spcAft>
              <a:buClr>
                <a:srgbClr val="178DBB"/>
              </a:buClr>
              <a:buSzPct val="100000"/>
              <a:buFont typeface="Century Gothic"/>
              <a:buNone/>
            </a:pPr>
            <a:r>
              <a:rPr b="1" lang="en-GB" sz="3300"/>
              <a:t>LSTM: </a:t>
            </a:r>
            <a:br>
              <a:rPr lang="en-GB" sz="1600"/>
            </a:br>
            <a:br>
              <a:rPr lang="en-GB" sz="1600"/>
            </a:br>
            <a:r>
              <a:rPr lang="en-GB" sz="1800"/>
              <a:t>Long Short Term Memory networks – usually just called “LSTMs” – are a special kind of RNN, capable of learning long-term dependencies. They work tremendously well on a large variety of problems, and are now widely used.It works by introducing a memory cell, a mechanism that can store information for much longer periods, making it easier for the network to learn and remember long-term relationships in the data.</a:t>
            </a:r>
            <a:endParaRPr/>
          </a:p>
        </p:txBody>
      </p:sp>
      <p:sp>
        <p:nvSpPr>
          <p:cNvPr id="216" name="Google Shape;216;p4"/>
          <p:cNvSpPr txBox="1"/>
          <p:nvPr>
            <p:ph idx="1" type="body"/>
          </p:nvPr>
        </p:nvSpPr>
        <p:spPr>
          <a:xfrm>
            <a:off x="1685365" y="2514600"/>
            <a:ext cx="4673097" cy="3396621"/>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800"/>
              <a:buChar char="🠶"/>
            </a:pPr>
            <a:r>
              <a:rPr lang="en-GB"/>
              <a:t>In standard RNNs, this repeating module will have a very simple structure, such as a single tanh layer. 	</a:t>
            </a:r>
            <a:endParaRPr/>
          </a:p>
          <a:p>
            <a:pPr indent="-228600" lvl="0" marL="342900" rtl="0" algn="l">
              <a:lnSpc>
                <a:spcPct val="100000"/>
              </a:lnSpc>
              <a:spcBef>
                <a:spcPts val="1000"/>
              </a:spcBef>
              <a:spcAft>
                <a:spcPts val="0"/>
              </a:spcAft>
              <a:buSzPts val="1800"/>
              <a:buNone/>
            </a:pPr>
            <a:r>
              <a:t/>
            </a:r>
            <a:endParaRPr/>
          </a:p>
        </p:txBody>
      </p:sp>
      <p:sp>
        <p:nvSpPr>
          <p:cNvPr id="217" name="Google Shape;217;p4"/>
          <p:cNvSpPr txBox="1"/>
          <p:nvPr>
            <p:ph idx="2" type="body"/>
          </p:nvPr>
        </p:nvSpPr>
        <p:spPr>
          <a:xfrm>
            <a:off x="6358462" y="2506635"/>
            <a:ext cx="4974117" cy="3396621"/>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800"/>
              <a:buChar char="🠶"/>
            </a:pPr>
            <a:r>
              <a:rPr lang="en-GB"/>
              <a:t>LSTMs have chain like structure, Instead of having a single neural network layer, there are four neural </a:t>
            </a:r>
            <a:r>
              <a:rPr lang="en-GB"/>
              <a:t>networks</a:t>
            </a:r>
            <a:r>
              <a:rPr lang="en-GB"/>
              <a:t>, interacting in a very special way.</a:t>
            </a:r>
            <a:endParaRPr/>
          </a:p>
          <a:p>
            <a:pPr indent="0" lvl="0" marL="0" rtl="0" algn="l">
              <a:lnSpc>
                <a:spcPct val="100000"/>
              </a:lnSpc>
              <a:spcBef>
                <a:spcPts val="1000"/>
              </a:spcBef>
              <a:spcAft>
                <a:spcPts val="0"/>
              </a:spcAft>
              <a:buSzPts val="1800"/>
              <a:buNone/>
            </a:pPr>
            <a:br>
              <a:rPr lang="en-GB"/>
            </a:br>
            <a:endParaRPr/>
          </a:p>
        </p:txBody>
      </p:sp>
      <p:pic>
        <p:nvPicPr>
          <p:cNvPr descr="A diagram of a diagram&#10;&#10;Description automatically generated" id="218" name="Google Shape;218;p4"/>
          <p:cNvPicPr preferRelativeResize="0"/>
          <p:nvPr/>
        </p:nvPicPr>
        <p:blipFill rotWithShape="1">
          <a:blip r:embed="rId3">
            <a:alphaModFix/>
          </a:blip>
          <a:srcRect b="0" l="0" r="0" t="0"/>
          <a:stretch/>
        </p:blipFill>
        <p:spPr>
          <a:xfrm>
            <a:off x="1935660" y="4005072"/>
            <a:ext cx="4045003" cy="1906149"/>
          </a:xfrm>
          <a:prstGeom prst="rect">
            <a:avLst/>
          </a:prstGeom>
          <a:noFill/>
          <a:ln>
            <a:noFill/>
          </a:ln>
        </p:spPr>
      </p:pic>
      <p:pic>
        <p:nvPicPr>
          <p:cNvPr descr="A diagram of a diagram&#10;&#10;Description automatically generated" id="219" name="Google Shape;219;p4"/>
          <p:cNvPicPr preferRelativeResize="0"/>
          <p:nvPr/>
        </p:nvPicPr>
        <p:blipFill rotWithShape="1">
          <a:blip r:embed="rId4">
            <a:alphaModFix/>
          </a:blip>
          <a:srcRect b="0" l="0" r="0" t="0"/>
          <a:stretch/>
        </p:blipFill>
        <p:spPr>
          <a:xfrm>
            <a:off x="6358462" y="3946596"/>
            <a:ext cx="4974117" cy="17514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1d0f495162_0_0"/>
          <p:cNvSpPr txBox="1"/>
          <p:nvPr>
            <p:ph type="title"/>
          </p:nvPr>
        </p:nvSpPr>
        <p:spPr>
          <a:xfrm>
            <a:off x="1640102" y="446755"/>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GB"/>
              <a:t>ARCHITECTURE OF LSTM:</a:t>
            </a:r>
            <a:endParaRPr b="1"/>
          </a:p>
        </p:txBody>
      </p:sp>
      <p:pic>
        <p:nvPicPr>
          <p:cNvPr id="225" name="Google Shape;225;g31d0f495162_0_0"/>
          <p:cNvPicPr preferRelativeResize="0"/>
          <p:nvPr/>
        </p:nvPicPr>
        <p:blipFill>
          <a:blip r:embed="rId3">
            <a:alphaModFix/>
          </a:blip>
          <a:stretch>
            <a:fillRect/>
          </a:stretch>
        </p:blipFill>
        <p:spPr>
          <a:xfrm>
            <a:off x="972825" y="1655450"/>
            <a:ext cx="5901849" cy="3695050"/>
          </a:xfrm>
          <a:prstGeom prst="rect">
            <a:avLst/>
          </a:prstGeom>
          <a:noFill/>
          <a:ln>
            <a:noFill/>
          </a:ln>
        </p:spPr>
      </p:pic>
      <p:pic>
        <p:nvPicPr>
          <p:cNvPr id="226" name="Google Shape;226;g31d0f495162_0_0"/>
          <p:cNvPicPr preferRelativeResize="0"/>
          <p:nvPr/>
        </p:nvPicPr>
        <p:blipFill>
          <a:blip r:embed="rId4">
            <a:alphaModFix/>
          </a:blip>
          <a:stretch>
            <a:fillRect/>
          </a:stretch>
        </p:blipFill>
        <p:spPr>
          <a:xfrm>
            <a:off x="6783350" y="1877162"/>
            <a:ext cx="5068400" cy="3251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type="title"/>
          </p:nvPr>
        </p:nvSpPr>
        <p:spPr>
          <a:xfrm>
            <a:off x="1586754" y="444810"/>
            <a:ext cx="9864327" cy="1303308"/>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100000"/>
              </a:lnSpc>
              <a:spcBef>
                <a:spcPts val="0"/>
              </a:spcBef>
              <a:spcAft>
                <a:spcPts val="0"/>
              </a:spcAft>
              <a:buClr>
                <a:srgbClr val="178DBB"/>
              </a:buClr>
              <a:buSzPct val="100000"/>
              <a:buFont typeface="Century Gothic"/>
              <a:buNone/>
            </a:pPr>
            <a:r>
              <a:rPr b="1" lang="en-GB" sz="3300"/>
              <a:t>Core Idea Behind LSTM:</a:t>
            </a:r>
            <a:br>
              <a:rPr lang="en-GB" sz="1800"/>
            </a:br>
            <a:r>
              <a:rPr lang="en-GB" sz="1800"/>
              <a:t>The key to LSTM is the cell state which is responsible for long term memory and hidden state which is responsible for short term memory and various gates which adds or removes information to the cell states.</a:t>
            </a:r>
            <a:endParaRPr/>
          </a:p>
        </p:txBody>
      </p:sp>
      <p:sp>
        <p:nvSpPr>
          <p:cNvPr id="232" name="Google Shape;232;p5"/>
          <p:cNvSpPr txBox="1"/>
          <p:nvPr>
            <p:ph idx="1" type="body"/>
          </p:nvPr>
        </p:nvSpPr>
        <p:spPr>
          <a:xfrm>
            <a:off x="1586754" y="2235535"/>
            <a:ext cx="5351930" cy="366830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00000"/>
              </a:lnSpc>
              <a:spcBef>
                <a:spcPts val="0"/>
              </a:spcBef>
              <a:spcAft>
                <a:spcPts val="0"/>
              </a:spcAft>
              <a:buSzPct val="100000"/>
              <a:buNone/>
            </a:pPr>
            <a:r>
              <a:rPr b="1" lang="en-GB">
                <a:solidFill>
                  <a:srgbClr val="000000"/>
                </a:solidFill>
              </a:rPr>
              <a:t>LSTM contains two activation functions:</a:t>
            </a:r>
            <a:endParaRPr/>
          </a:p>
          <a:p>
            <a:pPr indent="0" lvl="0" marL="0" rtl="0" algn="just">
              <a:lnSpc>
                <a:spcPct val="100000"/>
              </a:lnSpc>
              <a:spcBef>
                <a:spcPts val="1000"/>
              </a:spcBef>
              <a:spcAft>
                <a:spcPts val="0"/>
              </a:spcAft>
              <a:buSzPct val="100000"/>
              <a:buNone/>
            </a:pPr>
            <a:r>
              <a:rPr b="1" lang="en-GB" u="sng"/>
              <a:t>Sigmoid Activation:</a:t>
            </a:r>
            <a:endParaRPr/>
          </a:p>
          <a:p>
            <a:pPr indent="-342900" lvl="0" marL="342900" rtl="0" algn="just">
              <a:lnSpc>
                <a:spcPct val="100000"/>
              </a:lnSpc>
              <a:spcBef>
                <a:spcPts val="1000"/>
              </a:spcBef>
              <a:spcAft>
                <a:spcPts val="0"/>
              </a:spcAft>
              <a:buSzPct val="100000"/>
              <a:buChar char="🠶"/>
            </a:pPr>
            <a:r>
              <a:rPr lang="en-GB"/>
              <a:t>Takes any x-axis coordinate and convert it to a y-axis coordinate between 0 and 1</a:t>
            </a:r>
            <a:endParaRPr/>
          </a:p>
          <a:p>
            <a:pPr indent="-342900" lvl="0" marL="342900" rtl="0" algn="just">
              <a:lnSpc>
                <a:spcPct val="100000"/>
              </a:lnSpc>
              <a:spcBef>
                <a:spcPts val="1000"/>
              </a:spcBef>
              <a:spcAft>
                <a:spcPts val="0"/>
              </a:spcAft>
              <a:buSzPct val="100000"/>
              <a:buChar char="🠶"/>
            </a:pPr>
            <a:r>
              <a:rPr lang="en-GB"/>
              <a:t>It helps the gates in LSTM to either update or forget the data</a:t>
            </a:r>
            <a:endParaRPr/>
          </a:p>
          <a:p>
            <a:pPr indent="0" lvl="0" marL="0" rtl="0" algn="just">
              <a:lnSpc>
                <a:spcPct val="100000"/>
              </a:lnSpc>
              <a:spcBef>
                <a:spcPts val="1000"/>
              </a:spcBef>
              <a:spcAft>
                <a:spcPts val="0"/>
              </a:spcAft>
              <a:buSzPct val="100000"/>
              <a:buNone/>
            </a:pPr>
            <a:r>
              <a:rPr b="1" lang="en-GB" u="sng"/>
              <a:t>Tanh Activation:</a:t>
            </a:r>
            <a:endParaRPr/>
          </a:p>
          <a:p>
            <a:pPr indent="-342900" lvl="0" marL="342900" rtl="0" algn="just">
              <a:lnSpc>
                <a:spcPct val="100000"/>
              </a:lnSpc>
              <a:spcBef>
                <a:spcPts val="1000"/>
              </a:spcBef>
              <a:spcAft>
                <a:spcPts val="0"/>
              </a:spcAft>
              <a:buSzPct val="100000"/>
              <a:buChar char="🠶"/>
            </a:pPr>
            <a:r>
              <a:rPr lang="en-GB"/>
              <a:t>Takes any x-axis coordinate and convert it to a y-axis coordinate between -1 and 1</a:t>
            </a:r>
            <a:endParaRPr/>
          </a:p>
          <a:p>
            <a:pPr indent="-342900" lvl="0" marL="342900" rtl="0" algn="just">
              <a:lnSpc>
                <a:spcPct val="100000"/>
              </a:lnSpc>
              <a:spcBef>
                <a:spcPts val="1000"/>
              </a:spcBef>
              <a:spcAft>
                <a:spcPts val="0"/>
              </a:spcAft>
              <a:buSzPct val="100000"/>
              <a:buChar char="🠶"/>
            </a:pPr>
            <a:r>
              <a:rPr lang="en-GB"/>
              <a:t>It helps to regulates the values from and through the network</a:t>
            </a:r>
            <a:endParaRPr/>
          </a:p>
          <a:p>
            <a:pPr indent="0" lvl="0" marL="0" rtl="0" algn="l">
              <a:lnSpc>
                <a:spcPct val="100000"/>
              </a:lnSpc>
              <a:spcBef>
                <a:spcPts val="1000"/>
              </a:spcBef>
              <a:spcAft>
                <a:spcPts val="0"/>
              </a:spcAft>
              <a:buSzPct val="100000"/>
              <a:buNone/>
            </a:pPr>
            <a:r>
              <a:t/>
            </a:r>
            <a:endParaRPr/>
          </a:p>
        </p:txBody>
      </p:sp>
      <p:pic>
        <p:nvPicPr>
          <p:cNvPr descr="A graph of a function&#10;&#10;Description automatically generated" id="233" name="Google Shape;233;p5"/>
          <p:cNvPicPr preferRelativeResize="0"/>
          <p:nvPr>
            <p:ph idx="2" type="body"/>
          </p:nvPr>
        </p:nvPicPr>
        <p:blipFill rotWithShape="1">
          <a:blip r:embed="rId3">
            <a:alphaModFix/>
          </a:blip>
          <a:srcRect b="0" l="0" r="0" t="0"/>
          <a:stretch/>
        </p:blipFill>
        <p:spPr>
          <a:xfrm>
            <a:off x="7012081" y="2398606"/>
            <a:ext cx="4313238" cy="3342163"/>
          </a:xfrm>
          <a:prstGeom prst="rect">
            <a:avLst/>
          </a:prstGeom>
          <a:noFill/>
          <a:ln>
            <a:noFill/>
          </a:ln>
        </p:spPr>
      </p:pic>
      <p:sp>
        <p:nvSpPr>
          <p:cNvPr id="234" name="Google Shape;234;p5"/>
          <p:cNvSpPr/>
          <p:nvPr/>
        </p:nvSpPr>
        <p:spPr>
          <a:xfrm>
            <a:off x="10919012" y="5522259"/>
            <a:ext cx="406307" cy="13447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txBox="1"/>
          <p:nvPr>
            <p:ph type="title"/>
          </p:nvPr>
        </p:nvSpPr>
        <p:spPr>
          <a:xfrm>
            <a:off x="1613647" y="638159"/>
            <a:ext cx="9823229" cy="112788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50000"/>
              </a:lnSpc>
              <a:spcBef>
                <a:spcPts val="0"/>
              </a:spcBef>
              <a:spcAft>
                <a:spcPts val="0"/>
              </a:spcAft>
              <a:buClr>
                <a:srgbClr val="178DBB"/>
              </a:buClr>
              <a:buSzPct val="100000"/>
              <a:buFont typeface="Century Gothic"/>
              <a:buNone/>
            </a:pPr>
            <a:r>
              <a:rPr b="1" lang="en-GB" sz="3300"/>
              <a:t>1.</a:t>
            </a:r>
            <a:r>
              <a:rPr b="1" lang="en-GB" sz="3300"/>
              <a:t>Forget gate:</a:t>
            </a:r>
            <a:br>
              <a:rPr lang="en-GB" sz="3200"/>
            </a:br>
            <a:r>
              <a:rPr lang="en-GB" sz="2000"/>
              <a:t>The forget gate is responsible for discarding information that is no longer needed or should not be added to the cell state.</a:t>
            </a:r>
            <a:br>
              <a:rPr lang="en-GB" sz="1800"/>
            </a:br>
            <a:endParaRPr sz="1800"/>
          </a:p>
        </p:txBody>
      </p:sp>
      <p:sp>
        <p:nvSpPr>
          <p:cNvPr id="240" name="Google Shape;240;p6"/>
          <p:cNvSpPr txBox="1"/>
          <p:nvPr>
            <p:ph idx="1" type="body"/>
          </p:nvPr>
        </p:nvSpPr>
        <p:spPr>
          <a:xfrm>
            <a:off x="1332655" y="2294375"/>
            <a:ext cx="6019066" cy="4054714"/>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1800"/>
              <a:buChar char="🠶"/>
            </a:pPr>
            <a:r>
              <a:rPr lang="en-GB"/>
              <a:t>At First the input and the previous hidden state are concatenated, the resulting vector is passed through the forget gate's sigmoid activation function. This function outputs values between 0 and 1 based on a threshold. </a:t>
            </a:r>
            <a:endParaRPr/>
          </a:p>
          <a:p>
            <a:pPr indent="-342900" lvl="0" marL="342900" rtl="0" algn="just">
              <a:lnSpc>
                <a:spcPct val="100000"/>
              </a:lnSpc>
              <a:spcBef>
                <a:spcPts val="1000"/>
              </a:spcBef>
              <a:spcAft>
                <a:spcPts val="0"/>
              </a:spcAft>
              <a:buSzPts val="1800"/>
              <a:buChar char="🠶"/>
            </a:pPr>
            <a:r>
              <a:rPr lang="en-GB"/>
              <a:t>When this vector is multiplied element-wise with the cell state vector, only the entries corresponding to 1 remain unchanged in the cell state, while the entries multiplied by 0 are effectively forgotten. In this way, the forget gate selectively filters the information in the cell state.</a:t>
            </a:r>
            <a:endParaRPr/>
          </a:p>
          <a:p>
            <a:pPr indent="0" lvl="0" marL="0" rtl="0" algn="l">
              <a:lnSpc>
                <a:spcPct val="100000"/>
              </a:lnSpc>
              <a:spcBef>
                <a:spcPts val="1000"/>
              </a:spcBef>
              <a:spcAft>
                <a:spcPts val="0"/>
              </a:spcAft>
              <a:buSzPts val="1800"/>
              <a:buNone/>
            </a:pPr>
            <a:br>
              <a:rPr lang="en-GB"/>
            </a:br>
            <a:r>
              <a:rPr lang="en-GB"/>
              <a:t>          </a:t>
            </a:r>
            <a:endParaRPr/>
          </a:p>
        </p:txBody>
      </p:sp>
      <p:pic>
        <p:nvPicPr>
          <p:cNvPr descr="A diagram of a flowchart&#10;&#10;Description automatically generated" id="241" name="Google Shape;241;p6"/>
          <p:cNvPicPr preferRelativeResize="0"/>
          <p:nvPr>
            <p:ph idx="2" type="body"/>
          </p:nvPr>
        </p:nvPicPr>
        <p:blipFill rotWithShape="1">
          <a:blip r:embed="rId3">
            <a:alphaModFix/>
          </a:blip>
          <a:srcRect b="0" l="0" r="0" t="0"/>
          <a:stretch/>
        </p:blipFill>
        <p:spPr>
          <a:xfrm>
            <a:off x="7351721" y="1766047"/>
            <a:ext cx="4085155" cy="2899815"/>
          </a:xfrm>
          <a:prstGeom prst="rect">
            <a:avLst/>
          </a:prstGeom>
          <a:noFill/>
          <a:ln>
            <a:noFill/>
          </a:ln>
        </p:spPr>
      </p:pic>
      <p:pic>
        <p:nvPicPr>
          <p:cNvPr id="242" name="Google Shape;242;p6"/>
          <p:cNvPicPr preferRelativeResize="0"/>
          <p:nvPr/>
        </p:nvPicPr>
        <p:blipFill rotWithShape="1">
          <a:blip r:embed="rId4">
            <a:alphaModFix/>
          </a:blip>
          <a:srcRect b="0" l="0" r="0" t="0"/>
          <a:stretch/>
        </p:blipFill>
        <p:spPr>
          <a:xfrm>
            <a:off x="8318022" y="4845167"/>
            <a:ext cx="2686424" cy="4096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246" name="Shape 246"/>
        <p:cNvGrpSpPr/>
        <p:nvPr/>
      </p:nvGrpSpPr>
      <p:grpSpPr>
        <a:xfrm>
          <a:off x="0" y="0"/>
          <a:ext cx="0" cy="0"/>
          <a:chOff x="0" y="0"/>
          <a:chExt cx="0" cy="0"/>
        </a:xfrm>
      </p:grpSpPr>
      <p:grpSp>
        <p:nvGrpSpPr>
          <p:cNvPr id="247" name="Google Shape;247;p7"/>
          <p:cNvGrpSpPr/>
          <p:nvPr/>
        </p:nvGrpSpPr>
        <p:grpSpPr>
          <a:xfrm>
            <a:off x="9" y="228600"/>
            <a:ext cx="2851528" cy="6638626"/>
            <a:chOff x="9" y="228600"/>
            <a:chExt cx="2851528" cy="6638626"/>
          </a:xfrm>
        </p:grpSpPr>
        <p:sp>
          <p:nvSpPr>
            <p:cNvPr id="248" name="Google Shape;248;p7"/>
            <p:cNvSpPr/>
            <p:nvPr/>
          </p:nvSpPr>
          <p:spPr>
            <a:xfrm>
              <a:off x="9" y="2575041"/>
              <a:ext cx="100638" cy="626217"/>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7"/>
            <p:cNvSpPr/>
            <p:nvPr/>
          </p:nvSpPr>
          <p:spPr>
            <a:xfrm>
              <a:off x="128610" y="3156527"/>
              <a:ext cx="646718" cy="232221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7"/>
            <p:cNvSpPr/>
            <p:nvPr/>
          </p:nvSpPr>
          <p:spPr>
            <a:xfrm>
              <a:off x="807012" y="5447062"/>
              <a:ext cx="609447" cy="1420163"/>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7"/>
            <p:cNvSpPr/>
            <p:nvPr/>
          </p:nvSpPr>
          <p:spPr>
            <a:xfrm>
              <a:off x="959836" y="6503798"/>
              <a:ext cx="171468" cy="363428"/>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7"/>
            <p:cNvSpPr/>
            <p:nvPr/>
          </p:nvSpPr>
          <p:spPr>
            <a:xfrm>
              <a:off x="100648" y="3201259"/>
              <a:ext cx="821908" cy="332863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7"/>
            <p:cNvSpPr/>
            <p:nvPr/>
          </p:nvSpPr>
          <p:spPr>
            <a:xfrm>
              <a:off x="22375" y="228600"/>
              <a:ext cx="106234" cy="292792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7"/>
            <p:cNvSpPr/>
            <p:nvPr/>
          </p:nvSpPr>
          <p:spPr>
            <a:xfrm>
              <a:off x="78281" y="2944066"/>
              <a:ext cx="78272" cy="493885"/>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7"/>
            <p:cNvSpPr/>
            <p:nvPr/>
          </p:nvSpPr>
          <p:spPr>
            <a:xfrm>
              <a:off x="769732" y="5478746"/>
              <a:ext cx="190103" cy="1025051"/>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7"/>
            <p:cNvSpPr/>
            <p:nvPr/>
          </p:nvSpPr>
          <p:spPr>
            <a:xfrm>
              <a:off x="775328" y="1399022"/>
              <a:ext cx="2076209" cy="404803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7"/>
            <p:cNvSpPr/>
            <p:nvPr/>
          </p:nvSpPr>
          <p:spPr>
            <a:xfrm>
              <a:off x="922556" y="6529885"/>
              <a:ext cx="162150" cy="337340"/>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7"/>
            <p:cNvSpPr/>
            <p:nvPr/>
          </p:nvSpPr>
          <p:spPr>
            <a:xfrm>
              <a:off x="769732" y="5359462"/>
              <a:ext cx="37270" cy="221787"/>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7"/>
            <p:cNvSpPr/>
            <p:nvPr/>
          </p:nvSpPr>
          <p:spPr>
            <a:xfrm>
              <a:off x="849870" y="6244739"/>
              <a:ext cx="238557" cy="622486"/>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2E5369">
                <a:alpha val="200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 name="Google Shape;260;p7"/>
          <p:cNvGrpSpPr/>
          <p:nvPr/>
        </p:nvGrpSpPr>
        <p:grpSpPr>
          <a:xfrm>
            <a:off x="27221" y="155"/>
            <a:ext cx="2356674" cy="6853098"/>
            <a:chOff x="27221" y="155"/>
            <a:chExt cx="2356674" cy="6853098"/>
          </a:xfrm>
        </p:grpSpPr>
        <p:sp>
          <p:nvSpPr>
            <p:cNvPr id="261" name="Google Shape;261;p7"/>
            <p:cNvSpPr/>
            <p:nvPr/>
          </p:nvSpPr>
          <p:spPr>
            <a:xfrm>
              <a:off x="27221" y="155"/>
              <a:ext cx="494324" cy="4401043"/>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7"/>
            <p:cNvSpPr/>
            <p:nvPr/>
          </p:nvSpPr>
          <p:spPr>
            <a:xfrm>
              <a:off x="550295" y="4316470"/>
              <a:ext cx="423440" cy="1580695"/>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7"/>
            <p:cNvSpPr/>
            <p:nvPr/>
          </p:nvSpPr>
          <p:spPr>
            <a:xfrm>
              <a:off x="1006297" y="5862684"/>
              <a:ext cx="431103" cy="99056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7"/>
            <p:cNvSpPr/>
            <p:nvPr/>
          </p:nvSpPr>
          <p:spPr>
            <a:xfrm>
              <a:off x="521555" y="4364376"/>
              <a:ext cx="551803" cy="223596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7"/>
            <p:cNvSpPr/>
            <p:nvPr/>
          </p:nvSpPr>
          <p:spPr>
            <a:xfrm>
              <a:off x="467898" y="1289203"/>
              <a:ext cx="174357" cy="3027267"/>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7"/>
            <p:cNvSpPr/>
            <p:nvPr/>
          </p:nvSpPr>
          <p:spPr>
            <a:xfrm>
              <a:off x="1111681" y="6571600"/>
              <a:ext cx="134124" cy="28165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7"/>
            <p:cNvSpPr/>
            <p:nvPr/>
          </p:nvSpPr>
          <p:spPr>
            <a:xfrm>
              <a:off x="502389" y="4107631"/>
              <a:ext cx="82387" cy="511570"/>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7"/>
            <p:cNvSpPr/>
            <p:nvPr/>
          </p:nvSpPr>
          <p:spPr>
            <a:xfrm>
              <a:off x="973726" y="3145801"/>
              <a:ext cx="1410169" cy="271688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7"/>
            <p:cNvSpPr/>
            <p:nvPr/>
          </p:nvSpPr>
          <p:spPr>
            <a:xfrm>
              <a:off x="1073359" y="6600340"/>
              <a:ext cx="120709" cy="252913"/>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7"/>
            <p:cNvSpPr/>
            <p:nvPr/>
          </p:nvSpPr>
          <p:spPr>
            <a:xfrm>
              <a:off x="973726" y="5897166"/>
              <a:ext cx="137955" cy="674434"/>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7"/>
            <p:cNvSpPr/>
            <p:nvPr/>
          </p:nvSpPr>
          <p:spPr>
            <a:xfrm>
              <a:off x="973726" y="5772634"/>
              <a:ext cx="38322" cy="228005"/>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7"/>
            <p:cNvSpPr/>
            <p:nvPr/>
          </p:nvSpPr>
          <p:spPr>
            <a:xfrm>
              <a:off x="1006297" y="6322518"/>
              <a:ext cx="210760" cy="530726"/>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3" name="Google Shape;273;p7"/>
          <p:cNvSpPr/>
          <p:nvPr/>
        </p:nvSpPr>
        <p:spPr>
          <a:xfrm>
            <a:off x="0" y="0"/>
            <a:ext cx="182880" cy="6858000"/>
          </a:xfrm>
          <a:prstGeom prst="rect">
            <a:avLst/>
          </a:prstGeom>
          <a:solidFill>
            <a:srgbClr val="2E53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7"/>
          <p:cNvSpPr/>
          <p:nvPr/>
        </p:nvSpPr>
        <p:spPr>
          <a:xfrm flipH="1" rot="10800000">
            <a:off x="-4187" y="714375"/>
            <a:ext cx="1588523" cy="507299"/>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35353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7"/>
          <p:cNvSpPr txBox="1"/>
          <p:nvPr>
            <p:ph type="title"/>
          </p:nvPr>
        </p:nvSpPr>
        <p:spPr>
          <a:xfrm>
            <a:off x="1717407" y="624105"/>
            <a:ext cx="9787207" cy="128089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178DBB"/>
              </a:buClr>
              <a:buSzPts val="2800"/>
              <a:buFont typeface="Century Gothic"/>
              <a:buNone/>
            </a:pPr>
            <a:r>
              <a:rPr b="1" lang="en-GB" sz="2800"/>
              <a:t>Input Gate :</a:t>
            </a:r>
            <a:br>
              <a:rPr b="1" lang="en-GB" sz="2800"/>
            </a:br>
            <a:r>
              <a:rPr lang="en-GB" sz="1800"/>
              <a:t>Input gate decide what new information we’re going to store in the cell state</a:t>
            </a:r>
            <a:endParaRPr/>
          </a:p>
        </p:txBody>
      </p:sp>
      <p:sp>
        <p:nvSpPr>
          <p:cNvPr id="276" name="Google Shape;276;p7"/>
          <p:cNvSpPr txBox="1"/>
          <p:nvPr>
            <p:ph idx="1" type="body"/>
          </p:nvPr>
        </p:nvSpPr>
        <p:spPr>
          <a:xfrm>
            <a:off x="1597859" y="2076821"/>
            <a:ext cx="6371520" cy="37858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800"/>
              <a:buChar char="🠶"/>
            </a:pPr>
            <a:r>
              <a:rPr lang="en-GB"/>
              <a:t>Initially, the input gate uses a sigmoid function to determine what should be remembered. This process involves inputs from the previous hidden state and the current input.</a:t>
            </a:r>
            <a:endParaRPr/>
          </a:p>
          <a:p>
            <a:pPr indent="-342900" lvl="0" marL="342900" rtl="0" algn="just">
              <a:lnSpc>
                <a:spcPct val="90000"/>
              </a:lnSpc>
              <a:spcBef>
                <a:spcPts val="1000"/>
              </a:spcBef>
              <a:spcAft>
                <a:spcPts val="0"/>
              </a:spcAft>
              <a:buSzPts val="1800"/>
              <a:buChar char="🠶"/>
            </a:pPr>
            <a:r>
              <a:rPr lang="en-GB"/>
              <a:t> A vector is then created using the tanh function, then the regulated values from the sigmoid function are multiplied with the tanh-generated vector to extract the most relevant information.</a:t>
            </a:r>
            <a:endParaRPr/>
          </a:p>
          <a:p>
            <a:pPr indent="-342900" lvl="0" marL="342900" rtl="0" algn="just">
              <a:lnSpc>
                <a:spcPct val="90000"/>
              </a:lnSpc>
              <a:spcBef>
                <a:spcPts val="1000"/>
              </a:spcBef>
              <a:spcAft>
                <a:spcPts val="0"/>
              </a:spcAft>
              <a:buSzPts val="1800"/>
              <a:buChar char="🠶"/>
            </a:pPr>
            <a:r>
              <a:rPr lang="en-GB"/>
              <a:t>The cell state update involves combining the filtered past information and the newly selected candidate values. Next, the new candidate values are scaled by the input gate's output, and this result is added to the retained prior information to form the updated cell state.</a:t>
            </a:r>
            <a:br>
              <a:rPr lang="en-GB"/>
            </a:br>
            <a:endParaRPr/>
          </a:p>
        </p:txBody>
      </p:sp>
      <p:sp>
        <p:nvSpPr>
          <p:cNvPr id="277" name="Google Shape;277;p7"/>
          <p:cNvSpPr/>
          <p:nvPr/>
        </p:nvSpPr>
        <p:spPr>
          <a:xfrm>
            <a:off x="8631451" y="2124215"/>
            <a:ext cx="2873154" cy="3787005"/>
          </a:xfrm>
          <a:prstGeom prst="rect">
            <a:avLst/>
          </a:prstGeom>
          <a:solidFill>
            <a:srgbClr val="FFFFFE"/>
          </a:solidFill>
          <a:ln cap="sq" cmpd="sng" w="12700">
            <a:solidFill>
              <a:srgbClr val="2E5369"/>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entury Gothic"/>
              <a:ea typeface="Century Gothic"/>
              <a:cs typeface="Century Gothic"/>
              <a:sym typeface="Century Gothic"/>
            </a:endParaRPr>
          </a:p>
        </p:txBody>
      </p:sp>
      <p:pic>
        <p:nvPicPr>
          <p:cNvPr descr="A diagram of a flowchart&#10;&#10;Description automatically generated" id="278" name="Google Shape;278;p7"/>
          <p:cNvPicPr preferRelativeResize="0"/>
          <p:nvPr>
            <p:ph idx="2" type="body"/>
          </p:nvPr>
        </p:nvPicPr>
        <p:blipFill rotWithShape="1">
          <a:blip r:embed="rId3">
            <a:alphaModFix/>
          </a:blip>
          <a:srcRect b="0" l="0" r="0" t="0"/>
          <a:stretch/>
        </p:blipFill>
        <p:spPr>
          <a:xfrm>
            <a:off x="8695267" y="2330695"/>
            <a:ext cx="2721409" cy="1564547"/>
          </a:xfrm>
          <a:prstGeom prst="rect">
            <a:avLst/>
          </a:prstGeom>
          <a:noFill/>
          <a:ln>
            <a:noFill/>
          </a:ln>
        </p:spPr>
      </p:pic>
      <p:pic>
        <p:nvPicPr>
          <p:cNvPr descr="A black text on a white background&#10;&#10;Description automatically generated" id="279" name="Google Shape;279;p7"/>
          <p:cNvPicPr preferRelativeResize="0"/>
          <p:nvPr/>
        </p:nvPicPr>
        <p:blipFill rotWithShape="1">
          <a:blip r:embed="rId4">
            <a:alphaModFix/>
          </a:blip>
          <a:srcRect b="0" l="0" r="0" t="0"/>
          <a:stretch/>
        </p:blipFill>
        <p:spPr>
          <a:xfrm>
            <a:off x="8791910" y="4515042"/>
            <a:ext cx="2548972" cy="8171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ph type="title"/>
          </p:nvPr>
        </p:nvSpPr>
        <p:spPr>
          <a:xfrm>
            <a:off x="1667929" y="624105"/>
            <a:ext cx="9836676" cy="1280891"/>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178DBB"/>
              </a:buClr>
              <a:buSzPts val="3000"/>
              <a:buFont typeface="Century Gothic"/>
              <a:buNone/>
            </a:pPr>
            <a:r>
              <a:rPr b="1" lang="en-GB" sz="3000"/>
              <a:t>OUTPUT GATE</a:t>
            </a:r>
            <a:r>
              <a:rPr b="1" lang="en-GB" sz="2800"/>
              <a:t>:</a:t>
            </a:r>
            <a:br>
              <a:rPr lang="en-GB" sz="2800"/>
            </a:br>
            <a:r>
              <a:rPr lang="en-GB" sz="1800"/>
              <a:t>Determines what part of the cell state should be output at the current time step.</a:t>
            </a:r>
            <a:br>
              <a:rPr lang="en-GB" sz="2800"/>
            </a:br>
            <a:endParaRPr sz="2800"/>
          </a:p>
        </p:txBody>
      </p:sp>
      <p:sp>
        <p:nvSpPr>
          <p:cNvPr id="285" name="Google Shape;285;p8"/>
          <p:cNvSpPr txBox="1"/>
          <p:nvPr>
            <p:ph idx="1" type="body"/>
          </p:nvPr>
        </p:nvSpPr>
        <p:spPr>
          <a:xfrm>
            <a:off x="1507068" y="1932913"/>
            <a:ext cx="6279184" cy="419248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800"/>
              <a:buChar char="🠶"/>
            </a:pPr>
            <a:r>
              <a:rPr lang="en-GB"/>
              <a:t>The output gate in an LSTM cell is responsible for extracting useful information from the current cell state to produce the output. This process begins by applying the tanh function to the cell state, generating a vector that represents the potential output. </a:t>
            </a:r>
            <a:endParaRPr/>
          </a:p>
          <a:p>
            <a:pPr indent="-342900" lvl="0" marL="342900" rtl="0" algn="just">
              <a:lnSpc>
                <a:spcPct val="100000"/>
              </a:lnSpc>
              <a:spcBef>
                <a:spcPts val="1000"/>
              </a:spcBef>
              <a:spcAft>
                <a:spcPts val="0"/>
              </a:spcAft>
              <a:buSzPts val="1800"/>
              <a:buChar char="🠶"/>
            </a:pPr>
            <a:r>
              <a:rPr lang="en-GB"/>
              <a:t>Then, the sigmoid function is used to regulate the information, filtering the values to determine what should be retained, based on inputs from the previous hidden state and the current input</a:t>
            </a:r>
            <a:endParaRPr/>
          </a:p>
          <a:p>
            <a:pPr indent="-342900" lvl="0" marL="342900" rtl="0" algn="just">
              <a:lnSpc>
                <a:spcPct val="100000"/>
              </a:lnSpc>
              <a:spcBef>
                <a:spcPts val="1000"/>
              </a:spcBef>
              <a:spcAft>
                <a:spcPts val="0"/>
              </a:spcAft>
              <a:buSzPts val="1800"/>
              <a:buChar char="🠶"/>
            </a:pPr>
            <a:r>
              <a:rPr lang="en-GB"/>
              <a:t>Finally, the regulated values from the sigmoid function are multiplied with the tanh-generated vector to produce the final output, which is also passed as input to the next cell.</a:t>
            </a:r>
            <a:endParaRPr/>
          </a:p>
        </p:txBody>
      </p:sp>
      <p:pic>
        <p:nvPicPr>
          <p:cNvPr descr="A diagram of a flowchart&#10;&#10;Description automatically generated" id="286" name="Google Shape;286;p8"/>
          <p:cNvPicPr preferRelativeResize="0"/>
          <p:nvPr>
            <p:ph idx="2" type="body"/>
          </p:nvPr>
        </p:nvPicPr>
        <p:blipFill rotWithShape="1">
          <a:blip r:embed="rId3">
            <a:alphaModFix/>
          </a:blip>
          <a:srcRect b="0" l="0" r="0" t="0"/>
          <a:stretch/>
        </p:blipFill>
        <p:spPr>
          <a:xfrm>
            <a:off x="7897087" y="1904996"/>
            <a:ext cx="3565236" cy="2181529"/>
          </a:xfrm>
          <a:prstGeom prst="rect">
            <a:avLst/>
          </a:prstGeom>
          <a:noFill/>
          <a:ln>
            <a:noFill/>
          </a:ln>
        </p:spPr>
      </p:pic>
      <p:pic>
        <p:nvPicPr>
          <p:cNvPr descr="A close-up of a math equation&#10;&#10;Description automatically generated" id="287" name="Google Shape;287;p8"/>
          <p:cNvPicPr preferRelativeResize="0"/>
          <p:nvPr/>
        </p:nvPicPr>
        <p:blipFill rotWithShape="1">
          <a:blip r:embed="rId4">
            <a:alphaModFix/>
          </a:blip>
          <a:srcRect b="0" l="0" r="0" t="0"/>
          <a:stretch/>
        </p:blipFill>
        <p:spPr>
          <a:xfrm>
            <a:off x="8193600" y="4243337"/>
            <a:ext cx="2972211" cy="9812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2024-12-06T12:58:42Z</dcterms:created>
  <dc:creator>Dhaarani Shanmugam [Student-PECS]</dc:creator>
</cp:coreProperties>
</file>