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61" r:id="rId2"/>
    <p:sldId id="257" r:id="rId3"/>
    <p:sldId id="262" r:id="rId4"/>
    <p:sldId id="271" r:id="rId5"/>
    <p:sldId id="272" r:id="rId6"/>
    <p:sldId id="279" r:id="rId7"/>
    <p:sldId id="282" r:id="rId8"/>
    <p:sldId id="281" r:id="rId9"/>
    <p:sldId id="274" r:id="rId10"/>
    <p:sldId id="273" r:id="rId11"/>
    <p:sldId id="276" r:id="rId12"/>
    <p:sldId id="275" r:id="rId13"/>
    <p:sldId id="280" r:id="rId14"/>
    <p:sldId id="277" r:id="rId15"/>
    <p:sldId id="27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06" autoAdjust="0"/>
  </p:normalViewPr>
  <p:slideViewPr>
    <p:cSldViewPr snapToGrid="0">
      <p:cViewPr varScale="1">
        <p:scale>
          <a:sx n="86" d="100"/>
          <a:sy n="86" d="100"/>
        </p:scale>
        <p:origin x="562" y="67"/>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12/7/2021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12/7/2021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12/7/2021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12/7/2021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12/7/2021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12/7/2021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12/7/2021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12/7/2021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12/7/2021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12/7/2021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12/7/2021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p:transition spd="slow">
    <p:wipe/>
  </p:transition>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DhaaraniCIT/QAOA-subset-su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qiskit.org/documentation/stable/0.25/tutorials/algorithms/06_qaoa.html" TargetMode="External"/><Relationship Id="rId2" Type="http://schemas.openxmlformats.org/officeDocument/2006/relationships/hyperlink" Target="https://qiskit.org/textbook/ch-applications/qaoa.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Variational_method_(quantum_mechanic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Sub-set sum Problem</a:t>
            </a:r>
          </a:p>
        </p:txBody>
      </p:sp>
      <p:sp>
        <p:nvSpPr>
          <p:cNvPr id="3" name="Subtitle 2"/>
          <p:cNvSpPr>
            <a:spLocks noGrp="1"/>
          </p:cNvSpPr>
          <p:nvPr>
            <p:ph type="subTitle" idx="1"/>
          </p:nvPr>
        </p:nvSpPr>
        <p:spPr>
          <a:xfrm>
            <a:off x="1293845" y="5432563"/>
            <a:ext cx="9604310" cy="1154667"/>
          </a:xfrm>
        </p:spPr>
        <p:txBody>
          <a:bodyPr>
            <a:normAutofit lnSpcReduction="10000"/>
          </a:bodyPr>
          <a:lstStyle/>
          <a:p>
            <a:r>
              <a:rPr lang="en-US" dirty="0" err="1"/>
              <a:t>Arthi</a:t>
            </a:r>
            <a:r>
              <a:rPr lang="en-US" dirty="0"/>
              <a:t>. D. S		- 1731009</a:t>
            </a:r>
          </a:p>
          <a:p>
            <a:r>
              <a:rPr lang="en-US" dirty="0" err="1"/>
              <a:t>Dhaarani</a:t>
            </a:r>
            <a:r>
              <a:rPr lang="en-US" dirty="0"/>
              <a:t>. S		- 1731013</a:t>
            </a:r>
          </a:p>
          <a:p>
            <a:r>
              <a:rPr lang="en-US" dirty="0"/>
              <a:t>Keerthi Malini. S	- 1731061</a:t>
            </a:r>
          </a:p>
          <a:p>
            <a:r>
              <a:rPr lang="en-US" dirty="0"/>
              <a:t>Sowmya Prabha. S	- 1731049</a:t>
            </a:r>
          </a:p>
        </p:txBody>
      </p:sp>
    </p:spTree>
    <p:extLst>
      <p:ext uri="{BB962C8B-B14F-4D97-AF65-F5344CB8AC3E}">
        <p14:creationId xmlns:p14="http://schemas.microsoft.com/office/powerpoint/2010/main" val="106904919"/>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208D-8A6C-439A-BFD6-1EB941AAF747}"/>
              </a:ext>
            </a:extLst>
          </p:cNvPr>
          <p:cNvSpPr>
            <a:spLocks noGrp="1"/>
          </p:cNvSpPr>
          <p:nvPr>
            <p:ph type="title"/>
          </p:nvPr>
        </p:nvSpPr>
        <p:spPr>
          <a:xfrm>
            <a:off x="1117846" y="239697"/>
            <a:ext cx="9601200" cy="643061"/>
          </a:xfrm>
        </p:spPr>
        <p:txBody>
          <a:bodyPr/>
          <a:lstStyle/>
          <a:p>
            <a:r>
              <a:rPr lang="en-US" dirty="0"/>
              <a:t>Result</a:t>
            </a:r>
            <a:endParaRPr lang="en-IN" dirty="0"/>
          </a:p>
        </p:txBody>
      </p:sp>
      <p:pic>
        <p:nvPicPr>
          <p:cNvPr id="9" name="Content Placeholder 8">
            <a:extLst>
              <a:ext uri="{FF2B5EF4-FFF2-40B4-BE49-F238E27FC236}">
                <a16:creationId xmlns:a16="http://schemas.microsoft.com/office/drawing/2014/main" id="{A6E06B70-75FC-4D9F-9503-C27714BD3BF0}"/>
              </a:ext>
            </a:extLst>
          </p:cNvPr>
          <p:cNvPicPr>
            <a:picLocks noGrp="1" noChangeAspect="1"/>
          </p:cNvPicPr>
          <p:nvPr>
            <p:ph idx="1"/>
          </p:nvPr>
        </p:nvPicPr>
        <p:blipFill>
          <a:blip r:embed="rId2"/>
          <a:stretch>
            <a:fillRect/>
          </a:stretch>
        </p:blipFill>
        <p:spPr>
          <a:xfrm>
            <a:off x="791091" y="1731145"/>
            <a:ext cx="10362869" cy="2730161"/>
          </a:xfrm>
        </p:spPr>
      </p:pic>
    </p:spTree>
    <p:extLst>
      <p:ext uri="{BB962C8B-B14F-4D97-AF65-F5344CB8AC3E}">
        <p14:creationId xmlns:p14="http://schemas.microsoft.com/office/powerpoint/2010/main" val="660033048"/>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208D-8A6C-439A-BFD6-1EB941AAF747}"/>
              </a:ext>
            </a:extLst>
          </p:cNvPr>
          <p:cNvSpPr>
            <a:spLocks noGrp="1"/>
          </p:cNvSpPr>
          <p:nvPr>
            <p:ph type="title"/>
          </p:nvPr>
        </p:nvSpPr>
        <p:spPr>
          <a:xfrm>
            <a:off x="1117846" y="239697"/>
            <a:ext cx="9601200" cy="643061"/>
          </a:xfrm>
        </p:spPr>
        <p:txBody>
          <a:bodyPr/>
          <a:lstStyle/>
          <a:p>
            <a:r>
              <a:rPr lang="en-US" dirty="0"/>
              <a:t>Circuits </a:t>
            </a:r>
            <a:endParaRPr lang="en-IN" dirty="0"/>
          </a:p>
        </p:txBody>
      </p:sp>
      <p:pic>
        <p:nvPicPr>
          <p:cNvPr id="5" name="Content Placeholder 4">
            <a:extLst>
              <a:ext uri="{FF2B5EF4-FFF2-40B4-BE49-F238E27FC236}">
                <a16:creationId xmlns:a16="http://schemas.microsoft.com/office/drawing/2014/main" id="{17B2EDCF-C9A9-4C02-AD43-FCEC717C83EB}"/>
              </a:ext>
            </a:extLst>
          </p:cNvPr>
          <p:cNvPicPr>
            <a:picLocks noGrp="1" noChangeAspect="1"/>
          </p:cNvPicPr>
          <p:nvPr>
            <p:ph idx="1"/>
          </p:nvPr>
        </p:nvPicPr>
        <p:blipFill>
          <a:blip r:embed="rId2"/>
          <a:stretch>
            <a:fillRect/>
          </a:stretch>
        </p:blipFill>
        <p:spPr>
          <a:xfrm>
            <a:off x="1003176" y="1313303"/>
            <a:ext cx="10182687" cy="5144300"/>
          </a:xfrm>
        </p:spPr>
      </p:pic>
    </p:spTree>
    <p:extLst>
      <p:ext uri="{BB962C8B-B14F-4D97-AF65-F5344CB8AC3E}">
        <p14:creationId xmlns:p14="http://schemas.microsoft.com/office/powerpoint/2010/main" val="3319487668"/>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1208D-8A6C-439A-BFD6-1EB941AAF747}"/>
              </a:ext>
            </a:extLst>
          </p:cNvPr>
          <p:cNvSpPr>
            <a:spLocks noGrp="1"/>
          </p:cNvSpPr>
          <p:nvPr>
            <p:ph type="title"/>
          </p:nvPr>
        </p:nvSpPr>
        <p:spPr>
          <a:xfrm>
            <a:off x="1117846" y="239697"/>
            <a:ext cx="9601200" cy="643061"/>
          </a:xfrm>
        </p:spPr>
        <p:txBody>
          <a:bodyPr/>
          <a:lstStyle/>
          <a:p>
            <a:r>
              <a:rPr lang="en-US" dirty="0"/>
              <a:t>Histogram </a:t>
            </a:r>
            <a:endParaRPr lang="en-IN" dirty="0"/>
          </a:p>
        </p:txBody>
      </p:sp>
      <p:pic>
        <p:nvPicPr>
          <p:cNvPr id="7" name="Content Placeholder 6">
            <a:extLst>
              <a:ext uri="{FF2B5EF4-FFF2-40B4-BE49-F238E27FC236}">
                <a16:creationId xmlns:a16="http://schemas.microsoft.com/office/drawing/2014/main" id="{3EC3A1D1-624B-4925-8D8F-0AEAAE7A0223}"/>
              </a:ext>
            </a:extLst>
          </p:cNvPr>
          <p:cNvPicPr>
            <a:picLocks noGrp="1" noChangeAspect="1"/>
          </p:cNvPicPr>
          <p:nvPr>
            <p:ph idx="1"/>
          </p:nvPr>
        </p:nvPicPr>
        <p:blipFill>
          <a:blip r:embed="rId2"/>
          <a:stretch>
            <a:fillRect/>
          </a:stretch>
        </p:blipFill>
        <p:spPr>
          <a:xfrm>
            <a:off x="2192785" y="1083041"/>
            <a:ext cx="7137646" cy="5126017"/>
          </a:xfrm>
        </p:spPr>
      </p:pic>
    </p:spTree>
    <p:extLst>
      <p:ext uri="{BB962C8B-B14F-4D97-AF65-F5344CB8AC3E}">
        <p14:creationId xmlns:p14="http://schemas.microsoft.com/office/powerpoint/2010/main" val="26463239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1B57-8381-4974-BA92-09DE86BB5A5F}"/>
              </a:ext>
            </a:extLst>
          </p:cNvPr>
          <p:cNvSpPr>
            <a:spLocks noGrp="1"/>
          </p:cNvSpPr>
          <p:nvPr>
            <p:ph type="title"/>
          </p:nvPr>
        </p:nvSpPr>
        <p:spPr/>
        <p:txBody>
          <a:bodyPr/>
          <a:lstStyle/>
          <a:p>
            <a:r>
              <a:rPr lang="en-IN" dirty="0" err="1"/>
              <a:t>Github</a:t>
            </a:r>
            <a:r>
              <a:rPr lang="en-IN" dirty="0"/>
              <a:t> Link</a:t>
            </a:r>
            <a:endParaRPr lang="ta-IN" dirty="0"/>
          </a:p>
        </p:txBody>
      </p:sp>
      <p:sp>
        <p:nvSpPr>
          <p:cNvPr id="3" name="Content Placeholder 2">
            <a:extLst>
              <a:ext uri="{FF2B5EF4-FFF2-40B4-BE49-F238E27FC236}">
                <a16:creationId xmlns:a16="http://schemas.microsoft.com/office/drawing/2014/main" id="{134B5910-F61C-4533-83D4-B7CA3E78CCAF}"/>
              </a:ext>
            </a:extLst>
          </p:cNvPr>
          <p:cNvSpPr>
            <a:spLocks noGrp="1"/>
          </p:cNvSpPr>
          <p:nvPr>
            <p:ph idx="1"/>
          </p:nvPr>
        </p:nvSpPr>
        <p:spPr/>
        <p:txBody>
          <a:bodyPr/>
          <a:lstStyle/>
          <a:p>
            <a:r>
              <a:rPr lang="en-IN" dirty="0">
                <a:hlinkClick r:id="rId2"/>
              </a:rPr>
              <a:t>https://github.com/DhaaraniCIT/QAOA-subset-sum</a:t>
            </a:r>
            <a:endParaRPr lang="en-IN" dirty="0"/>
          </a:p>
          <a:p>
            <a:endParaRPr lang="ta-IN" dirty="0"/>
          </a:p>
        </p:txBody>
      </p:sp>
    </p:spTree>
    <p:extLst>
      <p:ext uri="{BB962C8B-B14F-4D97-AF65-F5344CB8AC3E}">
        <p14:creationId xmlns:p14="http://schemas.microsoft.com/office/powerpoint/2010/main" val="1776777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6B476-B364-4510-87A3-A566DAF2A04A}"/>
              </a:ext>
            </a:extLst>
          </p:cNvPr>
          <p:cNvSpPr>
            <a:spLocks noGrp="1"/>
          </p:cNvSpPr>
          <p:nvPr>
            <p:ph type="title"/>
          </p:nvPr>
        </p:nvSpPr>
        <p:spPr/>
        <p:txBody>
          <a:bodyPr/>
          <a:lstStyle/>
          <a:p>
            <a:r>
              <a:rPr lang="en-US" dirty="0"/>
              <a:t>Reference</a:t>
            </a:r>
            <a:endParaRPr lang="ta-IN" dirty="0"/>
          </a:p>
        </p:txBody>
      </p:sp>
      <p:sp>
        <p:nvSpPr>
          <p:cNvPr id="3" name="Content Placeholder 2">
            <a:extLst>
              <a:ext uri="{FF2B5EF4-FFF2-40B4-BE49-F238E27FC236}">
                <a16:creationId xmlns:a16="http://schemas.microsoft.com/office/drawing/2014/main" id="{39E12CEC-E6D5-405B-A95C-391791076C0A}"/>
              </a:ext>
            </a:extLst>
          </p:cNvPr>
          <p:cNvSpPr>
            <a:spLocks noGrp="1"/>
          </p:cNvSpPr>
          <p:nvPr>
            <p:ph idx="1"/>
          </p:nvPr>
        </p:nvSpPr>
        <p:spPr/>
        <p:txBody>
          <a:bodyPr/>
          <a:lstStyle/>
          <a:p>
            <a:r>
              <a:rPr lang="en-IN" dirty="0">
                <a:hlinkClick r:id="rId2"/>
              </a:rPr>
              <a:t>https://qiskit.org/textbook/ch-applications/qaoa.html</a:t>
            </a:r>
            <a:endParaRPr lang="en-IN" dirty="0"/>
          </a:p>
          <a:p>
            <a:r>
              <a:rPr lang="en-IN" dirty="0">
                <a:hlinkClick r:id="rId3"/>
              </a:rPr>
              <a:t>Quantum Approximate Optimization Algorithm — </a:t>
            </a:r>
            <a:r>
              <a:rPr lang="en-IN" dirty="0" err="1">
                <a:hlinkClick r:id="rId3"/>
              </a:rPr>
              <a:t>Qiskit</a:t>
            </a:r>
            <a:r>
              <a:rPr lang="en-IN" dirty="0">
                <a:hlinkClick r:id="rId3"/>
              </a:rPr>
              <a:t> 0.25.4 documentation</a:t>
            </a:r>
            <a:endParaRPr lang="en-IN" dirty="0"/>
          </a:p>
          <a:p>
            <a:r>
              <a:rPr lang="en-IN" dirty="0"/>
              <a:t>E. Farhi, J. Goldstone, S. Gutmann, "A Quantum Approximate Optimization Algorithm"</a:t>
            </a:r>
          </a:p>
          <a:p>
            <a:r>
              <a:rPr lang="en-IN" dirty="0"/>
              <a:t>H. Abraham, et al, "</a:t>
            </a:r>
            <a:r>
              <a:rPr lang="en-IN" dirty="0" err="1"/>
              <a:t>Qiskit</a:t>
            </a:r>
            <a:r>
              <a:rPr lang="en-IN" dirty="0"/>
              <a:t>: An Open-source Framework for Quantum Computing"</a:t>
            </a:r>
            <a:endParaRPr lang="ta-IN" dirty="0"/>
          </a:p>
        </p:txBody>
      </p:sp>
    </p:spTree>
    <p:extLst>
      <p:ext uri="{BB962C8B-B14F-4D97-AF65-F5344CB8AC3E}">
        <p14:creationId xmlns:p14="http://schemas.microsoft.com/office/powerpoint/2010/main" val="334270363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E97E-D1BB-4469-94F6-6F0F970A58D6}"/>
              </a:ext>
            </a:extLst>
          </p:cNvPr>
          <p:cNvSpPr>
            <a:spLocks noGrp="1"/>
          </p:cNvSpPr>
          <p:nvPr>
            <p:ph type="title"/>
          </p:nvPr>
        </p:nvSpPr>
        <p:spPr/>
        <p:txBody>
          <a:bodyPr/>
          <a:lstStyle/>
          <a:p>
            <a:r>
              <a:rPr lang="en-IN" dirty="0"/>
              <a:t>Thank you!!</a:t>
            </a:r>
            <a:endParaRPr lang="ta-IN" dirty="0"/>
          </a:p>
        </p:txBody>
      </p:sp>
      <p:sp>
        <p:nvSpPr>
          <p:cNvPr id="3" name="Text Placeholder 2">
            <a:extLst>
              <a:ext uri="{FF2B5EF4-FFF2-40B4-BE49-F238E27FC236}">
                <a16:creationId xmlns:a16="http://schemas.microsoft.com/office/drawing/2014/main" id="{58F54691-B4ED-4915-8855-FC6589657945}"/>
              </a:ext>
            </a:extLst>
          </p:cNvPr>
          <p:cNvSpPr>
            <a:spLocks noGrp="1"/>
          </p:cNvSpPr>
          <p:nvPr>
            <p:ph type="body" idx="1"/>
          </p:nvPr>
        </p:nvSpPr>
        <p:spPr/>
        <p:txBody>
          <a:bodyPr/>
          <a:lstStyle/>
          <a:p>
            <a:endParaRPr lang="ta-IN"/>
          </a:p>
        </p:txBody>
      </p:sp>
    </p:spTree>
    <p:extLst>
      <p:ext uri="{BB962C8B-B14F-4D97-AF65-F5344CB8AC3E}">
        <p14:creationId xmlns:p14="http://schemas.microsoft.com/office/powerpoint/2010/main" val="298344145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Sub-Set Problem</a:t>
            </a:r>
          </a:p>
        </p:txBody>
      </p:sp>
      <p:sp>
        <p:nvSpPr>
          <p:cNvPr id="3" name="Content Placeholder 2"/>
          <p:cNvSpPr>
            <a:spLocks noGrp="1"/>
          </p:cNvSpPr>
          <p:nvPr>
            <p:ph idx="1"/>
          </p:nvPr>
        </p:nvSpPr>
        <p:spPr/>
        <p:txBody>
          <a:bodyPr/>
          <a:lstStyle/>
          <a:p>
            <a:r>
              <a:rPr lang="en-US" dirty="0"/>
              <a:t>Given a set of non-negative integers, and a value sum, determine if there is a subset of the given set with sum equal to given sum. </a:t>
            </a:r>
          </a:p>
          <a:p>
            <a:pPr algn="l"/>
            <a:r>
              <a:rPr lang="en-US" b="0" i="0" dirty="0">
                <a:solidFill>
                  <a:srgbClr val="1A3D3C"/>
                </a:solidFill>
                <a:effectLst/>
                <a:latin typeface="Lato" panose="020F0502020204030203" pitchFamily="34" charset="0"/>
              </a:rPr>
              <a:t>Problem :</a:t>
            </a:r>
          </a:p>
          <a:p>
            <a:pPr marL="0" indent="0" algn="l">
              <a:buNone/>
            </a:pPr>
            <a:r>
              <a:rPr lang="en-US" b="0" i="0" dirty="0">
                <a:solidFill>
                  <a:srgbClr val="1A3D3C"/>
                </a:solidFill>
                <a:effectLst/>
                <a:latin typeface="Lato" panose="020F0502020204030203" pitchFamily="34" charset="0"/>
              </a:rPr>
              <a:t>Given an integer array </a:t>
            </a:r>
            <a:r>
              <a:rPr lang="en-US" b="1" i="0" dirty="0">
                <a:solidFill>
                  <a:srgbClr val="1A3D3C"/>
                </a:solidFill>
                <a:effectLst/>
                <a:latin typeface="Lato" panose="020F0502020204030203" pitchFamily="34" charset="0"/>
              </a:rPr>
              <a:t>A</a:t>
            </a:r>
            <a:r>
              <a:rPr lang="en-US" b="0" i="0" dirty="0">
                <a:solidFill>
                  <a:srgbClr val="1A3D3C"/>
                </a:solidFill>
                <a:effectLst/>
                <a:latin typeface="Lato" panose="020F0502020204030203" pitchFamily="34" charset="0"/>
              </a:rPr>
              <a:t> of size </a:t>
            </a:r>
            <a:r>
              <a:rPr lang="en-US" b="1" i="0" dirty="0">
                <a:solidFill>
                  <a:srgbClr val="1A3D3C"/>
                </a:solidFill>
                <a:effectLst/>
                <a:latin typeface="Lato" panose="020F0502020204030203" pitchFamily="34" charset="0"/>
              </a:rPr>
              <a:t>N</a:t>
            </a:r>
            <a:r>
              <a:rPr lang="en-US" b="0" i="0" dirty="0">
                <a:solidFill>
                  <a:srgbClr val="1A3D3C"/>
                </a:solidFill>
                <a:effectLst/>
                <a:latin typeface="Lato" panose="020F0502020204030203" pitchFamily="34" charset="0"/>
              </a:rPr>
              <a:t>.</a:t>
            </a:r>
          </a:p>
          <a:p>
            <a:pPr marL="0" indent="0" algn="l">
              <a:buNone/>
            </a:pPr>
            <a:r>
              <a:rPr lang="en-US" b="0" i="0" dirty="0">
                <a:solidFill>
                  <a:srgbClr val="1A3D3C"/>
                </a:solidFill>
                <a:effectLst/>
                <a:latin typeface="Lato" panose="020F0502020204030203" pitchFamily="34" charset="0"/>
              </a:rPr>
              <a:t>You are also given an integer </a:t>
            </a:r>
            <a:r>
              <a:rPr lang="en-US" b="1" i="0" dirty="0">
                <a:solidFill>
                  <a:srgbClr val="1A3D3C"/>
                </a:solidFill>
                <a:effectLst/>
                <a:latin typeface="Lato" panose="020F0502020204030203" pitchFamily="34" charset="0"/>
              </a:rPr>
              <a:t>B</a:t>
            </a:r>
            <a:r>
              <a:rPr lang="en-US" b="0" i="0" dirty="0">
                <a:solidFill>
                  <a:srgbClr val="1A3D3C"/>
                </a:solidFill>
                <a:effectLst/>
                <a:latin typeface="Lato" panose="020F0502020204030203" pitchFamily="34" charset="0"/>
              </a:rPr>
              <a:t>, you need to find whether their exist a subset in </a:t>
            </a:r>
            <a:r>
              <a:rPr lang="en-US" b="1" i="0" dirty="0">
                <a:solidFill>
                  <a:srgbClr val="1A3D3C"/>
                </a:solidFill>
                <a:effectLst/>
                <a:latin typeface="Lato" panose="020F0502020204030203" pitchFamily="34" charset="0"/>
              </a:rPr>
              <a:t>A</a:t>
            </a:r>
            <a:r>
              <a:rPr lang="en-US" b="0" i="0" dirty="0">
                <a:solidFill>
                  <a:srgbClr val="1A3D3C"/>
                </a:solidFill>
                <a:effectLst/>
                <a:latin typeface="Lato" panose="020F0502020204030203" pitchFamily="34" charset="0"/>
              </a:rPr>
              <a:t> whose sum equal </a:t>
            </a:r>
            <a:r>
              <a:rPr lang="en-US" b="1" i="0" dirty="0">
                <a:solidFill>
                  <a:srgbClr val="1A3D3C"/>
                </a:solidFill>
                <a:effectLst/>
                <a:latin typeface="Lato" panose="020F0502020204030203" pitchFamily="34" charset="0"/>
              </a:rPr>
              <a:t>B</a:t>
            </a:r>
            <a:r>
              <a:rPr lang="en-US" b="0" i="0" dirty="0">
                <a:solidFill>
                  <a:srgbClr val="1A3D3C"/>
                </a:solidFill>
                <a:effectLst/>
                <a:latin typeface="Lato" panose="020F0502020204030203" pitchFamily="34" charset="0"/>
              </a:rPr>
              <a:t>.</a:t>
            </a:r>
          </a:p>
          <a:p>
            <a:pPr marL="0" indent="0" algn="l">
              <a:buNone/>
            </a:pPr>
            <a:r>
              <a:rPr lang="en-US" b="0" i="0" dirty="0">
                <a:solidFill>
                  <a:srgbClr val="1A3D3C"/>
                </a:solidFill>
                <a:effectLst/>
                <a:latin typeface="Lato" panose="020F0502020204030203" pitchFamily="34" charset="0"/>
              </a:rPr>
              <a:t>If there exist a subset then return </a:t>
            </a:r>
            <a:r>
              <a:rPr lang="en-US" b="1" i="0" dirty="0">
                <a:solidFill>
                  <a:srgbClr val="1A3D3C"/>
                </a:solidFill>
                <a:effectLst/>
                <a:latin typeface="Lato" panose="020F0502020204030203" pitchFamily="34" charset="0"/>
              </a:rPr>
              <a:t>1</a:t>
            </a:r>
            <a:r>
              <a:rPr lang="en-US" b="0" i="0" dirty="0">
                <a:solidFill>
                  <a:srgbClr val="1A3D3C"/>
                </a:solidFill>
                <a:effectLst/>
                <a:latin typeface="Lato" panose="020F0502020204030203" pitchFamily="34" charset="0"/>
              </a:rPr>
              <a:t> else return </a:t>
            </a:r>
            <a:r>
              <a:rPr lang="en-US" b="1" i="0" dirty="0">
                <a:solidFill>
                  <a:srgbClr val="1A3D3C"/>
                </a:solidFill>
                <a:effectLst/>
                <a:latin typeface="Lato" panose="020F0502020204030203" pitchFamily="34" charset="0"/>
              </a:rPr>
              <a:t>0</a:t>
            </a:r>
            <a:r>
              <a:rPr lang="en-US" b="0" i="0" dirty="0">
                <a:solidFill>
                  <a:srgbClr val="1A3D3C"/>
                </a:solidFill>
                <a:effectLst/>
                <a:latin typeface="Lato" panose="020F0502020204030203" pitchFamily="34" charset="0"/>
              </a:rPr>
              <a:t>.</a:t>
            </a:r>
          </a:p>
          <a:p>
            <a:endParaRPr lang="en-US" dirty="0"/>
          </a:p>
        </p:txBody>
      </p:sp>
    </p:spTree>
    <p:extLst>
      <p:ext uri="{BB962C8B-B14F-4D97-AF65-F5344CB8AC3E}">
        <p14:creationId xmlns:p14="http://schemas.microsoft.com/office/powerpoint/2010/main" val="398461776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Classical Methods to solve</a:t>
            </a:r>
          </a:p>
        </p:txBody>
      </p:sp>
      <p:sp>
        <p:nvSpPr>
          <p:cNvPr id="4" name="Content Placeholder 3">
            <a:extLst>
              <a:ext uri="{FF2B5EF4-FFF2-40B4-BE49-F238E27FC236}">
                <a16:creationId xmlns:a16="http://schemas.microsoft.com/office/drawing/2014/main" id="{81347C94-D309-42C9-B63D-71C1EF04B707}"/>
              </a:ext>
            </a:extLst>
          </p:cNvPr>
          <p:cNvSpPr>
            <a:spLocks noGrp="1"/>
          </p:cNvSpPr>
          <p:nvPr>
            <p:ph idx="1"/>
          </p:nvPr>
        </p:nvSpPr>
        <p:spPr/>
        <p:txBody>
          <a:bodyPr/>
          <a:lstStyle/>
          <a:p>
            <a:r>
              <a:rPr lang="en-IN" dirty="0"/>
              <a:t>Recursion.</a:t>
            </a:r>
          </a:p>
          <a:p>
            <a:r>
              <a:rPr lang="en-IN" dirty="0"/>
              <a:t>Dynamic programming</a:t>
            </a:r>
          </a:p>
          <a:p>
            <a:r>
              <a:rPr lang="en-IN" dirty="0" err="1"/>
              <a:t>Memoization</a:t>
            </a:r>
            <a:r>
              <a:rPr lang="en-IN" dirty="0"/>
              <a:t> Technique</a:t>
            </a:r>
            <a:r>
              <a:rPr lang="en-US" dirty="0"/>
              <a:t>Complexity Analysis: </a:t>
            </a:r>
          </a:p>
          <a:p>
            <a:r>
              <a:rPr lang="en-US" dirty="0"/>
              <a:t>Complexity</a:t>
            </a:r>
          </a:p>
          <a:p>
            <a:pPr lvl="1"/>
            <a:r>
              <a:rPr lang="en-US" dirty="0"/>
              <a:t>Time Complexity: O(sum*n), where sum is the ‘target sum’ and ‘n’ is the size of array.</a:t>
            </a:r>
          </a:p>
          <a:p>
            <a:pPr lvl="1"/>
            <a:r>
              <a:rPr lang="en-US" dirty="0"/>
              <a:t>Auxiliary Space: O(sum*n), as the size of 2-D array is sum*n.</a:t>
            </a:r>
            <a:endParaRPr lang="en-IN" dirty="0"/>
          </a:p>
          <a:p>
            <a:endParaRPr lang="en-IN" dirty="0"/>
          </a:p>
        </p:txBody>
      </p:sp>
    </p:spTree>
    <p:extLst>
      <p:ext uri="{BB962C8B-B14F-4D97-AF65-F5344CB8AC3E}">
        <p14:creationId xmlns:p14="http://schemas.microsoft.com/office/powerpoint/2010/main" val="147601973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Quantum Method to solve</a:t>
            </a:r>
          </a:p>
        </p:txBody>
      </p:sp>
      <p:sp>
        <p:nvSpPr>
          <p:cNvPr id="5" name="Content Placeholder 4">
            <a:extLst>
              <a:ext uri="{FF2B5EF4-FFF2-40B4-BE49-F238E27FC236}">
                <a16:creationId xmlns:a16="http://schemas.microsoft.com/office/drawing/2014/main" id="{C03F08F1-44BA-4425-9778-E3F4CEA6CD02}"/>
              </a:ext>
            </a:extLst>
          </p:cNvPr>
          <p:cNvSpPr>
            <a:spLocks noGrp="1"/>
          </p:cNvSpPr>
          <p:nvPr>
            <p:ph idx="1"/>
          </p:nvPr>
        </p:nvSpPr>
        <p:spPr/>
        <p:txBody>
          <a:bodyPr/>
          <a:lstStyle/>
          <a:p>
            <a:r>
              <a:rPr lang="en-US" dirty="0"/>
              <a:t>Variation Algorithm</a:t>
            </a:r>
          </a:p>
          <a:p>
            <a:pPr lvl="1"/>
            <a:r>
              <a:rPr lang="en-US" b="0" i="0" dirty="0">
                <a:solidFill>
                  <a:srgbClr val="202124"/>
                </a:solidFill>
                <a:effectLst/>
                <a:latin typeface="Roboto" panose="02000000000000000000" pitchFamily="2" charset="0"/>
              </a:rPr>
              <a:t>The </a:t>
            </a:r>
            <a:r>
              <a:rPr lang="en-US" b="0" i="0" dirty="0">
                <a:effectLst/>
                <a:latin typeface="Roboto" panose="02000000000000000000" pitchFamily="2" charset="0"/>
                <a:hlinkClick r:id="rId2"/>
              </a:rPr>
              <a:t>variational method</a:t>
            </a:r>
            <a:r>
              <a:rPr lang="en-US" b="0" i="0" dirty="0">
                <a:solidFill>
                  <a:srgbClr val="202124"/>
                </a:solidFill>
                <a:effectLst/>
                <a:latin typeface="Roboto" panose="02000000000000000000" pitchFamily="2" charset="0"/>
              </a:rPr>
              <a:t> in quantum theory is a classical method for finding low energy states of a quantum system. </a:t>
            </a:r>
          </a:p>
          <a:p>
            <a:pPr lvl="1"/>
            <a:r>
              <a:rPr lang="en-US" b="0" i="0" dirty="0">
                <a:solidFill>
                  <a:srgbClr val="202124"/>
                </a:solidFill>
                <a:effectLst/>
                <a:latin typeface="Roboto" panose="02000000000000000000" pitchFamily="2" charset="0"/>
              </a:rPr>
              <a:t>This minimized function is then an approximation to the lowest energy eigenstate, and the expectation value serves as an upper bound on the energy of the ground state.</a:t>
            </a:r>
            <a:endParaRPr lang="en-US" dirty="0"/>
          </a:p>
          <a:p>
            <a:r>
              <a:rPr lang="en-US" dirty="0">
                <a:solidFill>
                  <a:srgbClr val="202124"/>
                </a:solidFill>
                <a:latin typeface="Roboto" panose="02000000000000000000" pitchFamily="2" charset="0"/>
              </a:rPr>
              <a:t>We are going to use a variation algorithm called </a:t>
            </a:r>
            <a:r>
              <a:rPr lang="en-IN" b="1" i="0" dirty="0">
                <a:solidFill>
                  <a:srgbClr val="000000"/>
                </a:solidFill>
                <a:effectLst/>
                <a:latin typeface="IBM Plex Sans" panose="020B0604020202020204" pitchFamily="34" charset="0"/>
              </a:rPr>
              <a:t>Quantum Approximate Optimization Algorithm</a:t>
            </a:r>
            <a:r>
              <a:rPr lang="en-US" dirty="0">
                <a:solidFill>
                  <a:srgbClr val="202124"/>
                </a:solidFill>
                <a:latin typeface="Roboto" panose="02000000000000000000" pitchFamily="2" charset="0"/>
              </a:rPr>
              <a:t>(QAOA)</a:t>
            </a:r>
            <a:endParaRPr lang="en-IN" dirty="0"/>
          </a:p>
        </p:txBody>
      </p:sp>
    </p:spTree>
    <p:extLst>
      <p:ext uri="{BB962C8B-B14F-4D97-AF65-F5344CB8AC3E}">
        <p14:creationId xmlns:p14="http://schemas.microsoft.com/office/powerpoint/2010/main" val="314194349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E17E3-52FC-4AAA-BFEA-7A79155A8DD1}"/>
              </a:ext>
            </a:extLst>
          </p:cNvPr>
          <p:cNvSpPr>
            <a:spLocks noGrp="1"/>
          </p:cNvSpPr>
          <p:nvPr>
            <p:ph type="title"/>
          </p:nvPr>
        </p:nvSpPr>
        <p:spPr/>
        <p:txBody>
          <a:bodyPr/>
          <a:lstStyle/>
          <a:p>
            <a:r>
              <a:rPr lang="en-IN" b="1" i="0" dirty="0">
                <a:solidFill>
                  <a:srgbClr val="000000"/>
                </a:solidFill>
                <a:effectLst/>
                <a:latin typeface="IBM Plex Sans" panose="020B0604020202020204" pitchFamily="34" charset="0"/>
              </a:rPr>
              <a:t>Quantum Approximate Optimization Algorithm</a:t>
            </a:r>
            <a:r>
              <a:rPr lang="en-US" dirty="0">
                <a:solidFill>
                  <a:srgbClr val="202124"/>
                </a:solidFill>
                <a:latin typeface="Roboto" panose="02000000000000000000" pitchFamily="2" charset="0"/>
              </a:rPr>
              <a:t>(QAOA)</a:t>
            </a:r>
            <a:endParaRPr lang="en-IN" dirty="0"/>
          </a:p>
        </p:txBody>
      </p:sp>
      <p:sp>
        <p:nvSpPr>
          <p:cNvPr id="3" name="Content Placeholder 2">
            <a:extLst>
              <a:ext uri="{FF2B5EF4-FFF2-40B4-BE49-F238E27FC236}">
                <a16:creationId xmlns:a16="http://schemas.microsoft.com/office/drawing/2014/main" id="{99BD38D8-B7B9-44FC-AEAC-8BE920C3DDB0}"/>
              </a:ext>
            </a:extLst>
          </p:cNvPr>
          <p:cNvSpPr>
            <a:spLocks noGrp="1"/>
          </p:cNvSpPr>
          <p:nvPr>
            <p:ph idx="1"/>
          </p:nvPr>
        </p:nvSpPr>
        <p:spPr/>
        <p:txBody>
          <a:bodyPr/>
          <a:lstStyle/>
          <a:p>
            <a:r>
              <a:rPr lang="en-IN" b="0" i="0" dirty="0">
                <a:solidFill>
                  <a:srgbClr val="000000"/>
                </a:solidFill>
                <a:effectLst/>
                <a:latin typeface="IBM Plex Sans" panose="020B0503050203000203" pitchFamily="34" charset="0"/>
              </a:rPr>
              <a:t>QAOA (Quantum Approximate Optimization Algorithm) introduced by Farhi et al is a quantum algorithm that attempts to solve such combinatorial problems.</a:t>
            </a:r>
          </a:p>
          <a:p>
            <a:r>
              <a:rPr lang="en-IN" b="0" i="0" dirty="0">
                <a:solidFill>
                  <a:srgbClr val="000000"/>
                </a:solidFill>
                <a:effectLst/>
                <a:latin typeface="IBM Plex Sans" panose="020B0503050203000203" pitchFamily="34" charset="0"/>
              </a:rPr>
              <a:t>It is a variational algorithm that uses a unitary </a:t>
            </a:r>
            <a:r>
              <a:rPr lang="en-IN" b="0" i="0" dirty="0">
                <a:solidFill>
                  <a:srgbClr val="000000"/>
                </a:solidFill>
                <a:effectLst/>
                <a:latin typeface="MJXc-TeX-math-I"/>
              </a:rPr>
              <a:t>U</a:t>
            </a:r>
            <a:r>
              <a:rPr lang="en-IN" b="0" i="0" dirty="0">
                <a:solidFill>
                  <a:srgbClr val="000000"/>
                </a:solidFill>
                <a:effectLst/>
                <a:latin typeface="MJXc-TeX-main-R"/>
              </a:rPr>
              <a:t>(</a:t>
            </a:r>
            <a:r>
              <a:rPr lang="el-GR" b="0" i="0" dirty="0">
                <a:solidFill>
                  <a:srgbClr val="000000"/>
                </a:solidFill>
                <a:effectLst/>
                <a:latin typeface="MJXc-TeX-math-BI"/>
              </a:rPr>
              <a:t>β</a:t>
            </a:r>
            <a:r>
              <a:rPr lang="el-GR" b="0" i="0" dirty="0">
                <a:solidFill>
                  <a:srgbClr val="000000"/>
                </a:solidFill>
                <a:effectLst/>
                <a:latin typeface="MJXc-TeX-main-R"/>
              </a:rPr>
              <a:t>,</a:t>
            </a:r>
            <a:r>
              <a:rPr lang="el-GR" b="0" i="0" dirty="0">
                <a:solidFill>
                  <a:srgbClr val="000000"/>
                </a:solidFill>
                <a:effectLst/>
                <a:latin typeface="MJXc-TeX-math-BI"/>
              </a:rPr>
              <a:t>γ</a:t>
            </a:r>
            <a:r>
              <a:rPr lang="el-GR" b="0" i="0" dirty="0">
                <a:solidFill>
                  <a:srgbClr val="000000"/>
                </a:solidFill>
                <a:effectLst/>
                <a:latin typeface="MJXc-TeX-main-R"/>
              </a:rPr>
              <a:t>)</a:t>
            </a:r>
            <a:r>
              <a:rPr lang="en-IN" b="0" i="0" dirty="0">
                <a:solidFill>
                  <a:srgbClr val="000000"/>
                </a:solidFill>
                <a:effectLst/>
                <a:latin typeface="IBM Plex Sans" panose="020B0503050203000203" pitchFamily="34" charset="0"/>
              </a:rPr>
              <a:t>U(</a:t>
            </a:r>
            <a:r>
              <a:rPr lang="el-GR" b="0" i="0" dirty="0">
                <a:solidFill>
                  <a:srgbClr val="000000"/>
                </a:solidFill>
                <a:effectLst/>
                <a:latin typeface="IBM Plex Sans" panose="020B0503050203000203" pitchFamily="34" charset="0"/>
              </a:rPr>
              <a:t>β,γ) </a:t>
            </a:r>
            <a:r>
              <a:rPr lang="en-IN" b="0" i="0" dirty="0">
                <a:solidFill>
                  <a:srgbClr val="000000"/>
                </a:solidFill>
                <a:effectLst/>
                <a:latin typeface="IBM Plex Sans" panose="020B0503050203000203" pitchFamily="34" charset="0"/>
              </a:rPr>
              <a:t>characterized by the parameters </a:t>
            </a:r>
            <a:r>
              <a:rPr lang="en-IN" b="0" i="0" dirty="0">
                <a:solidFill>
                  <a:srgbClr val="000000"/>
                </a:solidFill>
                <a:effectLst/>
                <a:latin typeface="MJXc-TeX-main-R"/>
              </a:rPr>
              <a:t>(</a:t>
            </a:r>
            <a:r>
              <a:rPr lang="el-GR" b="0" i="0" dirty="0">
                <a:solidFill>
                  <a:srgbClr val="000000"/>
                </a:solidFill>
                <a:effectLst/>
                <a:latin typeface="MJXc-TeX-math-BI"/>
              </a:rPr>
              <a:t>β</a:t>
            </a:r>
            <a:r>
              <a:rPr lang="el-GR" b="0" i="0" dirty="0">
                <a:solidFill>
                  <a:srgbClr val="000000"/>
                </a:solidFill>
                <a:effectLst/>
                <a:latin typeface="MJXc-TeX-main-R"/>
              </a:rPr>
              <a:t>,</a:t>
            </a:r>
            <a:r>
              <a:rPr lang="el-GR" b="0" i="0" dirty="0">
                <a:solidFill>
                  <a:srgbClr val="000000"/>
                </a:solidFill>
                <a:effectLst/>
                <a:latin typeface="MJXc-TeX-math-BI"/>
              </a:rPr>
              <a:t>γ</a:t>
            </a:r>
            <a:r>
              <a:rPr lang="el-GR" b="0" i="0" dirty="0">
                <a:solidFill>
                  <a:srgbClr val="000000"/>
                </a:solidFill>
                <a:effectLst/>
                <a:latin typeface="MJXc-TeX-main-R"/>
              </a:rPr>
              <a:t>)</a:t>
            </a:r>
            <a:r>
              <a:rPr lang="el-GR" b="0" i="0" dirty="0">
                <a:solidFill>
                  <a:srgbClr val="000000"/>
                </a:solidFill>
                <a:effectLst/>
                <a:latin typeface="IBM Plex Sans" panose="020B0503050203000203" pitchFamily="34" charset="0"/>
              </a:rPr>
              <a:t>(β,γ) </a:t>
            </a:r>
            <a:r>
              <a:rPr lang="en-IN" b="0" i="0" dirty="0">
                <a:solidFill>
                  <a:srgbClr val="000000"/>
                </a:solidFill>
                <a:effectLst/>
                <a:latin typeface="IBM Plex Sans" panose="020B0503050203000203" pitchFamily="34" charset="0"/>
              </a:rPr>
              <a:t>to prepare a quantum state </a:t>
            </a:r>
            <a:r>
              <a:rPr lang="en-IN" b="0" i="0" dirty="0">
                <a:solidFill>
                  <a:srgbClr val="000000"/>
                </a:solidFill>
                <a:effectLst/>
                <a:latin typeface="MJXc-TeX-main-R"/>
              </a:rPr>
              <a:t>|</a:t>
            </a:r>
            <a:r>
              <a:rPr lang="el-GR" b="0" i="0" dirty="0">
                <a:solidFill>
                  <a:srgbClr val="000000"/>
                </a:solidFill>
                <a:effectLst/>
                <a:latin typeface="MJXc-TeX-math-I"/>
              </a:rPr>
              <a:t>ψ</a:t>
            </a:r>
            <a:r>
              <a:rPr lang="el-GR" b="0" i="0" dirty="0">
                <a:solidFill>
                  <a:srgbClr val="000000"/>
                </a:solidFill>
                <a:effectLst/>
                <a:latin typeface="MJXc-TeX-main-R"/>
              </a:rPr>
              <a:t>(</a:t>
            </a:r>
            <a:r>
              <a:rPr lang="el-GR" b="0" i="0" dirty="0">
                <a:solidFill>
                  <a:srgbClr val="000000"/>
                </a:solidFill>
                <a:effectLst/>
                <a:latin typeface="MJXc-TeX-math-BI"/>
              </a:rPr>
              <a:t>β</a:t>
            </a:r>
            <a:r>
              <a:rPr lang="el-GR" b="0" i="0" dirty="0">
                <a:solidFill>
                  <a:srgbClr val="000000"/>
                </a:solidFill>
                <a:effectLst/>
                <a:latin typeface="MJXc-TeX-main-R"/>
              </a:rPr>
              <a:t>,</a:t>
            </a:r>
            <a:r>
              <a:rPr lang="el-GR" b="0" i="0" dirty="0">
                <a:solidFill>
                  <a:srgbClr val="000000"/>
                </a:solidFill>
                <a:effectLst/>
                <a:latin typeface="MJXc-TeX-math-BI"/>
              </a:rPr>
              <a:t>γ</a:t>
            </a:r>
            <a:r>
              <a:rPr lang="el-GR" b="0" i="0" dirty="0">
                <a:solidFill>
                  <a:srgbClr val="000000"/>
                </a:solidFill>
                <a:effectLst/>
                <a:latin typeface="MJXc-TeX-main-R"/>
              </a:rPr>
              <a:t>)⟩</a:t>
            </a:r>
            <a:r>
              <a:rPr lang="el-GR" b="0" i="0" dirty="0">
                <a:solidFill>
                  <a:srgbClr val="000000"/>
                </a:solidFill>
                <a:effectLst/>
                <a:latin typeface="IBM Plex Sans" panose="020B0503050203000203" pitchFamily="34" charset="0"/>
              </a:rPr>
              <a:t>|ψ(β,γ)⟩. </a:t>
            </a:r>
            <a:endParaRPr lang="en-US" b="0" i="0" dirty="0">
              <a:solidFill>
                <a:srgbClr val="000000"/>
              </a:solidFill>
              <a:effectLst/>
              <a:latin typeface="IBM Plex Sans" panose="020B0503050203000203" pitchFamily="34" charset="0"/>
            </a:endParaRPr>
          </a:p>
          <a:p>
            <a:r>
              <a:rPr lang="en-IN" b="0" i="0" dirty="0">
                <a:solidFill>
                  <a:srgbClr val="000000"/>
                </a:solidFill>
                <a:effectLst/>
                <a:latin typeface="IBM Plex Sans" panose="020B0503050203000203" pitchFamily="34" charset="0"/>
              </a:rPr>
              <a:t>The goal of the algorithm is to find optimal parameters </a:t>
            </a:r>
            <a:r>
              <a:rPr lang="en-IN" b="0" i="0" dirty="0">
                <a:solidFill>
                  <a:srgbClr val="000000"/>
                </a:solidFill>
                <a:effectLst/>
                <a:latin typeface="MJXc-TeX-main-R"/>
              </a:rPr>
              <a:t>(</a:t>
            </a:r>
            <a:r>
              <a:rPr lang="el-GR" b="0" i="0" dirty="0">
                <a:solidFill>
                  <a:srgbClr val="000000"/>
                </a:solidFill>
                <a:effectLst/>
                <a:latin typeface="MJXc-TeX-math-BI"/>
              </a:rPr>
              <a:t>β</a:t>
            </a:r>
            <a:r>
              <a:rPr lang="en-IN" sz="1100" b="0" i="0" dirty="0">
                <a:solidFill>
                  <a:srgbClr val="000000"/>
                </a:solidFill>
                <a:effectLst/>
                <a:latin typeface="MJXc-TeX-math-I"/>
              </a:rPr>
              <a:t>opt</a:t>
            </a:r>
            <a:r>
              <a:rPr lang="en-IN" b="0" i="0" dirty="0">
                <a:solidFill>
                  <a:srgbClr val="000000"/>
                </a:solidFill>
                <a:effectLst/>
                <a:latin typeface="MJXc-TeX-main-R"/>
              </a:rPr>
              <a:t>,</a:t>
            </a:r>
            <a:r>
              <a:rPr lang="el-GR" b="0" i="0" dirty="0">
                <a:solidFill>
                  <a:srgbClr val="000000"/>
                </a:solidFill>
                <a:effectLst/>
                <a:latin typeface="MJXc-TeX-math-BI"/>
              </a:rPr>
              <a:t>γ</a:t>
            </a:r>
            <a:r>
              <a:rPr lang="en-IN" sz="1100" b="0" i="0" dirty="0">
                <a:solidFill>
                  <a:srgbClr val="000000"/>
                </a:solidFill>
                <a:effectLst/>
                <a:latin typeface="MJXc-TeX-math-I"/>
              </a:rPr>
              <a:t>opt</a:t>
            </a:r>
            <a:r>
              <a:rPr lang="en-IN" b="0" i="0" dirty="0">
                <a:solidFill>
                  <a:srgbClr val="000000"/>
                </a:solidFill>
                <a:effectLst/>
                <a:latin typeface="MJXc-TeX-math-I"/>
              </a:rPr>
              <a:t>) </a:t>
            </a:r>
            <a:r>
              <a:rPr lang="en-IN" b="0" i="0" dirty="0">
                <a:solidFill>
                  <a:srgbClr val="000000"/>
                </a:solidFill>
                <a:effectLst/>
                <a:latin typeface="IBM Plex Sans" panose="020B0503050203000203" pitchFamily="34" charset="0"/>
              </a:rPr>
              <a:t>such that the quantum state </a:t>
            </a:r>
            <a:r>
              <a:rPr lang="en-IN" b="0" i="0" dirty="0">
                <a:solidFill>
                  <a:srgbClr val="000000"/>
                </a:solidFill>
                <a:effectLst/>
                <a:latin typeface="MJXc-TeX-main-R"/>
              </a:rPr>
              <a:t>|</a:t>
            </a:r>
            <a:r>
              <a:rPr lang="el-GR" b="0" i="0" dirty="0">
                <a:solidFill>
                  <a:srgbClr val="000000"/>
                </a:solidFill>
                <a:effectLst/>
                <a:latin typeface="MJXc-TeX-math-I"/>
              </a:rPr>
              <a:t>ψ</a:t>
            </a:r>
            <a:r>
              <a:rPr lang="en-IN" b="0" i="0" dirty="0">
                <a:solidFill>
                  <a:srgbClr val="000000"/>
                </a:solidFill>
                <a:effectLst/>
                <a:latin typeface="MJXc-TeX-main-R"/>
              </a:rPr>
              <a:t> (</a:t>
            </a:r>
            <a:r>
              <a:rPr lang="el-GR" b="0" i="0" dirty="0">
                <a:solidFill>
                  <a:srgbClr val="000000"/>
                </a:solidFill>
                <a:effectLst/>
                <a:latin typeface="MJXc-TeX-math-BI"/>
              </a:rPr>
              <a:t>β</a:t>
            </a:r>
            <a:r>
              <a:rPr lang="en-IN" sz="1100" b="0" i="0" dirty="0">
                <a:solidFill>
                  <a:srgbClr val="000000"/>
                </a:solidFill>
                <a:effectLst/>
                <a:latin typeface="MJXc-TeX-math-I"/>
              </a:rPr>
              <a:t>opt</a:t>
            </a:r>
            <a:r>
              <a:rPr lang="en-IN" b="0" i="0" dirty="0">
                <a:solidFill>
                  <a:srgbClr val="000000"/>
                </a:solidFill>
                <a:effectLst/>
                <a:latin typeface="MJXc-TeX-main-R"/>
              </a:rPr>
              <a:t>,</a:t>
            </a:r>
            <a:r>
              <a:rPr lang="el-GR" b="0" i="0" dirty="0">
                <a:solidFill>
                  <a:srgbClr val="000000"/>
                </a:solidFill>
                <a:effectLst/>
                <a:latin typeface="MJXc-TeX-math-BI"/>
              </a:rPr>
              <a:t>γ</a:t>
            </a:r>
            <a:r>
              <a:rPr lang="en-IN" sz="1100" b="0" i="0" dirty="0">
                <a:solidFill>
                  <a:srgbClr val="000000"/>
                </a:solidFill>
                <a:effectLst/>
                <a:latin typeface="MJXc-TeX-math-I"/>
              </a:rPr>
              <a:t>opt</a:t>
            </a:r>
            <a:r>
              <a:rPr lang="en-IN" b="0" i="0" dirty="0">
                <a:solidFill>
                  <a:srgbClr val="000000"/>
                </a:solidFill>
                <a:effectLst/>
                <a:latin typeface="MJXc-TeX-main-R"/>
              </a:rPr>
              <a:t>)⟩</a:t>
            </a:r>
            <a:r>
              <a:rPr lang="en-IN" b="0" i="0" dirty="0">
                <a:solidFill>
                  <a:srgbClr val="000000"/>
                </a:solidFill>
                <a:effectLst/>
                <a:latin typeface="IBM Plex Sans" panose="020B0503050203000203" pitchFamily="34" charset="0"/>
              </a:rPr>
              <a:t>|</a:t>
            </a:r>
            <a:r>
              <a:rPr lang="el-GR" b="0" i="0" dirty="0">
                <a:solidFill>
                  <a:srgbClr val="000000"/>
                </a:solidFill>
                <a:effectLst/>
                <a:latin typeface="IBM Plex Sans" panose="020B0503050203000203" pitchFamily="34" charset="0"/>
              </a:rPr>
              <a:t>ψ</a:t>
            </a:r>
            <a:r>
              <a:rPr lang="en-IN" b="0" i="0" dirty="0">
                <a:solidFill>
                  <a:srgbClr val="000000"/>
                </a:solidFill>
                <a:effectLst/>
                <a:latin typeface="MJXc-TeX-main-R"/>
              </a:rPr>
              <a:t> (</a:t>
            </a:r>
            <a:r>
              <a:rPr lang="el-GR" b="0" i="0" dirty="0">
                <a:solidFill>
                  <a:srgbClr val="000000"/>
                </a:solidFill>
                <a:effectLst/>
                <a:latin typeface="MJXc-TeX-math-BI"/>
              </a:rPr>
              <a:t>β</a:t>
            </a:r>
            <a:r>
              <a:rPr lang="en-IN" sz="1100" b="0" i="0" dirty="0">
                <a:solidFill>
                  <a:srgbClr val="000000"/>
                </a:solidFill>
                <a:effectLst/>
                <a:latin typeface="MJXc-TeX-math-I"/>
              </a:rPr>
              <a:t>opt</a:t>
            </a:r>
            <a:r>
              <a:rPr lang="en-IN" b="0" i="0" dirty="0">
                <a:solidFill>
                  <a:srgbClr val="000000"/>
                </a:solidFill>
                <a:effectLst/>
                <a:latin typeface="MJXc-TeX-main-R"/>
              </a:rPr>
              <a:t>,</a:t>
            </a:r>
            <a:r>
              <a:rPr lang="el-GR" b="0" i="0" dirty="0">
                <a:solidFill>
                  <a:srgbClr val="000000"/>
                </a:solidFill>
                <a:effectLst/>
                <a:latin typeface="MJXc-TeX-math-BI"/>
              </a:rPr>
              <a:t>γ</a:t>
            </a:r>
            <a:r>
              <a:rPr lang="en-IN" sz="1100" b="0" i="0" dirty="0">
                <a:solidFill>
                  <a:srgbClr val="000000"/>
                </a:solidFill>
                <a:effectLst/>
                <a:latin typeface="MJXc-TeX-math-I"/>
              </a:rPr>
              <a:t>opt</a:t>
            </a:r>
            <a:r>
              <a:rPr lang="en-IN" b="0" i="0" dirty="0">
                <a:solidFill>
                  <a:srgbClr val="000000"/>
                </a:solidFill>
                <a:effectLst/>
                <a:latin typeface="IBM Plex Sans" panose="020B0503050203000203" pitchFamily="34" charset="0"/>
              </a:rPr>
              <a:t>)⟩ encodes the solution to the problem.</a:t>
            </a:r>
          </a:p>
          <a:p>
            <a:pPr marL="274320" lvl="1" indent="0">
              <a:buNone/>
            </a:pPr>
            <a:r>
              <a:rPr lang="en-IN" dirty="0"/>
              <a:t>	</a:t>
            </a:r>
          </a:p>
        </p:txBody>
      </p:sp>
    </p:spTree>
    <p:extLst>
      <p:ext uri="{BB962C8B-B14F-4D97-AF65-F5344CB8AC3E}">
        <p14:creationId xmlns:p14="http://schemas.microsoft.com/office/powerpoint/2010/main" val="15506355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BAAA-A803-43E9-898A-A3B6A91652F8}"/>
              </a:ext>
            </a:extLst>
          </p:cNvPr>
          <p:cNvSpPr>
            <a:spLocks noGrp="1"/>
          </p:cNvSpPr>
          <p:nvPr>
            <p:ph type="title"/>
          </p:nvPr>
        </p:nvSpPr>
        <p:spPr/>
        <p:txBody>
          <a:bodyPr/>
          <a:lstStyle/>
          <a:p>
            <a:r>
              <a:rPr lang="en-IN" dirty="0"/>
              <a:t>Solution</a:t>
            </a:r>
            <a:endParaRPr lang="ta-IN" dirty="0"/>
          </a:p>
        </p:txBody>
      </p:sp>
      <p:sp>
        <p:nvSpPr>
          <p:cNvPr id="3" name="Content Placeholder 2">
            <a:extLst>
              <a:ext uri="{FF2B5EF4-FFF2-40B4-BE49-F238E27FC236}">
                <a16:creationId xmlns:a16="http://schemas.microsoft.com/office/drawing/2014/main" id="{44BC920D-B6A0-4A8E-B973-4FFF8F1CC07C}"/>
              </a:ext>
            </a:extLst>
          </p:cNvPr>
          <p:cNvSpPr>
            <a:spLocks noGrp="1"/>
          </p:cNvSpPr>
          <p:nvPr>
            <p:ph idx="1"/>
          </p:nvPr>
        </p:nvSpPr>
        <p:spPr/>
        <p:txBody>
          <a:bodyPr>
            <a:normAutofit/>
          </a:bodyPr>
          <a:lstStyle/>
          <a:p>
            <a:r>
              <a:rPr lang="en-IN" dirty="0"/>
              <a:t>QAOA ansatz given by</a:t>
            </a:r>
          </a:p>
          <a:p>
            <a:endParaRPr lang="en-US" dirty="0"/>
          </a:p>
          <a:p>
            <a:endParaRPr lang="en-US" dirty="0"/>
          </a:p>
          <a:p>
            <a:r>
              <a:rPr lang="en-US" dirty="0"/>
              <a:t>Defined functions to calculate the cost at each iteration, we define a function ’</a:t>
            </a:r>
            <a:r>
              <a:rPr lang="en-US" dirty="0" err="1"/>
              <a:t>qaoa</a:t>
            </a:r>
            <a:r>
              <a:rPr lang="en-US" dirty="0"/>
              <a:t>’ that uses the </a:t>
            </a:r>
            <a:r>
              <a:rPr lang="en-US" dirty="0" err="1"/>
              <a:t>scipy</a:t>
            </a:r>
            <a:r>
              <a:rPr lang="en-US" dirty="0"/>
              <a:t> implementation of COBYLA </a:t>
            </a:r>
            <a:r>
              <a:rPr lang="en-US" dirty="0" err="1"/>
              <a:t>optimiser</a:t>
            </a:r>
            <a:r>
              <a:rPr lang="en-US" dirty="0"/>
              <a:t> to </a:t>
            </a:r>
            <a:r>
              <a:rPr lang="en-US" dirty="0" err="1"/>
              <a:t>optimise</a:t>
            </a:r>
            <a:r>
              <a:rPr lang="en-US" dirty="0"/>
              <a:t> the randomly </a:t>
            </a:r>
            <a:r>
              <a:rPr lang="en-US" dirty="0" err="1"/>
              <a:t>initialised</a:t>
            </a:r>
            <a:r>
              <a:rPr lang="en-US" dirty="0"/>
              <a:t> parameters β and γ for each layer of QAOA. </a:t>
            </a:r>
          </a:p>
          <a:p>
            <a:r>
              <a:rPr lang="en-US" dirty="0"/>
              <a:t>The number of layers has been stored in the variable p and the variable L denotes the aforementioned S</a:t>
            </a:r>
          </a:p>
          <a:p>
            <a:pPr marL="0" indent="0">
              <a:buNone/>
            </a:pPr>
            <a:r>
              <a:rPr lang="en-IN" dirty="0"/>
              <a:t>	</a:t>
            </a:r>
            <a:endParaRPr lang="ta-IN" dirty="0"/>
          </a:p>
        </p:txBody>
      </p:sp>
      <p:pic>
        <p:nvPicPr>
          <p:cNvPr id="4" name="Picture 3">
            <a:extLst>
              <a:ext uri="{FF2B5EF4-FFF2-40B4-BE49-F238E27FC236}">
                <a16:creationId xmlns:a16="http://schemas.microsoft.com/office/drawing/2014/main" id="{06DC8786-F0D8-4234-8666-F0F342EFD1C0}"/>
              </a:ext>
            </a:extLst>
          </p:cNvPr>
          <p:cNvPicPr>
            <a:picLocks noChangeAspect="1"/>
          </p:cNvPicPr>
          <p:nvPr/>
        </p:nvPicPr>
        <p:blipFill>
          <a:blip r:embed="rId2"/>
          <a:stretch>
            <a:fillRect/>
          </a:stretch>
        </p:blipFill>
        <p:spPr>
          <a:xfrm>
            <a:off x="2809181" y="2307223"/>
            <a:ext cx="5365459" cy="1024863"/>
          </a:xfrm>
          <a:prstGeom prst="rect">
            <a:avLst/>
          </a:prstGeom>
        </p:spPr>
      </p:pic>
    </p:spTree>
    <p:extLst>
      <p:ext uri="{BB962C8B-B14F-4D97-AF65-F5344CB8AC3E}">
        <p14:creationId xmlns:p14="http://schemas.microsoft.com/office/powerpoint/2010/main" val="301004969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0735-165E-4AE2-92B1-561BEC7E8552}"/>
              </a:ext>
            </a:extLst>
          </p:cNvPr>
          <p:cNvSpPr>
            <a:spLocks noGrp="1"/>
          </p:cNvSpPr>
          <p:nvPr>
            <p:ph type="title"/>
          </p:nvPr>
        </p:nvSpPr>
        <p:spPr>
          <a:xfrm>
            <a:off x="1295400" y="317421"/>
            <a:ext cx="9601200" cy="1142385"/>
          </a:xfrm>
        </p:spPr>
        <p:txBody>
          <a:bodyPr/>
          <a:lstStyle/>
          <a:p>
            <a:r>
              <a:rPr lang="en-US" dirty="0"/>
              <a:t>Solution</a:t>
            </a:r>
            <a:endParaRPr lang="ta-IN" dirty="0"/>
          </a:p>
        </p:txBody>
      </p:sp>
      <p:sp>
        <p:nvSpPr>
          <p:cNvPr id="3" name="Content Placeholder 2">
            <a:extLst>
              <a:ext uri="{FF2B5EF4-FFF2-40B4-BE49-F238E27FC236}">
                <a16:creationId xmlns:a16="http://schemas.microsoft.com/office/drawing/2014/main" id="{1BDC22B7-6B64-41B9-8FAC-38D975F95DC3}"/>
              </a:ext>
            </a:extLst>
          </p:cNvPr>
          <p:cNvSpPr>
            <a:spLocks noGrp="1"/>
          </p:cNvSpPr>
          <p:nvPr>
            <p:ph idx="1"/>
          </p:nvPr>
        </p:nvSpPr>
        <p:spPr>
          <a:xfrm>
            <a:off x="1295400" y="1646238"/>
            <a:ext cx="9730666" cy="4505987"/>
          </a:xfrm>
        </p:spPr>
        <p:txBody>
          <a:bodyPr>
            <a:normAutofit fontScale="92500" lnSpcReduction="10000"/>
          </a:bodyPr>
          <a:lstStyle/>
          <a:p>
            <a:r>
              <a:rPr lang="en-US" dirty="0"/>
              <a:t>Where HM is the standard mixing Hamiltonian, H is the Hadamard gate, and β and γ are the parameters that need to be </a:t>
            </a:r>
            <a:r>
              <a:rPr lang="en-US" dirty="0" err="1"/>
              <a:t>optimised</a:t>
            </a:r>
            <a:r>
              <a:rPr lang="en-US" dirty="0"/>
              <a:t> to </a:t>
            </a:r>
            <a:r>
              <a:rPr lang="en-US" dirty="0" err="1"/>
              <a:t>minimise</a:t>
            </a:r>
            <a:r>
              <a:rPr lang="en-US" dirty="0"/>
              <a:t> the cost </a:t>
            </a:r>
            <a:r>
              <a:rPr lang="en-US" dirty="0" err="1"/>
              <a:t>hγ</a:t>
            </a:r>
            <a:r>
              <a:rPr lang="en-US" dirty="0"/>
              <a:t>, β|HC|β, </a:t>
            </a:r>
            <a:r>
              <a:rPr lang="en-US" dirty="0" err="1"/>
              <a:t>γi</a:t>
            </a:r>
            <a:r>
              <a:rPr lang="en-US" dirty="0"/>
              <a:t>. The ansatz can be prepared by following the steps: </a:t>
            </a:r>
          </a:p>
          <a:p>
            <a:pPr marL="617220" lvl="1" indent="-342900">
              <a:buAutoNum type="arabicPeriod"/>
            </a:pPr>
            <a:r>
              <a:rPr lang="en-US" dirty="0"/>
              <a:t>n qubits are </a:t>
            </a:r>
            <a:r>
              <a:rPr lang="en-US" dirty="0" err="1"/>
              <a:t>initialised</a:t>
            </a:r>
            <a:r>
              <a:rPr lang="en-US" dirty="0"/>
              <a:t> to the state |0i, as usual </a:t>
            </a:r>
          </a:p>
          <a:p>
            <a:pPr marL="617220" lvl="1" indent="-342900">
              <a:buAutoNum type="arabicPeriod"/>
            </a:pPr>
            <a:r>
              <a:rPr lang="en-US" dirty="0"/>
              <a:t>Hadamard gate is applied on each of them </a:t>
            </a:r>
          </a:p>
          <a:p>
            <a:pPr marL="617220" lvl="1" indent="-342900">
              <a:buAutoNum type="arabicPeriod"/>
            </a:pPr>
            <a:r>
              <a:rPr lang="en-US" dirty="0"/>
              <a:t>The unitary e −</a:t>
            </a:r>
            <a:r>
              <a:rPr lang="en-US" dirty="0" err="1"/>
              <a:t>iγHC</a:t>
            </a:r>
            <a:r>
              <a:rPr lang="en-US" dirty="0"/>
              <a:t> is implemented as: </a:t>
            </a:r>
          </a:p>
          <a:p>
            <a:pPr marL="502920" lvl="2" indent="0">
              <a:buNone/>
            </a:pPr>
            <a:r>
              <a:rPr lang="en-US" dirty="0"/>
              <a:t>	(a) For the </a:t>
            </a:r>
            <a:r>
              <a:rPr lang="en-US" dirty="0" err="1"/>
              <a:t>i</a:t>
            </a:r>
            <a:r>
              <a:rPr lang="en-US" dirty="0"/>
              <a:t> </a:t>
            </a:r>
            <a:r>
              <a:rPr lang="en-US" dirty="0" err="1"/>
              <a:t>th</a:t>
            </a:r>
            <a:r>
              <a:rPr lang="en-US" dirty="0"/>
              <a:t> node in the graph, applying the U1 gate on the </a:t>
            </a:r>
            <a:r>
              <a:rPr lang="en-US" dirty="0" err="1"/>
              <a:t>i</a:t>
            </a:r>
            <a:r>
              <a:rPr lang="en-US" dirty="0"/>
              <a:t> </a:t>
            </a:r>
            <a:r>
              <a:rPr lang="en-US" dirty="0" err="1"/>
              <a:t>th</a:t>
            </a:r>
            <a:r>
              <a:rPr lang="en-US" dirty="0"/>
              <a:t> qubit with the parameter </a:t>
            </a:r>
            <a:r>
              <a:rPr lang="en-US" dirty="0" err="1"/>
              <a:t>si</a:t>
            </a:r>
            <a:r>
              <a:rPr lang="en-US" dirty="0"/>
              <a:t>(</a:t>
            </a:r>
            <a:r>
              <a:rPr lang="en-US" dirty="0" err="1"/>
              <a:t>si</a:t>
            </a:r>
            <a:r>
              <a:rPr lang="en-US" dirty="0"/>
              <a:t> − 2S)γ. The nodes are stored as a list of tuples whose first element is the </a:t>
            </a:r>
            <a:r>
              <a:rPr lang="en-US" dirty="0" err="1"/>
              <a:t>nodenumber</a:t>
            </a:r>
            <a:r>
              <a:rPr lang="en-US" dirty="0"/>
              <a:t>, and the second element is </a:t>
            </a:r>
            <a:r>
              <a:rPr lang="en-US" dirty="0" err="1"/>
              <a:t>si</a:t>
            </a:r>
            <a:r>
              <a:rPr lang="en-US" dirty="0"/>
              <a:t> . </a:t>
            </a:r>
          </a:p>
          <a:p>
            <a:pPr marL="502920" lvl="2" indent="0">
              <a:buNone/>
            </a:pPr>
            <a:r>
              <a:rPr lang="en-US" dirty="0"/>
              <a:t>	(b) For the edge between the </a:t>
            </a:r>
            <a:r>
              <a:rPr lang="en-US" dirty="0" err="1"/>
              <a:t>i</a:t>
            </a:r>
            <a:r>
              <a:rPr lang="en-US" dirty="0"/>
              <a:t> </a:t>
            </a:r>
            <a:r>
              <a:rPr lang="en-US" dirty="0" err="1"/>
              <a:t>th</a:t>
            </a:r>
            <a:r>
              <a:rPr lang="en-US" dirty="0"/>
              <a:t> and j </a:t>
            </a:r>
            <a:r>
              <a:rPr lang="en-US" dirty="0" err="1"/>
              <a:t>th</a:t>
            </a:r>
            <a:r>
              <a:rPr lang="en-US" dirty="0"/>
              <a:t> nodes, applying the CRZ (CU1) gate with </a:t>
            </a:r>
            <a:r>
              <a:rPr lang="en-US" dirty="0" err="1"/>
              <a:t>i</a:t>
            </a:r>
            <a:r>
              <a:rPr lang="en-US" dirty="0"/>
              <a:t> </a:t>
            </a:r>
            <a:r>
              <a:rPr lang="en-US" dirty="0" err="1"/>
              <a:t>th</a:t>
            </a:r>
            <a:r>
              <a:rPr lang="en-US" dirty="0"/>
              <a:t> as the control and j </a:t>
            </a:r>
            <a:r>
              <a:rPr lang="en-US" dirty="0" err="1"/>
              <a:t>th</a:t>
            </a:r>
            <a:r>
              <a:rPr lang="en-US" dirty="0"/>
              <a:t> as the target qubit, and 2sisjγ as the parameter. The edges are stored as a list of triples containing the numbers of the two vertices and the weight of the edge between them. </a:t>
            </a:r>
          </a:p>
          <a:p>
            <a:pPr marL="502920" lvl="2" indent="0">
              <a:buNone/>
            </a:pPr>
            <a:r>
              <a:rPr lang="en-US" dirty="0"/>
              <a:t>	(c) The term e −iS2 I ⊗n is just a global phase, and can safely be ignored.</a:t>
            </a:r>
          </a:p>
          <a:p>
            <a:pPr marL="617220" lvl="1" indent="-342900">
              <a:buFont typeface="Arial" pitchFamily="34" charset="0"/>
              <a:buAutoNum type="arabicPeriod"/>
            </a:pPr>
            <a:r>
              <a:rPr lang="en-US" dirty="0"/>
              <a:t>The unitary corresponding to the mixing Hamiltonian is applied as usual using the RX gate with 2β as the parameter on all the qubits.</a:t>
            </a:r>
          </a:p>
          <a:p>
            <a:pPr marL="502920" lvl="2" indent="0">
              <a:buNone/>
            </a:pPr>
            <a:r>
              <a:rPr lang="en-US" dirty="0"/>
              <a:t>	</a:t>
            </a:r>
          </a:p>
        </p:txBody>
      </p:sp>
    </p:spTree>
    <p:extLst>
      <p:ext uri="{BB962C8B-B14F-4D97-AF65-F5344CB8AC3E}">
        <p14:creationId xmlns:p14="http://schemas.microsoft.com/office/powerpoint/2010/main" val="4201138647"/>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8BAAA-A803-43E9-898A-A3B6A91652F8}"/>
              </a:ext>
            </a:extLst>
          </p:cNvPr>
          <p:cNvSpPr>
            <a:spLocks noGrp="1"/>
          </p:cNvSpPr>
          <p:nvPr>
            <p:ph type="title"/>
          </p:nvPr>
        </p:nvSpPr>
        <p:spPr/>
        <p:txBody>
          <a:bodyPr/>
          <a:lstStyle/>
          <a:p>
            <a:r>
              <a:rPr lang="en-IN" dirty="0"/>
              <a:t>Solution</a:t>
            </a:r>
            <a:endParaRPr lang="ta-IN" dirty="0"/>
          </a:p>
        </p:txBody>
      </p:sp>
      <p:sp>
        <p:nvSpPr>
          <p:cNvPr id="3" name="Content Placeholder 2">
            <a:extLst>
              <a:ext uri="{FF2B5EF4-FFF2-40B4-BE49-F238E27FC236}">
                <a16:creationId xmlns:a16="http://schemas.microsoft.com/office/drawing/2014/main" id="{44BC920D-B6A0-4A8E-B973-4FFF8F1CC07C}"/>
              </a:ext>
            </a:extLst>
          </p:cNvPr>
          <p:cNvSpPr>
            <a:spLocks noGrp="1"/>
          </p:cNvSpPr>
          <p:nvPr>
            <p:ph idx="1"/>
          </p:nvPr>
        </p:nvSpPr>
        <p:spPr/>
        <p:txBody>
          <a:bodyPr>
            <a:normAutofit/>
          </a:bodyPr>
          <a:lstStyle/>
          <a:p>
            <a:r>
              <a:rPr lang="en-US" dirty="0"/>
              <a:t>Once the parameters have been </a:t>
            </a:r>
            <a:r>
              <a:rPr lang="en-US" dirty="0" err="1"/>
              <a:t>optimised</a:t>
            </a:r>
            <a:r>
              <a:rPr lang="en-US" dirty="0"/>
              <a:t> to </a:t>
            </a:r>
            <a:r>
              <a:rPr lang="en-US" dirty="0" err="1"/>
              <a:t>minimise</a:t>
            </a:r>
            <a:r>
              <a:rPr lang="en-US" dirty="0"/>
              <a:t> the cost </a:t>
            </a:r>
            <a:r>
              <a:rPr lang="en-US" dirty="0" err="1"/>
              <a:t>hγ</a:t>
            </a:r>
            <a:r>
              <a:rPr lang="en-US" dirty="0"/>
              <a:t>, β|HC|β, </a:t>
            </a:r>
            <a:r>
              <a:rPr lang="en-US" dirty="0" err="1"/>
              <a:t>γi</a:t>
            </a:r>
            <a:r>
              <a:rPr lang="en-US" dirty="0"/>
              <a:t>, the final parameters can be used to recreate the circuit from which the final state of the qubits can be measured to get our solution. </a:t>
            </a:r>
          </a:p>
          <a:p>
            <a:r>
              <a:rPr lang="en-US" dirty="0"/>
              <a:t>The histogram shows the relative frequency of the obtained measurements, where the least significant bit denotes the first real number of the set ξ, and the most significant bit denotes the last number of the set. For the measurement having the highest frequency, if the reading corresponding to </a:t>
            </a:r>
            <a:r>
              <a:rPr lang="en-US" dirty="0" err="1"/>
              <a:t>si</a:t>
            </a:r>
            <a:r>
              <a:rPr lang="en-US" dirty="0"/>
              <a:t> is 1, then it is placed into the new set ζ</a:t>
            </a:r>
            <a:endParaRPr lang="en-IN" dirty="0"/>
          </a:p>
          <a:p>
            <a:pPr marL="0" indent="0">
              <a:buNone/>
            </a:pPr>
            <a:r>
              <a:rPr lang="en-IN" dirty="0"/>
              <a:t>	</a:t>
            </a:r>
            <a:endParaRPr lang="ta-IN" dirty="0"/>
          </a:p>
        </p:txBody>
      </p:sp>
    </p:spTree>
    <p:extLst>
      <p:ext uri="{BB962C8B-B14F-4D97-AF65-F5344CB8AC3E}">
        <p14:creationId xmlns:p14="http://schemas.microsoft.com/office/powerpoint/2010/main" val="360907542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2648-7F95-4DE0-BB1E-943F49276E07}"/>
              </a:ext>
            </a:extLst>
          </p:cNvPr>
          <p:cNvSpPr>
            <a:spLocks noGrp="1"/>
          </p:cNvSpPr>
          <p:nvPr>
            <p:ph type="title"/>
          </p:nvPr>
        </p:nvSpPr>
        <p:spPr/>
        <p:txBody>
          <a:bodyPr/>
          <a:lstStyle/>
          <a:p>
            <a:r>
              <a:rPr lang="en-US" dirty="0"/>
              <a:t>Outputs</a:t>
            </a:r>
            <a:endParaRPr lang="en-IN" dirty="0"/>
          </a:p>
        </p:txBody>
      </p:sp>
      <p:sp>
        <p:nvSpPr>
          <p:cNvPr id="3" name="Text Placeholder 2">
            <a:extLst>
              <a:ext uri="{FF2B5EF4-FFF2-40B4-BE49-F238E27FC236}">
                <a16:creationId xmlns:a16="http://schemas.microsoft.com/office/drawing/2014/main" id="{89465D6D-299B-4BE8-BDA0-BB553D943DF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3768113073"/>
      </p:ext>
    </p:extLst>
  </p:cSld>
  <p:clrMapOvr>
    <a:masterClrMapping/>
  </p:clrMapOvr>
  <p:transition spd="slow">
    <p:wipe/>
  </p:transition>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115</TotalTime>
  <Words>882</Words>
  <Application>Microsoft Office PowerPoint</Application>
  <PresentationFormat>Widescreen</PresentationFormat>
  <Paragraphs>62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IBM Plex Sans</vt:lpstr>
      <vt:lpstr>Lato</vt:lpstr>
      <vt:lpstr>MJXc-TeX-main-R</vt:lpstr>
      <vt:lpstr>MJXc-TeX-math-BI</vt:lpstr>
      <vt:lpstr>MJXc-TeX-math-I</vt:lpstr>
      <vt:lpstr>Roboto</vt:lpstr>
      <vt:lpstr>Diamond Grid 16x9</vt:lpstr>
      <vt:lpstr>Sub-set sum Problem</vt:lpstr>
      <vt:lpstr>Sub-Set Problem</vt:lpstr>
      <vt:lpstr>Classical Methods to solve</vt:lpstr>
      <vt:lpstr>Quantum Method to solve</vt:lpstr>
      <vt:lpstr>Quantum Approximate Optimization Algorithm(QAOA)</vt:lpstr>
      <vt:lpstr>Solution</vt:lpstr>
      <vt:lpstr>Solution</vt:lpstr>
      <vt:lpstr>Solution</vt:lpstr>
      <vt:lpstr>Outputs</vt:lpstr>
      <vt:lpstr>Result</vt:lpstr>
      <vt:lpstr>Circuits </vt:lpstr>
      <vt:lpstr>Histogram </vt:lpstr>
      <vt:lpstr>Github Link</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Sub-set sum Problem</dc:title>
  <dc:creator>Sowmya Prabha</dc:creator>
  <cp:lastModifiedBy>Keerthimalini S</cp:lastModifiedBy>
  <cp:revision>5</cp:revision>
  <dcterms:created xsi:type="dcterms:W3CDTF">2021-12-07T04:17:24Z</dcterms:created>
  <dcterms:modified xsi:type="dcterms:W3CDTF">2021-12-07T06:25:00Z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