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CEFC-00C5-4CEA-8D9B-FDDA3B4719C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EB50-F633-4DA9-A842-05782B71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9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CEFC-00C5-4CEA-8D9B-FDDA3B4719C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EB50-F633-4DA9-A842-05782B71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5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CEFC-00C5-4CEA-8D9B-FDDA3B4719C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EB50-F633-4DA9-A842-05782B71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9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CEFC-00C5-4CEA-8D9B-FDDA3B4719C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EB50-F633-4DA9-A842-05782B71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4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CEFC-00C5-4CEA-8D9B-FDDA3B4719C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EB50-F633-4DA9-A842-05782B71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0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CEFC-00C5-4CEA-8D9B-FDDA3B4719C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EB50-F633-4DA9-A842-05782B71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CEFC-00C5-4CEA-8D9B-FDDA3B4719C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EB50-F633-4DA9-A842-05782B71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CEFC-00C5-4CEA-8D9B-FDDA3B4719C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EB50-F633-4DA9-A842-05782B71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CEFC-00C5-4CEA-8D9B-FDDA3B4719C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EB50-F633-4DA9-A842-05782B71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CEFC-00C5-4CEA-8D9B-FDDA3B4719C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EB50-F633-4DA9-A842-05782B71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CEFC-00C5-4CEA-8D9B-FDDA3B4719C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EB50-F633-4DA9-A842-05782B71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CEFC-00C5-4CEA-8D9B-FDDA3B4719C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FEB50-F633-4DA9-A842-05782B71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924800" cy="1524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DEFINE THE CHAT BOT’S PERSONAL AND DESIGN THE CONVERSATION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8001000" cy="3733800"/>
          </a:xfrm>
        </p:spPr>
        <p:txBody>
          <a:bodyPr>
            <a:normAutofit fontScale="25000" lnSpcReduction="20000"/>
          </a:bodyPr>
          <a:lstStyle/>
          <a:p>
            <a:r>
              <a:rPr lang="en-US" sz="19200" b="1" dirty="0">
                <a:solidFill>
                  <a:srgbClr val="FF0000"/>
                </a:solidFill>
              </a:rPr>
              <a:t>1. </a:t>
            </a:r>
            <a:r>
              <a:rPr lang="en-US" sz="19200" b="1" dirty="0" smtClean="0">
                <a:solidFill>
                  <a:srgbClr val="FF0000"/>
                </a:solidFill>
              </a:rPr>
              <a:t>Chat bot </a:t>
            </a:r>
            <a:r>
              <a:rPr lang="en-US" sz="19200" b="1" dirty="0">
                <a:solidFill>
                  <a:srgbClr val="FF0000"/>
                </a:solidFill>
              </a:rPr>
              <a:t>Personality</a:t>
            </a:r>
            <a:r>
              <a:rPr lang="en-US" b="1" dirty="0"/>
              <a:t>:</a:t>
            </a:r>
            <a:endParaRPr lang="en-US" dirty="0"/>
          </a:p>
          <a:p>
            <a:pPr algn="l"/>
            <a:r>
              <a:rPr lang="en-US" sz="11200" b="1" dirty="0">
                <a:solidFill>
                  <a:schemeClr val="tx1"/>
                </a:solidFill>
              </a:rPr>
              <a:t>Tone:</a:t>
            </a:r>
            <a:r>
              <a:rPr lang="en-US" sz="11200" dirty="0">
                <a:solidFill>
                  <a:schemeClr val="tx1"/>
                </a:solidFill>
              </a:rPr>
              <a:t> </a:t>
            </a:r>
            <a:r>
              <a:rPr lang="en-US" sz="11200" b="1" dirty="0">
                <a:solidFill>
                  <a:schemeClr val="tx1"/>
                </a:solidFill>
              </a:rPr>
              <a:t>Determine the tone of the </a:t>
            </a:r>
            <a:r>
              <a:rPr lang="en-US" sz="11200" b="1" dirty="0" smtClean="0">
                <a:solidFill>
                  <a:schemeClr val="tx1"/>
                </a:solidFill>
              </a:rPr>
              <a:t>chat bot</a:t>
            </a:r>
            <a:r>
              <a:rPr lang="en-US" sz="11200" b="1" dirty="0">
                <a:solidFill>
                  <a:schemeClr val="tx1"/>
                </a:solidFill>
              </a:rPr>
              <a:t>. Is it formal, informal, friendly, professional, or a mix? This depends on the target audience and the purpose of the </a:t>
            </a:r>
            <a:r>
              <a:rPr lang="en-US" sz="11200" b="1" dirty="0" smtClean="0">
                <a:solidFill>
                  <a:schemeClr val="tx1"/>
                </a:solidFill>
              </a:rPr>
              <a:t>chat bot.</a:t>
            </a:r>
          </a:p>
          <a:p>
            <a:pPr algn="l"/>
            <a:endParaRPr lang="en-US" sz="11200" b="1" dirty="0">
              <a:solidFill>
                <a:schemeClr val="tx1"/>
              </a:solidFill>
            </a:endParaRPr>
          </a:p>
          <a:p>
            <a:pPr algn="l"/>
            <a:r>
              <a:rPr lang="en-US" sz="11200" b="1" dirty="0">
                <a:solidFill>
                  <a:schemeClr val="tx1"/>
                </a:solidFill>
              </a:rPr>
              <a:t>Voice: Define the voice of the </a:t>
            </a:r>
            <a:r>
              <a:rPr lang="en-US" sz="11200" b="1" dirty="0" smtClean="0">
                <a:solidFill>
                  <a:schemeClr val="tx1"/>
                </a:solidFill>
              </a:rPr>
              <a:t>chat bot</a:t>
            </a:r>
            <a:r>
              <a:rPr lang="en-US" sz="11200" b="1" dirty="0">
                <a:solidFill>
                  <a:schemeClr val="tx1"/>
                </a:solidFill>
              </a:rPr>
              <a:t>. Is it a male, female, or gender-neutral voice? What is the pitch and pace of </a:t>
            </a:r>
            <a:r>
              <a:rPr lang="en-US" sz="11200" b="1" dirty="0" smtClean="0">
                <a:solidFill>
                  <a:schemeClr val="tx1"/>
                </a:solidFill>
              </a:rPr>
              <a:t>speech</a:t>
            </a:r>
            <a:endParaRPr lang="en-US" sz="11200" b="1" dirty="0">
              <a:solidFill>
                <a:schemeClr val="tx1"/>
              </a:solidFill>
            </a:endParaRPr>
          </a:p>
          <a:p>
            <a:endParaRPr lang="en-US" sz="1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11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2. </a:t>
            </a:r>
            <a:r>
              <a:rPr lang="en-US" b="1" dirty="0" smtClean="0">
                <a:solidFill>
                  <a:srgbClr val="FF0000"/>
                </a:solidFill>
              </a:rPr>
              <a:t>Chat bot </a:t>
            </a:r>
            <a:r>
              <a:rPr lang="en-US" b="1" dirty="0">
                <a:solidFill>
                  <a:srgbClr val="FF0000"/>
                </a:solidFill>
              </a:rPr>
              <a:t>Purpose: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            </a:t>
            </a:r>
            <a:r>
              <a:rPr lang="en-US" b="1" u="sng" dirty="0" smtClean="0"/>
              <a:t>Define </a:t>
            </a:r>
            <a:r>
              <a:rPr lang="en-US" b="1" u="sng" dirty="0"/>
              <a:t>the Purpose</a:t>
            </a:r>
            <a:r>
              <a:rPr lang="en-US" b="1" dirty="0"/>
              <a:t>:</a:t>
            </a:r>
            <a:r>
              <a:rPr lang="en-US" dirty="0"/>
              <a:t> Clearly outline what the </a:t>
            </a:r>
            <a:r>
              <a:rPr lang="en-US" dirty="0" smtClean="0"/>
              <a:t>chat bot </a:t>
            </a:r>
            <a:r>
              <a:rPr lang="en-US" dirty="0"/>
              <a:t>is designed to do. Is it for customer support, providing information, entertainment, or something </a:t>
            </a:r>
            <a:r>
              <a:rPr lang="en-US" dirty="0" smtClean="0"/>
              <a:t>else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3. Conversation Flow: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         </a:t>
            </a:r>
            <a:r>
              <a:rPr lang="en-US" b="1" u="sng" dirty="0" smtClean="0"/>
              <a:t>Greeting</a:t>
            </a:r>
            <a:r>
              <a:rPr lang="en-US" b="1" u="sng" dirty="0"/>
              <a:t>:</a:t>
            </a:r>
            <a:endParaRPr lang="en-US" u="sng" dirty="0"/>
          </a:p>
          <a:p>
            <a:pPr lvl="1"/>
            <a:r>
              <a:rPr lang="en-US" dirty="0"/>
              <a:t>Design a friendly greeting that sets the tone for the conversation.</a:t>
            </a:r>
          </a:p>
          <a:p>
            <a:pPr lvl="1"/>
            <a:r>
              <a:rPr lang="en-US" dirty="0"/>
              <a:t>Optionally, ask for the user's name to personalize the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6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534400" cy="6126163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User Input Handling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Implement a robust system for handling user inputs, considering possible variations, misspellings, or misunderstandings.</a:t>
            </a:r>
          </a:p>
          <a:p>
            <a:pPr lvl="1"/>
            <a:r>
              <a:rPr lang="en-US" dirty="0"/>
              <a:t>Use natural language processing (NLP) to understand user intent.</a:t>
            </a:r>
          </a:p>
          <a:p>
            <a:r>
              <a:rPr lang="en-US" b="1" u="sng" dirty="0"/>
              <a:t>Context Management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Keep track of the conversation context to provide coherent and relevant responses.</a:t>
            </a:r>
          </a:p>
          <a:p>
            <a:pPr lvl="1"/>
            <a:r>
              <a:rPr lang="en-US" dirty="0"/>
              <a:t>Understand and remember user preferences and information from previous interactions.</a:t>
            </a:r>
          </a:p>
          <a:p>
            <a:r>
              <a:rPr lang="en-US" b="1" u="sng" dirty="0"/>
              <a:t>Information Gathering:</a:t>
            </a:r>
            <a:endParaRPr lang="en-US" u="sng" dirty="0"/>
          </a:p>
          <a:p>
            <a:pPr lvl="1"/>
            <a:r>
              <a:rPr lang="en-US" dirty="0"/>
              <a:t>If the </a:t>
            </a:r>
            <a:r>
              <a:rPr lang="en-US" dirty="0" err="1"/>
              <a:t>chatbot</a:t>
            </a:r>
            <a:r>
              <a:rPr lang="en-US" dirty="0"/>
              <a:t> is meant to provide personalized responses, gather relevant information from the user.</a:t>
            </a:r>
          </a:p>
          <a:p>
            <a:pPr lvl="1"/>
            <a:r>
              <a:rPr lang="en-US" dirty="0"/>
              <a:t>Clearly communicate why certain information is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440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4. Design Considerations: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u="sng" dirty="0"/>
              <a:t>Visual Design</a:t>
            </a:r>
            <a:r>
              <a:rPr lang="en-US" b="1" dirty="0"/>
              <a:t>:</a:t>
            </a:r>
            <a:r>
              <a:rPr lang="en-US" dirty="0"/>
              <a:t> If the </a:t>
            </a:r>
            <a:r>
              <a:rPr lang="en-US" dirty="0" smtClean="0"/>
              <a:t>chat bot </a:t>
            </a:r>
            <a:r>
              <a:rPr lang="en-US" dirty="0"/>
              <a:t>has a visual interface, design it to be user-friendly with appropriate colors, fonts, and layout.</a:t>
            </a:r>
          </a:p>
          <a:p>
            <a:r>
              <a:rPr lang="en-US" b="1" u="sng" dirty="0"/>
              <a:t>Accessibility</a:t>
            </a:r>
            <a:r>
              <a:rPr lang="en-US" b="1" dirty="0"/>
              <a:t>:</a:t>
            </a:r>
            <a:r>
              <a:rPr lang="en-US" dirty="0"/>
              <a:t> Ensure the </a:t>
            </a:r>
            <a:r>
              <a:rPr lang="en-US" dirty="0" smtClean="0"/>
              <a:t>chat bot </a:t>
            </a:r>
            <a:r>
              <a:rPr lang="en-US" dirty="0"/>
              <a:t>is accessible to users with disabilities.</a:t>
            </a:r>
          </a:p>
          <a:p>
            <a:r>
              <a:rPr lang="en-US" b="1" u="sng" dirty="0"/>
              <a:t>Multi-language Support</a:t>
            </a:r>
            <a:r>
              <a:rPr lang="en-US" b="1" dirty="0"/>
              <a:t>:</a:t>
            </a:r>
            <a:r>
              <a:rPr lang="en-US" dirty="0"/>
              <a:t> If applicable, design the </a:t>
            </a:r>
            <a:r>
              <a:rPr lang="en-US" dirty="0" smtClean="0"/>
              <a:t>chat bot </a:t>
            </a:r>
            <a:r>
              <a:rPr lang="en-US" dirty="0"/>
              <a:t>to support multiple languages.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3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464024"/>
            <a:ext cx="8468436" cy="56621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5.Continuous Improvement: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Implement mechanisms for the </a:t>
            </a:r>
            <a:r>
              <a:rPr lang="en-US" dirty="0" err="1"/>
              <a:t>chatbot</a:t>
            </a:r>
            <a:r>
              <a:rPr lang="en-US" dirty="0"/>
              <a:t> to learn and improve over time.</a:t>
            </a:r>
          </a:p>
          <a:p>
            <a:r>
              <a:rPr lang="en-US" dirty="0"/>
              <a:t>Regularly update the </a:t>
            </a:r>
            <a:r>
              <a:rPr lang="en-US" dirty="0" err="1"/>
              <a:t>chatbot's</a:t>
            </a:r>
            <a:r>
              <a:rPr lang="en-US" dirty="0"/>
              <a:t> knowledge base and refine its algorithms.</a:t>
            </a:r>
          </a:p>
          <a:p>
            <a:r>
              <a:rPr lang="en-US" dirty="0"/>
              <a:t>Remember that the key to a successful </a:t>
            </a:r>
            <a:r>
              <a:rPr lang="en-US" dirty="0" err="1"/>
              <a:t>chatbot</a:t>
            </a:r>
            <a:r>
              <a:rPr lang="en-US" dirty="0"/>
              <a:t> is its ability to understand user intent, provide accurate information, and offer a pleasant user experience. Regular testing and user feedback are crucial for refining and enhancing the </a:t>
            </a:r>
            <a:r>
              <a:rPr lang="en-US" dirty="0" err="1"/>
              <a:t>chatbot's</a:t>
            </a:r>
            <a:r>
              <a:rPr lang="en-US" dirty="0"/>
              <a:t>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7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534400" cy="5821363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1. </a:t>
            </a:r>
            <a:r>
              <a:rPr lang="en-US" b="1" u="sng" dirty="0" smtClean="0">
                <a:solidFill>
                  <a:srgbClr val="00B050"/>
                </a:solidFill>
              </a:rPr>
              <a:t>Intents:</a:t>
            </a:r>
          </a:p>
          <a:p>
            <a:pPr marL="0" indent="0">
              <a:buNone/>
            </a:pPr>
            <a:r>
              <a:rPr lang="en-US" b="1" u="sng" dirty="0" smtClean="0"/>
              <a:t>Definition</a:t>
            </a:r>
            <a:r>
              <a:rPr lang="en-US" b="1" u="sng" dirty="0"/>
              <a:t>:</a:t>
            </a:r>
            <a:endParaRPr lang="en-US" u="sng" dirty="0"/>
          </a:p>
          <a:p>
            <a:r>
              <a:rPr lang="en-US" dirty="0"/>
              <a:t>Intents represent the user's intention or purpose behind a query.</a:t>
            </a:r>
          </a:p>
          <a:p>
            <a:r>
              <a:rPr lang="en-US" dirty="0"/>
              <a:t>Examples: "</a:t>
            </a:r>
            <a:r>
              <a:rPr lang="en-US" dirty="0" smtClean="0"/>
              <a:t>Get Weather</a:t>
            </a:r>
            <a:r>
              <a:rPr lang="en-US" dirty="0"/>
              <a:t>," "</a:t>
            </a:r>
            <a:r>
              <a:rPr lang="en-US" dirty="0" smtClean="0"/>
              <a:t>Book Flight</a:t>
            </a:r>
            <a:r>
              <a:rPr lang="en-US" dirty="0"/>
              <a:t>," "</a:t>
            </a:r>
            <a:r>
              <a:rPr lang="en-US" dirty="0" smtClean="0"/>
              <a:t>Product Inquiry</a:t>
            </a:r>
            <a:r>
              <a:rPr lang="en-US" dirty="0"/>
              <a:t>," etc.</a:t>
            </a:r>
          </a:p>
          <a:p>
            <a:pPr marL="0" indent="0">
              <a:buNone/>
            </a:pPr>
            <a:r>
              <a:rPr lang="en-US" b="1" u="sng" dirty="0" smtClean="0"/>
              <a:t>Configuration</a:t>
            </a:r>
            <a:r>
              <a:rPr lang="en-US" b="1" u="sng" dirty="0"/>
              <a:t>:</a:t>
            </a:r>
          </a:p>
          <a:p>
            <a:r>
              <a:rPr lang="en-US" dirty="0"/>
              <a:t>In the Watson Assistant dashboard, go to the "Intents" section.</a:t>
            </a:r>
          </a:p>
          <a:p>
            <a:r>
              <a:rPr lang="en-US" dirty="0"/>
              <a:t>Create new intents based on the possible user intentions.</a:t>
            </a:r>
          </a:p>
          <a:p>
            <a:r>
              <a:rPr lang="en-US" dirty="0"/>
              <a:t>For each intent, provide examples of user queries that express that intention. The more diverse the examples, the better the model can generalize.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9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382000" cy="6248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2. Entities:</a:t>
            </a:r>
          </a:p>
          <a:p>
            <a:pPr marL="0" indent="0">
              <a:buNone/>
            </a:pPr>
            <a:r>
              <a:rPr lang="en-US" b="1" u="sng" dirty="0"/>
              <a:t>Definition:</a:t>
            </a:r>
            <a:endParaRPr lang="en-US" u="sng" dirty="0"/>
          </a:p>
          <a:p>
            <a:r>
              <a:rPr lang="en-US" dirty="0"/>
              <a:t>Entities are used to identify and extract specific pieces of information from user queries.</a:t>
            </a:r>
          </a:p>
          <a:p>
            <a:r>
              <a:rPr lang="en-US" dirty="0"/>
              <a:t>Examples: For the intent "</a:t>
            </a:r>
            <a:r>
              <a:rPr lang="en-US" dirty="0" smtClean="0"/>
              <a:t>Book Flight</a:t>
            </a:r>
            <a:r>
              <a:rPr lang="en-US" dirty="0"/>
              <a:t>," entities could include "destination," "date," and "passenger count."</a:t>
            </a:r>
          </a:p>
          <a:p>
            <a:pPr marL="0" indent="0">
              <a:buNone/>
            </a:pPr>
            <a:r>
              <a:rPr lang="en-US" b="1" u="sng" dirty="0"/>
              <a:t>Configuration:</a:t>
            </a:r>
            <a:endParaRPr lang="en-US" u="sng" dirty="0"/>
          </a:p>
          <a:p>
            <a:r>
              <a:rPr lang="en-US" dirty="0"/>
              <a:t>In the Watson Assistant dashboard, go to the "Entities" section.</a:t>
            </a:r>
          </a:p>
          <a:p>
            <a:r>
              <a:rPr lang="en-US" dirty="0"/>
              <a:t>Create new entities for the pieces of information you want to extract.</a:t>
            </a:r>
          </a:p>
          <a:p>
            <a:r>
              <a:rPr lang="en-US" dirty="0"/>
              <a:t>Define values for each entity and provide synonyms for variations.</a:t>
            </a:r>
          </a:p>
          <a:p>
            <a:r>
              <a:rPr lang="en-US" dirty="0"/>
              <a:t>Link entities to relevant intents to associate them with specific user intentions.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3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6477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3. Dialog Nodes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u="sng" dirty="0"/>
              <a:t>Definition:</a:t>
            </a:r>
            <a:endParaRPr lang="en-US" u="sng" dirty="0"/>
          </a:p>
          <a:p>
            <a:r>
              <a:rPr lang="en-US" dirty="0"/>
              <a:t>Dialog nodes define how the </a:t>
            </a:r>
            <a:r>
              <a:rPr lang="en-US" dirty="0" smtClean="0"/>
              <a:t>chat bot </a:t>
            </a:r>
            <a:r>
              <a:rPr lang="en-US" dirty="0"/>
              <a:t>responds to user input based on identified intents and entities.</a:t>
            </a:r>
          </a:p>
          <a:p>
            <a:r>
              <a:rPr lang="en-US" dirty="0"/>
              <a:t>They allow you to create a structured conversation flow.</a:t>
            </a:r>
          </a:p>
          <a:p>
            <a:pPr marL="0" indent="0">
              <a:buNone/>
            </a:pPr>
            <a:r>
              <a:rPr lang="en-US" b="1" u="sng" dirty="0"/>
              <a:t>Configuration:</a:t>
            </a:r>
            <a:endParaRPr lang="en-US" u="sng" dirty="0"/>
          </a:p>
          <a:p>
            <a:r>
              <a:rPr lang="en-US" dirty="0"/>
              <a:t>In the Watson Assistant dashboard, go to the "Dialog" section.</a:t>
            </a:r>
          </a:p>
          <a:p>
            <a:r>
              <a:rPr lang="en-US" dirty="0"/>
              <a:t>Create a new dialog workspace or open an existing one.</a:t>
            </a:r>
          </a:p>
          <a:p>
            <a:r>
              <a:rPr lang="en-US" dirty="0"/>
              <a:t>Create dialog nodes based on the identified intents.</a:t>
            </a:r>
          </a:p>
          <a:p>
            <a:pPr lvl="1"/>
            <a:r>
              <a:rPr lang="en-US" dirty="0"/>
              <a:t>For each node, specify the conditions (intents and/or entities) that trigger it.</a:t>
            </a:r>
          </a:p>
          <a:p>
            <a:pPr lvl="1"/>
            <a:r>
              <a:rPr lang="en-US" dirty="0"/>
              <a:t>Define the responses the </a:t>
            </a:r>
            <a:r>
              <a:rPr lang="en-US" dirty="0" smtClean="0"/>
              <a:t>chat bot </a:t>
            </a:r>
            <a:r>
              <a:rPr lang="en-US" dirty="0"/>
              <a:t>should give for that node.</a:t>
            </a:r>
          </a:p>
          <a:p>
            <a:r>
              <a:rPr lang="en-US" dirty="0"/>
              <a:t>Use system variables to store and retrieve context information during the conversation.</a:t>
            </a:r>
          </a:p>
          <a:p>
            <a:r>
              <a:rPr lang="en-US" dirty="0"/>
              <a:t>Implement conditions and branching to guide the conversation based on user inputs.</a:t>
            </a:r>
          </a:p>
          <a:p>
            <a:r>
              <a:rPr lang="en-US" dirty="0"/>
              <a:t>Test the dialog flow within the Watson Assistant interface to ensure it behaves as expected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4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690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DEFINE THE CHAT BOT’S PERSONAL AND DESIGN THE CONVERSATION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TCandAXE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THE CHAT BOT’S PERSONAL AND DESIGN THE CONVERSATION FLOW</dc:title>
  <dc:creator>DINESG</dc:creator>
  <cp:lastModifiedBy>DINESG</cp:lastModifiedBy>
  <cp:revision>3</cp:revision>
  <dcterms:created xsi:type="dcterms:W3CDTF">2023-10-18T05:15:13Z</dcterms:created>
  <dcterms:modified xsi:type="dcterms:W3CDTF">2023-10-18T05:42:15Z</dcterms:modified>
</cp:coreProperties>
</file>