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7" r:id="rId4"/>
    <p:sldId id="258" r:id="rId5"/>
    <p:sldId id="259" r:id="rId6"/>
    <p:sldId id="260" r:id="rId7"/>
    <p:sldId id="261" r:id="rId8"/>
    <p:sldId id="266" r:id="rId9"/>
    <p:sldId id="267" r:id="rId10"/>
    <p:sldId id="264" r:id="rId11"/>
    <p:sldId id="268"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033" autoAdjust="0"/>
  </p:normalViewPr>
  <p:slideViewPr>
    <p:cSldViewPr snapToGrid="0" snapToObjects="1">
      <p:cViewPr varScale="1">
        <p:scale>
          <a:sx n="67" d="100"/>
          <a:sy n="67"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9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05318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49635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flask.palletsprojects.com/en/3.0.x"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reactnative.dev/" TargetMode="External"/><Relationship Id="rId5" Type="http://schemas.openxmlformats.org/officeDocument/2006/relationships/hyperlink" Target="https://keras.io/api/applications" TargetMode="External"/><Relationship Id="rId4" Type="http://schemas.openxmlformats.org/officeDocument/2006/relationships/hyperlink" Target="https://www.kaggle.com/datase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34583"/>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609598" y="1235154"/>
            <a:ext cx="8088631" cy="1908096"/>
          </a:xfrm>
          <a:prstGeom prst="rect">
            <a:avLst/>
          </a:prstGeom>
          <a:noFill/>
          <a:ln/>
        </p:spPr>
        <p:txBody>
          <a:bodyPr wrap="none" rtlCol="0" anchor="t"/>
          <a:lstStyle/>
          <a:p>
            <a:pPr marL="0" indent="0">
              <a:lnSpc>
                <a:spcPts val="7101"/>
              </a:lnSpc>
              <a:buNone/>
            </a:pPr>
            <a:r>
              <a:rPr lang="en-US" sz="5681" b="1" dirty="0">
                <a:solidFill>
                  <a:srgbClr val="FFFFFF"/>
                </a:solidFill>
                <a:latin typeface="Nunito" pitchFamily="34" charset="0"/>
                <a:ea typeface="Nunito" pitchFamily="34" charset="-122"/>
                <a:cs typeface="Nunito" pitchFamily="34" charset="-120"/>
              </a:rPr>
              <a:t>AI Powered Healthcare</a:t>
            </a:r>
          </a:p>
          <a:p>
            <a:pPr marL="0" indent="0">
              <a:lnSpc>
                <a:spcPts val="7101"/>
              </a:lnSpc>
              <a:buNone/>
            </a:pPr>
            <a:r>
              <a:rPr lang="en-US" sz="5681" b="1" dirty="0">
                <a:solidFill>
                  <a:srgbClr val="FFFFFF"/>
                </a:solidFill>
                <a:latin typeface="Nunito" pitchFamily="34" charset="0"/>
                <a:ea typeface="Nunito" pitchFamily="34" charset="-122"/>
                <a:cs typeface="Nunito" pitchFamily="34" charset="-120"/>
              </a:rPr>
              <a:t>Diagnosis</a:t>
            </a:r>
            <a:endParaRPr lang="en-US" sz="5681" dirty="0"/>
          </a:p>
        </p:txBody>
      </p:sp>
      <p:sp>
        <p:nvSpPr>
          <p:cNvPr id="6" name="Text 2"/>
          <p:cNvSpPr/>
          <p:nvPr/>
        </p:nvSpPr>
        <p:spPr>
          <a:xfrm>
            <a:off x="833199" y="3774281"/>
            <a:ext cx="7477601" cy="1333024"/>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Melanoma is a serious form of skin cancer that requires early detection and treatment. This presentation will explore how deep learning techniques, specifically Convolutional Neural Networks (CNNs), can be leveraged for accurate melanoma diagnosis.</a:t>
            </a:r>
            <a:endParaRPr lang="en-US" sz="1750" dirty="0"/>
          </a:p>
        </p:txBody>
      </p:sp>
      <p:sp>
        <p:nvSpPr>
          <p:cNvPr id="7" name="Text 3"/>
          <p:cNvSpPr/>
          <p:nvPr/>
        </p:nvSpPr>
        <p:spPr>
          <a:xfrm>
            <a:off x="833199" y="5357217"/>
            <a:ext cx="7477601" cy="333256"/>
          </a:xfrm>
          <a:prstGeom prst="rect">
            <a:avLst/>
          </a:prstGeom>
          <a:noFill/>
          <a:ln/>
        </p:spPr>
        <p:txBody>
          <a:bodyPr wrap="none" rtlCol="0" anchor="t"/>
          <a:lstStyle/>
          <a:p>
            <a:pPr marL="0" indent="0">
              <a:lnSpc>
                <a:spcPts val="2624"/>
              </a:lnSpc>
              <a:buNone/>
            </a:pPr>
            <a:endParaRPr lang="en-US" sz="1750" dirty="0"/>
          </a:p>
        </p:txBody>
      </p:sp>
      <p:sp>
        <p:nvSpPr>
          <p:cNvPr id="8" name="TextBox 7">
            <a:extLst>
              <a:ext uri="{FF2B5EF4-FFF2-40B4-BE49-F238E27FC236}">
                <a16:creationId xmlns:a16="http://schemas.microsoft.com/office/drawing/2014/main" id="{9BE10897-84BC-3149-CBD7-4278CA7C48AE}"/>
              </a:ext>
            </a:extLst>
          </p:cNvPr>
          <p:cNvSpPr txBox="1"/>
          <p:nvPr/>
        </p:nvSpPr>
        <p:spPr>
          <a:xfrm>
            <a:off x="609599" y="6236676"/>
            <a:ext cx="5040923" cy="1400383"/>
          </a:xfrm>
          <a:prstGeom prst="rect">
            <a:avLst/>
          </a:prstGeom>
          <a:noFill/>
        </p:spPr>
        <p:txBody>
          <a:bodyPr wrap="square" rtlCol="0">
            <a:spAutoFit/>
          </a:bodyPr>
          <a:lstStyle/>
          <a:p>
            <a:r>
              <a:rPr lang="en-IN" sz="2500" dirty="0">
                <a:solidFill>
                  <a:schemeClr val="bg2"/>
                </a:solidFill>
                <a:latin typeface="PT Sans" panose="020B0503020203020204" pitchFamily="34" charset="0"/>
              </a:rPr>
              <a:t>Team Members:</a:t>
            </a:r>
          </a:p>
          <a:p>
            <a:r>
              <a:rPr lang="en-IN" sz="2500" dirty="0">
                <a:solidFill>
                  <a:schemeClr val="bg2"/>
                </a:solidFill>
                <a:latin typeface="PT Sans" panose="020B0503020203020204" pitchFamily="34" charset="0"/>
              </a:rPr>
              <a:t>               </a:t>
            </a:r>
            <a:r>
              <a:rPr lang="en-IN" sz="1750" dirty="0">
                <a:solidFill>
                  <a:schemeClr val="bg2"/>
                </a:solidFill>
                <a:latin typeface="PT Sans" panose="020B0503020203020204" pitchFamily="34" charset="0"/>
              </a:rPr>
              <a:t>1.Dharineesh NM</a:t>
            </a:r>
          </a:p>
          <a:p>
            <a:r>
              <a:rPr lang="en-IN" sz="1750" dirty="0">
                <a:solidFill>
                  <a:schemeClr val="bg2"/>
                </a:solidFill>
                <a:latin typeface="PT Sans" panose="020B0503020203020204" pitchFamily="34" charset="0"/>
              </a:rPr>
              <a:t>                     2.Kaviarasan M</a:t>
            </a:r>
          </a:p>
          <a:p>
            <a:r>
              <a:rPr lang="en-IN" sz="1750" dirty="0">
                <a:solidFill>
                  <a:schemeClr val="bg2"/>
                </a:solidFill>
                <a:latin typeface="PT Sans" panose="020B0503020203020204" pitchFamily="34" charset="0"/>
              </a:rPr>
              <a:t>                     3.Nithish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080510" y="708660"/>
            <a:ext cx="9989820" cy="6835140"/>
          </a:xfrm>
          <a:prstGeom prst="rect">
            <a:avLst/>
          </a:prstGeom>
          <a:solidFill>
            <a:srgbClr val="00002E">
              <a:alpha val="75000"/>
            </a:srgbClr>
          </a:solidFill>
          <a:ln/>
        </p:spPr>
      </p:sp>
      <p:sp>
        <p:nvSpPr>
          <p:cNvPr id="5" name="Text 1"/>
          <p:cNvSpPr/>
          <p:nvPr/>
        </p:nvSpPr>
        <p:spPr>
          <a:xfrm>
            <a:off x="4490799" y="828556"/>
            <a:ext cx="9002792"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Conclusion and Future Considerations</a:t>
            </a:r>
            <a:endParaRPr lang="en-US" sz="4117" dirty="0"/>
          </a:p>
        </p:txBody>
      </p:sp>
      <p:pic>
        <p:nvPicPr>
          <p:cNvPr id="6" name="Image 2" descr="preencoded.png"/>
          <p:cNvPicPr>
            <a:picLocks noChangeAspect="1"/>
          </p:cNvPicPr>
          <p:nvPr/>
        </p:nvPicPr>
        <p:blipFill>
          <a:blip r:embed="rId4"/>
          <a:stretch>
            <a:fillRect/>
          </a:stretch>
        </p:blipFill>
        <p:spPr>
          <a:xfrm>
            <a:off x="4490799" y="1815227"/>
            <a:ext cx="1110972" cy="1904167"/>
          </a:xfrm>
          <a:prstGeom prst="rect">
            <a:avLst/>
          </a:prstGeom>
        </p:spPr>
      </p:pic>
      <p:sp>
        <p:nvSpPr>
          <p:cNvPr id="7" name="Text 2"/>
          <p:cNvSpPr/>
          <p:nvPr/>
        </p:nvSpPr>
        <p:spPr>
          <a:xfrm>
            <a:off x="5935028" y="2037397"/>
            <a:ext cx="3661172"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Improved Melanoma Detection</a:t>
            </a:r>
            <a:endParaRPr lang="en-US" sz="2058" dirty="0"/>
          </a:p>
        </p:txBody>
      </p:sp>
      <p:sp>
        <p:nvSpPr>
          <p:cNvPr id="8" name="Text 3"/>
          <p:cNvSpPr/>
          <p:nvPr/>
        </p:nvSpPr>
        <p:spPr>
          <a:xfrm>
            <a:off x="5935028" y="2497455"/>
            <a:ext cx="7862173" cy="999768"/>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The integration of CNN-based diagnosis with a React Native front-end can significantly improve the accuracy and accessibility of melanoma detection, leading to earlier treatment and better patient outcomes.</a:t>
            </a:r>
            <a:endParaRPr lang="en-US" sz="1750" dirty="0"/>
          </a:p>
        </p:txBody>
      </p:sp>
      <p:pic>
        <p:nvPicPr>
          <p:cNvPr id="9" name="Image 3" descr="preencoded.png"/>
          <p:cNvPicPr>
            <a:picLocks noChangeAspect="1"/>
          </p:cNvPicPr>
          <p:nvPr/>
        </p:nvPicPr>
        <p:blipFill>
          <a:blip r:embed="rId5"/>
          <a:stretch>
            <a:fillRect/>
          </a:stretch>
        </p:blipFill>
        <p:spPr>
          <a:xfrm>
            <a:off x="4490799" y="3719393"/>
            <a:ext cx="1110972" cy="1904167"/>
          </a:xfrm>
          <a:prstGeom prst="rect">
            <a:avLst/>
          </a:prstGeom>
        </p:spPr>
      </p:pic>
      <p:sp>
        <p:nvSpPr>
          <p:cNvPr id="10" name="Text 4"/>
          <p:cNvSpPr/>
          <p:nvPr/>
        </p:nvSpPr>
        <p:spPr>
          <a:xfrm>
            <a:off x="5935028" y="3941564"/>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Ongoing Research</a:t>
            </a:r>
            <a:endParaRPr lang="en-US" sz="2058" dirty="0"/>
          </a:p>
        </p:txBody>
      </p:sp>
      <p:sp>
        <p:nvSpPr>
          <p:cNvPr id="11" name="Text 5"/>
          <p:cNvSpPr/>
          <p:nvPr/>
        </p:nvSpPr>
        <p:spPr>
          <a:xfrm>
            <a:off x="5935028" y="4401622"/>
            <a:ext cx="7862173" cy="999768"/>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Continued research and development in the fields of deep learning and mobile application design can further enhance the capabilities and user experience of the melanoma detection solution.</a:t>
            </a:r>
            <a:endParaRPr lang="en-US" sz="1750" dirty="0"/>
          </a:p>
        </p:txBody>
      </p:sp>
      <p:pic>
        <p:nvPicPr>
          <p:cNvPr id="12" name="Image 4" descr="preencoded.png"/>
          <p:cNvPicPr>
            <a:picLocks noChangeAspect="1"/>
          </p:cNvPicPr>
          <p:nvPr/>
        </p:nvPicPr>
        <p:blipFill>
          <a:blip r:embed="rId6"/>
          <a:stretch>
            <a:fillRect/>
          </a:stretch>
        </p:blipFill>
        <p:spPr>
          <a:xfrm>
            <a:off x="4490799" y="5623560"/>
            <a:ext cx="1110972" cy="1777484"/>
          </a:xfrm>
          <a:prstGeom prst="rect">
            <a:avLst/>
          </a:prstGeom>
        </p:spPr>
      </p:pic>
      <p:sp>
        <p:nvSpPr>
          <p:cNvPr id="13" name="Text 6"/>
          <p:cNvSpPr/>
          <p:nvPr/>
        </p:nvSpPr>
        <p:spPr>
          <a:xfrm>
            <a:off x="5935028" y="5845731"/>
            <a:ext cx="2614017" cy="326827"/>
          </a:xfrm>
          <a:prstGeom prst="rect">
            <a:avLst/>
          </a:prstGeom>
          <a:noFill/>
          <a:ln/>
        </p:spPr>
        <p:txBody>
          <a:bodyPr wrap="none" rtlCol="0" anchor="t"/>
          <a:lstStyle/>
          <a:p>
            <a:pPr marL="0" indent="0" algn="l">
              <a:lnSpc>
                <a:spcPts val="2573"/>
              </a:lnSpc>
              <a:buNone/>
            </a:pPr>
            <a:r>
              <a:rPr lang="en-US" sz="2058" b="1" dirty="0">
                <a:solidFill>
                  <a:srgbClr val="DD785E"/>
                </a:solidFill>
                <a:latin typeface="Nunito" pitchFamily="34" charset="0"/>
                <a:ea typeface="Nunito" pitchFamily="34" charset="-122"/>
                <a:cs typeface="Nunito" pitchFamily="34" charset="-120"/>
              </a:rPr>
              <a:t>Broader Applications</a:t>
            </a:r>
            <a:endParaRPr lang="en-US" sz="2058" dirty="0"/>
          </a:p>
        </p:txBody>
      </p:sp>
      <p:sp>
        <p:nvSpPr>
          <p:cNvPr id="14" name="Text 7"/>
          <p:cNvSpPr/>
          <p:nvPr/>
        </p:nvSpPr>
        <p:spPr>
          <a:xfrm>
            <a:off x="5935028" y="6305788"/>
            <a:ext cx="7862173" cy="666512"/>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The techniques demonstrated in this project can be applied to other medical image analysis tasks, expanding the potential impact of this technology.</a:t>
            </a:r>
            <a:endParaRPr lang="en-US" sz="1750" dirty="0"/>
          </a:p>
        </p:txBody>
      </p:sp>
      <p:pic>
        <p:nvPicPr>
          <p:cNvPr id="17" name="Picture 16">
            <a:extLst>
              <a:ext uri="{FF2B5EF4-FFF2-40B4-BE49-F238E27FC236}">
                <a16:creationId xmlns:a16="http://schemas.microsoft.com/office/drawing/2014/main" id="{999B0D2E-B978-3291-12DF-29A3EB8DB5DC}"/>
              </a:ext>
            </a:extLst>
          </p:cNvPr>
          <p:cNvPicPr>
            <a:picLocks noChangeAspect="1"/>
          </p:cNvPicPr>
          <p:nvPr/>
        </p:nvPicPr>
        <p:blipFill>
          <a:blip r:embed="rId7"/>
          <a:stretch>
            <a:fillRect/>
          </a:stretch>
        </p:blipFill>
        <p:spPr>
          <a:xfrm>
            <a:off x="1172" y="-9823"/>
            <a:ext cx="3703320" cy="822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2280523"/>
            <a:ext cx="9840754" cy="653415"/>
          </a:xfrm>
          <a:prstGeom prst="rect">
            <a:avLst/>
          </a:prstGeom>
          <a:noFill/>
          <a:ln/>
        </p:spPr>
        <p:txBody>
          <a:bodyPr wrap="none" rtlCol="0" anchor="t"/>
          <a:lstStyle/>
          <a:p>
            <a:pPr marL="0" indent="0">
              <a:lnSpc>
                <a:spcPts val="5146"/>
              </a:lnSpc>
              <a:buNone/>
            </a:pPr>
            <a:endParaRPr lang="en-US" sz="4117" dirty="0"/>
          </a:p>
        </p:txBody>
      </p:sp>
      <p:sp>
        <p:nvSpPr>
          <p:cNvPr id="7" name="Text 3"/>
          <p:cNvSpPr/>
          <p:nvPr/>
        </p:nvSpPr>
        <p:spPr>
          <a:xfrm>
            <a:off x="2348389" y="4615934"/>
            <a:ext cx="4800124" cy="1333024"/>
          </a:xfrm>
          <a:prstGeom prst="rect">
            <a:avLst/>
          </a:prstGeom>
          <a:noFill/>
          <a:ln/>
        </p:spPr>
        <p:txBody>
          <a:bodyPr wrap="square" rtlCol="0" anchor="t"/>
          <a:lstStyle/>
          <a:p>
            <a:pPr marL="0" indent="0" algn="l">
              <a:lnSpc>
                <a:spcPts val="2624"/>
              </a:lnSpc>
              <a:buNone/>
            </a:pPr>
            <a:endParaRPr lang="en-US" sz="1750" dirty="0"/>
          </a:p>
        </p:txBody>
      </p:sp>
      <p:sp>
        <p:nvSpPr>
          <p:cNvPr id="11" name="TextBox 10">
            <a:extLst>
              <a:ext uri="{FF2B5EF4-FFF2-40B4-BE49-F238E27FC236}">
                <a16:creationId xmlns:a16="http://schemas.microsoft.com/office/drawing/2014/main" id="{F2C10427-CD52-2C14-09A7-AFD337CECBD4}"/>
              </a:ext>
            </a:extLst>
          </p:cNvPr>
          <p:cNvSpPr txBox="1"/>
          <p:nvPr/>
        </p:nvSpPr>
        <p:spPr>
          <a:xfrm>
            <a:off x="194850" y="342882"/>
            <a:ext cx="7286918" cy="726353"/>
          </a:xfrm>
          <a:prstGeom prst="rect">
            <a:avLst/>
          </a:prstGeom>
          <a:noFill/>
        </p:spPr>
        <p:txBody>
          <a:bodyPr wrap="square" rtlCol="0">
            <a:spAutoFit/>
          </a:bodyPr>
          <a:lstStyle/>
          <a:p>
            <a:r>
              <a:rPr lang="en-US" sz="4120" b="1" dirty="0">
                <a:solidFill>
                  <a:srgbClr val="FFFFFF"/>
                </a:solidFill>
                <a:latin typeface="Nunito" pitchFamily="34" charset="0"/>
                <a:ea typeface="Nunito" pitchFamily="34" charset="-122"/>
                <a:cs typeface="Nunito" pitchFamily="34" charset="-120"/>
              </a:rPr>
              <a:t>References:</a:t>
            </a:r>
            <a:endParaRPr lang="en-IN" sz="4120" dirty="0">
              <a:latin typeface="Nunito" pitchFamily="2" charset="0"/>
            </a:endParaRPr>
          </a:p>
        </p:txBody>
      </p:sp>
      <p:sp>
        <p:nvSpPr>
          <p:cNvPr id="12" name="TextBox 11">
            <a:extLst>
              <a:ext uri="{FF2B5EF4-FFF2-40B4-BE49-F238E27FC236}">
                <a16:creationId xmlns:a16="http://schemas.microsoft.com/office/drawing/2014/main" id="{3B9C86E0-335E-2A87-BF8B-C3D08E213C74}"/>
              </a:ext>
            </a:extLst>
          </p:cNvPr>
          <p:cNvSpPr txBox="1"/>
          <p:nvPr/>
        </p:nvSpPr>
        <p:spPr>
          <a:xfrm>
            <a:off x="4446270" y="2366010"/>
            <a:ext cx="9109710" cy="3269485"/>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en-US" dirty="0">
                <a:solidFill>
                  <a:schemeClr val="bg1"/>
                </a:solidFill>
                <a:hlinkClick r:id="rId4"/>
              </a:rPr>
              <a:t>https://www.kaggle.com/datasets</a:t>
            </a:r>
            <a:r>
              <a:rPr lang="en-US" dirty="0">
                <a:solidFill>
                  <a:schemeClr val="bg1"/>
                </a:solidFill>
              </a:rPr>
              <a:t> (For Dataset)</a:t>
            </a:r>
          </a:p>
          <a:p>
            <a:pPr marL="342900" indent="-342900">
              <a:lnSpc>
                <a:spcPct val="300000"/>
              </a:lnSpc>
              <a:buFont typeface="Arial" panose="020B0604020202020204" pitchFamily="34" charset="0"/>
              <a:buChar char="•"/>
            </a:pPr>
            <a:r>
              <a:rPr lang="en-US" dirty="0">
                <a:solidFill>
                  <a:schemeClr val="bg1"/>
                </a:solidFill>
                <a:hlinkClick r:id="rId5"/>
              </a:rPr>
              <a:t>https://keras.io/api/applications</a:t>
            </a:r>
            <a:r>
              <a:rPr lang="en-US" dirty="0">
                <a:solidFill>
                  <a:schemeClr val="bg1"/>
                </a:solidFill>
              </a:rPr>
              <a:t> (For Model Identification)</a:t>
            </a:r>
          </a:p>
          <a:p>
            <a:pPr marL="342900" indent="-342900">
              <a:lnSpc>
                <a:spcPct val="300000"/>
              </a:lnSpc>
              <a:buFont typeface="Arial" panose="020B0604020202020204" pitchFamily="34" charset="0"/>
              <a:buChar char="•"/>
            </a:pPr>
            <a:r>
              <a:rPr lang="en-US" dirty="0">
                <a:solidFill>
                  <a:schemeClr val="bg1"/>
                </a:solidFill>
                <a:hlinkClick r:id="rId6"/>
              </a:rPr>
              <a:t>https://reactnative.dev</a:t>
            </a:r>
            <a:r>
              <a:rPr lang="en-US" dirty="0">
                <a:solidFill>
                  <a:schemeClr val="bg1"/>
                </a:solidFill>
              </a:rPr>
              <a:t> (For Frontend)</a:t>
            </a:r>
          </a:p>
          <a:p>
            <a:pPr marL="342900" indent="-342900">
              <a:lnSpc>
                <a:spcPct val="300000"/>
              </a:lnSpc>
              <a:buFont typeface="Arial" panose="020B0604020202020204" pitchFamily="34" charset="0"/>
              <a:buChar char="•"/>
            </a:pPr>
            <a:r>
              <a:rPr lang="en-US" dirty="0">
                <a:solidFill>
                  <a:schemeClr val="bg1"/>
                </a:solidFill>
                <a:hlinkClick r:id="rId7"/>
              </a:rPr>
              <a:t>https://flask.palletsprojects.com/en/3.0.x</a:t>
            </a:r>
            <a:r>
              <a:rPr lang="en-US" dirty="0">
                <a:solidFill>
                  <a:schemeClr val="bg1"/>
                </a:solidFill>
              </a:rPr>
              <a:t> (For Backend)</a:t>
            </a:r>
          </a:p>
        </p:txBody>
      </p:sp>
    </p:spTree>
    <p:extLst>
      <p:ext uri="{BB962C8B-B14F-4D97-AF65-F5344CB8AC3E}">
        <p14:creationId xmlns:p14="http://schemas.microsoft.com/office/powerpoint/2010/main" val="298305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2">
            <a:extLst>
              <a:ext uri="{FF2B5EF4-FFF2-40B4-BE49-F238E27FC236}">
                <a16:creationId xmlns:a16="http://schemas.microsoft.com/office/drawing/2014/main" id="{F6087C4F-FB0D-B7B6-87DC-9D7667CE5864}"/>
              </a:ext>
            </a:extLst>
          </p:cNvPr>
          <p:cNvSpPr/>
          <p:nvPr/>
        </p:nvSpPr>
        <p:spPr>
          <a:xfrm>
            <a:off x="2348389" y="1324709"/>
            <a:ext cx="4855726" cy="4480542"/>
          </a:xfrm>
          <a:prstGeom prst="roundRect">
            <a:avLst>
              <a:gd name="adj" fmla="val 17518"/>
            </a:avLst>
          </a:prstGeom>
          <a:solidFill>
            <a:srgbClr val="00002E"/>
          </a:solidFill>
          <a:ln w="22860">
            <a:solidFill>
              <a:srgbClr val="FFFFFF"/>
            </a:solidFill>
            <a:prstDash val="solid"/>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451860" y="1718570"/>
            <a:ext cx="5577840" cy="3638647"/>
          </a:xfrm>
          <a:prstGeom prst="rect">
            <a:avLst/>
          </a:prstGeom>
          <a:solidFill>
            <a:srgbClr val="00002E">
              <a:alpha val="75000"/>
            </a:srgbClr>
          </a:solidFill>
          <a:ln/>
        </p:spPr>
        <p:txBody>
          <a:bodyPr/>
          <a:lstStyle/>
          <a:p>
            <a:endParaRPr lang="en-IN" dirty="0"/>
          </a:p>
        </p:txBody>
      </p:sp>
      <p:sp>
        <p:nvSpPr>
          <p:cNvPr id="5" name="Text 1"/>
          <p:cNvSpPr/>
          <p:nvPr/>
        </p:nvSpPr>
        <p:spPr>
          <a:xfrm>
            <a:off x="833199" y="2539127"/>
            <a:ext cx="7214830" cy="901898"/>
          </a:xfrm>
          <a:prstGeom prst="rect">
            <a:avLst/>
          </a:prstGeom>
          <a:noFill/>
          <a:ln/>
        </p:spPr>
        <p:txBody>
          <a:bodyPr wrap="none" rtlCol="0" anchor="t"/>
          <a:lstStyle/>
          <a:p>
            <a:pPr marL="0" indent="0">
              <a:lnSpc>
                <a:spcPts val="7101"/>
              </a:lnSpc>
              <a:buNone/>
            </a:pPr>
            <a:endParaRPr lang="en-US" sz="5681" dirty="0"/>
          </a:p>
        </p:txBody>
      </p:sp>
      <p:sp>
        <p:nvSpPr>
          <p:cNvPr id="6" name="Text 2"/>
          <p:cNvSpPr/>
          <p:nvPr/>
        </p:nvSpPr>
        <p:spPr>
          <a:xfrm>
            <a:off x="833199" y="3774281"/>
            <a:ext cx="7477601" cy="1333024"/>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a:t>
            </a:r>
            <a:endParaRPr lang="en-US" sz="1750" dirty="0"/>
          </a:p>
        </p:txBody>
      </p:sp>
      <p:sp>
        <p:nvSpPr>
          <p:cNvPr id="7" name="Text 3"/>
          <p:cNvSpPr/>
          <p:nvPr/>
        </p:nvSpPr>
        <p:spPr>
          <a:xfrm>
            <a:off x="833199" y="5357217"/>
            <a:ext cx="7477601" cy="333256"/>
          </a:xfrm>
          <a:prstGeom prst="rect">
            <a:avLst/>
          </a:prstGeom>
          <a:noFill/>
          <a:ln/>
        </p:spPr>
        <p:txBody>
          <a:bodyPr wrap="none" rtlCol="0" anchor="t"/>
          <a:lstStyle/>
          <a:p>
            <a:pPr marL="0" indent="0">
              <a:lnSpc>
                <a:spcPts val="2624"/>
              </a:lnSpc>
              <a:buNone/>
            </a:pPr>
            <a:endParaRPr lang="en-US" sz="1750" dirty="0"/>
          </a:p>
        </p:txBody>
      </p:sp>
      <p:sp>
        <p:nvSpPr>
          <p:cNvPr id="11" name="TextBox 10">
            <a:extLst>
              <a:ext uri="{FF2B5EF4-FFF2-40B4-BE49-F238E27FC236}">
                <a16:creationId xmlns:a16="http://schemas.microsoft.com/office/drawing/2014/main" id="{C2D662AA-0D3C-F81B-37F0-906224F60FE6}"/>
              </a:ext>
            </a:extLst>
          </p:cNvPr>
          <p:cNvSpPr txBox="1"/>
          <p:nvPr/>
        </p:nvSpPr>
        <p:spPr>
          <a:xfrm>
            <a:off x="222737" y="348167"/>
            <a:ext cx="4349262" cy="769441"/>
          </a:xfrm>
          <a:prstGeom prst="rect">
            <a:avLst/>
          </a:prstGeom>
          <a:noFill/>
        </p:spPr>
        <p:txBody>
          <a:bodyPr wrap="square" rtlCol="0">
            <a:spAutoFit/>
          </a:bodyPr>
          <a:lstStyle/>
          <a:p>
            <a:r>
              <a:rPr lang="en-IN" sz="4400" dirty="0">
                <a:solidFill>
                  <a:srgbClr val="FF0000"/>
                </a:solidFill>
                <a:latin typeface="Nunito" pitchFamily="2" charset="0"/>
              </a:rPr>
              <a:t>AGENDA:</a:t>
            </a:r>
          </a:p>
        </p:txBody>
      </p:sp>
      <p:sp>
        <p:nvSpPr>
          <p:cNvPr id="9" name="TextBox 8">
            <a:extLst>
              <a:ext uri="{FF2B5EF4-FFF2-40B4-BE49-F238E27FC236}">
                <a16:creationId xmlns:a16="http://schemas.microsoft.com/office/drawing/2014/main" id="{D87397DE-B23A-19DC-AFD0-462CF7DBEE02}"/>
              </a:ext>
            </a:extLst>
          </p:cNvPr>
          <p:cNvSpPr txBox="1"/>
          <p:nvPr/>
        </p:nvSpPr>
        <p:spPr>
          <a:xfrm>
            <a:off x="3614811" y="1718571"/>
            <a:ext cx="6602304" cy="61863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solidFill>
                  <a:schemeClr val="bg1"/>
                </a:solidFill>
                <a:latin typeface="Nunito" pitchFamily="2" charset="0"/>
              </a:rPr>
              <a:t>Problem Statement</a:t>
            </a:r>
          </a:p>
          <a:p>
            <a:pPr marL="342900" indent="-342900">
              <a:lnSpc>
                <a:spcPct val="150000"/>
              </a:lnSpc>
              <a:buFont typeface="Arial" panose="020B0604020202020204" pitchFamily="34" charset="0"/>
              <a:buChar char="•"/>
            </a:pPr>
            <a:r>
              <a:rPr lang="en-IN" sz="2400" dirty="0">
                <a:solidFill>
                  <a:schemeClr val="bg1"/>
                </a:solidFill>
                <a:latin typeface="Nunito" pitchFamily="2" charset="0"/>
              </a:rPr>
              <a:t>Problem Solution</a:t>
            </a:r>
          </a:p>
          <a:p>
            <a:pPr marL="342900" indent="-342900">
              <a:lnSpc>
                <a:spcPct val="150000"/>
              </a:lnSpc>
              <a:buFont typeface="Arial" panose="020B0604020202020204" pitchFamily="34" charset="0"/>
              <a:buChar char="•"/>
            </a:pPr>
            <a:r>
              <a:rPr lang="en-IN" sz="2400" dirty="0">
                <a:solidFill>
                  <a:schemeClr val="bg1"/>
                </a:solidFill>
                <a:latin typeface="Nunito" pitchFamily="2" charset="0"/>
              </a:rPr>
              <a:t>Neural Network</a:t>
            </a:r>
          </a:p>
          <a:p>
            <a:pPr marL="342900" indent="-342900">
              <a:lnSpc>
                <a:spcPct val="150000"/>
              </a:lnSpc>
              <a:buFont typeface="Arial" panose="020B0604020202020204" pitchFamily="34" charset="0"/>
              <a:buChar char="•"/>
            </a:pPr>
            <a:r>
              <a:rPr lang="en-IN" sz="2400" dirty="0">
                <a:solidFill>
                  <a:schemeClr val="bg1"/>
                </a:solidFill>
                <a:latin typeface="Nunito" pitchFamily="2" charset="0"/>
              </a:rPr>
              <a:t>Convolutional Neural Network(CNN)</a:t>
            </a:r>
          </a:p>
          <a:p>
            <a:pPr marL="342900" indent="-342900">
              <a:lnSpc>
                <a:spcPct val="150000"/>
              </a:lnSpc>
              <a:buFont typeface="Arial" panose="020B0604020202020204" pitchFamily="34" charset="0"/>
              <a:buChar char="•"/>
            </a:pPr>
            <a:r>
              <a:rPr lang="en-IN" sz="2400" dirty="0">
                <a:solidFill>
                  <a:schemeClr val="bg1"/>
                </a:solidFill>
                <a:latin typeface="Nunito" pitchFamily="2" charset="0"/>
              </a:rPr>
              <a:t>React Native(Front End)</a:t>
            </a:r>
          </a:p>
          <a:p>
            <a:pPr marL="342900" indent="-342900">
              <a:lnSpc>
                <a:spcPct val="150000"/>
              </a:lnSpc>
              <a:buFont typeface="Arial" panose="020B0604020202020204" pitchFamily="34" charset="0"/>
              <a:buChar char="•"/>
            </a:pPr>
            <a:r>
              <a:rPr lang="en-IN" sz="2400" dirty="0">
                <a:solidFill>
                  <a:schemeClr val="bg1"/>
                </a:solidFill>
                <a:latin typeface="Nunito" pitchFamily="2" charset="0"/>
              </a:rPr>
              <a:t>Backend(Flask)</a:t>
            </a:r>
          </a:p>
          <a:p>
            <a:pPr marL="342900" indent="-342900">
              <a:lnSpc>
                <a:spcPct val="150000"/>
              </a:lnSpc>
              <a:buFont typeface="Arial" panose="020B0604020202020204" pitchFamily="34" charset="0"/>
              <a:buChar char="•"/>
            </a:pPr>
            <a:r>
              <a:rPr lang="en-IN" sz="2400" dirty="0">
                <a:solidFill>
                  <a:schemeClr val="bg1"/>
                </a:solidFill>
                <a:latin typeface="Nunito" pitchFamily="2" charset="0"/>
              </a:rPr>
              <a:t>Conclusion</a:t>
            </a:r>
          </a:p>
          <a:p>
            <a:endParaRPr lang="en-IN" dirty="0">
              <a:solidFill>
                <a:schemeClr val="bg1"/>
              </a:solidFill>
              <a:highlight>
                <a:srgbClr val="C0C0C0"/>
              </a:highlight>
            </a:endParaRPr>
          </a:p>
          <a:p>
            <a:r>
              <a:rPr lang="en-IN" dirty="0">
                <a:solidFill>
                  <a:schemeClr val="bg1"/>
                </a:solidFill>
                <a:highlight>
                  <a:srgbClr val="C0C0C0"/>
                </a:highlight>
              </a:rPr>
              <a:t>	     </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98995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103370" y="2633782"/>
            <a:ext cx="9898380" cy="4029908"/>
          </a:xfrm>
          <a:prstGeom prst="rect">
            <a:avLst/>
          </a:prstGeom>
          <a:solidFill>
            <a:srgbClr val="00002E">
              <a:alpha val="75000"/>
            </a:srgbClr>
          </a:solidFill>
          <a:ln/>
        </p:spPr>
        <p:txBody>
          <a:bodyPr/>
          <a:lstStyle/>
          <a:p>
            <a:endParaRPr lang="en-IN" dirty="0"/>
          </a:p>
        </p:txBody>
      </p:sp>
      <p:sp>
        <p:nvSpPr>
          <p:cNvPr id="5" name="Text 1"/>
          <p:cNvSpPr/>
          <p:nvPr/>
        </p:nvSpPr>
        <p:spPr>
          <a:xfrm>
            <a:off x="4490799" y="1967270"/>
            <a:ext cx="5228153" cy="666512"/>
          </a:xfrm>
          <a:prstGeom prst="rect">
            <a:avLst/>
          </a:prstGeom>
          <a:noFill/>
          <a:ln/>
        </p:spPr>
        <p:txBody>
          <a:bodyPr wrap="none" rtlCol="0" anchor="t"/>
          <a:lstStyle/>
          <a:p>
            <a:pPr marL="0" indent="0">
              <a:lnSpc>
                <a:spcPts val="5146"/>
              </a:lnSpc>
              <a:buNone/>
            </a:pPr>
            <a:endParaRPr lang="en-US" sz="4117" dirty="0"/>
          </a:p>
        </p:txBody>
      </p:sp>
      <p:sp>
        <p:nvSpPr>
          <p:cNvPr id="6" name="Shape 2"/>
          <p:cNvSpPr/>
          <p:nvPr/>
        </p:nvSpPr>
        <p:spPr>
          <a:xfrm>
            <a:off x="4490799" y="3203853"/>
            <a:ext cx="499943" cy="499943"/>
          </a:xfrm>
          <a:prstGeom prst="roundRect">
            <a:avLst>
              <a:gd name="adj" fmla="val 80001"/>
            </a:avLst>
          </a:prstGeom>
          <a:solidFill>
            <a:srgbClr val="00002E"/>
          </a:solidFill>
          <a:ln w="22860">
            <a:solidFill>
              <a:srgbClr val="FFFFFF"/>
            </a:solidFill>
            <a:prstDash val="solid"/>
          </a:ln>
        </p:spPr>
      </p:sp>
      <p:sp>
        <p:nvSpPr>
          <p:cNvPr id="7" name="Text 3"/>
          <p:cNvSpPr/>
          <p:nvPr/>
        </p:nvSpPr>
        <p:spPr>
          <a:xfrm>
            <a:off x="4646652" y="3257788"/>
            <a:ext cx="188238" cy="392073"/>
          </a:xfrm>
          <a:prstGeom prst="rect">
            <a:avLst/>
          </a:prstGeom>
          <a:noFill/>
          <a:ln/>
        </p:spPr>
        <p:txBody>
          <a:bodyPr wrap="none" rtlCol="0" anchor="t"/>
          <a:lstStyle/>
          <a:p>
            <a:pPr marL="0" indent="0" algn="ctr">
              <a:lnSpc>
                <a:spcPts val="3088"/>
              </a:lnSpc>
              <a:buNone/>
            </a:pPr>
            <a:r>
              <a:rPr lang="en-US" sz="2470" b="1" dirty="0">
                <a:solidFill>
                  <a:srgbClr val="F2B42D"/>
                </a:solidFill>
                <a:latin typeface="Nunito" pitchFamily="34" charset="0"/>
                <a:ea typeface="Nunito" pitchFamily="34" charset="-122"/>
                <a:cs typeface="Nunito" pitchFamily="34" charset="-120"/>
              </a:rPr>
              <a:t>1</a:t>
            </a:r>
            <a:endParaRPr lang="en-US" sz="2470" dirty="0"/>
          </a:p>
        </p:txBody>
      </p:sp>
      <p:sp>
        <p:nvSpPr>
          <p:cNvPr id="8" name="Text 4"/>
          <p:cNvSpPr/>
          <p:nvPr/>
        </p:nvSpPr>
        <p:spPr>
          <a:xfrm>
            <a:off x="5212913" y="3203853"/>
            <a:ext cx="2614017" cy="326827"/>
          </a:xfrm>
          <a:prstGeom prst="rect">
            <a:avLst/>
          </a:prstGeom>
          <a:noFill/>
          <a:ln/>
        </p:spPr>
        <p:txBody>
          <a:bodyPr wrap="none" rtlCol="0" anchor="t"/>
          <a:lstStyle/>
          <a:p>
            <a:pPr marL="0" indent="0">
              <a:lnSpc>
                <a:spcPts val="2573"/>
              </a:lnSpc>
              <a:buNone/>
            </a:pPr>
            <a:r>
              <a:rPr lang="en-US" sz="2058" b="1" dirty="0">
                <a:solidFill>
                  <a:srgbClr val="F2B42D"/>
                </a:solidFill>
                <a:latin typeface="Nunito" pitchFamily="34" charset="0"/>
                <a:ea typeface="Nunito" pitchFamily="34" charset="-122"/>
                <a:cs typeface="Nunito" pitchFamily="34" charset="-120"/>
              </a:rPr>
              <a:t>Difficult to Diagnose</a:t>
            </a:r>
            <a:endParaRPr lang="en-US" sz="2058" dirty="0"/>
          </a:p>
        </p:txBody>
      </p:sp>
      <p:sp>
        <p:nvSpPr>
          <p:cNvPr id="9" name="Text 5"/>
          <p:cNvSpPr/>
          <p:nvPr/>
        </p:nvSpPr>
        <p:spPr>
          <a:xfrm>
            <a:off x="5212913" y="3663910"/>
            <a:ext cx="3820001" cy="666512"/>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Melanoma is often difficult to diagnose, as it can resemble benign skin lesions.</a:t>
            </a:r>
            <a:endParaRPr lang="en-US" sz="1750" dirty="0"/>
          </a:p>
        </p:txBody>
      </p:sp>
      <p:sp>
        <p:nvSpPr>
          <p:cNvPr id="10" name="Shape 6"/>
          <p:cNvSpPr/>
          <p:nvPr/>
        </p:nvSpPr>
        <p:spPr>
          <a:xfrm>
            <a:off x="9255085" y="3203853"/>
            <a:ext cx="499943" cy="499943"/>
          </a:xfrm>
          <a:prstGeom prst="roundRect">
            <a:avLst>
              <a:gd name="adj" fmla="val 80001"/>
            </a:avLst>
          </a:prstGeom>
          <a:solidFill>
            <a:srgbClr val="00002E"/>
          </a:solidFill>
          <a:ln w="22860">
            <a:solidFill>
              <a:srgbClr val="FFFFFF"/>
            </a:solidFill>
            <a:prstDash val="solid"/>
          </a:ln>
        </p:spPr>
      </p:sp>
      <p:sp>
        <p:nvSpPr>
          <p:cNvPr id="11" name="Text 7"/>
          <p:cNvSpPr/>
          <p:nvPr/>
        </p:nvSpPr>
        <p:spPr>
          <a:xfrm>
            <a:off x="9410938" y="3257788"/>
            <a:ext cx="188238" cy="392073"/>
          </a:xfrm>
          <a:prstGeom prst="rect">
            <a:avLst/>
          </a:prstGeom>
          <a:noFill/>
          <a:ln/>
        </p:spPr>
        <p:txBody>
          <a:bodyPr wrap="none" rtlCol="0" anchor="t"/>
          <a:lstStyle/>
          <a:p>
            <a:pPr marL="0" indent="0" algn="ctr">
              <a:lnSpc>
                <a:spcPts val="3088"/>
              </a:lnSpc>
              <a:buNone/>
            </a:pPr>
            <a:r>
              <a:rPr lang="en-US" sz="2470" b="1" dirty="0">
                <a:solidFill>
                  <a:srgbClr val="D7425E"/>
                </a:solidFill>
                <a:latin typeface="Nunito" pitchFamily="34" charset="0"/>
                <a:ea typeface="Nunito" pitchFamily="34" charset="-122"/>
                <a:cs typeface="Nunito" pitchFamily="34" charset="-120"/>
              </a:rPr>
              <a:t>2</a:t>
            </a:r>
            <a:endParaRPr lang="en-US" sz="2470" dirty="0"/>
          </a:p>
        </p:txBody>
      </p:sp>
      <p:sp>
        <p:nvSpPr>
          <p:cNvPr id="12" name="Text 8"/>
          <p:cNvSpPr/>
          <p:nvPr/>
        </p:nvSpPr>
        <p:spPr>
          <a:xfrm>
            <a:off x="9977199" y="3203853"/>
            <a:ext cx="2614017" cy="326827"/>
          </a:xfrm>
          <a:prstGeom prst="rect">
            <a:avLst/>
          </a:prstGeom>
          <a:noFill/>
          <a:ln/>
        </p:spPr>
        <p:txBody>
          <a:bodyPr wrap="none" rtlCol="0" anchor="t"/>
          <a:lstStyle/>
          <a:p>
            <a:pPr marL="0" indent="0">
              <a:lnSpc>
                <a:spcPts val="2573"/>
              </a:lnSpc>
              <a:buNone/>
            </a:pPr>
            <a:r>
              <a:rPr lang="en-US" sz="2058" b="1" dirty="0">
                <a:solidFill>
                  <a:srgbClr val="D7425E"/>
                </a:solidFill>
                <a:latin typeface="Nunito" pitchFamily="34" charset="0"/>
                <a:ea typeface="Nunito" pitchFamily="34" charset="-122"/>
                <a:cs typeface="Nunito" pitchFamily="34" charset="-120"/>
              </a:rPr>
              <a:t>Subjective Diagnosis</a:t>
            </a:r>
            <a:endParaRPr lang="en-US" sz="2058" dirty="0"/>
          </a:p>
        </p:txBody>
      </p:sp>
      <p:sp>
        <p:nvSpPr>
          <p:cNvPr id="13" name="Text 9"/>
          <p:cNvSpPr/>
          <p:nvPr/>
        </p:nvSpPr>
        <p:spPr>
          <a:xfrm>
            <a:off x="9977199" y="3663910"/>
            <a:ext cx="3820001" cy="999768"/>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Traditional diagnosis methods, such as visual inspection by dermatologists, are subjective and prone to errors.</a:t>
            </a:r>
            <a:endParaRPr lang="en-US" sz="1750" dirty="0"/>
          </a:p>
        </p:txBody>
      </p:sp>
      <p:sp>
        <p:nvSpPr>
          <p:cNvPr id="14" name="Shape 10"/>
          <p:cNvSpPr/>
          <p:nvPr/>
        </p:nvSpPr>
        <p:spPr>
          <a:xfrm>
            <a:off x="4490799" y="5135761"/>
            <a:ext cx="499943" cy="499943"/>
          </a:xfrm>
          <a:prstGeom prst="roundRect">
            <a:avLst>
              <a:gd name="adj" fmla="val 80001"/>
            </a:avLst>
          </a:prstGeom>
          <a:solidFill>
            <a:srgbClr val="00002E"/>
          </a:solidFill>
          <a:ln w="22860">
            <a:solidFill>
              <a:srgbClr val="FFFFFF"/>
            </a:solidFill>
            <a:prstDash val="solid"/>
          </a:ln>
        </p:spPr>
      </p:sp>
      <p:sp>
        <p:nvSpPr>
          <p:cNvPr id="15" name="Text 11"/>
          <p:cNvSpPr/>
          <p:nvPr/>
        </p:nvSpPr>
        <p:spPr>
          <a:xfrm>
            <a:off x="4646652" y="5189696"/>
            <a:ext cx="188238" cy="392073"/>
          </a:xfrm>
          <a:prstGeom prst="rect">
            <a:avLst/>
          </a:prstGeom>
          <a:noFill/>
          <a:ln/>
        </p:spPr>
        <p:txBody>
          <a:bodyPr wrap="none" rtlCol="0" anchor="t"/>
          <a:lstStyle/>
          <a:p>
            <a:pPr marL="0" indent="0" algn="ctr">
              <a:lnSpc>
                <a:spcPts val="3088"/>
              </a:lnSpc>
              <a:buNone/>
            </a:pPr>
            <a:r>
              <a:rPr lang="en-US" sz="2470" b="1" dirty="0">
                <a:solidFill>
                  <a:srgbClr val="DD785E"/>
                </a:solidFill>
                <a:latin typeface="Nunito" pitchFamily="34" charset="0"/>
                <a:ea typeface="Nunito" pitchFamily="34" charset="-122"/>
                <a:cs typeface="Nunito" pitchFamily="34" charset="-120"/>
              </a:rPr>
              <a:t>3</a:t>
            </a:r>
            <a:endParaRPr lang="en-US" sz="2470" dirty="0"/>
          </a:p>
        </p:txBody>
      </p:sp>
      <p:sp>
        <p:nvSpPr>
          <p:cNvPr id="16" name="Text 12"/>
          <p:cNvSpPr/>
          <p:nvPr/>
        </p:nvSpPr>
        <p:spPr>
          <a:xfrm>
            <a:off x="5212913" y="5135761"/>
            <a:ext cx="2802493" cy="326827"/>
          </a:xfrm>
          <a:prstGeom prst="rect">
            <a:avLst/>
          </a:prstGeom>
          <a:noFill/>
          <a:ln/>
        </p:spPr>
        <p:txBody>
          <a:bodyPr wrap="none" rtlCol="0" anchor="t"/>
          <a:lstStyle/>
          <a:p>
            <a:pPr marL="0" indent="0">
              <a:lnSpc>
                <a:spcPts val="2573"/>
              </a:lnSpc>
              <a:buNone/>
            </a:pPr>
            <a:r>
              <a:rPr lang="en-US" sz="2058" b="1" dirty="0">
                <a:solidFill>
                  <a:srgbClr val="DD785E"/>
                </a:solidFill>
                <a:latin typeface="Nunito" pitchFamily="34" charset="0"/>
                <a:ea typeface="Nunito" pitchFamily="34" charset="-122"/>
                <a:cs typeface="Nunito" pitchFamily="34" charset="-120"/>
              </a:rPr>
              <a:t>Need for Objective Tool</a:t>
            </a:r>
            <a:endParaRPr lang="en-US" sz="2058" dirty="0"/>
          </a:p>
        </p:txBody>
      </p:sp>
      <p:sp>
        <p:nvSpPr>
          <p:cNvPr id="17" name="Text 13"/>
          <p:cNvSpPr/>
          <p:nvPr/>
        </p:nvSpPr>
        <p:spPr>
          <a:xfrm>
            <a:off x="5212913" y="5595818"/>
            <a:ext cx="8584287" cy="666512"/>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There is a need for a more objective and accurate tool to assist in early melanoma detection.</a:t>
            </a:r>
            <a:endParaRPr lang="en-US" sz="1750" dirty="0"/>
          </a:p>
        </p:txBody>
      </p:sp>
      <p:sp>
        <p:nvSpPr>
          <p:cNvPr id="4" name="TextBox 3">
            <a:extLst>
              <a:ext uri="{FF2B5EF4-FFF2-40B4-BE49-F238E27FC236}">
                <a16:creationId xmlns:a16="http://schemas.microsoft.com/office/drawing/2014/main" id="{A970589B-6BD5-398F-50F3-11E13708A210}"/>
              </a:ext>
            </a:extLst>
          </p:cNvPr>
          <p:cNvSpPr txBox="1"/>
          <p:nvPr/>
        </p:nvSpPr>
        <p:spPr>
          <a:xfrm>
            <a:off x="527539" y="140045"/>
            <a:ext cx="6904892" cy="746358"/>
          </a:xfrm>
          <a:prstGeom prst="rect">
            <a:avLst/>
          </a:prstGeom>
          <a:noFill/>
        </p:spPr>
        <p:txBody>
          <a:bodyPr wrap="square" rtlCol="0">
            <a:spAutoFit/>
          </a:bodyPr>
          <a:lstStyle/>
          <a:p>
            <a:pPr marL="0" indent="0">
              <a:lnSpc>
                <a:spcPts val="5146"/>
              </a:lnSpc>
              <a:buNone/>
            </a:pPr>
            <a:r>
              <a:rPr lang="en-US" sz="4120" b="1" dirty="0">
                <a:solidFill>
                  <a:srgbClr val="FFFFFF"/>
                </a:solidFill>
                <a:latin typeface="Nunito" pitchFamily="2" charset="0"/>
                <a:ea typeface="Nunito" pitchFamily="34" charset="-122"/>
                <a:cs typeface="Nunito" pitchFamily="34" charset="-120"/>
              </a:rPr>
              <a:t>Problem Statement</a:t>
            </a:r>
            <a:endParaRPr lang="en-US" sz="4120" dirty="0">
              <a:latin typeface="Nunito"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965960" y="2914650"/>
            <a:ext cx="10767060" cy="3760470"/>
          </a:xfrm>
          <a:prstGeom prst="rect">
            <a:avLst/>
          </a:prstGeom>
          <a:solidFill>
            <a:srgbClr val="00002E">
              <a:alpha val="75000"/>
            </a:srgbClr>
          </a:solidFill>
          <a:ln/>
        </p:spPr>
        <p:txBody>
          <a:bodyPr/>
          <a:lstStyle/>
          <a:p>
            <a:endParaRPr lang="en-IN" dirty="0"/>
          </a:p>
        </p:txBody>
      </p:sp>
      <p:sp>
        <p:nvSpPr>
          <p:cNvPr id="5" name="Text 2"/>
          <p:cNvSpPr/>
          <p:nvPr/>
        </p:nvSpPr>
        <p:spPr>
          <a:xfrm>
            <a:off x="2348389" y="3344942"/>
            <a:ext cx="2614017" cy="326827"/>
          </a:xfrm>
          <a:prstGeom prst="rect">
            <a:avLst/>
          </a:prstGeom>
          <a:noFill/>
          <a:ln/>
        </p:spPr>
        <p:txBody>
          <a:bodyPr wrap="none" rtlCol="0" anchor="t"/>
          <a:lstStyle/>
          <a:p>
            <a:pPr marL="0" indent="0">
              <a:lnSpc>
                <a:spcPts val="2573"/>
              </a:lnSpc>
              <a:buNone/>
            </a:pPr>
            <a:r>
              <a:rPr lang="en-US" sz="2058" b="1" dirty="0">
                <a:solidFill>
                  <a:srgbClr val="FF0000"/>
                </a:solidFill>
                <a:latin typeface="Nunito" pitchFamily="34" charset="0"/>
                <a:ea typeface="Nunito" pitchFamily="34" charset="-122"/>
                <a:cs typeface="Nunito" pitchFamily="34" charset="-120"/>
              </a:rPr>
              <a:t>Automated Diagnosis</a:t>
            </a:r>
            <a:endParaRPr lang="en-US" sz="2058" dirty="0">
              <a:solidFill>
                <a:srgbClr val="FF0000"/>
              </a:solidFill>
            </a:endParaRPr>
          </a:p>
        </p:txBody>
      </p:sp>
      <p:sp>
        <p:nvSpPr>
          <p:cNvPr id="6" name="Text 3"/>
          <p:cNvSpPr/>
          <p:nvPr/>
        </p:nvSpPr>
        <p:spPr>
          <a:xfrm>
            <a:off x="2348389" y="3893939"/>
            <a:ext cx="2949416" cy="1999536"/>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Leveraging deep learning techniques, specifically Convolutional Neural Networks (CNNs), to automate the diagnosis of melanoma from images of skin lesions.</a:t>
            </a:r>
            <a:endParaRPr lang="en-US" sz="1750" dirty="0"/>
          </a:p>
        </p:txBody>
      </p:sp>
      <p:sp>
        <p:nvSpPr>
          <p:cNvPr id="7" name="Text 4"/>
          <p:cNvSpPr/>
          <p:nvPr/>
        </p:nvSpPr>
        <p:spPr>
          <a:xfrm>
            <a:off x="5847398" y="3344942"/>
            <a:ext cx="2614017" cy="326827"/>
          </a:xfrm>
          <a:prstGeom prst="rect">
            <a:avLst/>
          </a:prstGeom>
          <a:noFill/>
          <a:ln/>
        </p:spPr>
        <p:txBody>
          <a:bodyPr wrap="none" rtlCol="0" anchor="t"/>
          <a:lstStyle/>
          <a:p>
            <a:pPr marL="0" indent="0">
              <a:lnSpc>
                <a:spcPts val="2573"/>
              </a:lnSpc>
              <a:buNone/>
            </a:pPr>
            <a:r>
              <a:rPr lang="en-US" sz="2058" b="1" dirty="0">
                <a:solidFill>
                  <a:srgbClr val="FFFF00"/>
                </a:solidFill>
                <a:latin typeface="Nunito" pitchFamily="34" charset="0"/>
                <a:ea typeface="Nunito" pitchFamily="34" charset="-122"/>
                <a:cs typeface="Nunito" pitchFamily="34" charset="-120"/>
              </a:rPr>
              <a:t>Improved Accuracy</a:t>
            </a:r>
            <a:endParaRPr lang="en-US" sz="2058" dirty="0">
              <a:solidFill>
                <a:srgbClr val="FFFF00"/>
              </a:solidFill>
            </a:endParaRPr>
          </a:p>
        </p:txBody>
      </p:sp>
      <p:sp>
        <p:nvSpPr>
          <p:cNvPr id="8" name="Text 5"/>
          <p:cNvSpPr/>
          <p:nvPr/>
        </p:nvSpPr>
        <p:spPr>
          <a:xfrm>
            <a:off x="5847398" y="3893939"/>
            <a:ext cx="2949416" cy="1999536"/>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CNNs can analyze images more objectively and with higher accuracy than human experts, leading to earlier detection and better patient outcomes.</a:t>
            </a:r>
            <a:endParaRPr lang="en-US" sz="1750" dirty="0"/>
          </a:p>
        </p:txBody>
      </p:sp>
      <p:sp>
        <p:nvSpPr>
          <p:cNvPr id="9" name="Text 6"/>
          <p:cNvSpPr/>
          <p:nvPr/>
        </p:nvSpPr>
        <p:spPr>
          <a:xfrm>
            <a:off x="9346406" y="3344942"/>
            <a:ext cx="2614017" cy="326827"/>
          </a:xfrm>
          <a:prstGeom prst="rect">
            <a:avLst/>
          </a:prstGeom>
          <a:noFill/>
          <a:ln/>
        </p:spPr>
        <p:txBody>
          <a:bodyPr wrap="none" rtlCol="0" anchor="t"/>
          <a:lstStyle/>
          <a:p>
            <a:pPr marL="0" indent="0">
              <a:lnSpc>
                <a:spcPts val="2573"/>
              </a:lnSpc>
              <a:buNone/>
            </a:pPr>
            <a:r>
              <a:rPr lang="en-US" sz="2058" b="1" dirty="0">
                <a:solidFill>
                  <a:srgbClr val="00B0F0"/>
                </a:solidFill>
                <a:latin typeface="Nunito" pitchFamily="34" charset="0"/>
                <a:ea typeface="Nunito" pitchFamily="34" charset="-122"/>
                <a:cs typeface="Nunito" pitchFamily="34" charset="-120"/>
              </a:rPr>
              <a:t>Scalable Solution</a:t>
            </a:r>
            <a:endParaRPr lang="en-US" sz="2058" dirty="0">
              <a:solidFill>
                <a:srgbClr val="00B0F0"/>
              </a:solidFill>
            </a:endParaRPr>
          </a:p>
        </p:txBody>
      </p:sp>
      <p:sp>
        <p:nvSpPr>
          <p:cNvPr id="10" name="Text 7"/>
          <p:cNvSpPr/>
          <p:nvPr/>
        </p:nvSpPr>
        <p:spPr>
          <a:xfrm>
            <a:off x="9346406" y="3893939"/>
            <a:ext cx="2949416" cy="1666280"/>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A CNN-based system can be deployed widely, providing access to accurate melanoma diagnosis for a larger population.</a:t>
            </a:r>
            <a:endParaRPr lang="en-US" sz="1750" dirty="0"/>
          </a:p>
        </p:txBody>
      </p:sp>
      <p:sp>
        <p:nvSpPr>
          <p:cNvPr id="11" name="TextBox 10">
            <a:extLst>
              <a:ext uri="{FF2B5EF4-FFF2-40B4-BE49-F238E27FC236}">
                <a16:creationId xmlns:a16="http://schemas.microsoft.com/office/drawing/2014/main" id="{C4BB953D-B2EB-CD85-A9AE-FF2F839D276D}"/>
              </a:ext>
            </a:extLst>
          </p:cNvPr>
          <p:cNvSpPr txBox="1"/>
          <p:nvPr/>
        </p:nvSpPr>
        <p:spPr>
          <a:xfrm>
            <a:off x="175846" y="422031"/>
            <a:ext cx="6400800" cy="740780"/>
          </a:xfrm>
          <a:prstGeom prst="rect">
            <a:avLst/>
          </a:prstGeom>
          <a:noFill/>
        </p:spPr>
        <p:txBody>
          <a:bodyPr wrap="square" rtlCol="0">
            <a:spAutoFit/>
          </a:bodyPr>
          <a:lstStyle/>
          <a:p>
            <a:pPr marL="0" indent="0">
              <a:lnSpc>
                <a:spcPts val="5146"/>
              </a:lnSpc>
              <a:buNone/>
            </a:pPr>
            <a:r>
              <a:rPr lang="en-US" sz="4120" b="1">
                <a:solidFill>
                  <a:srgbClr val="FFFFFF"/>
                </a:solidFill>
                <a:latin typeface="Nunito" pitchFamily="34" charset="0"/>
                <a:ea typeface="Nunito" pitchFamily="34" charset="-122"/>
                <a:cs typeface="Nunito" pitchFamily="34" charset="-120"/>
              </a:rPr>
              <a:t>Problem Solution</a:t>
            </a:r>
            <a:endParaRPr lang="en-US" sz="41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91690" y="3188970"/>
            <a:ext cx="10492740" cy="3097530"/>
          </a:xfrm>
          <a:prstGeom prst="rect">
            <a:avLst/>
          </a:prstGeom>
          <a:solidFill>
            <a:srgbClr val="00002E">
              <a:alpha val="75000"/>
            </a:srgbClr>
          </a:solidFill>
          <a:ln/>
        </p:spPr>
        <p:txBody>
          <a:bodyPr/>
          <a:lstStyle/>
          <a:p>
            <a:endParaRPr lang="en-IN" dirty="0"/>
          </a:p>
        </p:txBody>
      </p:sp>
      <p:sp>
        <p:nvSpPr>
          <p:cNvPr id="4" name="Text 1"/>
          <p:cNvSpPr/>
          <p:nvPr/>
        </p:nvSpPr>
        <p:spPr>
          <a:xfrm>
            <a:off x="2348389" y="2424351"/>
            <a:ext cx="5228153" cy="653415"/>
          </a:xfrm>
          <a:prstGeom prst="rect">
            <a:avLst/>
          </a:prstGeom>
          <a:noFill/>
          <a:ln/>
        </p:spPr>
        <p:txBody>
          <a:bodyPr wrap="none" rtlCol="0" anchor="t"/>
          <a:lstStyle/>
          <a:p>
            <a:pPr marL="0" indent="0">
              <a:lnSpc>
                <a:spcPts val="5146"/>
              </a:lnSpc>
              <a:buNone/>
            </a:pPr>
            <a:endParaRPr lang="en-US" sz="4117" dirty="0"/>
          </a:p>
        </p:txBody>
      </p:sp>
      <p:sp>
        <p:nvSpPr>
          <p:cNvPr id="5" name="Shape 2"/>
          <p:cNvSpPr/>
          <p:nvPr/>
        </p:nvSpPr>
        <p:spPr>
          <a:xfrm>
            <a:off x="2348389" y="3522107"/>
            <a:ext cx="4855726" cy="2283143"/>
          </a:xfrm>
          <a:prstGeom prst="roundRect">
            <a:avLst>
              <a:gd name="adj" fmla="val 17518"/>
            </a:avLst>
          </a:prstGeom>
          <a:solidFill>
            <a:srgbClr val="00002E"/>
          </a:solidFill>
          <a:ln w="22860">
            <a:solidFill>
              <a:srgbClr val="FFFFFF"/>
            </a:solidFill>
            <a:prstDash val="solid"/>
          </a:ln>
        </p:spPr>
      </p:sp>
      <p:sp>
        <p:nvSpPr>
          <p:cNvPr id="6" name="Text 3"/>
          <p:cNvSpPr/>
          <p:nvPr/>
        </p:nvSpPr>
        <p:spPr>
          <a:xfrm>
            <a:off x="2593419" y="3767137"/>
            <a:ext cx="2614017" cy="326827"/>
          </a:xfrm>
          <a:prstGeom prst="rect">
            <a:avLst/>
          </a:prstGeom>
          <a:noFill/>
          <a:ln/>
        </p:spPr>
        <p:txBody>
          <a:bodyPr wrap="none" rtlCol="0" anchor="t"/>
          <a:lstStyle/>
          <a:p>
            <a:pPr marL="0" indent="0">
              <a:lnSpc>
                <a:spcPts val="2573"/>
              </a:lnSpc>
              <a:buNone/>
            </a:pPr>
            <a:r>
              <a:rPr lang="en-US" sz="2058" b="1" dirty="0">
                <a:solidFill>
                  <a:srgbClr val="F2B42D"/>
                </a:solidFill>
                <a:latin typeface="Nunito" pitchFamily="34" charset="0"/>
                <a:ea typeface="Nunito" pitchFamily="34" charset="-122"/>
                <a:cs typeface="Nunito" pitchFamily="34" charset="-120"/>
              </a:rPr>
              <a:t>Pattern Recognition</a:t>
            </a:r>
            <a:endParaRPr lang="en-US" sz="2058" dirty="0"/>
          </a:p>
        </p:txBody>
      </p:sp>
      <p:sp>
        <p:nvSpPr>
          <p:cNvPr id="7" name="Text 4"/>
          <p:cNvSpPr/>
          <p:nvPr/>
        </p:nvSpPr>
        <p:spPr>
          <a:xfrm>
            <a:off x="2593419" y="4227195"/>
            <a:ext cx="4365665" cy="1333024"/>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Neural networks are a fundamental machine learning technique that can be trained to recognize patterns in data, such as images of skin lesions.</a:t>
            </a:r>
            <a:endParaRPr lang="en-US" sz="1750" dirty="0"/>
          </a:p>
        </p:txBody>
      </p:sp>
      <p:sp>
        <p:nvSpPr>
          <p:cNvPr id="8" name="Shape 5"/>
          <p:cNvSpPr/>
          <p:nvPr/>
        </p:nvSpPr>
        <p:spPr>
          <a:xfrm>
            <a:off x="7426285" y="3522107"/>
            <a:ext cx="4855726" cy="2283143"/>
          </a:xfrm>
          <a:prstGeom prst="roundRect">
            <a:avLst>
              <a:gd name="adj" fmla="val 17518"/>
            </a:avLst>
          </a:prstGeom>
          <a:solidFill>
            <a:srgbClr val="00002E"/>
          </a:solidFill>
          <a:ln w="22860">
            <a:solidFill>
              <a:srgbClr val="FFFFFF"/>
            </a:solidFill>
            <a:prstDash val="solid"/>
          </a:ln>
        </p:spPr>
      </p:sp>
      <p:sp>
        <p:nvSpPr>
          <p:cNvPr id="9" name="Text 6"/>
          <p:cNvSpPr/>
          <p:nvPr/>
        </p:nvSpPr>
        <p:spPr>
          <a:xfrm>
            <a:off x="7671316" y="3767137"/>
            <a:ext cx="2737842" cy="326827"/>
          </a:xfrm>
          <a:prstGeom prst="rect">
            <a:avLst/>
          </a:prstGeom>
          <a:noFill/>
          <a:ln/>
        </p:spPr>
        <p:txBody>
          <a:bodyPr wrap="none" rtlCol="0" anchor="t"/>
          <a:lstStyle/>
          <a:p>
            <a:pPr marL="0" indent="0">
              <a:lnSpc>
                <a:spcPts val="2573"/>
              </a:lnSpc>
              <a:buNone/>
            </a:pPr>
            <a:r>
              <a:rPr lang="en-US" sz="2058" b="1" dirty="0">
                <a:solidFill>
                  <a:srgbClr val="D7425E"/>
                </a:solidFill>
                <a:latin typeface="Nunito" pitchFamily="34" charset="0"/>
                <a:ea typeface="Nunito" pitchFamily="34" charset="-122"/>
                <a:cs typeface="Nunito" pitchFamily="34" charset="-120"/>
              </a:rPr>
              <a:t>Complex Relationships</a:t>
            </a:r>
            <a:endParaRPr lang="en-US" sz="2058" dirty="0"/>
          </a:p>
        </p:txBody>
      </p:sp>
      <p:sp>
        <p:nvSpPr>
          <p:cNvPr id="10" name="Text 7"/>
          <p:cNvSpPr/>
          <p:nvPr/>
        </p:nvSpPr>
        <p:spPr>
          <a:xfrm>
            <a:off x="7671316" y="4227195"/>
            <a:ext cx="4365665" cy="1333024"/>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They are capable of learning complex relationships and making accurate predictions, making them well-suited for medical image analysis.</a:t>
            </a:r>
            <a:endParaRPr lang="en-US" sz="1750" dirty="0"/>
          </a:p>
        </p:txBody>
      </p:sp>
      <p:sp>
        <p:nvSpPr>
          <p:cNvPr id="11" name="TextBox 10">
            <a:extLst>
              <a:ext uri="{FF2B5EF4-FFF2-40B4-BE49-F238E27FC236}">
                <a16:creationId xmlns:a16="http://schemas.microsoft.com/office/drawing/2014/main" id="{058377B5-485D-329B-4DD2-9668A603605F}"/>
              </a:ext>
            </a:extLst>
          </p:cNvPr>
          <p:cNvSpPr txBox="1"/>
          <p:nvPr/>
        </p:nvSpPr>
        <p:spPr>
          <a:xfrm>
            <a:off x="433753" y="298869"/>
            <a:ext cx="4630615" cy="1360372"/>
          </a:xfrm>
          <a:prstGeom prst="rect">
            <a:avLst/>
          </a:prstGeom>
          <a:noFill/>
        </p:spPr>
        <p:txBody>
          <a:bodyPr wrap="square" rtlCol="0">
            <a:spAutoFit/>
          </a:bodyPr>
          <a:lstStyle/>
          <a:p>
            <a:r>
              <a:rPr lang="en-US" sz="4120" b="1" dirty="0">
                <a:solidFill>
                  <a:srgbClr val="FFFFFF"/>
                </a:solidFill>
                <a:latin typeface="Nunito" pitchFamily="2" charset="0"/>
                <a:ea typeface="Nunito" pitchFamily="34" charset="-122"/>
                <a:cs typeface="Nunito" pitchFamily="34" charset="-120"/>
              </a:rPr>
              <a:t>Neural Networks</a:t>
            </a:r>
            <a:endParaRPr lang="en-US" sz="4120" dirty="0">
              <a:latin typeface="Nunito" pitchFamily="2" charset="0"/>
            </a:endParaRPr>
          </a:p>
          <a:p>
            <a:endParaRPr lang="en-IN" sz="4120" dirty="0">
              <a:latin typeface="Nunito"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79937" y="4114800"/>
            <a:ext cx="9629924" cy="218313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2273260"/>
            <a:ext cx="9306401" cy="1306830"/>
          </a:xfrm>
          <a:prstGeom prst="rect">
            <a:avLst/>
          </a:prstGeom>
          <a:noFill/>
          <a:ln/>
        </p:spPr>
        <p:txBody>
          <a:bodyPr wrap="square" rtlCol="0" anchor="t"/>
          <a:lstStyle/>
          <a:p>
            <a:pPr marL="0" indent="0">
              <a:lnSpc>
                <a:spcPts val="5146"/>
              </a:lnSpc>
              <a:buNone/>
            </a:pPr>
            <a:endParaRPr lang="en-US" sz="4117" dirty="0"/>
          </a:p>
        </p:txBody>
      </p:sp>
      <p:sp>
        <p:nvSpPr>
          <p:cNvPr id="6" name="Shape 2"/>
          <p:cNvSpPr/>
          <p:nvPr/>
        </p:nvSpPr>
        <p:spPr>
          <a:xfrm>
            <a:off x="833199" y="4163258"/>
            <a:ext cx="499943" cy="499943"/>
          </a:xfrm>
          <a:prstGeom prst="roundRect">
            <a:avLst>
              <a:gd name="adj" fmla="val 80001"/>
            </a:avLst>
          </a:prstGeom>
          <a:solidFill>
            <a:srgbClr val="00002E"/>
          </a:solidFill>
          <a:ln w="22860">
            <a:solidFill>
              <a:srgbClr val="FFFFFF"/>
            </a:solidFill>
            <a:prstDash val="solid"/>
          </a:ln>
        </p:spPr>
      </p:sp>
      <p:sp>
        <p:nvSpPr>
          <p:cNvPr id="7" name="Text 3"/>
          <p:cNvSpPr/>
          <p:nvPr/>
        </p:nvSpPr>
        <p:spPr>
          <a:xfrm>
            <a:off x="989052" y="4217194"/>
            <a:ext cx="188238" cy="392073"/>
          </a:xfrm>
          <a:prstGeom prst="rect">
            <a:avLst/>
          </a:prstGeom>
          <a:noFill/>
          <a:ln/>
        </p:spPr>
        <p:txBody>
          <a:bodyPr wrap="none" rtlCol="0" anchor="t"/>
          <a:lstStyle/>
          <a:p>
            <a:pPr marL="0" indent="0" algn="ctr">
              <a:lnSpc>
                <a:spcPts val="3088"/>
              </a:lnSpc>
              <a:buNone/>
            </a:pPr>
            <a:r>
              <a:rPr lang="en-US" sz="2470" b="1" dirty="0">
                <a:solidFill>
                  <a:srgbClr val="F2B42D"/>
                </a:solidFill>
                <a:latin typeface="Nunito" pitchFamily="34" charset="0"/>
                <a:ea typeface="Nunito" pitchFamily="34" charset="-122"/>
                <a:cs typeface="Nunito" pitchFamily="34" charset="-120"/>
              </a:rPr>
              <a:t>1</a:t>
            </a:r>
            <a:endParaRPr lang="en-US" sz="2470" dirty="0"/>
          </a:p>
        </p:txBody>
      </p:sp>
      <p:sp>
        <p:nvSpPr>
          <p:cNvPr id="8" name="Text 4"/>
          <p:cNvSpPr/>
          <p:nvPr/>
        </p:nvSpPr>
        <p:spPr>
          <a:xfrm>
            <a:off x="1555313" y="4163258"/>
            <a:ext cx="2670215" cy="326827"/>
          </a:xfrm>
          <a:prstGeom prst="rect">
            <a:avLst/>
          </a:prstGeom>
          <a:noFill/>
          <a:ln/>
        </p:spPr>
        <p:txBody>
          <a:bodyPr wrap="none" rtlCol="0" anchor="t"/>
          <a:lstStyle/>
          <a:p>
            <a:pPr marL="0" indent="0">
              <a:lnSpc>
                <a:spcPts val="2573"/>
              </a:lnSpc>
              <a:buNone/>
            </a:pPr>
            <a:r>
              <a:rPr lang="en-US" sz="2058" b="1" dirty="0">
                <a:solidFill>
                  <a:srgbClr val="F2B42D"/>
                </a:solidFill>
                <a:latin typeface="Nunito" pitchFamily="34" charset="0"/>
                <a:ea typeface="Nunito" pitchFamily="34" charset="-122"/>
                <a:cs typeface="Nunito" pitchFamily="34" charset="-120"/>
              </a:rPr>
              <a:t>Specialized for Images</a:t>
            </a:r>
            <a:endParaRPr lang="en-US" sz="2058" dirty="0"/>
          </a:p>
        </p:txBody>
      </p:sp>
      <p:sp>
        <p:nvSpPr>
          <p:cNvPr id="9" name="Text 5"/>
          <p:cNvSpPr/>
          <p:nvPr/>
        </p:nvSpPr>
        <p:spPr>
          <a:xfrm>
            <a:off x="1555313" y="4623316"/>
            <a:ext cx="3820001" cy="1333024"/>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Convolutional Neural Networks (CNNs) are a specialized type of neural network that excel at analyzing visual information.</a:t>
            </a:r>
            <a:endParaRPr lang="en-US" sz="1750" dirty="0"/>
          </a:p>
        </p:txBody>
      </p:sp>
      <p:sp>
        <p:nvSpPr>
          <p:cNvPr id="10" name="Shape 6"/>
          <p:cNvSpPr/>
          <p:nvPr/>
        </p:nvSpPr>
        <p:spPr>
          <a:xfrm>
            <a:off x="5597485" y="4163258"/>
            <a:ext cx="499943" cy="499943"/>
          </a:xfrm>
          <a:prstGeom prst="roundRect">
            <a:avLst>
              <a:gd name="adj" fmla="val 80001"/>
            </a:avLst>
          </a:prstGeom>
          <a:solidFill>
            <a:srgbClr val="00002E"/>
          </a:solidFill>
          <a:ln w="22860">
            <a:solidFill>
              <a:srgbClr val="FFFFFF"/>
            </a:solidFill>
            <a:prstDash val="solid"/>
          </a:ln>
        </p:spPr>
      </p:sp>
      <p:sp>
        <p:nvSpPr>
          <p:cNvPr id="11" name="Text 7"/>
          <p:cNvSpPr/>
          <p:nvPr/>
        </p:nvSpPr>
        <p:spPr>
          <a:xfrm>
            <a:off x="5753338" y="4217194"/>
            <a:ext cx="188238" cy="392073"/>
          </a:xfrm>
          <a:prstGeom prst="rect">
            <a:avLst/>
          </a:prstGeom>
          <a:noFill/>
          <a:ln/>
        </p:spPr>
        <p:txBody>
          <a:bodyPr wrap="none" rtlCol="0" anchor="t"/>
          <a:lstStyle/>
          <a:p>
            <a:pPr marL="0" indent="0" algn="ctr">
              <a:lnSpc>
                <a:spcPts val="3088"/>
              </a:lnSpc>
              <a:buNone/>
            </a:pPr>
            <a:r>
              <a:rPr lang="en-US" sz="2470" b="1" dirty="0">
                <a:solidFill>
                  <a:srgbClr val="D7425E"/>
                </a:solidFill>
                <a:latin typeface="Nunito" pitchFamily="34" charset="0"/>
                <a:ea typeface="Nunito" pitchFamily="34" charset="-122"/>
                <a:cs typeface="Nunito" pitchFamily="34" charset="-120"/>
              </a:rPr>
              <a:t>2</a:t>
            </a:r>
            <a:endParaRPr lang="en-US" sz="2470" dirty="0"/>
          </a:p>
        </p:txBody>
      </p:sp>
      <p:sp>
        <p:nvSpPr>
          <p:cNvPr id="12" name="Text 8"/>
          <p:cNvSpPr/>
          <p:nvPr/>
        </p:nvSpPr>
        <p:spPr>
          <a:xfrm>
            <a:off x="6319599" y="4163258"/>
            <a:ext cx="2614017" cy="326827"/>
          </a:xfrm>
          <a:prstGeom prst="rect">
            <a:avLst/>
          </a:prstGeom>
          <a:noFill/>
          <a:ln/>
        </p:spPr>
        <p:txBody>
          <a:bodyPr wrap="none" rtlCol="0" anchor="t"/>
          <a:lstStyle/>
          <a:p>
            <a:pPr marL="0" indent="0">
              <a:lnSpc>
                <a:spcPts val="2573"/>
              </a:lnSpc>
              <a:buNone/>
            </a:pPr>
            <a:r>
              <a:rPr lang="en-US" sz="2058" b="1" dirty="0">
                <a:solidFill>
                  <a:srgbClr val="D7425E"/>
                </a:solidFill>
                <a:latin typeface="Nunito" pitchFamily="34" charset="0"/>
                <a:ea typeface="Nunito" pitchFamily="34" charset="-122"/>
                <a:cs typeface="Nunito" pitchFamily="34" charset="-120"/>
              </a:rPr>
              <a:t>Image Classification</a:t>
            </a:r>
            <a:endParaRPr lang="en-US" sz="2058" dirty="0"/>
          </a:p>
        </p:txBody>
      </p:sp>
      <p:sp>
        <p:nvSpPr>
          <p:cNvPr id="13" name="Text 9"/>
          <p:cNvSpPr/>
          <p:nvPr/>
        </p:nvSpPr>
        <p:spPr>
          <a:xfrm>
            <a:off x="6319599" y="4623316"/>
            <a:ext cx="3820001" cy="1333024"/>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They are particularly effective for image classification tasks, such as distinguishing between benign and malignant skin lesions.</a:t>
            </a:r>
            <a:endParaRPr lang="en-US" sz="1750" dirty="0"/>
          </a:p>
        </p:txBody>
      </p:sp>
      <p:sp>
        <p:nvSpPr>
          <p:cNvPr id="14" name="TextBox 13">
            <a:extLst>
              <a:ext uri="{FF2B5EF4-FFF2-40B4-BE49-F238E27FC236}">
                <a16:creationId xmlns:a16="http://schemas.microsoft.com/office/drawing/2014/main" id="{F1A13A25-DBA7-9D93-CBD8-5CFF13F9D538}"/>
              </a:ext>
            </a:extLst>
          </p:cNvPr>
          <p:cNvSpPr txBox="1"/>
          <p:nvPr/>
        </p:nvSpPr>
        <p:spPr>
          <a:xfrm>
            <a:off x="679937" y="492369"/>
            <a:ext cx="6424248" cy="1394805"/>
          </a:xfrm>
          <a:prstGeom prst="rect">
            <a:avLst/>
          </a:prstGeom>
          <a:noFill/>
        </p:spPr>
        <p:txBody>
          <a:bodyPr wrap="square" rtlCol="0">
            <a:spAutoFit/>
          </a:bodyPr>
          <a:lstStyle/>
          <a:p>
            <a:pPr marL="0" indent="0">
              <a:lnSpc>
                <a:spcPts val="5146"/>
              </a:lnSpc>
              <a:buNone/>
            </a:pPr>
            <a:r>
              <a:rPr lang="en-US" sz="4120" b="1" dirty="0">
                <a:solidFill>
                  <a:srgbClr val="FFFFFF"/>
                </a:solidFill>
                <a:latin typeface="Nunito" pitchFamily="34" charset="0"/>
                <a:ea typeface="Nunito" pitchFamily="34" charset="-122"/>
                <a:cs typeface="Nunito" pitchFamily="34" charset="-120"/>
              </a:rPr>
              <a:t>Convolutional Neural Networks (CNNs)</a:t>
            </a:r>
            <a:endParaRPr lang="en-US" sz="41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63090" y="3086100"/>
            <a:ext cx="10629900" cy="3234690"/>
          </a:xfrm>
          <a:prstGeom prst="rect">
            <a:avLst/>
          </a:prstGeom>
          <a:solidFill>
            <a:srgbClr val="00002E">
              <a:alpha val="75000"/>
            </a:srgbClr>
          </a:solidFill>
          <a:ln/>
        </p:spPr>
      </p:sp>
      <p:sp>
        <p:nvSpPr>
          <p:cNvPr id="4" name="Text 1"/>
          <p:cNvSpPr/>
          <p:nvPr/>
        </p:nvSpPr>
        <p:spPr>
          <a:xfrm>
            <a:off x="2348389" y="2280523"/>
            <a:ext cx="9840754" cy="653415"/>
          </a:xfrm>
          <a:prstGeom prst="rect">
            <a:avLst/>
          </a:prstGeom>
          <a:noFill/>
          <a:ln/>
        </p:spPr>
        <p:txBody>
          <a:bodyPr wrap="none" rtlCol="0" anchor="t"/>
          <a:lstStyle/>
          <a:p>
            <a:pPr marL="0" indent="0">
              <a:lnSpc>
                <a:spcPts val="5146"/>
              </a:lnSpc>
              <a:buNone/>
            </a:pPr>
            <a:endParaRPr lang="en-US" sz="4117" dirty="0"/>
          </a:p>
        </p:txBody>
      </p:sp>
      <p:pic>
        <p:nvPicPr>
          <p:cNvPr id="5" name="Image 1" descr="preencoded.png"/>
          <p:cNvPicPr>
            <a:picLocks noChangeAspect="1"/>
          </p:cNvPicPr>
          <p:nvPr/>
        </p:nvPicPr>
        <p:blipFill>
          <a:blip r:embed="rId4"/>
          <a:stretch>
            <a:fillRect/>
          </a:stretch>
        </p:blipFill>
        <p:spPr>
          <a:xfrm>
            <a:off x="2348389" y="3378279"/>
            <a:ext cx="555427" cy="555427"/>
          </a:xfrm>
          <a:prstGeom prst="rect">
            <a:avLst/>
          </a:prstGeom>
        </p:spPr>
      </p:pic>
      <p:sp>
        <p:nvSpPr>
          <p:cNvPr id="6" name="Text 2"/>
          <p:cNvSpPr/>
          <p:nvPr/>
        </p:nvSpPr>
        <p:spPr>
          <a:xfrm>
            <a:off x="2348389" y="4155877"/>
            <a:ext cx="2614017"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Transfer Learning</a:t>
            </a:r>
            <a:endParaRPr lang="en-US" sz="2058" dirty="0"/>
          </a:p>
        </p:txBody>
      </p:sp>
      <p:sp>
        <p:nvSpPr>
          <p:cNvPr id="7" name="Text 3"/>
          <p:cNvSpPr/>
          <p:nvPr/>
        </p:nvSpPr>
        <p:spPr>
          <a:xfrm>
            <a:off x="2348389" y="4615934"/>
            <a:ext cx="4800124" cy="1333024"/>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The VGG16 model can be used for transfer learning, leveraging its pre-trained weights to improve the performance of the melanoma detection model.</a:t>
            </a:r>
            <a:endParaRPr lang="en-US" sz="1750" dirty="0"/>
          </a:p>
        </p:txBody>
      </p:sp>
      <p:pic>
        <p:nvPicPr>
          <p:cNvPr id="8" name="Image 2" descr="preencoded.png"/>
          <p:cNvPicPr>
            <a:picLocks noChangeAspect="1"/>
          </p:cNvPicPr>
          <p:nvPr/>
        </p:nvPicPr>
        <p:blipFill>
          <a:blip r:embed="rId5"/>
          <a:stretch>
            <a:fillRect/>
          </a:stretch>
        </p:blipFill>
        <p:spPr>
          <a:xfrm>
            <a:off x="7481768" y="3378279"/>
            <a:ext cx="555427" cy="555427"/>
          </a:xfrm>
          <a:prstGeom prst="rect">
            <a:avLst/>
          </a:prstGeom>
        </p:spPr>
      </p:pic>
      <p:sp>
        <p:nvSpPr>
          <p:cNvPr id="9" name="Text 4"/>
          <p:cNvSpPr/>
          <p:nvPr/>
        </p:nvSpPr>
        <p:spPr>
          <a:xfrm>
            <a:off x="7481768" y="4155877"/>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CNN Architecture</a:t>
            </a:r>
            <a:endParaRPr lang="en-US" sz="2058" dirty="0"/>
          </a:p>
        </p:txBody>
      </p:sp>
      <p:sp>
        <p:nvSpPr>
          <p:cNvPr id="10" name="Text 5"/>
          <p:cNvSpPr/>
          <p:nvPr/>
        </p:nvSpPr>
        <p:spPr>
          <a:xfrm>
            <a:off x="7481768" y="4615934"/>
            <a:ext cx="4800124" cy="999768"/>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The VGG16 model's convolutional neural network architecture is well-suited for the task of melanoma image classification.</a:t>
            </a:r>
            <a:endParaRPr lang="en-US" sz="1750" dirty="0"/>
          </a:p>
        </p:txBody>
      </p:sp>
      <p:sp>
        <p:nvSpPr>
          <p:cNvPr id="11" name="TextBox 10">
            <a:extLst>
              <a:ext uri="{FF2B5EF4-FFF2-40B4-BE49-F238E27FC236}">
                <a16:creationId xmlns:a16="http://schemas.microsoft.com/office/drawing/2014/main" id="{F2C10427-CD52-2C14-09A7-AFD337CECBD4}"/>
              </a:ext>
            </a:extLst>
          </p:cNvPr>
          <p:cNvSpPr txBox="1"/>
          <p:nvPr/>
        </p:nvSpPr>
        <p:spPr>
          <a:xfrm>
            <a:off x="194850" y="342882"/>
            <a:ext cx="7286918" cy="1994392"/>
          </a:xfrm>
          <a:prstGeom prst="rect">
            <a:avLst/>
          </a:prstGeom>
          <a:noFill/>
        </p:spPr>
        <p:txBody>
          <a:bodyPr wrap="square" rtlCol="0">
            <a:spAutoFit/>
          </a:bodyPr>
          <a:lstStyle/>
          <a:p>
            <a:r>
              <a:rPr lang="en-US" sz="4120" b="1" dirty="0">
                <a:solidFill>
                  <a:srgbClr val="FFFFFF"/>
                </a:solidFill>
                <a:latin typeface="Nunito" pitchFamily="34" charset="0"/>
                <a:ea typeface="Nunito" pitchFamily="34" charset="-122"/>
                <a:cs typeface="Nunito" pitchFamily="34" charset="-120"/>
              </a:rPr>
              <a:t>Transfer Learning by using VGG16 model</a:t>
            </a:r>
            <a:endParaRPr lang="en-US" sz="4120" dirty="0"/>
          </a:p>
          <a:p>
            <a:endParaRPr lang="en-IN" sz="4120" dirty="0">
              <a:latin typeface="Nunito"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E5D76CA7-0D8D-5089-26A7-E131ED069FD9}"/>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A97ABC45-FE4E-FB20-5BC2-6353F7B40222}"/>
              </a:ext>
            </a:extLst>
          </p:cNvPr>
          <p:cNvPicPr>
            <a:picLocks noChangeAspect="1"/>
          </p:cNvPicPr>
          <p:nvPr/>
        </p:nvPicPr>
        <p:blipFill>
          <a:blip r:embed="rId2"/>
          <a:stretch>
            <a:fillRect/>
          </a:stretch>
        </p:blipFill>
        <p:spPr>
          <a:xfrm>
            <a:off x="0" y="0"/>
            <a:ext cx="14630400" cy="8135815"/>
          </a:xfrm>
          <a:prstGeom prst="rect">
            <a:avLst/>
          </a:prstGeom>
        </p:spPr>
      </p:pic>
    </p:spTree>
    <p:extLst>
      <p:ext uri="{BB962C8B-B14F-4D97-AF65-F5344CB8AC3E}">
        <p14:creationId xmlns:p14="http://schemas.microsoft.com/office/powerpoint/2010/main" val="16605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2ED55B-35FD-B15D-C125-DC19563DA881}"/>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22243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539</Words>
  <Application>Microsoft Office PowerPoint</Application>
  <PresentationFormat>Custom</PresentationFormat>
  <Paragraphs>77</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Dharineesh N M</cp:lastModifiedBy>
  <cp:revision>5</cp:revision>
  <dcterms:created xsi:type="dcterms:W3CDTF">2024-06-08T03:51:26Z</dcterms:created>
  <dcterms:modified xsi:type="dcterms:W3CDTF">2024-06-20T11:54:37Z</dcterms:modified>
</cp:coreProperties>
</file>