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61" r:id="rId4"/>
    <p:sldId id="269" r:id="rId5"/>
    <p:sldId id="270" r:id="rId6"/>
    <p:sldId id="265" r:id="rId7"/>
    <p:sldId id="271" r:id="rId8"/>
    <p:sldId id="272" r:id="rId9"/>
    <p:sldId id="273" r:id="rId10"/>
    <p:sldId id="267" r:id="rId11"/>
    <p:sldId id="274" r:id="rId12"/>
    <p:sldId id="275" r:id="rId13"/>
    <p:sldId id="266" r:id="rId14"/>
    <p:sldId id="276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Lucida Sans Unicode" panose="020B0602030504020204" pitchFamily="34" charset="0"/>
        <a:ea typeface="+mn-ea"/>
        <a:cs typeface="+mn-cs"/>
        <a:sym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1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2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3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4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45720" tIns="45720" rIns="4572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45720" tIns="45720" rIns="4572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1" descr="Freeform 12"/>
          <p:cNvSpPr/>
          <p:nvPr/>
        </p:nvSpPr>
        <p:spPr>
          <a:xfrm>
            <a:off x="498475" y="5943600"/>
            <a:ext cx="4940300" cy="922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AB0E1">
              <a:alpha val="39999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7" name="AutoShape 2" descr="Freeform 11"/>
          <p:cNvSpPr/>
          <p:nvPr/>
        </p:nvSpPr>
        <p:spPr>
          <a:xfrm>
            <a:off x="484188" y="5938838"/>
            <a:ext cx="3690937" cy="933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8" name="AutoShape 3" descr="Right Triangle 13"/>
          <p:cNvSpPr/>
          <p:nvPr/>
        </p:nvSpPr>
        <p:spPr>
          <a:xfrm>
            <a:off x="-4762" y="5791200"/>
            <a:ext cx="3400425" cy="1079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 rotWithShape="0">
            <a:blip r:embed="rId12"/>
          </a:blip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9" name="Line 4" descr="Straight Connector 14"/>
          <p:cNvSpPr/>
          <p:nvPr/>
        </p:nvSpPr>
        <p:spPr>
          <a:xfrm>
            <a:off x="-7937" y="5786438"/>
            <a:ext cx="3403600" cy="1084262"/>
          </a:xfrm>
          <a:prstGeom prst="line">
            <a:avLst/>
          </a:prstGeom>
          <a:ln w="12065" cap="flat" cmpd="sng">
            <a:solidFill>
              <a:srgbClr val="4A79B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Rectangle 5"/>
          <p:cNvSpPr/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12700">
            <a:noFill/>
          </a:ln>
        </p:spPr>
        <p:txBody>
          <a:bodyPr lIns="45720" rIns="4572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/>
          <a:lstStyle/>
          <a:p>
            <a:pPr lvl="0"/>
            <a:r>
              <a:rPr lang="en-US">
                <a:sym typeface="Lucida Sans Unicode" panose="020B0602030504020204" pitchFamily="34" charset="0"/>
              </a:rPr>
              <a:t>Click to edit Master title style</a:t>
            </a:r>
            <a:endParaRPr lang="en-US">
              <a:sym typeface="Lucida Sans Unicode" panose="020B0602030504020204" pitchFamily="34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2"/>
          </p:nvPr>
        </p:nvSpPr>
        <p:spPr bwMode="auto">
          <a:xfrm>
            <a:off x="8759825" y="6521450"/>
            <a:ext cx="2524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b" anchorCtr="0" compatLnSpc="1"/>
          <a:lstStyle>
            <a:lvl1pPr algn="r" eaLnBrk="1">
              <a:defRPr sz="10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Lucida Sans Unicode" panose="020B0602030504020204" pitchFamily="34" charset="0"/>
          <a:cs typeface="+mj-cs"/>
          <a:sym typeface="Lucida Sans Unicode" panose="020B0602030504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Char char="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1pPr>
      <a:lvl2pPr marL="660400" indent="-2686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◦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2pPr>
      <a:lvl3pPr marL="923925" indent="-2940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3pPr>
      <a:lvl4pPr marL="1238250" indent="-32385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4pPr>
      <a:lvl5pPr marL="1485900" indent="-3429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1" descr="Freeform 12"/>
          <p:cNvSpPr/>
          <p:nvPr/>
        </p:nvSpPr>
        <p:spPr>
          <a:xfrm>
            <a:off x="498475" y="5943600"/>
            <a:ext cx="4940300" cy="9223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AB0E1">
              <a:alpha val="39999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7" name="AutoShape 2" descr="Freeform 11"/>
          <p:cNvSpPr/>
          <p:nvPr/>
        </p:nvSpPr>
        <p:spPr>
          <a:xfrm>
            <a:off x="484188" y="5938838"/>
            <a:ext cx="3690937" cy="933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8" name="AutoShape 3" descr="Right Triangle 13"/>
          <p:cNvSpPr/>
          <p:nvPr/>
        </p:nvSpPr>
        <p:spPr>
          <a:xfrm>
            <a:off x="-4762" y="5791200"/>
            <a:ext cx="3400425" cy="1079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 rotWithShape="0">
            <a:blip r:embed="rId12"/>
          </a:blip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9" name="Line 4" descr="Straight Connector 14"/>
          <p:cNvSpPr/>
          <p:nvPr/>
        </p:nvSpPr>
        <p:spPr>
          <a:xfrm>
            <a:off x="-7937" y="5786438"/>
            <a:ext cx="3403600" cy="1084262"/>
          </a:xfrm>
          <a:prstGeom prst="line">
            <a:avLst/>
          </a:prstGeom>
          <a:ln w="12065" cap="flat" cmpd="sng">
            <a:solidFill>
              <a:srgbClr val="4A79B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Rectangle 5"/>
          <p:cNvSpPr/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12700">
            <a:noFill/>
          </a:ln>
        </p:spPr>
        <p:txBody>
          <a:bodyPr lIns="45720" rIns="4572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/>
          <a:lstStyle/>
          <a:p>
            <a:pPr lvl="0"/>
            <a:r>
              <a:rPr lang="en-US">
                <a:sym typeface="Lucida Sans Unicode" panose="020B0602030504020204" pitchFamily="34" charset="0"/>
              </a:rPr>
              <a:t>Click to edit Master title style</a:t>
            </a:r>
            <a:endParaRPr lang="en-US">
              <a:sym typeface="Lucida Sans Unicode" panose="020B0602030504020204" pitchFamily="34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2"/>
          </p:nvPr>
        </p:nvSpPr>
        <p:spPr bwMode="auto">
          <a:xfrm>
            <a:off x="8759825" y="6521450"/>
            <a:ext cx="2524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b" anchorCtr="0" compatLnSpc="1"/>
          <a:lstStyle>
            <a:lvl1pPr algn="r" eaLnBrk="1">
              <a:defRPr sz="10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F3CA4-9ACF-4869-BD9D-BFED4D205E1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  <a:sym typeface="Lucida Sans Unicode" panose="020B0602030504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anose="020B0602030504020204" pitchFamily="34" charset="0"/>
              <a:ea typeface="+mn-ea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Lucida Sans Unicode" panose="020B0602030504020204" pitchFamily="34" charset="0"/>
          <a:cs typeface="+mj-cs"/>
          <a:sym typeface="Lucida Sans Unicode" panose="020B0602030504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ea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100" b="1">
          <a:solidFill>
            <a:srgbClr val="04617B"/>
          </a:solidFill>
          <a:effectLst>
            <a:outerShdw blurRad="38100" dist="38100" dir="2700000" algn="tl">
              <a:srgbClr val="C0C0C0"/>
            </a:outerShdw>
          </a:effectLst>
          <a:latin typeface="Lucida Sans Unicode" panose="020B0602030504020204" pitchFamily="34" charset="0"/>
          <a:cs typeface="Lucida Sans Unicode" panose="020B0602030504020204" pitchFamily="34" charset="0"/>
          <a:sym typeface="Lucida Sans Unicode" panose="020B0602030504020204" pitchFamily="34" charset="0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Char char="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1pPr>
      <a:lvl2pPr marL="660400" indent="-2686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◦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2pPr>
      <a:lvl3pPr marL="923925" indent="-2940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3pPr>
      <a:lvl4pPr marL="1238250" indent="-32385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4pPr>
      <a:lvl5pPr marL="1485900" indent="-3429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100000"/>
        <a:buChar char="●"/>
        <a:defRPr sz="2700" kern="1200">
          <a:solidFill>
            <a:srgbClr val="000000"/>
          </a:solidFill>
          <a:latin typeface="+mn-lt"/>
          <a:ea typeface="Lucida Sans Unicode" panose="020B0602030504020204" pitchFamily="34" charset="0"/>
          <a:cs typeface="+mn-cs"/>
          <a:sym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" descr="Content Placeholder 1"/>
          <p:cNvSpPr/>
          <p:nvPr>
            <p:ph idx="1"/>
          </p:nvPr>
        </p:nvSpPr>
        <p:spPr>
          <a:ln/>
        </p:spPr>
        <p:txBody>
          <a:bodyPr vert="horz" wrap="square" lIns="45720" tIns="45720" rIns="45720" bIns="45720" anchor="t" anchorCtr="0"/>
          <a:p>
            <a:pPr eaLnBrk="1"/>
            <a:endParaRPr lang="en-US" altLang="en-US" dirty="0"/>
          </a:p>
          <a:p>
            <a:pPr eaLnBrk="1"/>
            <a:endParaRPr lang="en-US" altLang="en-US" dirty="0"/>
          </a:p>
          <a:p>
            <a:pPr eaLnBrk="1"/>
            <a:r>
              <a:rPr lang="en-US" altLang="en-US" dirty="0"/>
              <a:t>Create a dir name ‘linuxlab’ inside linuxexe</a:t>
            </a:r>
            <a:endParaRPr lang="en-US" altLang="en-US" dirty="0"/>
          </a:p>
          <a:p>
            <a:pPr eaLnBrk="1"/>
            <a:r>
              <a:rPr lang="en-US" altLang="en-US" dirty="0"/>
              <a:t>Perform below task inside a ‘linuxlab’ dir</a:t>
            </a:r>
            <a:endParaRPr lang="en-US" altLang="en-US" dirty="0"/>
          </a:p>
          <a:p>
            <a:pPr eaLnBrk="1"/>
            <a:r>
              <a:rPr lang="en-US" altLang="en-US" dirty="0"/>
              <a:t>Create a file named ‘test1’ with 20 lines(“any content from internet.”)</a:t>
            </a:r>
            <a:endParaRPr lang="en-US" altLang="en-US" dirty="0"/>
          </a:p>
          <a:p>
            <a:pPr eaLnBrk="1"/>
            <a:r>
              <a:rPr lang="en-US" altLang="en-US" dirty="0"/>
              <a:t>Create file ’test2’ with first 5 lines of ‘test1’</a:t>
            </a:r>
            <a:endParaRPr lang="en-US" altLang="en-US" dirty="0"/>
          </a:p>
          <a:p>
            <a:pPr lvl="8" eaLnBrk="1"/>
            <a:r>
              <a:rPr lang="en-US" altLang="en-US" dirty="0"/>
              <a:t>Create file ’test3’ with last 5 lines of ‘test1’</a:t>
            </a:r>
            <a:endParaRPr lang="en-US" altLang="en-US" dirty="0"/>
          </a:p>
          <a:p>
            <a:pPr eaLnBrk="1"/>
            <a:endParaRPr lang="en-US" altLang="en-US" dirty="0"/>
          </a:p>
        </p:txBody>
      </p:sp>
      <p:sp>
        <p:nvSpPr>
          <p:cNvPr id="9218" name="Rectangle 2" descr="Tit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Lucida Sans Unicode" panose="020B0602030504020204" pitchFamily="34" charset="0"/>
              </a:rPr>
              <a:t>Linux Excercise1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3 - part 2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#Store 3 ines into a file then save the first line, length of characters and words into 3 separate files</a:t>
            </a:r>
            <a:endParaRPr lang="en-US" sz="1600"/>
          </a:p>
          <a:p>
            <a:r>
              <a:rPr lang="en-US" sz="1600"/>
              <a:t>content= """</a:t>
            </a:r>
            <a:endParaRPr lang="en-US" sz="1600"/>
          </a:p>
          <a:p>
            <a:r>
              <a:rPr lang="en-US" sz="800"/>
              <a:t>Unix (trademarked as UNIX) is a family of multitasking, multiuser computer operating systems that derive from the original AT&amp;T Unix.</a:t>
            </a:r>
            <a:endParaRPr lang="en-US" sz="800"/>
          </a:p>
          <a:p>
            <a:r>
              <a:rPr lang="en-US" sz="800"/>
              <a:t>	Unix systems are characterized by a modular design that is            sometimes called the "Unix philosophy".</a:t>
            </a:r>
            <a:endParaRPr lang="en-US" sz="800"/>
          </a:p>
          <a:p>
            <a:r>
              <a:rPr lang="en-US" sz="800"/>
              <a:t>	At first, Unix was not designed to be portable or for multi-tasking.</a:t>
            </a:r>
            <a:endParaRPr lang="en-US" sz="800"/>
          </a:p>
          <a:p>
            <a:r>
              <a:rPr lang="en-US" sz="1600"/>
              <a:t>"""</a:t>
            </a:r>
            <a:endParaRPr lang="en-US" sz="1600"/>
          </a:p>
          <a:p>
            <a:r>
              <a:rPr lang="en-US" sz="1600"/>
              <a:t>with open("./linuxlab/unix.txt", "w") as file:</a:t>
            </a:r>
            <a:endParaRPr lang="en-US" sz="1600"/>
          </a:p>
          <a:p>
            <a:r>
              <a:rPr lang="en-US" sz="1600"/>
              <a:t>  file.write(content)</a:t>
            </a:r>
            <a:endParaRPr lang="en-US" sz="1600"/>
          </a:p>
          <a:p>
            <a:endParaRPr lang="en-US" sz="1600"/>
          </a:p>
          <a:p>
            <a:r>
              <a:rPr lang="en-US" sz="1600"/>
              <a:t>!wc -l ./linuxlab/unix.txt &gt; ./linuxlab/lines.txt</a:t>
            </a:r>
            <a:endParaRPr lang="en-US" sz="1600"/>
          </a:p>
          <a:p>
            <a:endParaRPr lang="en-US" sz="1600"/>
          </a:p>
          <a:p>
            <a:r>
              <a:rPr lang="en-US" sz="1600"/>
              <a:t>!wc -m ./linuxlab/unix.txt &gt; ./linuxlab/characters.txt</a:t>
            </a:r>
            <a:endParaRPr lang="en-US" sz="1600"/>
          </a:p>
          <a:p>
            <a:endParaRPr lang="en-US" sz="1600"/>
          </a:p>
          <a:p>
            <a:r>
              <a:rPr lang="en-US" sz="1600"/>
              <a:t>!wc -w ./linuxlab/unix.txt &gt; ./linuxlab/words.txt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Lucida Sans Unicode" panose="020B0602030504020204" pitchFamily="34" charset="0"/>
                <a:cs typeface="+mj-cs"/>
                <a:sym typeface="Lucida Sans Unicode" panose="020B0602030504020204" pitchFamily="34" charset="0"/>
              </a:rPr>
              <a:t>Linux Excercise</a:t>
            </a:r>
            <a:r>
              <a:rPr kumimoji="0" lang="en-CA" alt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Lucida Sans Unicode" panose="020B0602030504020204" pitchFamily="34" charset="0"/>
                <a:cs typeface="+mj-cs"/>
                <a:sym typeface="Lucida Sans Unicode" panose="020B0602030504020204" pitchFamily="34" charset="0"/>
              </a:rPr>
              <a:t> 4</a:t>
            </a:r>
            <a:endParaRPr kumimoji="0" lang="en-CA" altLang="en-US" sz="41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Lucida Sans Unicode" panose="020B0602030504020204" pitchFamily="34" charset="0"/>
              <a:cs typeface="+mj-cs"/>
              <a:sym typeface="Lucida Sans Unicode" panose="020B0602030504020204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45720" tIns="45720" rIns="45720" bIns="45720" numCol="1" anchor="t" anchorCtr="0" compatLnSpc="1"/>
          <a:lstStyle/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Write a command that will output the sorted contents of a file named IN.TXT and place the output in another file named OUT.TXT, while at the same time excluding duplicate entries.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Create a file Unix_Test.txt with below content. And write a command to find a word “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unix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”. Command should also ignore case.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Unix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 (trademarked as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UNIX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) is a family of multitasking, multiuser computer operating systems that derive from the original AT&amp;T Unix.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Unix systems are characterized by a modular design that is            sometimes called the "Unix philosophy".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At first, Unix was not designed to be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 portable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 or for multi-tasking.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4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400"/>
              <a:t>#Create 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Lucida Sans Unicode" panose="020B0602030504020204" pitchFamily="34" charset="0"/>
              </a:rPr>
              <a:t>a command that will output the sorted contents of a file named IN.TXT and place the output in another file named OUT.TXT, while at the same time excluding duplicate entries</a:t>
            </a:r>
            <a:endParaRPr lang="en-US" sz="2400"/>
          </a:p>
          <a:p>
            <a:r>
              <a:rPr lang="en-CA" altLang="en-US"/>
              <a:t>!</a:t>
            </a:r>
            <a:r>
              <a:rPr lang="en-US"/>
              <a:t>sort IN.TXT | uniq &gt; OUT.TXT</a:t>
            </a:r>
            <a:endParaRPr lang="en-US"/>
          </a:p>
          <a:p>
            <a:endParaRPr lang="en-US"/>
          </a:p>
          <a:p>
            <a:r>
              <a:rPr lang="en-CA" altLang="en-US"/>
              <a:t>Created unix.txt above in exercise 2.</a:t>
            </a:r>
            <a:endParaRPr lang="en-CA" altLang="en-US"/>
          </a:p>
          <a:p>
            <a:endParaRPr lang="en-US"/>
          </a:p>
          <a:p>
            <a:r>
              <a:rPr lang="en-US" sz="2400"/>
              <a:t>#write a command to find a word “unix”. Command should also ignore case from unix.txt</a:t>
            </a:r>
            <a:endParaRPr lang="en-US" sz="2400"/>
          </a:p>
          <a:p>
            <a:r>
              <a:rPr lang="en-US"/>
              <a:t>!grep -i "unix" ./linuxlab/unix.txt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1 - part 1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083"/>
            <a:ext cx="8229600" cy="4525962"/>
          </a:xfrm>
        </p:spPr>
        <p:txBody>
          <a:bodyPr/>
          <a:p>
            <a:r>
              <a:rPr lang="en-CA" altLang="en-US" sz="1800"/>
              <a:t>#create a nw directory called linuxlab</a:t>
            </a:r>
            <a:endParaRPr lang="en-CA" altLang="en-US" sz="1800"/>
          </a:p>
          <a:p>
            <a:r>
              <a:rPr lang="en-CA" altLang="en-US" sz="1800"/>
              <a:t>!mkdir ./linuxlab/</a:t>
            </a:r>
            <a:endParaRPr lang="en-CA" altLang="en-US" sz="1800"/>
          </a:p>
          <a:p>
            <a:r>
              <a:rPr lang="en-CA" altLang="en-US" sz="1800"/>
              <a:t>#Create a test file with 20 lines of content</a:t>
            </a:r>
            <a:endParaRPr lang="en-CA" altLang="en-US" sz="1800"/>
          </a:p>
          <a:p>
            <a:r>
              <a:rPr lang="en-CA" altLang="en-US" sz="1800"/>
              <a:t>content = """</a:t>
            </a:r>
            <a:endParaRPr lang="en-CA" altLang="en-US" sz="1800"/>
          </a:p>
          <a:p>
            <a:r>
              <a:rPr lang="en-CA" altLang="en-US" sz="700"/>
              <a:t>Lorem ipsum dolor sit amet, consectetur adipiscing elit.</a:t>
            </a:r>
            <a:endParaRPr lang="en-CA" altLang="en-US" sz="700"/>
          </a:p>
          <a:p>
            <a:r>
              <a:rPr lang="en-CA" altLang="en-US" sz="700"/>
              <a:t>Sed do eiusmod tempor incididunt ut labore et dolore magna aliqua.</a:t>
            </a:r>
            <a:endParaRPr lang="en-CA" altLang="en-US" sz="700"/>
          </a:p>
          <a:p>
            <a:r>
              <a:rPr lang="en-CA" altLang="en-US" sz="700"/>
              <a:t>Ut enim ad minim veniam, quis nostrud exercitation ullamco laboris nisi ut aliquip ex ea commodo consequat.</a:t>
            </a:r>
            <a:endParaRPr lang="en-CA" altLang="en-US" sz="700"/>
          </a:p>
          <a:p>
            <a:r>
              <a:rPr lang="en-CA" altLang="en-US" sz="700"/>
              <a:t>Duis aute irure dolor in reprehenderit in voluptate velit esse cillum dolore eu fugiat nulla pariatur.</a:t>
            </a:r>
            <a:endParaRPr lang="en-CA" altLang="en-US" sz="700"/>
          </a:p>
          <a:p>
            <a:r>
              <a:rPr lang="en-CA" altLang="en-US" sz="700"/>
              <a:t>Excepteur sint occaecat cupidatat non proident, sunt in culpa qui officia deserunt mollit anim id est laborum.</a:t>
            </a:r>
            <a:endParaRPr lang="en-CA" altLang="en-US" sz="700"/>
          </a:p>
          <a:p>
            <a:r>
              <a:rPr lang="en-CA" altLang="en-US" sz="700"/>
              <a:t>Curabitur pretium tincidunt lacus. Nulla gravida orci a odio. Nullam varius, turpis et commodo pharetra, est eros bibendum elit, nec luctus magna felis sollicitudin mauris.</a:t>
            </a:r>
            <a:endParaRPr lang="en-CA" altLang="en-US" sz="700"/>
          </a:p>
          <a:p>
            <a:r>
              <a:rPr lang="en-CA" altLang="en-US" sz="700"/>
              <a:t>Integer in mauris eu nibh euismod gravida. Duis ac tellus et risus vulputate vehicula. Donec lobortis risus a elit. Etiam tempor. Ut ullamcorper, ligula eu tempor congue, eros est euismod turpis, id tincidunt sapien risus a quam.</a:t>
            </a:r>
            <a:endParaRPr lang="en-CA" altLang="en-US" sz="700"/>
          </a:p>
          <a:p>
            <a:r>
              <a:rPr lang="en-CA" altLang="en-US" sz="700"/>
              <a:t>Maecenas fermentum consequat mi. Donec fermentum. Pellentesque malesuada nulla a mi. Duis sapien sem, aliquet nec, commodo eget, consequat quis, neque.</a:t>
            </a:r>
            <a:endParaRPr lang="en-CA" altLang="en-US" sz="700"/>
          </a:p>
          <a:p>
            <a:r>
              <a:rPr lang="en-CA" altLang="en-US" sz="700"/>
              <a:t>Aliquam faucibus, elit ut dictum aliquet, felis nisl adipiscing sapien, sed malesuada diam lacus eget erat.</a:t>
            </a:r>
            <a:endParaRPr lang="en-CA" altLang="en-US" sz="700"/>
          </a:p>
          <a:p>
            <a:r>
              <a:rPr lang="en-CA" altLang="en-US" sz="700"/>
              <a:t>Cras mollis scelerisque nunc. Nullam arcu. Aliquam consequat. Curabitur augue lorem, dapibus quis, laoreet et, pretium ac, nisi.</a:t>
            </a:r>
            <a:endParaRPr lang="en-CA" altLang="en-US" sz="700"/>
          </a:p>
          <a:p>
            <a:r>
              <a:rPr lang="en-CA" altLang="en-US" sz="700"/>
              <a:t>Aenean magna nisl, mollis quis, molestie eu, feugiat in, orci. In hac habitasse platea dictumst.</a:t>
            </a:r>
            <a:endParaRPr lang="en-CA" altLang="en-US" sz="700"/>
          </a:p>
          <a:p>
            <a:r>
              <a:rPr lang="en-CA" altLang="en-US" sz="700"/>
              <a:t>Phasellus ullamcorper ipsum rutrum nunc. Nunc nonummy metus. Vestibulum volutpat pretium libero. Cras id dui.</a:t>
            </a:r>
            <a:endParaRPr lang="en-CA" altLang="en-US" sz="700"/>
          </a:p>
          <a:p>
            <a:r>
              <a:rPr lang="en-CA" altLang="en-US" sz="700"/>
              <a:t>Aenean ut eros et nisl sagittis vestibulum. Nullam nulla eros, ultricies sit amet, nonummy id, imperdiet feugiat, pede.</a:t>
            </a:r>
            <a:endParaRPr lang="en-CA" altLang="en-US" sz="700"/>
          </a:p>
          <a:p>
            <a:r>
              <a:rPr lang="en-CA" altLang="en-US" sz="700"/>
              <a:t>Sed lectus. Donec mollis hendrerit risus. Phasellus nec sem in justo pellentesque facilisis.</a:t>
            </a:r>
            <a:endParaRPr lang="en-CA" altLang="en-US" sz="700"/>
          </a:p>
          <a:p>
            <a:r>
              <a:rPr lang="en-CA" altLang="en-US" sz="700"/>
              <a:t>Etiam imperdiet imperdiet orci. Nunc nec neque. Phasellus leo dolor, tempus non, auctor et, hendrerit quis, nisi.</a:t>
            </a:r>
            <a:endParaRPr lang="en-CA" altLang="en-US" sz="700"/>
          </a:p>
          <a:p>
            <a:r>
              <a:rPr lang="en-CA" altLang="en-US" sz="700"/>
              <a:t>Curabitur ligula sapien, tincidunt non, euismod vitae, posuere imperdiet, leo.</a:t>
            </a:r>
            <a:endParaRPr lang="en-CA" altLang="en-US" sz="700"/>
          </a:p>
          <a:p>
            <a:r>
              <a:rPr lang="en-CA" altLang="en-US" sz="700"/>
              <a:t>Maecenas malesuada. Praesent congue erat at massa. Sed cursus turpis vitae tortor.</a:t>
            </a:r>
            <a:endParaRPr lang="en-CA" altLang="en-US" sz="700"/>
          </a:p>
          <a:p>
            <a:r>
              <a:rPr lang="en-CA" altLang="en-US" sz="700"/>
              <a:t>Donec posuere vulputate arcu. Phasellus accumsan cursus velit. Vestibulum ante ipsum primis in faucibus orci luctus et ultrices posuere cubilia Curae.</a:t>
            </a:r>
            <a:endParaRPr lang="en-CA" altLang="en-US" sz="700"/>
          </a:p>
          <a:p>
            <a:r>
              <a:rPr lang="en-CA" altLang="en-US" sz="700"/>
              <a:t>Morbi lacinia molestie dui. Praesent blandit dolor. Sed non quam. In vel mi sit amet augue congue elementum.</a:t>
            </a:r>
            <a:endParaRPr lang="en-CA" altLang="en-US" sz="700"/>
          </a:p>
          <a:p>
            <a:r>
              <a:rPr lang="en-CA" altLang="en-US" sz="700"/>
              <a:t>"""</a:t>
            </a:r>
            <a:endParaRPr lang="en-CA" altLang="en-US" sz="700"/>
          </a:p>
          <a:p>
            <a:pPr algn="l">
              <a:buFontTx/>
            </a:pPr>
            <a:r>
              <a:rPr lang="en-CA" altLang="en-US" sz="1800"/>
              <a:t>with open("test1.txt", "w") as file:</a:t>
            </a:r>
            <a:endParaRPr lang="en-CA" altLang="en-US" sz="1800"/>
          </a:p>
          <a:p>
            <a:pPr algn="l">
              <a:buFontTx/>
            </a:pPr>
            <a:r>
              <a:rPr lang="en-CA" altLang="en-US" sz="1800"/>
              <a:t>    file.write(content)</a:t>
            </a:r>
            <a:endParaRPr lang="en-CA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1- part 2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 Create 'test2.txt' with the first 5 lines of 'test1.txt'</a:t>
            </a:r>
            <a:endParaRPr lang="en-US"/>
          </a:p>
          <a:p>
            <a:r>
              <a:rPr lang="en-US"/>
              <a:t>!head -n 5 ./linuxlab/test1.txt &gt; ./linuxlab/test2.txt</a:t>
            </a:r>
            <a:endParaRPr lang="en-US"/>
          </a:p>
          <a:p>
            <a:endParaRPr lang="en-US"/>
          </a:p>
          <a:p>
            <a:r>
              <a:rPr lang="en-US"/>
              <a:t>#Create file ’test3’ with last 5 lines of ‘test1’</a:t>
            </a:r>
            <a:endParaRPr lang="en-US"/>
          </a:p>
          <a:p>
            <a:r>
              <a:rPr lang="en-US"/>
              <a:t>!tail -n 5 ./linuxlab/test1.txt &gt; ./linuxlab/test3.txt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Lucida Sans Unicode" panose="020B0602030504020204" pitchFamily="34" charset="0"/>
                <a:cs typeface="+mj-cs"/>
                <a:sym typeface="Lucida Sans Unicode" panose="020B0602030504020204" pitchFamily="34" charset="0"/>
              </a:rPr>
              <a:t>Linux Excercise2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Lucida Sans Unicode" panose="020B0602030504020204" pitchFamily="34" charset="0"/>
              <a:cs typeface="+mj-cs"/>
              <a:sym typeface="Lucida Sans Unicode" panose="020B0602030504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45720" tIns="45720" rIns="45720" bIns="45720" anchor="t" anchorCtr="0"/>
          <a:p>
            <a:r>
              <a:rPr lang="en-US" altLang="en-US" dirty="0"/>
              <a:t>Write a command that will list all .txt files</a:t>
            </a:r>
            <a:endParaRPr lang="en-US" altLang="en-US" dirty="0"/>
          </a:p>
          <a:p>
            <a:r>
              <a:rPr lang="en-US" altLang="en-US" b="1" dirty="0"/>
              <a:t>Write a command to rename a file “test1” to “test2”</a:t>
            </a:r>
            <a:endParaRPr lang="en-US" altLang="en-US" b="1" dirty="0"/>
          </a:p>
          <a:p>
            <a:r>
              <a:rPr lang="en-US" altLang="en-US" b="1" dirty="0"/>
              <a:t>Create file with 10 lines and print only line 6 on linux terminal.</a:t>
            </a:r>
            <a:endParaRPr lang="en-US" altLang="en-US" b="1" dirty="0"/>
          </a:p>
          <a:p>
            <a:r>
              <a:rPr lang="en-US" altLang="en-US" b="1" dirty="0"/>
              <a:t>Write a command to copy file from one directory to another directory.</a:t>
            </a:r>
            <a:endParaRPr lang="en-US" altLang="en-US" b="1" dirty="0"/>
          </a:p>
          <a:p>
            <a:r>
              <a:rPr lang="en-US" altLang="en-US" b="1" dirty="0"/>
              <a:t>How can you append one file to another in Linux?</a:t>
            </a:r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2 - part 1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/>
              <a:t>#List all files in the directory with ‘.txt’</a:t>
            </a:r>
            <a:endParaRPr lang="en-US"/>
          </a:p>
          <a:p>
            <a:r>
              <a:rPr lang="en-US"/>
              <a:t>!find ./linuxlab/ -type f -name "*.txt"</a:t>
            </a:r>
            <a:r>
              <a:rPr lang="en-CA" altLang="en-US"/>
              <a:t> or !ls ./linuxlab/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#Rename Test 1 to Test 2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!mv sample_data/test1.txt sample_data/test2.txt</a:t>
            </a:r>
            <a:endParaRPr lang="en-C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2 - part 2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1800"/>
              <a:t>#Create 10 lines of a document</a:t>
            </a:r>
            <a:endParaRPr lang="en-CA" altLang="en-US" sz="1800"/>
          </a:p>
          <a:p>
            <a:r>
              <a:rPr lang="en-CA" altLang="en-US" sz="1800">
                <a:sym typeface="+mn-ea"/>
              </a:rPr>
              <a:t>content = """</a:t>
            </a:r>
            <a:endParaRPr lang="en-CA" altLang="en-US" sz="1800"/>
          </a:p>
          <a:p>
            <a:r>
              <a:rPr lang="en-CA" altLang="en-US" sz="700">
                <a:sym typeface="+mn-ea"/>
              </a:rPr>
              <a:t>Lorem ipsum dolor sit amet, consectetur adipiscing elit.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Sed do eiusmod tempor incididunt ut labore et dolore magna aliqua.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Ut enim ad minim veniam, quis nostrud exercitation ullamco laboris nisi ut aliquip ex ea commodo consequat.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Duis aute irure dolor in reprehenderit in voluptate velit esse cillum dolore eu fugiat nulla pariatur.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Excepteur sint occaecat cupidatat non proident, sunt in culpa qui officia deserunt mollit anim id est laborum.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Curabitur pretium tincidunt lacus. Nulla gravida orci a odio. Nullam varius, turpis et commodo pharetra, est eros bibendum elit, nec luctus magna felis sollicitudin mauris.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Integer in mauris eu nibh euismod gravida. Duis ac tellus et risus vulputate vehicula. Donec lobortis risus a elit. Etiam tempor. Ut ullamcorper, ligula eu tempor congue, eros est euismod turpis, id tincidunt sapien risus a quam.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Maecenas fermentum consequat mi. Donec fermentum. Pellentesque malesuada nulla a mi. Duis sapien sem, aliquet nec, commodo eget, consequat quis, neque.</a:t>
            </a:r>
            <a:endParaRPr lang="en-CA" altLang="en-US" sz="700"/>
          </a:p>
          <a:p>
            <a:r>
              <a:rPr lang="en-CA" altLang="en-US" sz="700">
                <a:sym typeface="+mn-ea"/>
              </a:rPr>
              <a:t>Aliquam faucibus, elit ut dictum aliquet, felis nisl adipiscing sapien, sed malesuada diam lacus eget erat.</a:t>
            </a:r>
            <a:endParaRPr lang="en-CA" altLang="en-US" sz="700">
              <a:sym typeface="+mn-ea"/>
            </a:endParaRPr>
          </a:p>
          <a:p>
            <a:pPr algn="l">
              <a:buFontTx/>
            </a:pPr>
            <a:r>
              <a:rPr lang="en-CA" altLang="en-US" sz="1800"/>
              <a:t>with open("./linuxlab/test1.txt", "w") as file:</a:t>
            </a:r>
            <a:endParaRPr lang="en-CA" altLang="en-US" sz="1800"/>
          </a:p>
          <a:p>
            <a:pPr algn="l">
              <a:buFontTx/>
            </a:pPr>
            <a:r>
              <a:rPr lang="en-CA" altLang="en-US" sz="1800"/>
              <a:t>    file.write(content)</a:t>
            </a:r>
            <a:endParaRPr lang="en-CA" altLang="en-US" sz="1800"/>
          </a:p>
          <a:p>
            <a:pPr algn="l">
              <a:buFontTx/>
            </a:pPr>
            <a:endParaRPr lang="en-CA" altLang="en-US" sz="1800"/>
          </a:p>
          <a:p>
            <a:r>
              <a:rPr lang="en-CA" altLang="en-US" sz="1800"/>
              <a:t>#Print the first 6 lines of a file test1.txt</a:t>
            </a:r>
            <a:endParaRPr lang="en-CA" altLang="en-US" sz="1800"/>
          </a:p>
          <a:p>
            <a:r>
              <a:rPr lang="en-CA" altLang="en-US" sz="1800"/>
              <a:t>!head -n 6 ./linuxlab/test1.txt</a:t>
            </a:r>
            <a:endParaRPr lang="en-CA" altLang="en-US" sz="1800"/>
          </a:p>
          <a:p>
            <a:endParaRPr lang="en-CA" altLang="en-US" sz="1800"/>
          </a:p>
          <a:p>
            <a:r>
              <a:rPr lang="en-CA" altLang="en-US" sz="1800"/>
              <a:t>#Copy file from sampe data to linuxlab</a:t>
            </a:r>
            <a:endParaRPr lang="en-CA" altLang="en-US" sz="1800"/>
          </a:p>
          <a:p>
            <a:r>
              <a:rPr lang="en-CA" altLang="en-US" sz="1800"/>
              <a:t>!cp sample_data/README.md ./linuxlab/</a:t>
            </a:r>
            <a:endParaRPr lang="en-CA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2 - part 3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1800"/>
              <a:t>#Appending files together</a:t>
            </a:r>
            <a:endParaRPr lang="en-CA" altLang="en-US" sz="1800"/>
          </a:p>
          <a:p>
            <a:endParaRPr lang="en-CA" altLang="en-US" sz="1800"/>
          </a:p>
          <a:p>
            <a:r>
              <a:rPr lang="en-CA" altLang="en-US" sz="1800"/>
              <a:t>!cat ./linuxlab/test1.txt &gt;&gt; ./linuxlab/test5.txt</a:t>
            </a:r>
            <a:endParaRPr lang="en-CA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45720" tIns="45720" rIns="4572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Lucida Sans Unicode" panose="020B0602030504020204" pitchFamily="34" charset="0"/>
                <a:cs typeface="+mj-cs"/>
                <a:sym typeface="Lucida Sans Unicode" panose="020B0602030504020204" pitchFamily="34" charset="0"/>
              </a:rPr>
              <a:t>Linux Excercise</a:t>
            </a:r>
            <a:r>
              <a:rPr kumimoji="0" lang="en-CA" alt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Lucida Sans Unicode" panose="020B0602030504020204" pitchFamily="34" charset="0"/>
                <a:cs typeface="+mj-cs"/>
                <a:sym typeface="Lucida Sans Unicode" panose="020B0602030504020204" pitchFamily="34" charset="0"/>
              </a:rPr>
              <a:t> 3</a:t>
            </a:r>
            <a:endParaRPr kumimoji="0" lang="en-CA" altLang="en-US" sz="41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Lucida Sans Unicode" panose="020B0602030504020204" pitchFamily="34" charset="0"/>
              <a:cs typeface="+mj-cs"/>
              <a:sym typeface="Lucida Sans Unicode" panose="020B0602030504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45720" tIns="45720" rIns="45720" bIns="45720" numCol="1" anchor="t" anchorCtr="0" compatLnSpc="1"/>
          <a:lstStyle/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Create a file list.txt that store result of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ls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 –l command.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Now append the result of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ls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 –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ltrh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 command into list.txt file.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365125" marR="0" lvl="0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Char char="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Store number of line, word and character into 3 different files. Use below content.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Unix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 (trademarked as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UNIX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) is a family of multitasking, multiuser computer operating systems that derive from the original AT&amp;T Unix.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Unix systems are characterized by a modular design that is sometimes called the "Unix philosophy".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  <a:p>
            <a:pPr marL="10922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anose="020B0602030504020204" pitchFamily="34" charset="0"/>
                <a:cs typeface="+mn-cs"/>
                <a:sym typeface="Lucida Sans Unicode" panose="020B0602030504020204" pitchFamily="34" charset="0"/>
              </a:rPr>
              <a:t>	At first, Unix was not designed to be portable or for multi-tasking.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anose="020B0602030504020204" pitchFamily="34" charset="0"/>
              <a:cs typeface="+mn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Answer 3 - part 1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#Create a file with the ls command</a:t>
            </a:r>
            <a:endParaRPr lang="en-US"/>
          </a:p>
          <a:p>
            <a:r>
              <a:rPr lang="en-US"/>
              <a:t>!ls -l &gt; list.txt</a:t>
            </a:r>
            <a:endParaRPr lang="en-US"/>
          </a:p>
          <a:p>
            <a:endParaRPr lang="en-US"/>
          </a:p>
          <a:p>
            <a:r>
              <a:rPr lang="en-US"/>
              <a:t>#Append using the ls- 1trh </a:t>
            </a:r>
            <a:endParaRPr lang="en-US"/>
          </a:p>
          <a:p>
            <a:r>
              <a:rPr lang="en-US"/>
              <a:t>!ls -ltrh &gt;&gt; list.txt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0000FF"/>
      </a:hlink>
      <a:folHlink>
        <a:srgbClr val="FF00FF"/>
      </a:folHlink>
    </a:clrScheme>
    <a:fontScheme name="Concourse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4999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 Unicode" panose="020B0602030504020204" pitchFamily="34" charset="0"/>
            <a:cs typeface="Lucida Sans Unicode" panose="020B0602030504020204" pitchFamily="34" charset="0"/>
            <a:sym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4999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 Unicode" panose="020B0602030504020204" pitchFamily="34" charset="0"/>
            <a:cs typeface="Lucida Sans Unicode" panose="020B0602030504020204" pitchFamily="34" charset="0"/>
            <a:sym typeface="Lucida Sans Unicode" panose="020B0602030504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ours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0000FF"/>
      </a:hlink>
      <a:folHlink>
        <a:srgbClr val="FF00FF"/>
      </a:folHlink>
    </a:clrScheme>
    <a:fontScheme name="Concourse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4999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 Unicode" panose="020B0602030504020204" pitchFamily="34" charset="0"/>
            <a:cs typeface="Lucida Sans Unicode" panose="020B0602030504020204" pitchFamily="34" charset="0"/>
            <a:sym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4999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 Unicode" panose="020B0602030504020204" pitchFamily="34" charset="0"/>
            <a:cs typeface="Lucida Sans Unicode" panose="020B0602030504020204" pitchFamily="34" charset="0"/>
            <a:sym typeface="Lucida Sans Unicode" panose="020B0602030504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7135</Words>
  <Application>WPS Presentation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Lucida Sans Unicode</vt:lpstr>
      <vt:lpstr>Calibri</vt:lpstr>
      <vt:lpstr>Microsoft YaHei</vt:lpstr>
      <vt:lpstr>Arial Unicode MS</vt:lpstr>
      <vt:lpstr>Concourse</vt:lpstr>
      <vt:lpstr>1_Concourse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 2</vt:lpstr>
      <vt:lpstr>Answer 2</vt:lpstr>
      <vt:lpstr>PowerPoint 演示文稿</vt:lpstr>
      <vt:lpstr>PowerPoint 演示文稿</vt:lpstr>
      <vt:lpstr>Answer 3 - part 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Abiodun Oladayo</cp:lastModifiedBy>
  <cp:revision>29</cp:revision>
  <dcterms:created xsi:type="dcterms:W3CDTF">2024-09-18T22:36:51Z</dcterms:created>
  <dcterms:modified xsi:type="dcterms:W3CDTF">2024-09-19T01:38:52Z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0EC0884BF9A843F6BD8ACCD3CCC7E921_13</vt:lpwstr>
  </property>
  <property fmtid="{D5CDD505-2E9C-101B-9397-08002B2CF9AE}" pid="3" name="KSOProductBuildVer">
    <vt:lpwstr>1033-12.2.0.18165</vt:lpwstr>
  </property>
</Properties>
</file>