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Franklin Gothic"/>
      <p:bold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Franklin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e30c2425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e30c2425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30c2425f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30c2425f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30c2425f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30c2425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30c2425f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30c2425f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30c2425f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30c2425f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30c2425f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30c2425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30c2425f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30c2425f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0" y="0"/>
            <a:ext cx="319300" cy="5143500"/>
          </a:xfrm>
          <a:prstGeom prst="rect">
            <a:avLst/>
          </a:prstGeom>
          <a:noFill/>
          <a:ln>
            <a:noFill/>
          </a:ln>
        </p:spPr>
      </p:pic>
      <p:sp>
        <p:nvSpPr>
          <p:cNvPr id="55" name="Google Shape;55;p13"/>
          <p:cNvSpPr txBox="1"/>
          <p:nvPr/>
        </p:nvSpPr>
        <p:spPr>
          <a:xfrm>
            <a:off x="677700" y="198075"/>
            <a:ext cx="79137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4C1130"/>
                </a:solidFill>
              </a:rPr>
              <a:t>Early Prediction of</a:t>
            </a:r>
            <a:r>
              <a:rPr b="1" lang="en" sz="2200"/>
              <a:t> </a:t>
            </a:r>
            <a:r>
              <a:rPr b="1" lang="en" sz="2200">
                <a:solidFill>
                  <a:srgbClr val="CC0000"/>
                </a:solidFill>
              </a:rPr>
              <a:t>Parkinson’s Disease</a:t>
            </a:r>
            <a:endParaRPr b="1" sz="2200"/>
          </a:p>
        </p:txBody>
      </p:sp>
      <p:sp>
        <p:nvSpPr>
          <p:cNvPr id="56" name="Google Shape;56;p13"/>
          <p:cNvSpPr txBox="1"/>
          <p:nvPr/>
        </p:nvSpPr>
        <p:spPr>
          <a:xfrm>
            <a:off x="1448275" y="2432838"/>
            <a:ext cx="30000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t>Group Members: -</a:t>
            </a:r>
            <a:endParaRPr sz="1600"/>
          </a:p>
          <a:p>
            <a:pPr indent="0" lvl="0" marL="0" rtl="0" algn="just">
              <a:spcBef>
                <a:spcPts val="0"/>
              </a:spcBef>
              <a:spcAft>
                <a:spcPts val="0"/>
              </a:spcAft>
              <a:buNone/>
            </a:pPr>
            <a:r>
              <a:t/>
            </a:r>
            <a:endParaRPr sz="1600"/>
          </a:p>
          <a:p>
            <a:pPr indent="0" lvl="0" marL="0" rtl="0" algn="just">
              <a:lnSpc>
                <a:spcPct val="115000"/>
              </a:lnSpc>
              <a:spcBef>
                <a:spcPts val="0"/>
              </a:spcBef>
              <a:spcAft>
                <a:spcPts val="0"/>
              </a:spcAft>
              <a:buNone/>
            </a:pPr>
            <a:r>
              <a:rPr lang="en" sz="1600"/>
              <a:t>24. Chetanya Rathi</a:t>
            </a:r>
            <a:endParaRPr sz="1600"/>
          </a:p>
          <a:p>
            <a:pPr indent="0" lvl="0" marL="0" rtl="0" algn="just">
              <a:lnSpc>
                <a:spcPct val="115000"/>
              </a:lnSpc>
              <a:spcBef>
                <a:spcPts val="0"/>
              </a:spcBef>
              <a:spcAft>
                <a:spcPts val="0"/>
              </a:spcAft>
              <a:buNone/>
            </a:pPr>
            <a:r>
              <a:rPr lang="en" sz="1600"/>
              <a:t>42. Harsh Dhabekar</a:t>
            </a:r>
            <a:endParaRPr sz="1600"/>
          </a:p>
          <a:p>
            <a:pPr indent="0" lvl="0" marL="0" rtl="0" algn="just">
              <a:lnSpc>
                <a:spcPct val="115000"/>
              </a:lnSpc>
              <a:spcBef>
                <a:spcPts val="0"/>
              </a:spcBef>
              <a:spcAft>
                <a:spcPts val="0"/>
              </a:spcAft>
              <a:buNone/>
            </a:pPr>
            <a:r>
              <a:rPr lang="en" sz="1600"/>
              <a:t>44. Harshit Mundhra</a:t>
            </a:r>
            <a:endParaRPr sz="1600"/>
          </a:p>
          <a:p>
            <a:pPr indent="0" lvl="0" marL="0" rtl="0" algn="just">
              <a:lnSpc>
                <a:spcPct val="115000"/>
              </a:lnSpc>
              <a:spcBef>
                <a:spcPts val="0"/>
              </a:spcBef>
              <a:spcAft>
                <a:spcPts val="0"/>
              </a:spcAft>
              <a:buNone/>
            </a:pPr>
            <a:r>
              <a:rPr lang="en" sz="1600"/>
              <a:t>45. Pushkar Helge</a:t>
            </a:r>
            <a:endParaRPr sz="1600"/>
          </a:p>
          <a:p>
            <a:pPr indent="0" lvl="0" marL="0" rtl="0" algn="just">
              <a:lnSpc>
                <a:spcPct val="115000"/>
              </a:lnSpc>
              <a:spcBef>
                <a:spcPts val="0"/>
              </a:spcBef>
              <a:spcAft>
                <a:spcPts val="0"/>
              </a:spcAft>
              <a:buNone/>
            </a:pPr>
            <a:r>
              <a:rPr lang="en" sz="1600"/>
              <a:t>60. Kartik Rajput</a:t>
            </a:r>
            <a:endParaRPr sz="1600"/>
          </a:p>
          <a:p>
            <a:pPr indent="0" lvl="0" marL="0" rtl="0" algn="l">
              <a:spcBef>
                <a:spcPts val="0"/>
              </a:spcBef>
              <a:spcAft>
                <a:spcPts val="0"/>
              </a:spcAft>
              <a:buNone/>
            </a:pPr>
            <a:r>
              <a:t/>
            </a:r>
            <a:endParaRPr sz="1600"/>
          </a:p>
        </p:txBody>
      </p:sp>
      <p:pic>
        <p:nvPicPr>
          <p:cNvPr id="57" name="Google Shape;57;p13"/>
          <p:cNvPicPr preferRelativeResize="0"/>
          <p:nvPr/>
        </p:nvPicPr>
        <p:blipFill>
          <a:blip r:embed="rId4">
            <a:alphaModFix/>
          </a:blip>
          <a:stretch>
            <a:fillRect/>
          </a:stretch>
        </p:blipFill>
        <p:spPr>
          <a:xfrm>
            <a:off x="4988275" y="1722025"/>
            <a:ext cx="3903950" cy="3123149"/>
          </a:xfrm>
          <a:prstGeom prst="rect">
            <a:avLst/>
          </a:prstGeom>
          <a:noFill/>
          <a:ln cap="flat" cmpd="sng" w="28575">
            <a:solidFill>
              <a:schemeClr val="dk2"/>
            </a:solidFill>
            <a:prstDash val="solid"/>
            <a:round/>
            <a:headEnd len="sm" w="sm" type="none"/>
            <a:tailEnd len="sm" w="sm" type="none"/>
          </a:ln>
        </p:spPr>
      </p:pic>
      <p:sp>
        <p:nvSpPr>
          <p:cNvPr id="58" name="Google Shape;58;p13"/>
          <p:cNvSpPr txBox="1"/>
          <p:nvPr/>
        </p:nvSpPr>
        <p:spPr>
          <a:xfrm>
            <a:off x="433025" y="4845172"/>
            <a:ext cx="85761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900"/>
              <a:t>19/05/</a:t>
            </a:r>
            <a:r>
              <a:rPr b="0" i="0" lang="en" sz="900" u="none" cap="none" strike="noStrike">
                <a:solidFill>
                  <a:srgbClr val="000000"/>
                </a:solidFill>
                <a:latin typeface="Arial"/>
                <a:ea typeface="Arial"/>
                <a:cs typeface="Arial"/>
                <a:sym typeface="Arial"/>
              </a:rPr>
              <a:t>2023                                                                                               	     </a:t>
            </a:r>
            <a:r>
              <a:rPr lang="en" sz="900"/>
              <a:t>EDI</a:t>
            </a:r>
            <a:r>
              <a:rPr b="0" i="0" lang="en" sz="900" u="none" cap="none" strike="noStrike">
                <a:solidFill>
                  <a:srgbClr val="000000"/>
                </a:solidFill>
                <a:latin typeface="Arial"/>
                <a:ea typeface="Arial"/>
                <a:cs typeface="Arial"/>
                <a:sym typeface="Arial"/>
              </a:rPr>
              <a:t>     									1</a:t>
            </a:r>
            <a:endParaRPr b="0" i="0" sz="900" u="none" cap="none" strike="noStrike">
              <a:solidFill>
                <a:srgbClr val="000000"/>
              </a:solidFill>
              <a:latin typeface="Arial"/>
              <a:ea typeface="Arial"/>
              <a:cs typeface="Arial"/>
              <a:sym typeface="Arial"/>
            </a:endParaRPr>
          </a:p>
        </p:txBody>
      </p:sp>
      <p:sp>
        <p:nvSpPr>
          <p:cNvPr id="59" name="Google Shape;59;p13"/>
          <p:cNvSpPr txBox="1"/>
          <p:nvPr/>
        </p:nvSpPr>
        <p:spPr>
          <a:xfrm>
            <a:off x="613775" y="1398675"/>
            <a:ext cx="4080000" cy="852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800"/>
              <a:t>TY-AI-A </a:t>
            </a:r>
            <a:r>
              <a:rPr lang="en" sz="1800">
                <a:solidFill>
                  <a:srgbClr val="000000"/>
                </a:solidFill>
              </a:rPr>
              <a:t>GROUP  </a:t>
            </a:r>
            <a:r>
              <a:rPr lang="en" sz="1800"/>
              <a:t>7</a:t>
            </a:r>
            <a:endParaRPr sz="1800">
              <a:solidFill>
                <a:srgbClr val="000000"/>
              </a:solidFill>
            </a:endParaRPr>
          </a:p>
          <a:p>
            <a:pPr indent="0" lvl="0" marL="0" rtl="0" algn="ctr">
              <a:lnSpc>
                <a:spcPct val="115000"/>
              </a:lnSpc>
              <a:spcBef>
                <a:spcPts val="0"/>
              </a:spcBef>
              <a:spcAft>
                <a:spcPts val="0"/>
              </a:spcAft>
              <a:buNone/>
            </a:pPr>
            <a:r>
              <a:rPr b="1" lang="en" sz="1800">
                <a:solidFill>
                  <a:srgbClr val="000000"/>
                </a:solidFill>
              </a:rPr>
              <a:t>Guide:- Prof. Deepali Deshpande</a:t>
            </a:r>
            <a:endParaRPr b="1"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b="0" l="0" r="0" t="0"/>
          <a:stretch/>
        </p:blipFill>
        <p:spPr>
          <a:xfrm>
            <a:off x="0" y="0"/>
            <a:ext cx="319300" cy="5143500"/>
          </a:xfrm>
          <a:prstGeom prst="rect">
            <a:avLst/>
          </a:prstGeom>
          <a:noFill/>
          <a:ln>
            <a:noFill/>
          </a:ln>
        </p:spPr>
      </p:pic>
      <p:sp>
        <p:nvSpPr>
          <p:cNvPr id="65" name="Google Shape;65;p14"/>
          <p:cNvSpPr txBox="1"/>
          <p:nvPr/>
        </p:nvSpPr>
        <p:spPr>
          <a:xfrm>
            <a:off x="1071550" y="1607350"/>
            <a:ext cx="42267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 sz="1800"/>
              <a:t>Early Detection</a:t>
            </a:r>
            <a:endParaRPr sz="1800"/>
          </a:p>
          <a:p>
            <a:pPr indent="-342900" lvl="0" marL="457200" rtl="0" algn="l">
              <a:lnSpc>
                <a:spcPct val="150000"/>
              </a:lnSpc>
              <a:spcBef>
                <a:spcPts val="0"/>
              </a:spcBef>
              <a:spcAft>
                <a:spcPts val="0"/>
              </a:spcAft>
              <a:buSzPts val="1800"/>
              <a:buChar char="●"/>
            </a:pPr>
            <a:r>
              <a:rPr lang="en" sz="1800"/>
              <a:t>Risk Assessment</a:t>
            </a:r>
            <a:endParaRPr sz="1800"/>
          </a:p>
          <a:p>
            <a:pPr indent="-342900" lvl="0" marL="457200" rtl="0" algn="l">
              <a:lnSpc>
                <a:spcPct val="150000"/>
              </a:lnSpc>
              <a:spcBef>
                <a:spcPts val="0"/>
              </a:spcBef>
              <a:spcAft>
                <a:spcPts val="0"/>
              </a:spcAft>
              <a:buSzPts val="1800"/>
              <a:buChar char="●"/>
            </a:pPr>
            <a:r>
              <a:rPr lang="en" sz="1800"/>
              <a:t>Symptom Progression Prediction</a:t>
            </a:r>
            <a:endParaRPr sz="1800"/>
          </a:p>
          <a:p>
            <a:pPr indent="-342900" lvl="0" marL="457200" rtl="0" algn="l">
              <a:lnSpc>
                <a:spcPct val="150000"/>
              </a:lnSpc>
              <a:spcBef>
                <a:spcPts val="0"/>
              </a:spcBef>
              <a:spcAft>
                <a:spcPts val="0"/>
              </a:spcAft>
              <a:buSzPts val="1800"/>
              <a:buChar char="●"/>
            </a:pPr>
            <a:r>
              <a:rPr lang="en" sz="1800"/>
              <a:t>Response to Treatment</a:t>
            </a:r>
            <a:endParaRPr sz="1800"/>
          </a:p>
          <a:p>
            <a:pPr indent="-342900" lvl="0" marL="457200" rtl="0" algn="l">
              <a:lnSpc>
                <a:spcPct val="150000"/>
              </a:lnSpc>
              <a:spcBef>
                <a:spcPts val="0"/>
              </a:spcBef>
              <a:spcAft>
                <a:spcPts val="0"/>
              </a:spcAft>
              <a:buSzPts val="1800"/>
              <a:buChar char="●"/>
            </a:pPr>
            <a:r>
              <a:rPr lang="en" sz="1800"/>
              <a:t>Differential Diagnosis</a:t>
            </a:r>
            <a:endParaRPr sz="1800"/>
          </a:p>
        </p:txBody>
      </p:sp>
      <p:sp>
        <p:nvSpPr>
          <p:cNvPr id="66" name="Google Shape;66;p14"/>
          <p:cNvSpPr txBox="1"/>
          <p:nvPr/>
        </p:nvSpPr>
        <p:spPr>
          <a:xfrm>
            <a:off x="964400" y="535775"/>
            <a:ext cx="33099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Char char="➢"/>
            </a:pPr>
            <a:r>
              <a:rPr b="1" lang="en" sz="2100"/>
              <a:t>OBJECTIVES</a:t>
            </a:r>
            <a:endParaRPr b="1" sz="2100"/>
          </a:p>
        </p:txBody>
      </p:sp>
      <p:sp>
        <p:nvSpPr>
          <p:cNvPr id="67" name="Google Shape;67;p14"/>
          <p:cNvSpPr txBox="1"/>
          <p:nvPr/>
        </p:nvSpPr>
        <p:spPr>
          <a:xfrm>
            <a:off x="433025" y="4845172"/>
            <a:ext cx="85761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900"/>
              <a:t>19/05/</a:t>
            </a:r>
            <a:r>
              <a:rPr b="0" i="0" lang="en" sz="900" u="none" cap="none" strike="noStrike">
                <a:solidFill>
                  <a:srgbClr val="000000"/>
                </a:solidFill>
                <a:latin typeface="Arial"/>
                <a:ea typeface="Arial"/>
                <a:cs typeface="Arial"/>
                <a:sym typeface="Arial"/>
              </a:rPr>
              <a:t>2023                                                                                               	     </a:t>
            </a:r>
            <a:r>
              <a:rPr lang="en" sz="900"/>
              <a:t>EDI</a:t>
            </a:r>
            <a:r>
              <a:rPr b="0" i="0" lang="en" sz="900" u="none" cap="none" strike="noStrike">
                <a:solidFill>
                  <a:srgbClr val="000000"/>
                </a:solidFill>
                <a:latin typeface="Arial"/>
                <a:ea typeface="Arial"/>
                <a:cs typeface="Arial"/>
                <a:sym typeface="Arial"/>
              </a:rPr>
              <a:t>     									</a:t>
            </a:r>
            <a:r>
              <a:rPr lang="en" sz="900"/>
              <a:t>2</a:t>
            </a:r>
            <a:endParaRPr b="0" i="0" sz="900" u="none" cap="none" strike="noStrike">
              <a:solidFill>
                <a:srgbClr val="000000"/>
              </a:solidFill>
              <a:latin typeface="Arial"/>
              <a:ea typeface="Arial"/>
              <a:cs typeface="Arial"/>
              <a:sym typeface="Arial"/>
            </a:endParaRPr>
          </a:p>
        </p:txBody>
      </p:sp>
      <p:pic>
        <p:nvPicPr>
          <p:cNvPr id="68" name="Google Shape;68;p14"/>
          <p:cNvPicPr preferRelativeResize="0"/>
          <p:nvPr/>
        </p:nvPicPr>
        <p:blipFill>
          <a:blip r:embed="rId4">
            <a:alphaModFix/>
          </a:blip>
          <a:stretch>
            <a:fillRect/>
          </a:stretch>
        </p:blipFill>
        <p:spPr>
          <a:xfrm>
            <a:off x="6135800" y="1700213"/>
            <a:ext cx="26193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rotWithShape="1">
          <a:blip r:embed="rId3">
            <a:alphaModFix/>
          </a:blip>
          <a:srcRect b="0" l="0" r="0" t="0"/>
          <a:stretch/>
        </p:blipFill>
        <p:spPr>
          <a:xfrm>
            <a:off x="0" y="0"/>
            <a:ext cx="319300" cy="5143500"/>
          </a:xfrm>
          <a:prstGeom prst="rect">
            <a:avLst/>
          </a:prstGeom>
          <a:noFill/>
          <a:ln>
            <a:noFill/>
          </a:ln>
        </p:spPr>
      </p:pic>
      <p:sp>
        <p:nvSpPr>
          <p:cNvPr id="74" name="Google Shape;74;p15"/>
          <p:cNvSpPr txBox="1"/>
          <p:nvPr/>
        </p:nvSpPr>
        <p:spPr>
          <a:xfrm>
            <a:off x="809625" y="381000"/>
            <a:ext cx="40719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Char char="➢"/>
            </a:pPr>
            <a:r>
              <a:rPr b="1" lang="en" sz="2100"/>
              <a:t>Technology Used</a:t>
            </a:r>
            <a:endParaRPr b="1" sz="2100"/>
          </a:p>
        </p:txBody>
      </p:sp>
      <p:pic>
        <p:nvPicPr>
          <p:cNvPr id="75" name="Google Shape;75;p15"/>
          <p:cNvPicPr preferRelativeResize="0"/>
          <p:nvPr/>
        </p:nvPicPr>
        <p:blipFill>
          <a:blip r:embed="rId4">
            <a:alphaModFix/>
          </a:blip>
          <a:stretch>
            <a:fillRect/>
          </a:stretch>
        </p:blipFill>
        <p:spPr>
          <a:xfrm>
            <a:off x="1689200" y="1136200"/>
            <a:ext cx="1038900" cy="1140843"/>
          </a:xfrm>
          <a:prstGeom prst="rect">
            <a:avLst/>
          </a:prstGeom>
          <a:noFill/>
          <a:ln>
            <a:noFill/>
          </a:ln>
        </p:spPr>
      </p:pic>
      <p:pic>
        <p:nvPicPr>
          <p:cNvPr id="76" name="Google Shape;76;p15"/>
          <p:cNvPicPr preferRelativeResize="0"/>
          <p:nvPr/>
        </p:nvPicPr>
        <p:blipFill>
          <a:blip r:embed="rId5">
            <a:alphaModFix/>
          </a:blip>
          <a:stretch>
            <a:fillRect/>
          </a:stretch>
        </p:blipFill>
        <p:spPr>
          <a:xfrm>
            <a:off x="2886300" y="2339200"/>
            <a:ext cx="3107150" cy="744975"/>
          </a:xfrm>
          <a:prstGeom prst="rect">
            <a:avLst/>
          </a:prstGeom>
          <a:noFill/>
          <a:ln>
            <a:noFill/>
          </a:ln>
        </p:spPr>
      </p:pic>
      <p:sp>
        <p:nvSpPr>
          <p:cNvPr id="77" name="Google Shape;77;p15"/>
          <p:cNvSpPr txBox="1"/>
          <p:nvPr/>
        </p:nvSpPr>
        <p:spPr>
          <a:xfrm>
            <a:off x="5374300" y="1040950"/>
            <a:ext cx="1352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3400">
                <a:solidFill>
                  <a:srgbClr val="1155CC"/>
                </a:solidFill>
                <a:latin typeface="Alfa Slab One"/>
                <a:ea typeface="Alfa Slab One"/>
                <a:cs typeface="Alfa Slab One"/>
                <a:sym typeface="Alfa Slab One"/>
              </a:rPr>
              <a:t>SVM</a:t>
            </a:r>
            <a:endParaRPr i="1" sz="3400">
              <a:solidFill>
                <a:srgbClr val="1155CC"/>
              </a:solidFill>
              <a:latin typeface="Alfa Slab One"/>
              <a:ea typeface="Alfa Slab One"/>
              <a:cs typeface="Alfa Slab One"/>
              <a:sym typeface="Alfa Slab One"/>
            </a:endParaRPr>
          </a:p>
        </p:txBody>
      </p:sp>
      <p:sp>
        <p:nvSpPr>
          <p:cNvPr id="78" name="Google Shape;78;p15"/>
          <p:cNvSpPr txBox="1"/>
          <p:nvPr/>
        </p:nvSpPr>
        <p:spPr>
          <a:xfrm>
            <a:off x="1689200" y="3973350"/>
            <a:ext cx="2704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300">
                <a:solidFill>
                  <a:srgbClr val="1155CC"/>
                </a:solidFill>
              </a:rPr>
              <a:t>Decision</a:t>
            </a:r>
            <a:r>
              <a:rPr b="1" i="1" lang="en" sz="2300">
                <a:solidFill>
                  <a:srgbClr val="1155CC"/>
                </a:solidFill>
              </a:rPr>
              <a:t> Tree</a:t>
            </a:r>
            <a:endParaRPr b="1" i="1" sz="2300">
              <a:solidFill>
                <a:srgbClr val="1155CC"/>
              </a:solidFill>
            </a:endParaRPr>
          </a:p>
        </p:txBody>
      </p:sp>
      <p:sp>
        <p:nvSpPr>
          <p:cNvPr id="79" name="Google Shape;79;p15"/>
          <p:cNvSpPr txBox="1"/>
          <p:nvPr/>
        </p:nvSpPr>
        <p:spPr>
          <a:xfrm>
            <a:off x="5212300" y="3888750"/>
            <a:ext cx="1352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3400">
                <a:solidFill>
                  <a:srgbClr val="741B47"/>
                </a:solidFill>
                <a:latin typeface="Alfa Slab One"/>
                <a:ea typeface="Alfa Slab One"/>
                <a:cs typeface="Alfa Slab One"/>
                <a:sym typeface="Alfa Slab One"/>
              </a:rPr>
              <a:t>CNN</a:t>
            </a:r>
            <a:endParaRPr i="1" sz="3400">
              <a:solidFill>
                <a:srgbClr val="741B47"/>
              </a:solidFill>
              <a:latin typeface="Alfa Slab One"/>
              <a:ea typeface="Alfa Slab One"/>
              <a:cs typeface="Alfa Slab One"/>
              <a:sym typeface="Alfa Slab One"/>
            </a:endParaRPr>
          </a:p>
        </p:txBody>
      </p:sp>
      <p:pic>
        <p:nvPicPr>
          <p:cNvPr id="80" name="Google Shape;80;p15"/>
          <p:cNvPicPr preferRelativeResize="0"/>
          <p:nvPr/>
        </p:nvPicPr>
        <p:blipFill rotWithShape="1">
          <a:blip r:embed="rId6">
            <a:alphaModFix/>
          </a:blip>
          <a:srcRect b="22136" l="0" r="0" t="0"/>
          <a:stretch/>
        </p:blipFill>
        <p:spPr>
          <a:xfrm>
            <a:off x="6969075" y="2194550"/>
            <a:ext cx="1857426" cy="1446300"/>
          </a:xfrm>
          <a:prstGeom prst="rect">
            <a:avLst/>
          </a:prstGeom>
          <a:noFill/>
          <a:ln>
            <a:noFill/>
          </a:ln>
        </p:spPr>
      </p:pic>
      <p:sp>
        <p:nvSpPr>
          <p:cNvPr id="81" name="Google Shape;81;p15"/>
          <p:cNvSpPr txBox="1"/>
          <p:nvPr/>
        </p:nvSpPr>
        <p:spPr>
          <a:xfrm>
            <a:off x="433025" y="4845172"/>
            <a:ext cx="85761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900"/>
              <a:t>19/05/</a:t>
            </a:r>
            <a:r>
              <a:rPr b="0" i="0" lang="en" sz="900" u="none" cap="none" strike="noStrike">
                <a:solidFill>
                  <a:srgbClr val="000000"/>
                </a:solidFill>
                <a:latin typeface="Arial"/>
                <a:ea typeface="Arial"/>
                <a:cs typeface="Arial"/>
                <a:sym typeface="Arial"/>
              </a:rPr>
              <a:t>2023                                                                                               	     </a:t>
            </a:r>
            <a:r>
              <a:rPr lang="en" sz="900"/>
              <a:t>EDI</a:t>
            </a:r>
            <a:r>
              <a:rPr b="0" i="0" lang="en" sz="900" u="none" cap="none" strike="noStrike">
                <a:solidFill>
                  <a:srgbClr val="000000"/>
                </a:solidFill>
                <a:latin typeface="Arial"/>
                <a:ea typeface="Arial"/>
                <a:cs typeface="Arial"/>
                <a:sym typeface="Arial"/>
              </a:rPr>
              <a:t>     									</a:t>
            </a:r>
            <a:r>
              <a:rPr lang="en" sz="900"/>
              <a:t>2</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rotWithShape="1">
          <a:blip r:embed="rId3">
            <a:alphaModFix/>
          </a:blip>
          <a:srcRect b="0" l="0" r="0" t="0"/>
          <a:stretch/>
        </p:blipFill>
        <p:spPr>
          <a:xfrm>
            <a:off x="0" y="0"/>
            <a:ext cx="319300" cy="5143500"/>
          </a:xfrm>
          <a:prstGeom prst="rect">
            <a:avLst/>
          </a:prstGeom>
          <a:noFill/>
          <a:ln>
            <a:noFill/>
          </a:ln>
        </p:spPr>
      </p:pic>
      <p:sp>
        <p:nvSpPr>
          <p:cNvPr id="87" name="Google Shape;87;p16"/>
          <p:cNvSpPr txBox="1"/>
          <p:nvPr/>
        </p:nvSpPr>
        <p:spPr>
          <a:xfrm>
            <a:off x="750100" y="381000"/>
            <a:ext cx="40719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Char char="➢"/>
            </a:pPr>
            <a:r>
              <a:rPr b="1" lang="en" sz="2100"/>
              <a:t>Flow Diagram</a:t>
            </a:r>
            <a:endParaRPr b="1" sz="2100"/>
          </a:p>
        </p:txBody>
      </p:sp>
      <p:pic>
        <p:nvPicPr>
          <p:cNvPr id="88" name="Google Shape;88;p16"/>
          <p:cNvPicPr preferRelativeResize="0"/>
          <p:nvPr/>
        </p:nvPicPr>
        <p:blipFill>
          <a:blip r:embed="rId4">
            <a:alphaModFix/>
          </a:blip>
          <a:stretch>
            <a:fillRect/>
          </a:stretch>
        </p:blipFill>
        <p:spPr>
          <a:xfrm>
            <a:off x="3581375" y="0"/>
            <a:ext cx="4407726" cy="5143501"/>
          </a:xfrm>
          <a:prstGeom prst="rect">
            <a:avLst/>
          </a:prstGeom>
          <a:noFill/>
          <a:ln>
            <a:noFill/>
          </a:ln>
        </p:spPr>
      </p:pic>
      <p:sp>
        <p:nvSpPr>
          <p:cNvPr id="89" name="Google Shape;89;p16"/>
          <p:cNvSpPr txBox="1"/>
          <p:nvPr/>
        </p:nvSpPr>
        <p:spPr>
          <a:xfrm>
            <a:off x="433025" y="4845172"/>
            <a:ext cx="85761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900"/>
              <a:t>19/05/</a:t>
            </a:r>
            <a:r>
              <a:rPr b="0" i="0" lang="en" sz="900" u="none" cap="none" strike="noStrike">
                <a:solidFill>
                  <a:srgbClr val="000000"/>
                </a:solidFill>
                <a:latin typeface="Arial"/>
                <a:ea typeface="Arial"/>
                <a:cs typeface="Arial"/>
                <a:sym typeface="Arial"/>
              </a:rPr>
              <a:t>2023                                                                                               	     									</a:t>
            </a:r>
            <a:r>
              <a:rPr lang="en" sz="900"/>
              <a:t>	4</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7"/>
          <p:cNvPicPr preferRelativeResize="0"/>
          <p:nvPr/>
        </p:nvPicPr>
        <p:blipFill rotWithShape="1">
          <a:blip r:embed="rId3">
            <a:alphaModFix/>
          </a:blip>
          <a:srcRect b="0" l="0" r="0" t="0"/>
          <a:stretch/>
        </p:blipFill>
        <p:spPr>
          <a:xfrm>
            <a:off x="0" y="0"/>
            <a:ext cx="319300" cy="5143500"/>
          </a:xfrm>
          <a:prstGeom prst="rect">
            <a:avLst/>
          </a:prstGeom>
          <a:noFill/>
          <a:ln>
            <a:noFill/>
          </a:ln>
        </p:spPr>
      </p:pic>
      <p:sp>
        <p:nvSpPr>
          <p:cNvPr id="95" name="Google Shape;95;p17"/>
          <p:cNvSpPr txBox="1"/>
          <p:nvPr/>
        </p:nvSpPr>
        <p:spPr>
          <a:xfrm>
            <a:off x="809625" y="381000"/>
            <a:ext cx="40719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Char char="➢"/>
            </a:pPr>
            <a:r>
              <a:rPr b="1" lang="en" sz="2100"/>
              <a:t>Results</a:t>
            </a:r>
            <a:endParaRPr b="1" sz="2100"/>
          </a:p>
        </p:txBody>
      </p:sp>
      <p:pic>
        <p:nvPicPr>
          <p:cNvPr id="96" name="Google Shape;96;p17"/>
          <p:cNvPicPr preferRelativeResize="0"/>
          <p:nvPr/>
        </p:nvPicPr>
        <p:blipFill>
          <a:blip r:embed="rId4">
            <a:alphaModFix/>
          </a:blip>
          <a:stretch>
            <a:fillRect/>
          </a:stretch>
        </p:blipFill>
        <p:spPr>
          <a:xfrm>
            <a:off x="575675" y="1360037"/>
            <a:ext cx="4119876" cy="2423426"/>
          </a:xfrm>
          <a:prstGeom prst="rect">
            <a:avLst/>
          </a:prstGeom>
          <a:noFill/>
          <a:ln>
            <a:noFill/>
          </a:ln>
        </p:spPr>
      </p:pic>
      <p:pic>
        <p:nvPicPr>
          <p:cNvPr id="97" name="Google Shape;97;p17"/>
          <p:cNvPicPr preferRelativeResize="0"/>
          <p:nvPr/>
        </p:nvPicPr>
        <p:blipFill>
          <a:blip r:embed="rId5">
            <a:alphaModFix/>
          </a:blip>
          <a:stretch>
            <a:fillRect/>
          </a:stretch>
        </p:blipFill>
        <p:spPr>
          <a:xfrm>
            <a:off x="4760150" y="1360039"/>
            <a:ext cx="4308300" cy="2423426"/>
          </a:xfrm>
          <a:prstGeom prst="rect">
            <a:avLst/>
          </a:prstGeom>
          <a:noFill/>
          <a:ln>
            <a:noFill/>
          </a:ln>
        </p:spPr>
      </p:pic>
      <p:sp>
        <p:nvSpPr>
          <p:cNvPr id="98" name="Google Shape;98;p17"/>
          <p:cNvSpPr txBox="1"/>
          <p:nvPr/>
        </p:nvSpPr>
        <p:spPr>
          <a:xfrm>
            <a:off x="433025" y="4845172"/>
            <a:ext cx="85761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900"/>
              <a:t>19/05/</a:t>
            </a:r>
            <a:r>
              <a:rPr b="0" i="0" lang="en" sz="900" u="none" cap="none" strike="noStrike">
                <a:solidFill>
                  <a:srgbClr val="000000"/>
                </a:solidFill>
                <a:latin typeface="Arial"/>
                <a:ea typeface="Arial"/>
                <a:cs typeface="Arial"/>
                <a:sym typeface="Arial"/>
              </a:rPr>
              <a:t>2023                                                                                               	     </a:t>
            </a:r>
            <a:r>
              <a:rPr lang="en" sz="900"/>
              <a:t>EDI</a:t>
            </a:r>
            <a:r>
              <a:rPr b="0" i="0" lang="en" sz="900" u="none" cap="none" strike="noStrike">
                <a:solidFill>
                  <a:srgbClr val="000000"/>
                </a:solidFill>
                <a:latin typeface="Arial"/>
                <a:ea typeface="Arial"/>
                <a:cs typeface="Arial"/>
                <a:sym typeface="Arial"/>
              </a:rPr>
              <a:t>     									</a:t>
            </a:r>
            <a:r>
              <a:rPr lang="en" sz="900"/>
              <a:t>5</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3">
            <a:alphaModFix/>
          </a:blip>
          <a:srcRect b="0" l="0" r="0" t="0"/>
          <a:stretch/>
        </p:blipFill>
        <p:spPr>
          <a:xfrm>
            <a:off x="0" y="0"/>
            <a:ext cx="319300" cy="5143500"/>
          </a:xfrm>
          <a:prstGeom prst="rect">
            <a:avLst/>
          </a:prstGeom>
          <a:noFill/>
          <a:ln>
            <a:noFill/>
          </a:ln>
        </p:spPr>
      </p:pic>
      <p:pic>
        <p:nvPicPr>
          <p:cNvPr id="104" name="Google Shape;104;p18"/>
          <p:cNvPicPr preferRelativeResize="0"/>
          <p:nvPr/>
        </p:nvPicPr>
        <p:blipFill>
          <a:blip r:embed="rId4">
            <a:alphaModFix/>
          </a:blip>
          <a:stretch>
            <a:fillRect/>
          </a:stretch>
        </p:blipFill>
        <p:spPr>
          <a:xfrm>
            <a:off x="865537" y="973900"/>
            <a:ext cx="7412925" cy="3050400"/>
          </a:xfrm>
          <a:prstGeom prst="rect">
            <a:avLst/>
          </a:prstGeom>
          <a:noFill/>
          <a:ln>
            <a:noFill/>
          </a:ln>
        </p:spPr>
      </p:pic>
      <p:sp>
        <p:nvSpPr>
          <p:cNvPr id="105" name="Google Shape;105;p18"/>
          <p:cNvSpPr txBox="1"/>
          <p:nvPr/>
        </p:nvSpPr>
        <p:spPr>
          <a:xfrm>
            <a:off x="433025" y="4845172"/>
            <a:ext cx="85761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900"/>
              <a:t>19/05/</a:t>
            </a:r>
            <a:r>
              <a:rPr b="0" i="0" lang="en" sz="900" u="none" cap="none" strike="noStrike">
                <a:solidFill>
                  <a:srgbClr val="000000"/>
                </a:solidFill>
                <a:latin typeface="Arial"/>
                <a:ea typeface="Arial"/>
                <a:cs typeface="Arial"/>
                <a:sym typeface="Arial"/>
              </a:rPr>
              <a:t>2023                                                                                               	     </a:t>
            </a:r>
            <a:r>
              <a:rPr lang="en" sz="900"/>
              <a:t>EDI</a:t>
            </a:r>
            <a:r>
              <a:rPr b="0" i="0" lang="en" sz="900" u="none" cap="none" strike="noStrike">
                <a:solidFill>
                  <a:srgbClr val="000000"/>
                </a:solidFill>
                <a:latin typeface="Arial"/>
                <a:ea typeface="Arial"/>
                <a:cs typeface="Arial"/>
                <a:sym typeface="Arial"/>
              </a:rPr>
              <a:t>     									</a:t>
            </a:r>
            <a:r>
              <a:rPr lang="en" sz="900"/>
              <a:t>6</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nvSpPr>
        <p:spPr>
          <a:xfrm>
            <a:off x="464325" y="1035850"/>
            <a:ext cx="5393700" cy="38790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Char char="●"/>
            </a:pPr>
            <a:r>
              <a:rPr lang="en">
                <a:solidFill>
                  <a:schemeClr val="dk1"/>
                </a:solidFill>
                <a:latin typeface="Roboto"/>
                <a:ea typeface="Roboto"/>
                <a:cs typeface="Roboto"/>
                <a:sym typeface="Roboto"/>
              </a:rPr>
              <a:t>The Parkinson's disease prediction model developed in this project shows promising potential for early detection of the disease using machine learning techniques. By leveraging multiple input parameters, including patient audio recordings, hand drawings, facial expressions, and health statistics, the model aims to provide timely identification and intervention for individuals at risk of Parkinson's disease.</a:t>
            </a:r>
            <a:endParaRPr>
              <a:solidFill>
                <a:schemeClr val="dk1"/>
              </a:solidFill>
              <a:latin typeface="Roboto"/>
              <a:ea typeface="Roboto"/>
              <a:cs typeface="Roboto"/>
              <a:sym typeface="Roboto"/>
            </a:endParaRPr>
          </a:p>
          <a:p>
            <a:pPr indent="0" lvl="0" marL="0" rtl="0" algn="just">
              <a:spcBef>
                <a:spcPts val="0"/>
              </a:spcBef>
              <a:spcAft>
                <a:spcPts val="0"/>
              </a:spcAft>
              <a:buNone/>
            </a:pPr>
            <a:r>
              <a:t/>
            </a:r>
            <a:endParaRPr>
              <a:solidFill>
                <a:schemeClr val="dk1"/>
              </a:solidFill>
              <a:latin typeface="Roboto"/>
              <a:ea typeface="Roboto"/>
              <a:cs typeface="Roboto"/>
              <a:sym typeface="Roboto"/>
            </a:endParaRPr>
          </a:p>
          <a:p>
            <a:pPr indent="-317500" lvl="0" marL="457200" rtl="0" algn="just">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integration of different input modalities and machine learning models enhances the overall accuracy and reliability of the Parkinson's disease prediction system. The system's web interface provides a user-friendly platform for individuals to upload their data and obtain predictions regarding their disease status. This facilitates early detection, allowing for timely medical intervention and improved disease management.</a:t>
            </a:r>
            <a:endParaRPr>
              <a:solidFill>
                <a:schemeClr val="dk1"/>
              </a:solidFill>
              <a:latin typeface="Roboto"/>
              <a:ea typeface="Roboto"/>
              <a:cs typeface="Roboto"/>
              <a:sym typeface="Roboto"/>
            </a:endParaRPr>
          </a:p>
        </p:txBody>
      </p:sp>
      <p:pic>
        <p:nvPicPr>
          <p:cNvPr id="111" name="Google Shape;111;p19"/>
          <p:cNvPicPr preferRelativeResize="0"/>
          <p:nvPr/>
        </p:nvPicPr>
        <p:blipFill rotWithShape="1">
          <a:blip r:embed="rId3">
            <a:alphaModFix/>
          </a:blip>
          <a:srcRect b="0" l="0" r="0" t="0"/>
          <a:stretch/>
        </p:blipFill>
        <p:spPr>
          <a:xfrm>
            <a:off x="0" y="0"/>
            <a:ext cx="319300" cy="5143500"/>
          </a:xfrm>
          <a:prstGeom prst="rect">
            <a:avLst/>
          </a:prstGeom>
          <a:noFill/>
          <a:ln>
            <a:noFill/>
          </a:ln>
        </p:spPr>
      </p:pic>
      <p:sp>
        <p:nvSpPr>
          <p:cNvPr id="112" name="Google Shape;112;p19"/>
          <p:cNvSpPr txBox="1"/>
          <p:nvPr/>
        </p:nvSpPr>
        <p:spPr>
          <a:xfrm>
            <a:off x="750100" y="381000"/>
            <a:ext cx="40719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Char char="➢"/>
            </a:pPr>
            <a:r>
              <a:rPr b="1" lang="en" sz="2100"/>
              <a:t>Conclusion</a:t>
            </a:r>
            <a:endParaRPr b="1" sz="2100"/>
          </a:p>
        </p:txBody>
      </p:sp>
      <p:pic>
        <p:nvPicPr>
          <p:cNvPr id="113" name="Google Shape;113;p19"/>
          <p:cNvPicPr preferRelativeResize="0"/>
          <p:nvPr/>
        </p:nvPicPr>
        <p:blipFill>
          <a:blip r:embed="rId4">
            <a:alphaModFix/>
          </a:blip>
          <a:stretch>
            <a:fillRect/>
          </a:stretch>
        </p:blipFill>
        <p:spPr>
          <a:xfrm>
            <a:off x="6069975" y="1890700"/>
            <a:ext cx="2619375" cy="1743075"/>
          </a:xfrm>
          <a:prstGeom prst="rect">
            <a:avLst/>
          </a:prstGeom>
          <a:noFill/>
          <a:ln>
            <a:noFill/>
          </a:ln>
        </p:spPr>
      </p:pic>
      <p:sp>
        <p:nvSpPr>
          <p:cNvPr id="114" name="Google Shape;114;p19"/>
          <p:cNvSpPr txBox="1"/>
          <p:nvPr/>
        </p:nvSpPr>
        <p:spPr>
          <a:xfrm>
            <a:off x="433025" y="4845172"/>
            <a:ext cx="85761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900"/>
              <a:t>19/05/</a:t>
            </a:r>
            <a:r>
              <a:rPr b="0" i="0" lang="en" sz="900" u="none" cap="none" strike="noStrike">
                <a:solidFill>
                  <a:srgbClr val="000000"/>
                </a:solidFill>
                <a:latin typeface="Arial"/>
                <a:ea typeface="Arial"/>
                <a:cs typeface="Arial"/>
                <a:sym typeface="Arial"/>
              </a:rPr>
              <a:t>2023                                                                                               	     </a:t>
            </a:r>
            <a:r>
              <a:rPr lang="en" sz="900"/>
              <a:t>EDI</a:t>
            </a:r>
            <a:r>
              <a:rPr b="0" i="0" lang="en" sz="900" u="none" cap="none" strike="noStrike">
                <a:solidFill>
                  <a:srgbClr val="000000"/>
                </a:solidFill>
                <a:latin typeface="Arial"/>
                <a:ea typeface="Arial"/>
                <a:cs typeface="Arial"/>
                <a:sym typeface="Arial"/>
              </a:rPr>
              <a:t>     									</a:t>
            </a:r>
            <a:r>
              <a:rPr lang="en" sz="900"/>
              <a:t>7</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rotWithShape="1">
          <a:blip r:embed="rId3">
            <a:alphaModFix/>
          </a:blip>
          <a:srcRect b="0" l="0" r="0" t="0"/>
          <a:stretch/>
        </p:blipFill>
        <p:spPr>
          <a:xfrm>
            <a:off x="0" y="0"/>
            <a:ext cx="319300" cy="5143500"/>
          </a:xfrm>
          <a:prstGeom prst="rect">
            <a:avLst/>
          </a:prstGeom>
          <a:noFill/>
          <a:ln>
            <a:noFill/>
          </a:ln>
        </p:spPr>
      </p:pic>
      <p:sp>
        <p:nvSpPr>
          <p:cNvPr id="120" name="Google Shape;120;p20"/>
          <p:cNvSpPr txBox="1"/>
          <p:nvPr/>
        </p:nvSpPr>
        <p:spPr>
          <a:xfrm>
            <a:off x="2726550" y="1774025"/>
            <a:ext cx="3690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400">
                <a:latin typeface="Franklin Gothic"/>
                <a:ea typeface="Franklin Gothic"/>
                <a:cs typeface="Franklin Gothic"/>
                <a:sym typeface="Franklin Gothic"/>
              </a:rPr>
              <a:t>THANK YOU</a:t>
            </a:r>
            <a:endParaRPr b="1" sz="5400">
              <a:latin typeface="Franklin Gothic"/>
              <a:ea typeface="Franklin Gothic"/>
              <a:cs typeface="Franklin Gothic"/>
              <a:sym typeface="Franklin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