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Book Antiqu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im5FqvzxGVwzpLn8UhoWU8o4os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BookAntiqua-regular.fntdata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BookAntiqua-italic.fntdata"/><Relationship Id="rId25" Type="http://schemas.openxmlformats.org/officeDocument/2006/relationships/font" Target="fonts/BookAntiqua-bold.fntdata"/><Relationship Id="rId28" Type="http://customschemas.google.com/relationships/presentationmetadata" Target="metadata"/><Relationship Id="rId27" Type="http://schemas.openxmlformats.org/officeDocument/2006/relationships/font" Target="fonts/BookAntiqu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6f4d5b18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6f4d5b1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6f4d5b18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6f4d5b1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6f4d5b186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6f4d5b18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6f4d5b186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6f4d5b18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6f4d5b186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6f4d5b18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6f4d5b186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6f4d5b18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6f4d5b186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66f4d5b18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66f4d5b186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66f4d5b18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>
  <p:cSld name="Slide Judu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290200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Book Antiqua"/>
              <a:buNone/>
              <a:defRPr sz="6000">
                <a:solidFill>
                  <a:srgbClr val="1F3864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type="title"/>
          </p:nvPr>
        </p:nvSpPr>
        <p:spPr>
          <a:xfrm>
            <a:off x="838200" y="29805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Book Antiqua"/>
              <a:buNone/>
              <a:defRPr>
                <a:solidFill>
                  <a:srgbClr val="1F3864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831850" y="3062288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Book Antiqua"/>
              <a:buNone/>
              <a:defRPr sz="6000">
                <a:solidFill>
                  <a:srgbClr val="1F3864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831850" y="4589463"/>
            <a:ext cx="10515600" cy="687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>
                <a:solidFill>
                  <a:srgbClr val="00206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Konten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1943100" y="365125"/>
            <a:ext cx="77057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Book Antiqua"/>
              <a:buNone/>
              <a:defRPr sz="4000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838200" y="1825625"/>
            <a:ext cx="10144125" cy="466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idx="10" type="dt"/>
          </p:nvPr>
        </p:nvSpPr>
        <p:spPr>
          <a:xfrm>
            <a:off x="57152" y="6454776"/>
            <a:ext cx="16192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1" type="ftr"/>
          </p:nvPr>
        </p:nvSpPr>
        <p:spPr>
          <a:xfrm>
            <a:off x="4165600" y="64325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2" type="sldNum"/>
          </p:nvPr>
        </p:nvSpPr>
        <p:spPr>
          <a:xfrm>
            <a:off x="8737600" y="64325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 Antiqua"/>
              <a:buNone/>
              <a:defRPr b="0" i="0" sz="4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jpg"/><Relationship Id="rId4" Type="http://schemas.openxmlformats.org/officeDocument/2006/relationships/image" Target="../media/image26.jpg"/><Relationship Id="rId5" Type="http://schemas.openxmlformats.org/officeDocument/2006/relationships/image" Target="../media/image18.jpg"/><Relationship Id="rId6" Type="http://schemas.openxmlformats.org/officeDocument/2006/relationships/image" Target="../media/image20.jpg"/><Relationship Id="rId7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293091" y="2991164"/>
            <a:ext cx="9605818" cy="8756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mbria"/>
              <a:buNone/>
            </a:pPr>
            <a:r>
              <a:rPr b="1" lang="en-ID" sz="4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PEMROGRAMAN BERORIENTASI OBJEK</a:t>
            </a:r>
            <a:endParaRPr/>
          </a:p>
        </p:txBody>
      </p:sp>
      <p:sp>
        <p:nvSpPr>
          <p:cNvPr id="90" name="Google Shape;90;p1"/>
          <p:cNvSpPr txBox="1"/>
          <p:nvPr>
            <p:ph idx="4294967295" type="subTitle"/>
          </p:nvPr>
        </p:nvSpPr>
        <p:spPr>
          <a:xfrm>
            <a:off x="1828800" y="3980730"/>
            <a:ext cx="8534400" cy="1214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ID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PROGRAM STUDI INFORMATIKA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6f4d5b186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Latihan: Deskripsi suatu istilah</a:t>
            </a:r>
            <a:endParaRPr/>
          </a:p>
        </p:txBody>
      </p:sp>
      <p:sp>
        <p:nvSpPr>
          <p:cNvPr id="147" name="Google Shape;147;g266f4d5b186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600">
                <a:latin typeface="Arial"/>
                <a:ea typeface="Arial"/>
                <a:cs typeface="Arial"/>
                <a:sym typeface="Arial"/>
              </a:rPr>
              <a:t>Cari suatu singkatan/istilah beserta kepanjangannya atau boleh juga deskripsinya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600">
                <a:latin typeface="Arial"/>
                <a:ea typeface="Arial"/>
                <a:cs typeface="Arial"/>
                <a:sym typeface="Arial"/>
              </a:rPr>
              <a:t>Masukkan singkatan/istilah tersebut ke dalam button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600">
                <a:latin typeface="Arial"/>
                <a:ea typeface="Arial"/>
                <a:cs typeface="Arial"/>
                <a:sym typeface="Arial"/>
              </a:rPr>
              <a:t>Jika button diklik, maka munculkan kepanjangannya/deskripsinya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600">
                <a:latin typeface="Arial"/>
                <a:ea typeface="Arial"/>
                <a:cs typeface="Arial"/>
                <a:sym typeface="Arial"/>
              </a:rPr>
              <a:t>Judul Frame harus memuat NPM dan Nama Masing-masing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D" sz="1600">
                <a:latin typeface="Arial"/>
                <a:ea typeface="Arial"/>
                <a:cs typeface="Arial"/>
                <a:sym typeface="Arial"/>
              </a:rPr>
              <a:t>MINIMAL 8 BUTTON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600">
                <a:latin typeface="Arial"/>
                <a:ea typeface="Arial"/>
                <a:cs typeface="Arial"/>
                <a:sym typeface="Arial"/>
              </a:rPr>
              <a:t>(tidak boleh nama prodi dan kepanjangannya, cari contoh lain)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600">
                <a:latin typeface="Arial"/>
                <a:ea typeface="Arial"/>
                <a:cs typeface="Arial"/>
                <a:sym typeface="Arial"/>
              </a:rPr>
              <a:t>Judul frame harus </a:t>
            </a:r>
            <a:r>
              <a:rPr b="1" lang="en-ID" sz="1600">
                <a:latin typeface="Arial"/>
                <a:ea typeface="Arial"/>
                <a:cs typeface="Arial"/>
                <a:sym typeface="Arial"/>
              </a:rPr>
              <a:t>NPM - Nama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Button boleh ditambahkan gambar, dihias / diberi warna</a:t>
            </a:r>
            <a:endParaRPr sz="3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6f4d5b186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Contoh</a:t>
            </a:r>
            <a:endParaRPr/>
          </a:p>
        </p:txBody>
      </p:sp>
      <p:sp>
        <p:nvSpPr>
          <p:cNvPr id="153" name="Google Shape;153;g266f4d5b186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g266f4d5b186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00" y="1539475"/>
            <a:ext cx="6400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266f4d5b186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8450" y="3368275"/>
            <a:ext cx="618172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266f4d5b186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3675" y="4921125"/>
            <a:ext cx="61722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6f4d5b186_0_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Contoh</a:t>
            </a:r>
            <a:endParaRPr/>
          </a:p>
        </p:txBody>
      </p:sp>
      <p:sp>
        <p:nvSpPr>
          <p:cNvPr id="162" name="Google Shape;162;g266f4d5b186_0_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g266f4d5b186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25" y="1554525"/>
            <a:ext cx="90297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266f4d5b186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6425" y="3690900"/>
            <a:ext cx="85058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6f4d5b186_0_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Contoh</a:t>
            </a:r>
            <a:endParaRPr/>
          </a:p>
        </p:txBody>
      </p:sp>
      <p:sp>
        <p:nvSpPr>
          <p:cNvPr id="170" name="Google Shape;170;g266f4d5b186_0_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g266f4d5b186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50" y="1420975"/>
            <a:ext cx="6105525" cy="3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266f4d5b186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6375" y="3051800"/>
            <a:ext cx="609600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6f4d5b186_0_5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g266f4d5b186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50" y="905925"/>
            <a:ext cx="6229350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266f4d5b186_0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775" y="3633650"/>
            <a:ext cx="3228975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266f4d5b186_0_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2488" y="3700200"/>
            <a:ext cx="2867025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266f4d5b186_0_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81913" y="1843225"/>
            <a:ext cx="322897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266f4d5b186_0_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81913" y="4348300"/>
            <a:ext cx="29241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6f4d5b186_0_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Contoh</a:t>
            </a:r>
            <a:endParaRPr/>
          </a:p>
        </p:txBody>
      </p:sp>
      <p:sp>
        <p:nvSpPr>
          <p:cNvPr id="188" name="Google Shape;188;g266f4d5b186_0_3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g266f4d5b186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13" y="1825625"/>
            <a:ext cx="11306175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6f4d5b186_0_6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66f4d5b186_0_6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g266f4d5b186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00" y="580050"/>
            <a:ext cx="7950974" cy="447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266f4d5b186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1925" y="3269600"/>
            <a:ext cx="6700973" cy="37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6f4d5b186_0_4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66f4d5b186_0_4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g266f4d5b186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76" y="613827"/>
            <a:ext cx="11440277" cy="608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 txBox="1"/>
          <p:nvPr>
            <p:ph type="title"/>
          </p:nvPr>
        </p:nvSpPr>
        <p:spPr>
          <a:xfrm>
            <a:off x="838200" y="29805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800"/>
              <a:buFont typeface="Cambria"/>
              <a:buNone/>
            </a:pPr>
            <a:r>
              <a:rPr b="1" lang="en-ID" sz="4800">
                <a:latin typeface="Cambria"/>
                <a:ea typeface="Cambria"/>
                <a:cs typeface="Cambria"/>
                <a:sym typeface="Cambria"/>
              </a:rPr>
              <a:t>TERIMA KASIH</a:t>
            </a:r>
            <a:endParaRPr b="1" sz="4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ctrTitle"/>
          </p:nvPr>
        </p:nvSpPr>
        <p:spPr>
          <a:xfrm>
            <a:off x="1524000" y="2902002"/>
            <a:ext cx="9144000" cy="14852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None/>
            </a:pPr>
            <a:r>
              <a:rPr b="1" lang="en-ID" sz="4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POKOK BAHASAN </a:t>
            </a:r>
            <a:br>
              <a:rPr b="1" lang="en-ID" sz="4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lang="en-ID" sz="4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BUTTON GUI</a:t>
            </a:r>
            <a:endParaRPr b="1" sz="4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679269" y="365125"/>
            <a:ext cx="1067453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ID" sz="2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Dua button dengan GridLayout</a:t>
            </a:r>
            <a:endParaRPr/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805929"/>
            <a:ext cx="3673248" cy="183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1967" y="1690688"/>
            <a:ext cx="5547953" cy="3846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2243137" y="708189"/>
            <a:ext cx="7705724" cy="743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52777"/>
              <a:buNone/>
            </a:pPr>
            <a:r>
              <a:rPr b="1" lang="en-ID"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Source Code</a:t>
            </a:r>
            <a:br>
              <a:rPr b="1" lang="en-ID"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lang="en-ID"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Dua button dengan GridLayout</a:t>
            </a:r>
            <a:endParaRPr b="1" sz="3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892628" y="1660312"/>
            <a:ext cx="10406743" cy="4929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0" lang="en-ID" sz="1800" u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package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if21;</a:t>
            </a:r>
            <a:endParaRPr b="0" sz="1600"/>
          </a:p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sz="1600"/>
          </a:p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0" lang="en-ID" sz="1800" u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java.awt.GridLayout;</a:t>
            </a:r>
            <a:endParaRPr b="0" sz="1600"/>
          </a:p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0" lang="en-ID" sz="1800" u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javax.swing.JButton;</a:t>
            </a:r>
            <a:endParaRPr b="0" sz="1600"/>
          </a:p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0" lang="en-ID" sz="1800" u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javax.swing.JFrame;</a:t>
            </a:r>
            <a:endParaRPr b="0" sz="1600"/>
          </a:p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sz="1600"/>
          </a:p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0" lang="en-ID" sz="1800" u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ID" sz="1800" u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ID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LayarContoh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ID" sz="1800" u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extends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JFrame{</a:t>
            </a:r>
            <a:endParaRPr b="0" sz="1600"/>
          </a:p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JButton </a:t>
            </a:r>
            <a:r>
              <a:rPr b="0" i="0" lang="en-ID" sz="1800" u="none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buttonA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-ID" sz="1800" u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JButton(</a:t>
            </a:r>
            <a:r>
              <a:rPr b="0" i="0" lang="en-ID" sz="1800" u="none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"IF"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z="1600"/>
          </a:p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JButton </a:t>
            </a:r>
            <a:r>
              <a:rPr b="0" i="0" lang="en-ID" sz="1800" u="none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buttonB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-ID" sz="1800" u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JButton(</a:t>
            </a:r>
            <a:r>
              <a:rPr b="0" i="0" lang="en-ID" sz="1800" u="none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"SI"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z="1600"/>
          </a:p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b="1" i="0" lang="en-ID" sz="1800" u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LayarContoh() {</a:t>
            </a:r>
            <a:endParaRPr b="0" sz="1600"/>
          </a:p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 </a:t>
            </a:r>
            <a:r>
              <a:rPr b="1" i="0" lang="en-ID" sz="1800" u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super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ID" sz="1800" u="none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"::NPM-NAMALENGKAP::"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z="1600"/>
          </a:p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 </a:t>
            </a:r>
            <a:r>
              <a:rPr b="1" i="0" lang="en-ID" sz="1800" u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.setDefaultCloseOperation(JFrame.</a:t>
            </a:r>
            <a:r>
              <a:rPr b="1" i="1" lang="en-ID" sz="1800" u="none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EXIT_ON_CLOSE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z="1600"/>
          </a:p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 </a:t>
            </a:r>
            <a:r>
              <a:rPr b="1" i="0" lang="en-ID" sz="1800" u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.setLocation(0, 0);</a:t>
            </a:r>
            <a:endParaRPr b="0" sz="1600"/>
          </a:p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 </a:t>
            </a:r>
            <a:r>
              <a:rPr b="1" i="0" lang="en-ID" sz="1800" u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.setSize(400, 200);</a:t>
            </a:r>
            <a:endParaRPr b="0" sz="1600"/>
          </a:p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 </a:t>
            </a:r>
            <a:r>
              <a:rPr b="1" i="0" lang="en-ID" sz="1800" u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.setVisible(</a:t>
            </a:r>
            <a:r>
              <a:rPr b="1" i="0" lang="en-ID" sz="1800" u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z="1600"/>
          </a:p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 </a:t>
            </a:r>
            <a:r>
              <a:rPr b="1" i="0" lang="en-ID" sz="1800" u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.setLayout(</a:t>
            </a:r>
            <a:r>
              <a:rPr b="1" i="0" lang="en-ID" sz="1800" u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GridLayout(1,2)); </a:t>
            </a:r>
            <a:r>
              <a:rPr b="0" i="0" lang="en-ID" sz="1800" u="none" strike="noStrike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b="0" i="0" lang="en-ID" sz="1800" u="sng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baris</a:t>
            </a:r>
            <a:r>
              <a:rPr b="0" i="0" lang="en-ID" sz="1800" u="none" strike="noStrike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ID" sz="1800" u="sng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kolom</a:t>
            </a:r>
            <a:endParaRPr b="0" sz="1600"/>
          </a:p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 </a:t>
            </a:r>
            <a:r>
              <a:rPr b="1" i="0" lang="en-ID" sz="1800" u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.add(</a:t>
            </a:r>
            <a:r>
              <a:rPr b="0" i="0" lang="en-ID" sz="1800" u="none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buttonA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z="1600"/>
          </a:p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 </a:t>
            </a:r>
            <a:r>
              <a:rPr b="1" i="0" lang="en-ID" sz="1800" u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.add(</a:t>
            </a:r>
            <a:r>
              <a:rPr b="0" i="0" lang="en-ID" sz="1800" u="none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buttonB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z="1600"/>
          </a:p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}</a:t>
            </a:r>
            <a:endParaRPr b="0" sz="1600"/>
          </a:p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838200" y="34770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i="0" lang="en-ID" sz="1800" u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Empat button dengan GridLayout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2597399"/>
            <a:ext cx="4021182" cy="1996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8322" y="1888671"/>
            <a:ext cx="5835477" cy="3080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2243137" y="708189"/>
            <a:ext cx="7705724" cy="743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52777"/>
              <a:buNone/>
            </a:pPr>
            <a:r>
              <a:rPr b="1" lang="en-ID"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Source Code</a:t>
            </a:r>
            <a:br>
              <a:rPr b="1" lang="en-ID"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lang="en-ID"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Empat button dengan GridLayout</a:t>
            </a:r>
            <a:endParaRPr b="1" sz="3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892628" y="1660312"/>
            <a:ext cx="10406743" cy="4929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68168"/>
              <a:buNone/>
            </a:pPr>
            <a:r>
              <a:rPr b="1" i="0" lang="en-ID" sz="1800" u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package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if21;</a:t>
            </a:r>
            <a:endParaRPr b="0" sz="1200"/>
          </a:p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68168"/>
              <a:buNone/>
            </a:pP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sz="1200"/>
          </a:p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68168"/>
              <a:buNone/>
            </a:pPr>
            <a:r>
              <a:rPr b="1" i="0" lang="en-ID" sz="1800" u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java.awt.GridLayout;</a:t>
            </a:r>
            <a:endParaRPr b="0" sz="1200"/>
          </a:p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68168"/>
              <a:buNone/>
            </a:pP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sz="1200"/>
          </a:p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68168"/>
              <a:buNone/>
            </a:pPr>
            <a:r>
              <a:rPr b="1" i="0" lang="en-ID" sz="1800" u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javax.swing.JButton;</a:t>
            </a:r>
            <a:endParaRPr b="0" sz="1200"/>
          </a:p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68168"/>
              <a:buNone/>
            </a:pPr>
            <a:r>
              <a:rPr b="1" i="0" lang="en-ID" sz="1800" u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javax.swing.JFrame;</a:t>
            </a:r>
            <a:endParaRPr b="0" sz="1200"/>
          </a:p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68168"/>
              <a:buNone/>
            </a:pP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sz="1200"/>
          </a:p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68168"/>
              <a:buNone/>
            </a:pPr>
            <a:r>
              <a:rPr b="1" i="0" lang="en-ID" sz="1800" u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ID" sz="1800" u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ID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LayarContoh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ID" sz="1800" u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extends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JFrame{</a:t>
            </a:r>
            <a:endParaRPr b="0" sz="1200"/>
          </a:p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68168"/>
              <a:buNone/>
            </a:pP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JButton </a:t>
            </a:r>
            <a:r>
              <a:rPr b="0" i="0" lang="en-ID" sz="1800" u="none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buttonA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-ID" sz="1800" u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JButton(</a:t>
            </a:r>
            <a:r>
              <a:rPr b="0" i="0" lang="en-ID" sz="1800" u="none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"IF"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z="1200"/>
          </a:p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68168"/>
              <a:buNone/>
            </a:pP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JButton </a:t>
            </a:r>
            <a:r>
              <a:rPr b="0" i="0" lang="en-ID" sz="1800" u="none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buttonB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-ID" sz="1800" u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JButton(</a:t>
            </a:r>
            <a:r>
              <a:rPr b="0" i="0" lang="en-ID" sz="1800" u="none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"SI"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z="1200"/>
          </a:p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68168"/>
              <a:buNone/>
            </a:pP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JButton </a:t>
            </a:r>
            <a:r>
              <a:rPr b="0" i="0" lang="en-ID" sz="1800" u="none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buttonC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-ID" sz="1800" u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JButton(</a:t>
            </a:r>
            <a:r>
              <a:rPr b="0" i="0" lang="en-ID" sz="1800" u="none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"TE"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z="1200"/>
          </a:p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68168"/>
              <a:buNone/>
            </a:pP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JButton </a:t>
            </a:r>
            <a:r>
              <a:rPr b="0" i="0" lang="en-ID" sz="1800" u="none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buttonD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-ID" sz="1800" u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JButton(</a:t>
            </a:r>
            <a:r>
              <a:rPr b="0" i="0" lang="en-ID" sz="1800" u="none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"MI"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z="1200"/>
          </a:p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68168"/>
              <a:buNone/>
            </a:pP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b="1" i="0" lang="en-ID" sz="1800" u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LayarContoh() {</a:t>
            </a:r>
            <a:endParaRPr b="0" sz="1200"/>
          </a:p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68168"/>
              <a:buNone/>
            </a:pP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 </a:t>
            </a:r>
            <a:r>
              <a:rPr b="1" i="0" lang="en-ID" sz="1800" u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super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ID" sz="1800" u="none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"::NPM-NAMALENGKAP::"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z="1200"/>
          </a:p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68168"/>
              <a:buNone/>
            </a:pP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 </a:t>
            </a:r>
            <a:r>
              <a:rPr b="1" i="0" lang="en-ID" sz="1800" u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.setDefaultCloseOperation(JFrame.</a:t>
            </a:r>
            <a:r>
              <a:rPr b="1" i="1" lang="en-ID" sz="1800" u="none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EXIT_ON_CLOSE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z="1200"/>
          </a:p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68168"/>
              <a:buNone/>
            </a:pP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 </a:t>
            </a:r>
            <a:r>
              <a:rPr b="1" i="0" lang="en-ID" sz="1800" u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.setLocation(0, 0);</a:t>
            </a:r>
            <a:endParaRPr b="0" sz="1200"/>
          </a:p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68168"/>
              <a:buNone/>
            </a:pP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 </a:t>
            </a:r>
            <a:r>
              <a:rPr b="1" i="0" lang="en-ID" sz="1800" u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.setSize(400, 200);</a:t>
            </a:r>
            <a:endParaRPr b="0" sz="1200"/>
          </a:p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68168"/>
              <a:buNone/>
            </a:pP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 </a:t>
            </a:r>
            <a:r>
              <a:rPr b="1" i="0" lang="en-ID" sz="1800" u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.setVisible(</a:t>
            </a:r>
            <a:r>
              <a:rPr b="1" i="0" lang="en-ID" sz="1800" u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z="1200"/>
          </a:p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68168"/>
              <a:buNone/>
            </a:pP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 </a:t>
            </a:r>
            <a:r>
              <a:rPr b="1" i="0" lang="en-ID" sz="1800" u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.setLayout(</a:t>
            </a:r>
            <a:r>
              <a:rPr b="1" i="0" lang="en-ID" sz="1800" u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ID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GridLayout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(1,2)); </a:t>
            </a:r>
            <a:r>
              <a:rPr b="0" i="0" lang="en-ID" sz="1800" u="none" strike="noStrike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b="0" i="0" lang="en-ID" sz="1800" u="sng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baris</a:t>
            </a:r>
            <a:r>
              <a:rPr b="0" i="0" lang="en-ID" sz="1800" u="none" strike="noStrike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ID" sz="1800" u="sng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kolom</a:t>
            </a:r>
            <a:endParaRPr b="0" sz="1200"/>
          </a:p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68168"/>
              <a:buNone/>
            </a:pP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 </a:t>
            </a:r>
            <a:r>
              <a:rPr b="1" i="0" lang="en-ID" sz="1800" u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.add(</a:t>
            </a:r>
            <a:r>
              <a:rPr b="0" i="0" lang="en-ID" sz="1800" u="none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buttonA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z="1200"/>
          </a:p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68168"/>
              <a:buNone/>
            </a:pP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 </a:t>
            </a:r>
            <a:r>
              <a:rPr b="1" i="0" lang="en-ID" sz="1800" u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.add(</a:t>
            </a:r>
            <a:r>
              <a:rPr b="0" i="0" lang="en-ID" sz="1800" u="none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buttonB</a:t>
            </a: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z="1200"/>
          </a:p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68168"/>
              <a:buNone/>
            </a:pP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}</a:t>
            </a:r>
            <a:endParaRPr b="0" sz="1200"/>
          </a:p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68168"/>
              <a:buNone/>
            </a:pPr>
            <a:r>
              <a:rPr b="0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838200" y="34770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i="0" lang="en-ID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ActionListener dan ActionPerformed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73271"/>
            <a:ext cx="9387840" cy="1850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1065" y="3813402"/>
            <a:ext cx="661035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660" y="798779"/>
            <a:ext cx="5108666" cy="1321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893979"/>
            <a:ext cx="5259977" cy="100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02626" y="2544225"/>
            <a:ext cx="66294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2243137" y="708189"/>
            <a:ext cx="7705724" cy="743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52777"/>
              <a:buNone/>
            </a:pPr>
            <a:r>
              <a:rPr b="1" lang="en-ID"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Source Code</a:t>
            </a:r>
            <a:br>
              <a:rPr b="1" lang="en-ID"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lang="en-ID"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ActionListener dan ActionPerformed</a:t>
            </a:r>
            <a:endParaRPr b="1" sz="3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892627" y="1564518"/>
            <a:ext cx="10406743" cy="4929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378378"/>
              <a:buNone/>
            </a:pPr>
            <a:r>
              <a:rPr b="0" i="0" lang="en-ID" sz="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 if21;</a:t>
            </a:r>
            <a:endParaRPr b="0" sz="700"/>
          </a:p>
          <a:p>
            <a:pPr indent="0" lvl="0" marL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b="0" lang="en-ID" sz="700"/>
            </a:br>
            <a:r>
              <a:rPr b="0" i="0" lang="en-ID" sz="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java.awt.GridLayout;</a:t>
            </a:r>
            <a:endParaRPr b="0" sz="700"/>
          </a:p>
          <a:p>
            <a:pPr indent="0" lvl="0" marL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378378"/>
              <a:buNone/>
            </a:pPr>
            <a:r>
              <a:rPr b="0" i="0" lang="en-ID" sz="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java.awt.event.ActionEvent;</a:t>
            </a:r>
            <a:endParaRPr b="0" sz="700"/>
          </a:p>
          <a:p>
            <a:pPr indent="0" lvl="0" marL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378378"/>
              <a:buNone/>
            </a:pPr>
            <a:r>
              <a:rPr b="0" i="0" lang="en-ID" sz="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java.awt.event.ActionListener;</a:t>
            </a:r>
            <a:endParaRPr b="0" sz="700"/>
          </a:p>
          <a:p>
            <a:pPr indent="0" lvl="0" marL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b="0" lang="en-ID" sz="700"/>
            </a:br>
            <a:r>
              <a:rPr b="0" i="0" lang="en-ID" sz="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javax.swing.JButton;</a:t>
            </a:r>
            <a:endParaRPr b="0" sz="700"/>
          </a:p>
          <a:p>
            <a:pPr indent="0" lvl="0" marL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378378"/>
              <a:buNone/>
            </a:pPr>
            <a:r>
              <a:rPr b="0" i="0" lang="en-ID" sz="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javax.swing.JFrame;</a:t>
            </a:r>
            <a:endParaRPr b="0" sz="700"/>
          </a:p>
          <a:p>
            <a:pPr indent="0" lvl="0" marL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378378"/>
              <a:buNone/>
            </a:pPr>
            <a:r>
              <a:rPr b="0" i="0" lang="en-ID" sz="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javax.swing.JOptionPane;</a:t>
            </a:r>
            <a:endParaRPr b="0" sz="700"/>
          </a:p>
          <a:p>
            <a:pPr indent="0" lvl="0" marL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b="0" lang="en-ID" sz="700"/>
            </a:br>
            <a:r>
              <a:rPr b="0" i="0" lang="en-ID" sz="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LayarContoh extends JFrame implements ActionListener {</a:t>
            </a:r>
            <a:endParaRPr b="0" sz="700"/>
          </a:p>
          <a:p>
            <a:pPr indent="0" lvl="0" marL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378378"/>
              <a:buNone/>
            </a:pPr>
            <a:r>
              <a:rPr b="0" i="0" lang="en-ID" sz="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JButton buttonA = new JButton("IF");</a:t>
            </a:r>
            <a:endParaRPr b="0" sz="700"/>
          </a:p>
          <a:p>
            <a:pPr indent="0" lvl="0" marL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378378"/>
              <a:buNone/>
            </a:pPr>
            <a:r>
              <a:rPr b="0" i="0" lang="en-ID" sz="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JButton buttonB = new JButton("SI");</a:t>
            </a:r>
            <a:endParaRPr b="0" sz="700"/>
          </a:p>
          <a:p>
            <a:pPr indent="0" lvl="0" marL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b="0" lang="en-ID" sz="700"/>
            </a:br>
            <a:r>
              <a:rPr b="0" i="0" lang="en-ID" sz="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LayarContoh() {</a:t>
            </a:r>
            <a:endParaRPr b="0" sz="700"/>
          </a:p>
          <a:p>
            <a:pPr indent="0" lvl="0" marL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378378"/>
              <a:buNone/>
            </a:pPr>
            <a:r>
              <a:rPr b="0" i="0" lang="en-ID" sz="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super("::NPM-NAMALENGKAP::");</a:t>
            </a:r>
            <a:endParaRPr b="0" sz="700"/>
          </a:p>
          <a:p>
            <a:pPr indent="0" lvl="0" marL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378378"/>
              <a:buNone/>
            </a:pPr>
            <a:r>
              <a:rPr b="0" i="0" lang="en-ID" sz="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this.setDefaultCloseOperation(JFrame.EXIT_ON_CLOSE);</a:t>
            </a:r>
            <a:endParaRPr b="0" sz="700"/>
          </a:p>
          <a:p>
            <a:pPr indent="0" lvl="0" marL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378378"/>
              <a:buNone/>
            </a:pPr>
            <a:r>
              <a:rPr b="0" i="0" lang="en-ID" sz="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this.setLocation(0, 0);</a:t>
            </a:r>
            <a:endParaRPr b="0" sz="700"/>
          </a:p>
          <a:p>
            <a:pPr indent="0" lvl="0" marL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378378"/>
              <a:buNone/>
            </a:pPr>
            <a:r>
              <a:rPr b="0" i="0" lang="en-ID" sz="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this.setSize(400, 200);</a:t>
            </a:r>
            <a:endParaRPr b="0" sz="700"/>
          </a:p>
          <a:p>
            <a:pPr indent="0" lvl="0" marL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378378"/>
              <a:buNone/>
            </a:pPr>
            <a:r>
              <a:rPr b="0" i="0" lang="en-ID" sz="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this.setVisible(true);</a:t>
            </a:r>
            <a:endParaRPr b="0" sz="700"/>
          </a:p>
          <a:p>
            <a:pPr indent="0" lvl="0" marL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378378"/>
              <a:buNone/>
            </a:pPr>
            <a:r>
              <a:rPr b="0" i="0" lang="en-ID" sz="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this.setLayout(new GridLayout(1, 2)); // baris, kolom</a:t>
            </a:r>
            <a:endParaRPr b="0" sz="700"/>
          </a:p>
          <a:p>
            <a:pPr indent="0" lvl="0" marL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378378"/>
              <a:buNone/>
            </a:pPr>
            <a:r>
              <a:rPr b="0" i="0" lang="en-ID" sz="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this.add(buttonA);</a:t>
            </a:r>
            <a:endParaRPr b="0" sz="700"/>
          </a:p>
          <a:p>
            <a:pPr indent="0" lvl="0" marL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378378"/>
              <a:buNone/>
            </a:pPr>
            <a:r>
              <a:rPr b="0" i="0" lang="en-ID" sz="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this.add(buttonB);</a:t>
            </a:r>
            <a:endParaRPr b="0" sz="700"/>
          </a:p>
          <a:p>
            <a:pPr indent="0" lvl="0" marL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b="0" lang="en-ID" sz="700"/>
            </a:br>
            <a:r>
              <a:rPr b="0" i="0" lang="en-ID" sz="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buttonA.addActionListener(this);</a:t>
            </a:r>
            <a:endParaRPr b="0" sz="700"/>
          </a:p>
          <a:p>
            <a:pPr indent="0" lvl="0" marL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378378"/>
              <a:buNone/>
            </a:pPr>
            <a:r>
              <a:rPr b="0" i="0" lang="en-ID" sz="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buttonB.addActionListener(this);</a:t>
            </a:r>
            <a:endParaRPr b="0" sz="700"/>
          </a:p>
          <a:p>
            <a:pPr indent="0" lvl="0" marL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378378"/>
              <a:buNone/>
            </a:pPr>
            <a:r>
              <a:rPr b="0" i="0" lang="en-ID" sz="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700"/>
          </a:p>
          <a:p>
            <a:pPr indent="0" lvl="0" marL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b="0" lang="en-ID" sz="700"/>
            </a:br>
            <a:r>
              <a:rPr b="0" i="0" lang="en-ID" sz="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@Override</a:t>
            </a:r>
            <a:endParaRPr b="0" sz="700"/>
          </a:p>
          <a:p>
            <a:pPr indent="0" lvl="0" marL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378378"/>
              <a:buNone/>
            </a:pPr>
            <a:r>
              <a:rPr b="0" i="0" lang="en-ID" sz="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void actionPerformed(ActionEvent e) {</a:t>
            </a:r>
            <a:endParaRPr b="0" sz="700"/>
          </a:p>
          <a:p>
            <a:pPr indent="0" lvl="0" marL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378378"/>
              <a:buNone/>
            </a:pPr>
            <a:r>
              <a:rPr b="0" i="0" lang="en-ID" sz="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object = e.getSource();</a:t>
            </a:r>
            <a:endParaRPr b="0" sz="700"/>
          </a:p>
          <a:p>
            <a:pPr indent="0" lvl="0" marL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378378"/>
              <a:buNone/>
            </a:pPr>
            <a:r>
              <a:rPr b="0" i="0" lang="en-ID" sz="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(object == buttonA) {</a:t>
            </a:r>
            <a:endParaRPr b="0" sz="700"/>
          </a:p>
          <a:p>
            <a:pPr indent="0" lvl="0" marL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378378"/>
              <a:buNone/>
            </a:pPr>
            <a:r>
              <a:rPr b="0" i="0" lang="en-ID" sz="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JOptionPane.showMessageDialog(null, "Informatika", "Program Studi", JOptionPane.DEFAULT_OPTION);</a:t>
            </a:r>
            <a:endParaRPr b="0" sz="700"/>
          </a:p>
          <a:p>
            <a:pPr indent="0" lvl="0" marL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378378"/>
              <a:buNone/>
            </a:pPr>
            <a:r>
              <a:rPr b="0" i="0" lang="en-ID" sz="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else if (object == buttonB) {</a:t>
            </a:r>
            <a:endParaRPr b="0" sz="700"/>
          </a:p>
          <a:p>
            <a:pPr indent="0" lvl="0" marL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378378"/>
              <a:buNone/>
            </a:pPr>
            <a:r>
              <a:rPr b="0" i="0" lang="en-ID" sz="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JOptionPane.showMessageDialog(null, "Sistem Informasi", "Program Studi", JOptionPane.DEFAULT_OPTION);</a:t>
            </a:r>
            <a:endParaRPr b="0" sz="700"/>
          </a:p>
          <a:p>
            <a:pPr indent="0" lvl="0" marL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378378"/>
              <a:buNone/>
            </a:pPr>
            <a:r>
              <a:rPr b="0" i="0" lang="en-ID" sz="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b="0" lang="en-ID" sz="700"/>
            </a:br>
            <a:r>
              <a:rPr b="0" i="0" lang="en-ID" sz="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700"/>
          </a:p>
          <a:p>
            <a:pPr indent="0" lvl="0" marL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378378"/>
              <a:buNone/>
            </a:pPr>
            <a:r>
              <a:rPr b="0" i="0" lang="en-ID" sz="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MDP_TEMPLAT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2018-02-19T02:01:36Z</dcterms:created>
  <dc:creator>Siska Devella</dc:creator>
</cp:coreProperties>
</file>