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Oswald" panose="020B060402020202020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86006" autoAdjust="0"/>
  </p:normalViewPr>
  <p:slideViewPr>
    <p:cSldViewPr snapToGrid="0">
      <p:cViewPr varScale="1">
        <p:scale>
          <a:sx n="96" d="100"/>
          <a:sy n="96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0468bb1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d10468bb1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10468bb1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d10468bb1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10468bb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d10468bb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0468bb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d10468bb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10468bb1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d10468bb1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10468bb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gd10468bb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10468bb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d10468bb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10468bb1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d10468bb1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10468bb1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d10468bb1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10468bb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d10468bb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10468bb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d10468bb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" name="Google Shape;32;p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8" name="Google Shape;38;p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47" name="Google Shape;47;p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5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8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5" name="Google Shape;65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1" name="Google Shape;71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9" name="Google Shape;79;p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5" name="Google Shape;85;p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91" name="Google Shape;91;p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7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97" name="Google Shape;97;p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04" name="Google Shape;10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8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10" name="Google Shape;110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 txBox="1">
            <a:spLocks noGrp="1"/>
          </p:cNvSpPr>
          <p:nvPr>
            <p:ph type="ctrTitle"/>
          </p:nvPr>
        </p:nvSpPr>
        <p:spPr>
          <a:xfrm>
            <a:off x="602523" y="724748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PRÉSENTATION DU SPRINT 2:</a:t>
            </a:r>
            <a:br>
              <a:rPr lang="en"/>
            </a:br>
            <a:r>
              <a:rPr lang="en"/>
              <a:t>ESPRIT PFE</a:t>
            </a:r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654656" y="3272722"/>
            <a:ext cx="2387267" cy="161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Réalisée par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Oueslati Islem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Ben Mabrouk Dhia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Saidi Selim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Labidi Jihene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Khefifi Ramzi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Harbaoui Dhafer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6636143" y="40428"/>
            <a:ext cx="2368017" cy="60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9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9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571575" y="604900"/>
            <a:ext cx="71910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qu'Utilisateur je veux ajouter une planification de rendez vous</a:t>
            </a: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19"/>
          <p:cNvSpPr txBox="1"/>
          <p:nvPr/>
        </p:nvSpPr>
        <p:spPr>
          <a:xfrm>
            <a:off x="491650" y="1682975"/>
            <a:ext cx="81219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l'utilisateur "dhia" ayant l'id 5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ajoute un rendez-vous avec un autre utilisateur dont le format de la date est respecté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l'ajout procédera avec succès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l'utilisateur "dhia" ayant l'id 5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ajoute un rendez-vous avec un autre utilisateur dont le format de la date n'est pas respecté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l'ajout ne sera pas effectué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0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9" name="Google Shape;449;p20"/>
          <p:cNvSpPr txBox="1"/>
          <p:nvPr/>
        </p:nvSpPr>
        <p:spPr>
          <a:xfrm>
            <a:off x="571575" y="604900"/>
            <a:ext cx="71910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qu'encadrant académique je veux joindre le rapport corrigé avec le pourcentage du plagiat</a:t>
            </a: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0"/>
          <p:cNvSpPr txBox="1"/>
          <p:nvPr/>
        </p:nvSpPr>
        <p:spPr>
          <a:xfrm>
            <a:off x="491650" y="1682975"/>
            <a:ext cx="81219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l'encadrant académique "selim" ayant l'id 8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l'encadrant académique veut ajouter le rapport corrigé et le plagiat à un de ces étudiant et le plagiat est inférieur à 50%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 mail de validation sera envoyé à l'étudiant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l'encadrant académique "selim" ayant l'id 8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l'encadrant académique veut ajouter le rapport corrigé et le plagiat à un de ces étudiant et le plagiat est supérieur à 50%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 mail qui obligera de refaire le rapport sera envoyé à l'étudiant.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1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1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que responsable stages je veux planifier les dates des soutenances selon la disponibilité des encadrants et des salles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491650" y="1682975"/>
            <a:ext cx="81219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le responsable de stage "ramzi" ayant l'id 2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le responsable de stage veut ajouter la salle et la date de soutenance et que ces derniers sont égaux à d'autres déjà enregistrés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alerte sera affiché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le responsable de stage "ramzi" ayant l'id 2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le responsable de stage veut ajouter la salle et la date de soutenance non existants dans la base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 email sera envoyé à l’étudiant montrant le plagiat et son rapport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2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2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qu'étudiant je veux remplir des bilans périodiques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l'étudiante "islem" ayant l'id 3 est connecté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l'étudiant veut remplir le bilan périodique et que les champs sont tous remplis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notification et un mail de succès seront envoyé à l'étudiant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l'étudiante "islem" ayant l'id 3 est connecté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l'étudiant veut remplir le bilan périodique et que il y a au minimum un champ vide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alerte affichera une erreur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3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3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qu'étudiant je veux remplir des bilans périodiques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l’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étudiante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"islem" ayant l'id 3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l'étudiante veut remplir le bilan périodique avant le délai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le remplissage subtitrat normalement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l'étudiante "islem" ayant l'id 3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l’étudiante veut remplir le bilan périodique après le délai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le remplissage ne peut plus être effectué car les boutons seront bloqués 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4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4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qu'encadrant de l'entreprise  je veux remplir la fiche d'évaluation des stagiaires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l'encadrante d'entreprise "jihene" ayant l'id 7 est connecté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l'encadrante d'entreprise veut remplir la fiche d'évaluation et que les champs sont tous remplis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une notification et un mail de succès seront envoyé au responsable de stage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l'encadrante d'entreprise "jihene" ayant l'id 7 connecté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l'encadrante d'entreprise veut remplir la fiche d'évaluation et que il y a au minimum un champ vide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une alerte affichera une erreur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5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5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qu'encadrant académique  je veux remplir la grille d'évaluation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l'encadrant académique "ahmed" ayant l'id 5 est connecté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 académique veut remplir la grille d'évaluation et que les champs sont tous remplis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 calcul de moyenne et le choix de mention sera effectué en plus une notification et un mail de succès seront envoyé au responsable de stage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Etant donné l'encadrant académique "ahmed" ayant l'id 5 connecté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 d'entreprise veut remplir la fiche d'évaluation et que il y a au minimum un champ vide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une alerte affichera une erreur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6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6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qu'encadrant académique  je veux consulter les propositions de projets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l'encadrant académique "selim" ayant l'id 8 connecté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 académique veut refuser une propositions d'un projet et a inséré une raison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le refus est accepté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l'encadrant académique "selim" ayant l'id 8 connecté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l'encadrant académique veut refuser une propositions d'un projet et sans l'insertion une raison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le refus n'est pas accepté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7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7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Google Shape;505;p27"/>
          <p:cNvSpPr txBox="1"/>
          <p:nvPr/>
        </p:nvSpPr>
        <p:spPr>
          <a:xfrm>
            <a:off x="571575" y="604900"/>
            <a:ext cx="7758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qu'étudiant je veux remplir mon journal de projet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56725" y="1682975"/>
            <a:ext cx="88698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Etant donné l'étudiant "ali yassine" ayant l'id 1 est connécté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l'étudiant veut remplir son journal de projet et que les champs sont tous remplis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une notification apparaîtra 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Etant donné l'étudiant "ali yassine" ayant l'id 1 est connécté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 l'étudiant veut remplir son journal de projet et que il y a au minimum un champ vide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Alors une alerte affichera une erreur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12" name="Google Shape;512;p28"/>
          <p:cNvSpPr txBox="1">
            <a:spLocks noGrp="1"/>
          </p:cNvSpPr>
          <p:nvPr>
            <p:ph type="title" idx="2"/>
          </p:nvPr>
        </p:nvSpPr>
        <p:spPr>
          <a:xfrm>
            <a:off x="3086272" y="2911752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Burndownchart</a:t>
            </a:r>
            <a:endParaRPr/>
          </a:p>
        </p:txBody>
      </p:sp>
      <p:pic>
        <p:nvPicPr>
          <p:cNvPr id="513" name="Google Shape;513;p28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265141" y="158961"/>
            <a:ext cx="2368017" cy="60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9616" y="561103"/>
            <a:ext cx="3419243" cy="341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525266" y="183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10" name="Google Shape;310;p10"/>
          <p:cNvSpPr txBox="1">
            <a:spLocks noGrp="1"/>
          </p:cNvSpPr>
          <p:nvPr>
            <p:ph type="subTitle" idx="1"/>
          </p:nvPr>
        </p:nvSpPr>
        <p:spPr>
          <a:xfrm>
            <a:off x="1639251" y="157264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 Sprint Backlog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title" idx="2"/>
          </p:nvPr>
        </p:nvSpPr>
        <p:spPr>
          <a:xfrm>
            <a:off x="817548" y="155153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10"/>
          <p:cNvSpPr txBox="1">
            <a:spLocks noGrp="1"/>
          </p:cNvSpPr>
          <p:nvPr>
            <p:ph type="subTitle" idx="4"/>
          </p:nvPr>
        </p:nvSpPr>
        <p:spPr>
          <a:xfrm>
            <a:off x="1681304" y="2122414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Storytests</a:t>
            </a:r>
            <a:endParaRPr/>
          </a:p>
        </p:txBody>
      </p:sp>
      <p:sp>
        <p:nvSpPr>
          <p:cNvPr id="313" name="Google Shape;313;p10"/>
          <p:cNvSpPr txBox="1">
            <a:spLocks noGrp="1"/>
          </p:cNvSpPr>
          <p:nvPr>
            <p:ph type="title" idx="5"/>
          </p:nvPr>
        </p:nvSpPr>
        <p:spPr>
          <a:xfrm>
            <a:off x="817548" y="2122481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10"/>
          <p:cNvSpPr txBox="1">
            <a:spLocks noGrp="1"/>
          </p:cNvSpPr>
          <p:nvPr>
            <p:ph type="subTitle" idx="7"/>
          </p:nvPr>
        </p:nvSpPr>
        <p:spPr>
          <a:xfrm>
            <a:off x="1697361" y="2688902"/>
            <a:ext cx="328278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Burndownchart</a:t>
            </a:r>
            <a:endParaRPr/>
          </a:p>
        </p:txBody>
      </p:sp>
      <p:sp>
        <p:nvSpPr>
          <p:cNvPr id="315" name="Google Shape;315;p10"/>
          <p:cNvSpPr txBox="1">
            <a:spLocks noGrp="1"/>
          </p:cNvSpPr>
          <p:nvPr>
            <p:ph type="title" idx="8"/>
          </p:nvPr>
        </p:nvSpPr>
        <p:spPr>
          <a:xfrm>
            <a:off x="817548" y="26940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10"/>
          <p:cNvSpPr txBox="1">
            <a:spLocks noGrp="1"/>
          </p:cNvSpPr>
          <p:nvPr>
            <p:ph type="title" idx="14"/>
          </p:nvPr>
        </p:nvSpPr>
        <p:spPr>
          <a:xfrm>
            <a:off x="837206" y="323623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17" name="Google Shape;317;p10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2453" y="492436"/>
            <a:ext cx="3448516" cy="3448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0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1697361" y="3217079"/>
            <a:ext cx="381852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diagramme de séquences objet</a:t>
            </a:r>
            <a:endParaRPr sz="1800" b="0" i="0" u="none" strike="noStrike" cap="none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1681304" y="3816768"/>
            <a:ext cx="381852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diagramme de classes de conception</a:t>
            </a:r>
            <a:endParaRPr/>
          </a:p>
        </p:txBody>
      </p:sp>
      <p:sp>
        <p:nvSpPr>
          <p:cNvPr id="322" name="Google Shape;322;p10"/>
          <p:cNvSpPr txBox="1"/>
          <p:nvPr/>
        </p:nvSpPr>
        <p:spPr>
          <a:xfrm>
            <a:off x="837206" y="3800168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30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313DA2B-5832-4F0A-92C5-7C22FA8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5" y="22038"/>
            <a:ext cx="8806070" cy="51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Google Shape;519;p29"/>
          <p:cNvPicPr preferRelativeResize="0"/>
          <p:nvPr/>
        </p:nvPicPr>
        <p:blipFill rotWithShape="1">
          <a:blip r:embed="rId4">
            <a:alphaModFix/>
          </a:blip>
          <a:srcRect l="12117" t="36125" r="9399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9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5"/>
                </a:solidFill>
              </a:rPr>
              <a:t>04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26" name="Google Shape;526;p30"/>
          <p:cNvSpPr txBox="1">
            <a:spLocks noGrp="1"/>
          </p:cNvSpPr>
          <p:nvPr>
            <p:ph type="title" idx="2"/>
          </p:nvPr>
        </p:nvSpPr>
        <p:spPr>
          <a:xfrm>
            <a:off x="3086272" y="2911752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Diagrammes de séquences objet</a:t>
            </a:r>
            <a:endParaRPr/>
          </a:p>
        </p:txBody>
      </p:sp>
      <p:pic>
        <p:nvPicPr>
          <p:cNvPr id="527" name="Google Shape;527;p30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265141" y="158961"/>
            <a:ext cx="2368017" cy="60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0" descr="Top 7 des meilleurs logiciels de diagramme de séquence pour 20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8272" y="1500187"/>
            <a:ext cx="3238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4" name="Google Shape;534;p31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6834833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1" descr="No description available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646" y="0"/>
            <a:ext cx="45481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32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7593573" y="4510784"/>
            <a:ext cx="1466058" cy="35456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2"/>
          <p:cNvSpPr txBox="1"/>
          <p:nvPr/>
        </p:nvSpPr>
        <p:spPr>
          <a:xfrm>
            <a:off x="645120" y="4710938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2" name="Google Shape;542;p32" descr="No description available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8738" y="42863"/>
            <a:ext cx="6543053" cy="510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6"/>
                </a:solidFill>
              </a:rPr>
              <a:t>05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8" name="Google Shape;548;p33"/>
          <p:cNvSpPr txBox="1">
            <a:spLocks noGrp="1"/>
          </p:cNvSpPr>
          <p:nvPr>
            <p:ph type="title" idx="2"/>
          </p:nvPr>
        </p:nvSpPr>
        <p:spPr>
          <a:xfrm>
            <a:off x="3076940" y="3116242"/>
            <a:ext cx="3659761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diagramme de classes de conception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5880457" y="62703"/>
            <a:ext cx="3539313" cy="2967493"/>
          </a:xfrm>
          <a:custGeom>
            <a:avLst/>
            <a:gdLst/>
            <a:ahLst/>
            <a:cxnLst/>
            <a:rect l="l" t="t" r="r" b="b"/>
            <a:pathLst>
              <a:path w="7381240" h="6188710" extrusionOk="0">
                <a:moveTo>
                  <a:pt x="2861310" y="5034280"/>
                </a:moveTo>
                <a:cubicBezTo>
                  <a:pt x="4353560" y="5034280"/>
                  <a:pt x="3549650" y="6188710"/>
                  <a:pt x="5092700" y="6121400"/>
                </a:cubicBezTo>
                <a:cubicBezTo>
                  <a:pt x="6408420" y="6064250"/>
                  <a:pt x="7381240" y="3489960"/>
                  <a:pt x="5207000" y="2288540"/>
                </a:cubicBezTo>
                <a:cubicBezTo>
                  <a:pt x="3470910" y="1328420"/>
                  <a:pt x="629920" y="0"/>
                  <a:pt x="1029970" y="1830070"/>
                </a:cubicBezTo>
                <a:cubicBezTo>
                  <a:pt x="1430020" y="3660140"/>
                  <a:pt x="0" y="4232910"/>
                  <a:pt x="744220" y="5205730"/>
                </a:cubicBezTo>
                <a:cubicBezTo>
                  <a:pt x="1488440" y="6178550"/>
                  <a:pt x="1544320" y="5034280"/>
                  <a:pt x="2861310" y="503428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107" t="-7117" r="93" b="-7124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4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16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6" name="Google Shape;556;p34" descr="No description available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238" y="704850"/>
            <a:ext cx="83915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>
            <a:spLocks noGrp="1"/>
          </p:cNvSpPr>
          <p:nvPr>
            <p:ph type="title"/>
          </p:nvPr>
        </p:nvSpPr>
        <p:spPr>
          <a:xfrm>
            <a:off x="1167601" y="3277388"/>
            <a:ext cx="6638253" cy="77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solidFill>
                  <a:schemeClr val="accent1"/>
                </a:solidFill>
              </a:rPr>
              <a:t>M</a:t>
            </a:r>
            <a:r>
              <a:rPr lang="en" sz="4800">
                <a:solidFill>
                  <a:schemeClr val="accent2"/>
                </a:solidFill>
              </a:rPr>
              <a:t>E</a:t>
            </a:r>
            <a:r>
              <a:rPr lang="en" sz="4800">
                <a:solidFill>
                  <a:schemeClr val="accent3"/>
                </a:solidFill>
              </a:rPr>
              <a:t>R</a:t>
            </a:r>
            <a:r>
              <a:rPr lang="en" sz="4800">
                <a:solidFill>
                  <a:schemeClr val="accent4"/>
                </a:solidFill>
              </a:rPr>
              <a:t>C</a:t>
            </a:r>
            <a:r>
              <a:rPr lang="en" sz="4800">
                <a:solidFill>
                  <a:schemeClr val="accent5"/>
                </a:solidFill>
              </a:rPr>
              <a:t>I</a:t>
            </a:r>
            <a:r>
              <a:rPr lang="en" sz="4800">
                <a:solidFill>
                  <a:schemeClr val="accent6"/>
                </a:solidFill>
              </a:rPr>
              <a:t> POUR VOTRE </a:t>
            </a:r>
            <a:r>
              <a:rPr lang="en" sz="4800">
                <a:solidFill>
                  <a:schemeClr val="accent1"/>
                </a:solidFill>
              </a:rPr>
              <a:t>A</a:t>
            </a:r>
            <a:r>
              <a:rPr lang="en" sz="4800">
                <a:solidFill>
                  <a:schemeClr val="accent2"/>
                </a:solidFill>
              </a:rPr>
              <a:t>TT</a:t>
            </a:r>
            <a:r>
              <a:rPr lang="en" sz="4800">
                <a:solidFill>
                  <a:schemeClr val="accent3"/>
                </a:solidFill>
              </a:rPr>
              <a:t>EN</a:t>
            </a:r>
            <a:r>
              <a:rPr lang="en" sz="4800">
                <a:solidFill>
                  <a:schemeClr val="accent4"/>
                </a:solidFill>
              </a:rPr>
              <a:t>T</a:t>
            </a:r>
            <a:r>
              <a:rPr lang="en" sz="4800">
                <a:solidFill>
                  <a:schemeClr val="accent5"/>
                </a:solidFill>
              </a:rPr>
              <a:t>ION</a:t>
            </a:r>
            <a:endParaRPr sz="4800"/>
          </a:p>
        </p:txBody>
      </p:sp>
      <p:pic>
        <p:nvPicPr>
          <p:cNvPr id="562" name="Google Shape;56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1860" y="0"/>
            <a:ext cx="2886527" cy="288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11"/>
          <p:cNvSpPr txBox="1">
            <a:spLocks noGrp="1"/>
          </p:cNvSpPr>
          <p:nvPr>
            <p:ph type="title" idx="2"/>
          </p:nvPr>
        </p:nvSpPr>
        <p:spPr>
          <a:xfrm>
            <a:off x="3118045" y="2986052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</a:pPr>
            <a:r>
              <a:rPr lang="en"/>
              <a:t> Sprint Backlog</a:t>
            </a:r>
            <a:br>
              <a:rPr lang="en"/>
            </a:br>
            <a:endParaRPr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0" y="739166"/>
            <a:ext cx="2377554" cy="2377554"/>
            <a:chOff x="6198197" y="1098851"/>
            <a:chExt cx="2945798" cy="2945798"/>
          </a:xfrm>
        </p:grpSpPr>
        <p:sp>
          <p:nvSpPr>
            <p:cNvPr id="330" name="Google Shape;330;p11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6219745" y="1332771"/>
            <a:ext cx="2301265" cy="2377466"/>
            <a:chOff x="6945936" y="1456203"/>
            <a:chExt cx="2159596" cy="2231106"/>
          </a:xfrm>
        </p:grpSpPr>
        <p:sp>
          <p:nvSpPr>
            <p:cNvPr id="363" name="Google Shape;363;p1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2"/>
          <p:cNvPicPr preferRelativeResize="0"/>
          <p:nvPr/>
        </p:nvPicPr>
        <p:blipFill rotWithShape="1">
          <a:blip r:embed="rId3">
            <a:alphaModFix/>
          </a:blip>
          <a:srcRect l="12117" t="36125" r="9398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2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28940-9530-447E-93BD-C034C5CC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3823"/>
            <a:ext cx="9144000" cy="2795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3"/>
          <p:cNvPicPr preferRelativeResize="0"/>
          <p:nvPr/>
        </p:nvPicPr>
        <p:blipFill rotWithShape="1">
          <a:blip r:embed="rId3">
            <a:alphaModFix/>
          </a:blip>
          <a:srcRect l="12117" t="36125" r="9398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3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B15704-9D7A-451E-B7BD-501F0170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3986"/>
            <a:ext cx="9144000" cy="16955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8" name="Google Shape;408;p1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Storytests</a:t>
            </a:r>
            <a:endParaRPr/>
          </a:p>
        </p:txBody>
      </p:sp>
      <p:pic>
        <p:nvPicPr>
          <p:cNvPr id="409" name="Google Shape;409;p15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265141" y="158961"/>
            <a:ext cx="2368017" cy="60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154" y="627863"/>
            <a:ext cx="3658486" cy="365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16"/>
          <p:cNvPicPr preferRelativeResize="0"/>
          <p:nvPr/>
        </p:nvPicPr>
        <p:blipFill rotWithShape="1">
          <a:blip r:embed="rId3">
            <a:alphaModFix/>
          </a:blip>
          <a:srcRect l="12117" t="36125" r="9399" b="43771"/>
          <a:stretch/>
        </p:blipFill>
        <p:spPr>
          <a:xfrm>
            <a:off x="6558388" y="32204"/>
            <a:ext cx="23680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6"/>
          <p:cNvSpPr txBox="1"/>
          <p:nvPr/>
        </p:nvSpPr>
        <p:spPr>
          <a:xfrm>
            <a:off x="817398" y="4753801"/>
            <a:ext cx="1018154" cy="3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571575" y="604900"/>
            <a:ext cx="71910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que responsable stages je veux affecter des encadrants à des étudiants selon leurs disponibilités .</a:t>
            </a: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491650" y="1682975"/>
            <a:ext cx="81219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le responsable de stage "ramzi" ayant l'id 2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le responsable de stage affecte un étudiant à un encadrant académique alors que l'étudiant est encadré par personne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il sera affecté à l'encadrant cité et une notification de succès sera affiché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le responsable de stage "ramzi" ayant l'ID 2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le responsable de stage affecte un étudiant à un encadrant académique alors que l'étudiant est déjà encadré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notification d'erreur sera affiché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7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571575" y="604900"/>
            <a:ext cx="719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que Utilisateur je veux gérer mon profil </a:t>
            </a: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17"/>
          <p:cNvSpPr txBox="1"/>
          <p:nvPr/>
        </p:nvSpPr>
        <p:spPr>
          <a:xfrm>
            <a:off x="453825" y="1377300"/>
            <a:ext cx="81219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l'utilisateur "hedi" ayant l'id 6 est connecté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veut gérer son profil et que les champs sont tous remplis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notification apparaîtra 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Etant donné l'utilisateur "hedi" ayant l'id 6 est connecté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veut gérer son profil et que il y a au minimum un champ vide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une alerte affichera une erreur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18"/>
          <p:cNvPicPr preferRelativeResize="0"/>
          <p:nvPr/>
        </p:nvPicPr>
        <p:blipFill rotWithShape="1">
          <a:blip r:embed="rId3">
            <a:alphaModFix/>
          </a:blip>
          <a:srcRect l="12117" t="36125" r="9401" b="43770"/>
          <a:stretch/>
        </p:blipFill>
        <p:spPr>
          <a:xfrm>
            <a:off x="6558388" y="32204"/>
            <a:ext cx="236801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8"/>
          <p:cNvSpPr txBox="1"/>
          <p:nvPr/>
        </p:nvSpPr>
        <p:spPr>
          <a:xfrm>
            <a:off x="817398" y="4753801"/>
            <a:ext cx="1018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" sz="16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3000" b="0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571575" y="604900"/>
            <a:ext cx="71910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tant que Utilisateur je peux accepter ou ignorer le rendez vous en présentant des excuses</a:t>
            </a: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91650" y="1682975"/>
            <a:ext cx="81219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l'utilisateur "dhia" ayant l'id 5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accepte un rendez-vous venu d'un autre utilisateur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l'émetteur du rendez-vous recevra un email de confirmation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Etant donné L'utilisateur "dhia" ayant l'id 5 est connecté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Quand l'utilisateur refuse un rendez-vous venu d'un autre utilisateur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Alors l'émetteur du rendez-vous ne recevra pas un email de confirmation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1117</Words>
  <Application>Microsoft Office PowerPoint</Application>
  <PresentationFormat>Affichage à l'écran (16:9)</PresentationFormat>
  <Paragraphs>197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Roboto</vt:lpstr>
      <vt:lpstr>Raleway</vt:lpstr>
      <vt:lpstr>Oswald</vt:lpstr>
      <vt:lpstr>Software Development Bussines Plan by Slidesgo</vt:lpstr>
      <vt:lpstr>PRÉSENTATION DU SPRINT 2: ESPRIT PFE</vt:lpstr>
      <vt:lpstr>Plan</vt:lpstr>
      <vt:lpstr>01</vt:lpstr>
      <vt:lpstr>Présentation PowerPoint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05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SPRINT 2: ESPRIT PFE</dc:title>
  <cp:lastModifiedBy>dhafer harbaoui</cp:lastModifiedBy>
  <cp:revision>2</cp:revision>
  <dcterms:modified xsi:type="dcterms:W3CDTF">2021-04-14T09:31:45Z</dcterms:modified>
</cp:coreProperties>
</file>