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74" r:id="rId13"/>
    <p:sldId id="275" r:id="rId14"/>
    <p:sldId id="276" r:id="rId15"/>
    <p:sldId id="277" r:id="rId16"/>
    <p:sldId id="271" r:id="rId17"/>
    <p:sldId id="272" r:id="rId18"/>
    <p:sldId id="273" r:id="rId19"/>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1" d="100"/>
          <a:sy n="111" d="100"/>
        </p:scale>
        <p:origin x="634" y="7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3000" b="1" i="0">
                <a:solidFill>
                  <a:srgbClr val="213366"/>
                </a:solidFill>
                <a:latin typeface="Arial" panose="020B0604020202020204"/>
                <a:cs typeface="Arial" panose="020B0604020202020204"/>
              </a:defRPr>
            </a:lvl1pPr>
          </a:lstStyle>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7847678" y="136238"/>
            <a:ext cx="1138746" cy="325356"/>
          </a:xfrm>
          <a:prstGeom prst="rect">
            <a:avLst/>
          </a:prstGeom>
        </p:spPr>
      </p:pic>
      <p:sp>
        <p:nvSpPr>
          <p:cNvPr id="17" name="bg object 17"/>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p:txBody>
      </p:sp>
      <p:sp>
        <p:nvSpPr>
          <p:cNvPr id="18" name="bg object 18"/>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p:txBody>
      </p:sp>
      <p:sp>
        <p:nvSpPr>
          <p:cNvPr id="19" name="bg object 19"/>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p:txBody>
      </p:sp>
      <p:sp>
        <p:nvSpPr>
          <p:cNvPr id="20" name="bg object 20"/>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p:txBody>
      </p:sp>
      <p:sp>
        <p:nvSpPr>
          <p:cNvPr id="21" name="bg object 21"/>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p:txBody>
      </p:sp>
      <p:sp>
        <p:nvSpPr>
          <p:cNvPr id="2" name="Holder 2"/>
          <p:cNvSpPr>
            <a:spLocks noGrp="1"/>
          </p:cNvSpPr>
          <p:nvPr>
            <p:ph type="title"/>
          </p:nvPr>
        </p:nvSpPr>
        <p:spPr>
          <a:xfrm>
            <a:off x="2108961" y="2276601"/>
            <a:ext cx="4839334" cy="533222"/>
          </a:xfrm>
          <a:prstGeom prst="rect">
            <a:avLst/>
          </a:prstGeom>
        </p:spPr>
        <p:txBody>
          <a:bodyPr wrap="square" lIns="0" tIns="0" rIns="0" bIns="0">
            <a:spAutoFit/>
          </a:bodyPr>
          <a:lstStyle>
            <a:lvl1pPr>
              <a:defRPr sz="3000" b="1" i="0">
                <a:solidFill>
                  <a:srgbClr val="213366"/>
                </a:solidFill>
                <a:latin typeface="Arial" panose="020B0604020202020204"/>
                <a:cs typeface="Arial" panose="020B0604020202020204"/>
              </a:defRPr>
            </a:lvl1pPr>
          </a:lstStyle>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jpe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5024"/>
            <a:chOff x="0" y="0"/>
            <a:chExt cx="9144000" cy="5145024"/>
          </a:xfrm>
        </p:grpSpPr>
        <p:pic>
          <p:nvPicPr>
            <p:cNvPr id="3" name="object 3"/>
            <p:cNvPicPr/>
            <p:nvPr/>
          </p:nvPicPr>
          <p:blipFill>
            <a:blip r:embed="rId1" cstate="print"/>
            <a:stretch>
              <a:fillRect/>
            </a:stretch>
          </p:blipFill>
          <p:spPr>
            <a:xfrm>
              <a:off x="0" y="0"/>
              <a:ext cx="9144000" cy="5145024"/>
            </a:xfrm>
            <a:prstGeom prst="rect">
              <a:avLst/>
            </a:prstGeom>
          </p:spPr>
        </p:pic>
        <p:sp>
          <p:nvSpPr>
            <p:cNvPr id="4" name="object 4"/>
            <p:cNvSpPr/>
            <p:nvPr/>
          </p:nvSpPr>
          <p:spPr>
            <a:xfrm>
              <a:off x="1865376" y="731519"/>
              <a:ext cx="6300470" cy="3965575"/>
            </a:xfrm>
            <a:custGeom>
              <a:avLst/>
              <a:gdLst/>
              <a:ahLst/>
              <a:cxnLst/>
              <a:rect l="l" t="t" r="r" b="b"/>
              <a:pathLst>
                <a:path w="6300470" h="3965575">
                  <a:moveTo>
                    <a:pt x="6300216" y="0"/>
                  </a:moveTo>
                  <a:lnTo>
                    <a:pt x="0" y="0"/>
                  </a:lnTo>
                  <a:lnTo>
                    <a:pt x="0" y="3965448"/>
                  </a:lnTo>
                  <a:lnTo>
                    <a:pt x="6300216" y="3965448"/>
                  </a:lnTo>
                  <a:lnTo>
                    <a:pt x="6300216" y="0"/>
                  </a:lnTo>
                  <a:close/>
                </a:path>
              </a:pathLst>
            </a:custGeom>
            <a:solidFill>
              <a:srgbClr val="203062"/>
            </a:solidFill>
          </p:spPr>
          <p:txBody>
            <a:bodyPr wrap="square" lIns="0" tIns="0" rIns="0" bIns="0" rtlCol="0"/>
            <a:lstStyle/>
            <a:p/>
          </p:txBody>
        </p:sp>
        <p:sp>
          <p:nvSpPr>
            <p:cNvPr id="5" name="object 5"/>
            <p:cNvSpPr/>
            <p:nvPr/>
          </p:nvSpPr>
          <p:spPr>
            <a:xfrm>
              <a:off x="1865376" y="731519"/>
              <a:ext cx="6300470" cy="3965575"/>
            </a:xfrm>
            <a:custGeom>
              <a:avLst/>
              <a:gdLst/>
              <a:ahLst/>
              <a:cxnLst/>
              <a:rect l="l" t="t" r="r" b="b"/>
              <a:pathLst>
                <a:path w="6300470" h="3965575">
                  <a:moveTo>
                    <a:pt x="0" y="3965448"/>
                  </a:moveTo>
                  <a:lnTo>
                    <a:pt x="6300216" y="3965448"/>
                  </a:lnTo>
                  <a:lnTo>
                    <a:pt x="6300216" y="0"/>
                  </a:lnTo>
                  <a:lnTo>
                    <a:pt x="0" y="0"/>
                  </a:lnTo>
                  <a:lnTo>
                    <a:pt x="0" y="3965448"/>
                  </a:lnTo>
                  <a:close/>
                </a:path>
              </a:pathLst>
            </a:custGeom>
            <a:ln w="24384">
              <a:solidFill>
                <a:srgbClr val="203062"/>
              </a:solidFill>
            </a:ln>
          </p:spPr>
          <p:txBody>
            <a:bodyPr wrap="square" lIns="0" tIns="0" rIns="0" bIns="0" rtlCol="0"/>
            <a:lstStyle/>
            <a:p/>
          </p:txBody>
        </p:sp>
        <p:pic>
          <p:nvPicPr>
            <p:cNvPr id="6" name="object 6"/>
            <p:cNvPicPr/>
            <p:nvPr/>
          </p:nvPicPr>
          <p:blipFill>
            <a:blip r:embed="rId2" cstate="print"/>
            <a:stretch>
              <a:fillRect/>
            </a:stretch>
          </p:blipFill>
          <p:spPr>
            <a:xfrm>
              <a:off x="286511" y="411505"/>
              <a:ext cx="8351774" cy="4639183"/>
            </a:xfrm>
            <a:prstGeom prst="rect">
              <a:avLst/>
            </a:prstGeom>
          </p:spPr>
        </p:pic>
        <p:sp>
          <p:nvSpPr>
            <p:cNvPr id="7" name="object 7"/>
            <p:cNvSpPr/>
            <p:nvPr/>
          </p:nvSpPr>
          <p:spPr>
            <a:xfrm>
              <a:off x="987552" y="1024127"/>
              <a:ext cx="6986270" cy="3450590"/>
            </a:xfrm>
            <a:custGeom>
              <a:avLst/>
              <a:gdLst/>
              <a:ahLst/>
              <a:cxnLst/>
              <a:rect l="l" t="t" r="r" b="b"/>
              <a:pathLst>
                <a:path w="6986270" h="3450590">
                  <a:moveTo>
                    <a:pt x="6986016" y="0"/>
                  </a:moveTo>
                  <a:lnTo>
                    <a:pt x="0" y="0"/>
                  </a:lnTo>
                  <a:lnTo>
                    <a:pt x="0" y="3450336"/>
                  </a:lnTo>
                  <a:lnTo>
                    <a:pt x="6986016" y="3450336"/>
                  </a:lnTo>
                  <a:lnTo>
                    <a:pt x="6986016" y="0"/>
                  </a:lnTo>
                  <a:close/>
                </a:path>
              </a:pathLst>
            </a:custGeom>
            <a:solidFill>
              <a:srgbClr val="FFFFFF"/>
            </a:solidFill>
          </p:spPr>
          <p:txBody>
            <a:bodyPr wrap="square" lIns="0" tIns="0" rIns="0" bIns="0" rtlCol="0"/>
            <a:lstStyle/>
            <a:p/>
          </p:txBody>
        </p:sp>
        <p:sp>
          <p:nvSpPr>
            <p:cNvPr id="8" name="object 8"/>
            <p:cNvSpPr/>
            <p:nvPr/>
          </p:nvSpPr>
          <p:spPr>
            <a:xfrm>
              <a:off x="987552" y="1024127"/>
              <a:ext cx="6986270" cy="3450590"/>
            </a:xfrm>
            <a:custGeom>
              <a:avLst/>
              <a:gdLst/>
              <a:ahLst/>
              <a:cxnLst/>
              <a:rect l="l" t="t" r="r" b="b"/>
              <a:pathLst>
                <a:path w="6986270" h="3450590">
                  <a:moveTo>
                    <a:pt x="0" y="3450336"/>
                  </a:moveTo>
                  <a:lnTo>
                    <a:pt x="6986016" y="3450336"/>
                  </a:lnTo>
                  <a:lnTo>
                    <a:pt x="6986016" y="0"/>
                  </a:lnTo>
                  <a:lnTo>
                    <a:pt x="0" y="0"/>
                  </a:lnTo>
                  <a:lnTo>
                    <a:pt x="0" y="3450336"/>
                  </a:lnTo>
                  <a:close/>
                </a:path>
              </a:pathLst>
            </a:custGeom>
            <a:ln w="24384">
              <a:solidFill>
                <a:srgbClr val="FFFFFF"/>
              </a:solidFill>
            </a:ln>
          </p:spPr>
          <p:txBody>
            <a:bodyPr wrap="square" lIns="0" tIns="0" rIns="0" bIns="0" rtlCol="0"/>
            <a:lstStyle/>
            <a:p/>
          </p:txBody>
        </p:sp>
        <p:sp>
          <p:nvSpPr>
            <p:cNvPr id="9" name="object 9"/>
            <p:cNvSpPr/>
            <p:nvPr/>
          </p:nvSpPr>
          <p:spPr>
            <a:xfrm>
              <a:off x="2490216" y="2788920"/>
              <a:ext cx="52069" cy="445134"/>
            </a:xfrm>
            <a:custGeom>
              <a:avLst/>
              <a:gdLst/>
              <a:ahLst/>
              <a:cxnLst/>
              <a:rect l="l" t="t" r="r" b="b"/>
              <a:pathLst>
                <a:path w="52069" h="445135">
                  <a:moveTo>
                    <a:pt x="51816" y="0"/>
                  </a:moveTo>
                  <a:lnTo>
                    <a:pt x="0" y="0"/>
                  </a:lnTo>
                  <a:lnTo>
                    <a:pt x="0" y="445007"/>
                  </a:lnTo>
                  <a:lnTo>
                    <a:pt x="51816" y="445007"/>
                  </a:lnTo>
                  <a:lnTo>
                    <a:pt x="51816" y="0"/>
                  </a:lnTo>
                  <a:close/>
                </a:path>
              </a:pathLst>
            </a:custGeom>
            <a:solidFill>
              <a:srgbClr val="FFE600"/>
            </a:solidFill>
          </p:spPr>
          <p:txBody>
            <a:bodyPr wrap="square" lIns="0" tIns="0" rIns="0" bIns="0" rtlCol="0"/>
            <a:lstStyle/>
            <a:p/>
          </p:txBody>
        </p:sp>
        <p:sp>
          <p:nvSpPr>
            <p:cNvPr id="10" name="object 10"/>
            <p:cNvSpPr/>
            <p:nvPr/>
          </p:nvSpPr>
          <p:spPr>
            <a:xfrm>
              <a:off x="2490216" y="2788920"/>
              <a:ext cx="52069" cy="445134"/>
            </a:xfrm>
            <a:custGeom>
              <a:avLst/>
              <a:gdLst/>
              <a:ahLst/>
              <a:cxnLst/>
              <a:rect l="l" t="t" r="r" b="b"/>
              <a:pathLst>
                <a:path w="52069" h="445135">
                  <a:moveTo>
                    <a:pt x="0" y="445007"/>
                  </a:moveTo>
                  <a:lnTo>
                    <a:pt x="51816" y="445007"/>
                  </a:lnTo>
                  <a:lnTo>
                    <a:pt x="51816" y="0"/>
                  </a:lnTo>
                  <a:lnTo>
                    <a:pt x="0" y="0"/>
                  </a:lnTo>
                  <a:lnTo>
                    <a:pt x="0" y="445007"/>
                  </a:lnTo>
                  <a:close/>
                </a:path>
              </a:pathLst>
            </a:custGeom>
            <a:ln w="24384">
              <a:solidFill>
                <a:srgbClr val="FFE600"/>
              </a:solidFill>
            </a:ln>
          </p:spPr>
          <p:txBody>
            <a:bodyPr wrap="square" lIns="0" tIns="0" rIns="0" bIns="0" rtlCol="0"/>
            <a:lstStyle/>
            <a:p/>
          </p:txBody>
        </p:sp>
      </p:grpSp>
      <p:sp>
        <p:nvSpPr>
          <p:cNvPr id="11" name="object 11"/>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z="2000">
                <a:solidFill>
                  <a:srgbClr val="161D22"/>
                </a:solidFill>
              </a:rPr>
              <a:t>NEXT</a:t>
            </a:r>
            <a:r>
              <a:rPr sz="2000" spc="-60">
                <a:solidFill>
                  <a:srgbClr val="161D22"/>
                </a:solidFill>
              </a:rPr>
              <a:t> </a:t>
            </a:r>
            <a:r>
              <a:rPr sz="2000">
                <a:solidFill>
                  <a:srgbClr val="161D22"/>
                </a:solidFill>
              </a:rPr>
              <a:t>GEN</a:t>
            </a:r>
            <a:r>
              <a:rPr sz="2000" spc="-95">
                <a:solidFill>
                  <a:srgbClr val="161D22"/>
                </a:solidFill>
              </a:rPr>
              <a:t> </a:t>
            </a:r>
            <a:r>
              <a:rPr sz="2000">
                <a:solidFill>
                  <a:srgbClr val="161D22"/>
                </a:solidFill>
              </a:rPr>
              <a:t>EMPLOYABILITY</a:t>
            </a:r>
            <a:r>
              <a:rPr sz="2000" spc="-45">
                <a:solidFill>
                  <a:srgbClr val="161D22"/>
                </a:solidFill>
              </a:rPr>
              <a:t> </a:t>
            </a:r>
            <a:r>
              <a:rPr sz="2000" spc="-10">
                <a:solidFill>
                  <a:srgbClr val="161D22"/>
                </a:solidFill>
              </a:rPr>
              <a:t>PROGRAM</a:t>
            </a:r>
            <a:endParaRPr sz="2000"/>
          </a:p>
        </p:txBody>
      </p:sp>
      <p:sp>
        <p:nvSpPr>
          <p:cNvPr id="12" name="object 12"/>
          <p:cNvSpPr txBox="1"/>
          <p:nvPr/>
        </p:nvSpPr>
        <p:spPr>
          <a:xfrm>
            <a:off x="2620772" y="2824048"/>
            <a:ext cx="3808729"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161D22"/>
                </a:solidFill>
                <a:latin typeface="Arial MT"/>
                <a:cs typeface="Arial MT"/>
              </a:rPr>
              <a:t>Creating</a:t>
            </a:r>
            <a:r>
              <a:rPr sz="2000" spc="-15">
                <a:solidFill>
                  <a:srgbClr val="161D22"/>
                </a:solidFill>
                <a:latin typeface="Arial MT"/>
                <a:cs typeface="Arial MT"/>
              </a:rPr>
              <a:t> </a:t>
            </a:r>
            <a:r>
              <a:rPr sz="2000">
                <a:solidFill>
                  <a:srgbClr val="161D22"/>
                </a:solidFill>
                <a:latin typeface="Arial MT"/>
                <a:cs typeface="Arial MT"/>
              </a:rPr>
              <a:t>a</a:t>
            </a:r>
            <a:r>
              <a:rPr sz="2000" spc="-55">
                <a:solidFill>
                  <a:srgbClr val="161D22"/>
                </a:solidFill>
                <a:latin typeface="Arial MT"/>
                <a:cs typeface="Arial MT"/>
              </a:rPr>
              <a:t> </a:t>
            </a:r>
            <a:r>
              <a:rPr sz="2000" spc="-10">
                <a:solidFill>
                  <a:srgbClr val="161D22"/>
                </a:solidFill>
                <a:latin typeface="Arial MT"/>
                <a:cs typeface="Arial MT"/>
              </a:rPr>
              <a:t>future-</a:t>
            </a:r>
            <a:r>
              <a:rPr sz="2000">
                <a:solidFill>
                  <a:srgbClr val="161D22"/>
                </a:solidFill>
                <a:latin typeface="Arial MT"/>
                <a:cs typeface="Arial MT"/>
              </a:rPr>
              <a:t>ready</a:t>
            </a:r>
            <a:r>
              <a:rPr sz="2000" spc="-40">
                <a:solidFill>
                  <a:srgbClr val="161D22"/>
                </a:solidFill>
                <a:latin typeface="Arial MT"/>
                <a:cs typeface="Arial MT"/>
              </a:rPr>
              <a:t> </a:t>
            </a:r>
            <a:r>
              <a:rPr sz="2000" spc="-10">
                <a:solidFill>
                  <a:srgbClr val="161D22"/>
                </a:solidFill>
                <a:latin typeface="Arial MT"/>
                <a:cs typeface="Arial MT"/>
              </a:rPr>
              <a:t>workforce</a:t>
            </a:r>
            <a:endParaRPr sz="2000">
              <a:latin typeface="Arial MT"/>
              <a:cs typeface="Arial MT"/>
            </a:endParaRPr>
          </a:p>
        </p:txBody>
      </p:sp>
      <p:sp>
        <p:nvSpPr>
          <p:cNvPr id="13" name="object 13"/>
          <p:cNvSpPr txBox="1"/>
          <p:nvPr/>
        </p:nvSpPr>
        <p:spPr>
          <a:xfrm>
            <a:off x="1173466" y="3659687"/>
            <a:ext cx="1457160" cy="197490"/>
          </a:xfrm>
          <a:prstGeom prst="rect">
            <a:avLst/>
          </a:prstGeom>
        </p:spPr>
        <p:txBody>
          <a:bodyPr vert="horz" wrap="square" lIns="0" tIns="12700" rIns="0" bIns="0" rtlCol="0" anchor="t">
            <a:spAutoFit/>
          </a:bodyPr>
          <a:lstStyle/>
          <a:p>
            <a:pPr marL="12700">
              <a:spcBef>
                <a:spcPts val="100"/>
              </a:spcBef>
            </a:pPr>
            <a:r>
              <a:rPr sz="1200">
                <a:latin typeface="Arial MT"/>
                <a:cs typeface="Arial MT"/>
              </a:rPr>
              <a:t>Team</a:t>
            </a:r>
            <a:r>
              <a:rPr sz="1200" spc="-30">
                <a:latin typeface="Arial MT"/>
                <a:cs typeface="Arial MT"/>
              </a:rPr>
              <a:t> </a:t>
            </a:r>
            <a:r>
              <a:rPr sz="1200" spc="-10">
                <a:latin typeface="Arial MT"/>
                <a:cs typeface="Arial MT"/>
              </a:rPr>
              <a:t>Members</a:t>
            </a:r>
            <a:r>
              <a:rPr lang="en-US" sz="1200" spc="-10">
                <a:latin typeface="Arial MT"/>
                <a:cs typeface="Arial MT"/>
              </a:rPr>
              <a:t>: 06</a:t>
            </a:r>
            <a:endParaRPr sz="1200">
              <a:latin typeface="Arial MT"/>
              <a:cs typeface="Arial MT"/>
            </a:endParaRPr>
          </a:p>
        </p:txBody>
      </p:sp>
      <p:sp>
        <p:nvSpPr>
          <p:cNvPr id="14" name="object 14"/>
          <p:cNvSpPr txBox="1"/>
          <p:nvPr/>
        </p:nvSpPr>
        <p:spPr>
          <a:xfrm>
            <a:off x="1176634" y="3943622"/>
            <a:ext cx="2181567" cy="181610"/>
          </a:xfrm>
          <a:prstGeom prst="rect">
            <a:avLst/>
          </a:prstGeom>
        </p:spPr>
        <p:txBody>
          <a:bodyPr vert="horz" wrap="square" lIns="0" tIns="12700" rIns="0" bIns="0" rtlCol="0" anchor="t">
            <a:spAutoFit/>
          </a:bodyPr>
          <a:lstStyle/>
          <a:p>
            <a:pPr marL="12700">
              <a:spcBef>
                <a:spcPts val="100"/>
              </a:spcBef>
            </a:pPr>
            <a:r>
              <a:rPr sz="1100">
                <a:latin typeface="Arial MT"/>
                <a:cs typeface="Arial MT"/>
              </a:rPr>
              <a:t>Student</a:t>
            </a:r>
            <a:r>
              <a:rPr sz="1100" spc="-85">
                <a:latin typeface="Arial MT"/>
                <a:cs typeface="Arial MT"/>
              </a:rPr>
              <a:t> </a:t>
            </a:r>
            <a:r>
              <a:rPr sz="1100">
                <a:latin typeface="Arial MT"/>
                <a:cs typeface="Arial MT"/>
              </a:rPr>
              <a:t>Name</a:t>
            </a:r>
            <a:r>
              <a:rPr sz="1100" spc="-5">
                <a:latin typeface="Arial MT"/>
                <a:cs typeface="Arial MT"/>
              </a:rPr>
              <a:t> </a:t>
            </a:r>
            <a:r>
              <a:rPr sz="1100" spc="-50">
                <a:latin typeface="Arial MT"/>
                <a:cs typeface="Arial MT"/>
              </a:rPr>
              <a:t>:</a:t>
            </a:r>
            <a:r>
              <a:rPr lang="en-GB" sz="1100" spc="-50">
                <a:latin typeface="Arial MT"/>
                <a:cs typeface="Arial MT"/>
              </a:rPr>
              <a:t> </a:t>
            </a:r>
            <a:r>
              <a:rPr lang="en-IN" altLang="en-GB" sz="1100" spc="-50">
                <a:latin typeface="Arial MT"/>
                <a:cs typeface="Arial MT"/>
              </a:rPr>
              <a:t>John edison . I</a:t>
            </a:r>
            <a:endParaRPr lang="en-IN" altLang="en-GB" sz="1100" spc="-50">
              <a:latin typeface="Arial MT"/>
              <a:cs typeface="Arial MT"/>
            </a:endParaRPr>
          </a:p>
        </p:txBody>
      </p:sp>
      <p:sp>
        <p:nvSpPr>
          <p:cNvPr id="15" name="object 15"/>
          <p:cNvSpPr txBox="1"/>
          <p:nvPr/>
        </p:nvSpPr>
        <p:spPr>
          <a:xfrm>
            <a:off x="1174191" y="4134954"/>
            <a:ext cx="1836386" cy="182245"/>
          </a:xfrm>
          <a:prstGeom prst="rect">
            <a:avLst/>
          </a:prstGeom>
        </p:spPr>
        <p:txBody>
          <a:bodyPr vert="horz" wrap="square" lIns="0" tIns="13335" rIns="0" bIns="0" rtlCol="0" anchor="t">
            <a:spAutoFit/>
          </a:bodyPr>
          <a:lstStyle/>
          <a:p>
            <a:pPr marL="12700">
              <a:spcBef>
                <a:spcPts val="105"/>
              </a:spcBef>
            </a:pPr>
            <a:r>
              <a:rPr sz="1100">
                <a:latin typeface="Arial MT"/>
                <a:cs typeface="Arial MT"/>
              </a:rPr>
              <a:t>Student</a:t>
            </a:r>
            <a:r>
              <a:rPr sz="1100" spc="-90">
                <a:latin typeface="Arial MT"/>
                <a:cs typeface="Arial MT"/>
              </a:rPr>
              <a:t> </a:t>
            </a:r>
            <a:r>
              <a:rPr sz="1100">
                <a:latin typeface="Arial MT"/>
                <a:cs typeface="Arial MT"/>
              </a:rPr>
              <a:t>ID</a:t>
            </a:r>
            <a:r>
              <a:rPr sz="1100" spc="30">
                <a:latin typeface="Arial MT"/>
                <a:cs typeface="Arial MT"/>
              </a:rPr>
              <a:t> </a:t>
            </a:r>
            <a:r>
              <a:rPr sz="1100" spc="-50">
                <a:latin typeface="Arial MT"/>
                <a:cs typeface="Arial MT"/>
              </a:rPr>
              <a:t>:</a:t>
            </a:r>
            <a:r>
              <a:rPr lang="en-US" sz="1100" spc="-50">
                <a:latin typeface="Arial MT"/>
                <a:cs typeface="Arial MT"/>
              </a:rPr>
              <a:t> </a:t>
            </a:r>
            <a:r>
              <a:rPr lang="en-US" sz="1100" spc="-50"/>
              <a:t>au5104211040</a:t>
            </a:r>
            <a:r>
              <a:rPr lang="en-IN" altLang="en-US" sz="1100" spc="-50"/>
              <a:t>41</a:t>
            </a:r>
            <a:endParaRPr lang="en-IN" altLang="en-US" sz="1100" spc="-50">
              <a:latin typeface="Arial MT"/>
              <a:cs typeface="Arial MT"/>
            </a:endParaRPr>
          </a:p>
        </p:txBody>
      </p:sp>
      <p:grpSp>
        <p:nvGrpSpPr>
          <p:cNvPr id="16" name="object 16"/>
          <p:cNvGrpSpPr/>
          <p:nvPr/>
        </p:nvGrpSpPr>
        <p:grpSpPr>
          <a:xfrm>
            <a:off x="1176634" y="1194403"/>
            <a:ext cx="6027420" cy="2708149"/>
            <a:chOff x="1101852" y="1213103"/>
            <a:chExt cx="6027420" cy="2708149"/>
          </a:xfrm>
        </p:grpSpPr>
        <p:sp>
          <p:nvSpPr>
            <p:cNvPr id="17" name="object 17"/>
            <p:cNvSpPr/>
            <p:nvPr/>
          </p:nvSpPr>
          <p:spPr>
            <a:xfrm>
              <a:off x="1101852" y="3921252"/>
              <a:ext cx="5953760" cy="0"/>
            </a:xfrm>
            <a:custGeom>
              <a:avLst/>
              <a:gdLst/>
              <a:ahLst/>
              <a:cxnLst/>
              <a:rect l="l" t="t" r="r" b="b"/>
              <a:pathLst>
                <a:path w="5953759">
                  <a:moveTo>
                    <a:pt x="0" y="0"/>
                  </a:moveTo>
                  <a:lnTo>
                    <a:pt x="1986661" y="0"/>
                  </a:lnTo>
                </a:path>
                <a:path w="5953759">
                  <a:moveTo>
                    <a:pt x="4593336" y="0"/>
                  </a:moveTo>
                  <a:lnTo>
                    <a:pt x="5953633" y="0"/>
                  </a:lnTo>
                </a:path>
              </a:pathLst>
            </a:custGeom>
            <a:ln w="3175">
              <a:solidFill>
                <a:srgbClr val="000000"/>
              </a:solidFill>
              <a:prstDash val="sysDashDotDot"/>
            </a:ln>
          </p:spPr>
          <p:txBody>
            <a:bodyPr wrap="square" lIns="0" tIns="0" rIns="0" bIns="0" rtlCol="0"/>
            <a:lstStyle/>
            <a:p/>
          </p:txBody>
        </p:sp>
        <p:pic>
          <p:nvPicPr>
            <p:cNvPr id="18" name="object 18"/>
            <p:cNvPicPr/>
            <p:nvPr/>
          </p:nvPicPr>
          <p:blipFill>
            <a:blip r:embed="rId3" cstate="print"/>
            <a:stretch>
              <a:fillRect/>
            </a:stretch>
          </p:blipFill>
          <p:spPr>
            <a:xfrm>
              <a:off x="1834896" y="1249679"/>
              <a:ext cx="1146047" cy="664464"/>
            </a:xfrm>
            <a:prstGeom prst="rect">
              <a:avLst/>
            </a:prstGeom>
          </p:spPr>
        </p:pic>
        <p:pic>
          <p:nvPicPr>
            <p:cNvPr id="19" name="object 19"/>
            <p:cNvPicPr/>
            <p:nvPr/>
          </p:nvPicPr>
          <p:blipFill>
            <a:blip r:embed="rId4" cstate="print"/>
            <a:stretch>
              <a:fillRect/>
            </a:stretch>
          </p:blipFill>
          <p:spPr>
            <a:xfrm>
              <a:off x="6461760" y="1213103"/>
              <a:ext cx="667512" cy="664463"/>
            </a:xfrm>
            <a:prstGeom prst="rect">
              <a:avLst/>
            </a:prstGeom>
          </p:spPr>
        </p:pic>
        <p:pic>
          <p:nvPicPr>
            <p:cNvPr id="20" name="object 20"/>
            <p:cNvPicPr/>
            <p:nvPr/>
          </p:nvPicPr>
          <p:blipFill>
            <a:blip r:embed="rId5" cstate="print"/>
            <a:stretch>
              <a:fillRect/>
            </a:stretch>
          </p:blipFill>
          <p:spPr>
            <a:xfrm>
              <a:off x="3928872" y="1286255"/>
              <a:ext cx="1584960" cy="518160"/>
            </a:xfrm>
            <a:prstGeom prst="rect">
              <a:avLst/>
            </a:prstGeom>
          </p:spPr>
        </p:pic>
      </p:grpSp>
      <p:sp>
        <p:nvSpPr>
          <p:cNvPr id="21" name="object 21"/>
          <p:cNvSpPr txBox="1"/>
          <p:nvPr/>
        </p:nvSpPr>
        <p:spPr>
          <a:xfrm>
            <a:off x="5677280" y="3659504"/>
            <a:ext cx="981710" cy="208279"/>
          </a:xfrm>
          <a:prstGeom prst="rect">
            <a:avLst/>
          </a:prstGeom>
        </p:spPr>
        <p:txBody>
          <a:bodyPr vert="horz" wrap="square" lIns="0" tIns="12700" rIns="0" bIns="0" rtlCol="0">
            <a:spAutoFit/>
          </a:bodyPr>
          <a:lstStyle/>
          <a:p>
            <a:pPr marL="12700">
              <a:lnSpc>
                <a:spcPct val="100000"/>
              </a:lnSpc>
              <a:spcBef>
                <a:spcPts val="100"/>
              </a:spcBef>
            </a:pPr>
            <a:r>
              <a:rPr sz="1200">
                <a:latin typeface="Arial MT"/>
                <a:cs typeface="Arial MT"/>
              </a:rPr>
              <a:t>College</a:t>
            </a:r>
            <a:r>
              <a:rPr sz="1200" spc="-60">
                <a:latin typeface="Arial MT"/>
                <a:cs typeface="Arial MT"/>
              </a:rPr>
              <a:t> </a:t>
            </a:r>
            <a:r>
              <a:rPr sz="1200" spc="-20">
                <a:latin typeface="Arial MT"/>
                <a:cs typeface="Arial MT"/>
              </a:rPr>
              <a:t>Name</a:t>
            </a:r>
            <a:endParaRPr sz="1200">
              <a:latin typeface="Arial MT"/>
              <a:cs typeface="Arial MT"/>
            </a:endParaRPr>
          </a:p>
        </p:txBody>
      </p:sp>
      <p:sp>
        <p:nvSpPr>
          <p:cNvPr id="22" name="object 22"/>
          <p:cNvSpPr txBox="1"/>
          <p:nvPr/>
        </p:nvSpPr>
        <p:spPr>
          <a:xfrm>
            <a:off x="5676345" y="3944935"/>
            <a:ext cx="1802958" cy="182101"/>
          </a:xfrm>
          <a:prstGeom prst="rect">
            <a:avLst/>
          </a:prstGeom>
        </p:spPr>
        <p:txBody>
          <a:bodyPr vert="horz" wrap="square" lIns="0" tIns="12700" rIns="0" bIns="0" rtlCol="0" anchor="t">
            <a:spAutoFit/>
          </a:bodyPr>
          <a:lstStyle/>
          <a:p>
            <a:pPr marL="12700">
              <a:spcBef>
                <a:spcPts val="100"/>
              </a:spcBef>
            </a:pPr>
            <a:r>
              <a:rPr lang="en-US" sz="1100" spc="-25" err="1">
                <a:latin typeface="Arial MT"/>
                <a:cs typeface="Arial MT"/>
              </a:rPr>
              <a:t>Arunai</a:t>
            </a:r>
            <a:r>
              <a:rPr lang="en-US" sz="1100" spc="-25">
                <a:latin typeface="Arial MT"/>
                <a:cs typeface="Arial MT"/>
              </a:rPr>
              <a:t> Engineering Collage</a:t>
            </a:r>
            <a:endParaRPr sz="11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2153" y="977976"/>
            <a:ext cx="6939694" cy="3903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13322" y="1068441"/>
            <a:ext cx="6717356" cy="37785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937" y="1079137"/>
            <a:ext cx="6906126" cy="38846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p:cNvSpPr txBox="1"/>
          <p:nvPr/>
        </p:nvSpPr>
        <p:spPr>
          <a:xfrm>
            <a:off x="1883802" y="687519"/>
            <a:ext cx="5142640" cy="369332"/>
          </a:xfrm>
          <a:prstGeom prst="rect">
            <a:avLst/>
          </a:prstGeom>
          <a:noFill/>
        </p:spPr>
        <p:txBody>
          <a:bodyPr wrap="square" rtlCol="0">
            <a:spAutoFit/>
          </a:bodyPr>
          <a:lstStyle/>
          <a:p>
            <a:pPr algn="ctr"/>
            <a:r>
              <a:rPr lang="en-IN" dirty="0"/>
              <a:t>Result Page</a:t>
            </a:r>
            <a:endParaRPr lang="en-IN" dirty="0"/>
          </a:p>
        </p:txBody>
      </p:sp>
      <p:pic>
        <p:nvPicPr>
          <p:cNvPr id="11" name="Picture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3780" y="1056851"/>
            <a:ext cx="6916439" cy="389049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p:cNvSpPr txBox="1"/>
          <p:nvPr/>
        </p:nvSpPr>
        <p:spPr>
          <a:xfrm>
            <a:off x="1883802" y="687519"/>
            <a:ext cx="5142640" cy="369332"/>
          </a:xfrm>
          <a:prstGeom prst="rect">
            <a:avLst/>
          </a:prstGeom>
          <a:noFill/>
        </p:spPr>
        <p:txBody>
          <a:bodyPr wrap="square" rtlCol="0">
            <a:spAutoFit/>
          </a:bodyPr>
          <a:lstStyle/>
          <a:p>
            <a:pPr algn="ctr"/>
            <a:r>
              <a:rPr lang="en-IN" dirty="0"/>
              <a:t>Result Page</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20346" y="1232854"/>
            <a:ext cx="6703308" cy="37706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2488" y="746886"/>
            <a:ext cx="22339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panose="020B0604020202020204"/>
                <a:cs typeface="Arial" panose="020B0604020202020204"/>
              </a:rPr>
              <a:t>Future</a:t>
            </a:r>
            <a:r>
              <a:rPr sz="1600" b="1" spc="-25">
                <a:solidFill>
                  <a:srgbClr val="203062"/>
                </a:solidFill>
                <a:latin typeface="Arial" panose="020B0604020202020204"/>
                <a:cs typeface="Arial" panose="020B0604020202020204"/>
              </a:rPr>
              <a:t> </a:t>
            </a:r>
            <a:r>
              <a:rPr sz="1600" b="1" spc="-10">
                <a:solidFill>
                  <a:srgbClr val="203062"/>
                </a:solidFill>
                <a:latin typeface="Arial" panose="020B0604020202020204"/>
                <a:cs typeface="Arial" panose="020B0604020202020204"/>
              </a:rPr>
              <a:t>Enhancements</a:t>
            </a:r>
            <a:r>
              <a:rPr sz="1600" b="1" spc="-10">
                <a:solidFill>
                  <a:srgbClr val="374151"/>
                </a:solidFill>
                <a:latin typeface="Arial" panose="020B0604020202020204"/>
                <a:cs typeface="Arial" panose="020B0604020202020204"/>
              </a:rPr>
              <a:t>:</a:t>
            </a:r>
            <a:endParaRPr sz="1600">
              <a:latin typeface="Arial" panose="020B0604020202020204"/>
              <a:cs typeface="Arial" panose="020B0604020202020204"/>
            </a:endParaRPr>
          </a:p>
        </p:txBody>
      </p:sp>
      <p:sp>
        <p:nvSpPr>
          <p:cNvPr id="4" name="TextBox 3"/>
          <p:cNvSpPr txBox="1"/>
          <p:nvPr/>
        </p:nvSpPr>
        <p:spPr>
          <a:xfrm>
            <a:off x="311933" y="1018640"/>
            <a:ext cx="86300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400">
                <a:latin typeface="Times New Roman" panose="02020603050405020304"/>
                <a:cs typeface="Times New Roman" panose="02020603050405020304"/>
              </a:rPr>
              <a:t>1. </a:t>
            </a:r>
            <a:r>
              <a:rPr lang="en-US" sz="1400" b="1">
                <a:latin typeface="Times New Roman" panose="02020603050405020304"/>
                <a:cs typeface="Times New Roman" panose="02020603050405020304"/>
              </a:rPr>
              <a:t>Template Customization</a:t>
            </a:r>
            <a:r>
              <a:rPr lang="en-US" sz="1400">
                <a:latin typeface="Times New Roman" panose="02020603050405020304"/>
                <a:cs typeface="Times New Roman" panose="02020603050405020304"/>
              </a:rPr>
              <a:t>: Allow users to choose from various pre-designed templates and customize colors, fonts, and layouts to match their preferences and branding. </a:t>
            </a:r>
            <a:endParaRPr lang="en-US" sz="1400">
              <a:solidFill>
                <a:srgbClr val="000000"/>
              </a:solidFill>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2. </a:t>
            </a:r>
            <a:r>
              <a:rPr lang="en-US" sz="1400" b="1">
                <a:latin typeface="Times New Roman" panose="02020603050405020304"/>
                <a:cs typeface="Times New Roman" panose="02020603050405020304"/>
              </a:rPr>
              <a:t>Integration with Social Media</a:t>
            </a:r>
            <a:r>
              <a:rPr lang="en-US" sz="1400">
                <a:latin typeface="Times New Roman" panose="02020603050405020304"/>
                <a:cs typeface="Times New Roman" panose="02020603050405020304"/>
              </a:rPr>
              <a:t>: Enable easy sharing of portfolios on platforms like LinkedIn, Twitter, and Facebook to enhance visibility and networking. </a:t>
            </a:r>
            <a:endParaRPr lang="en-US" sz="1400">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3. </a:t>
            </a:r>
            <a:r>
              <a:rPr lang="en-US" sz="1400" b="1">
                <a:latin typeface="Times New Roman" panose="02020603050405020304"/>
                <a:cs typeface="Times New Roman" panose="02020603050405020304"/>
              </a:rPr>
              <a:t>Collaborative Editing</a:t>
            </a:r>
            <a:r>
              <a:rPr lang="en-US" sz="1400">
                <a:latin typeface="Times New Roman" panose="02020603050405020304"/>
                <a:cs typeface="Times New Roman" panose="02020603050405020304"/>
              </a:rPr>
              <a:t>: Implement features for multiple users to work on portfolios simultaneously, beneficial for team projects.</a:t>
            </a:r>
            <a:endParaRPr lang="en-US" sz="1400">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4.</a:t>
            </a:r>
            <a:r>
              <a:rPr lang="en-US" sz="1400" b="1">
                <a:latin typeface="Times New Roman" panose="02020603050405020304"/>
                <a:cs typeface="Times New Roman" panose="02020603050405020304"/>
              </a:rPr>
              <a:t> Interactive Elements:</a:t>
            </a:r>
            <a:r>
              <a:rPr lang="en-US" sz="1400">
                <a:latin typeface="Times New Roman" panose="02020603050405020304"/>
                <a:cs typeface="Times New Roman" panose="02020603050405020304"/>
              </a:rPr>
              <a:t> Incorporate sliders, charts, and graphs to visually represent skills and achievements, making portfolios more engaging. </a:t>
            </a:r>
            <a:endParaRPr lang="en-US" sz="1400">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5. </a:t>
            </a:r>
            <a:r>
              <a:rPr lang="en-US" sz="1400" b="1">
                <a:latin typeface="Times New Roman" panose="02020603050405020304"/>
                <a:cs typeface="Times New Roman" panose="02020603050405020304"/>
              </a:rPr>
              <a:t>Feedback System: </a:t>
            </a:r>
            <a:r>
              <a:rPr lang="en-US" sz="1400">
                <a:latin typeface="Times New Roman" panose="02020603050405020304"/>
                <a:cs typeface="Times New Roman" panose="02020603050405020304"/>
              </a:rPr>
              <a:t>Introduce a feedback mechanism for users to request and receive critiques on their portfolios, aiding improvement. </a:t>
            </a:r>
            <a:endParaRPr lang="en-US" sz="1400">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6. </a:t>
            </a:r>
            <a:r>
              <a:rPr lang="en-US" sz="1400" b="1">
                <a:latin typeface="Times New Roman" panose="02020603050405020304"/>
                <a:cs typeface="Times New Roman" panose="02020603050405020304"/>
              </a:rPr>
              <a:t>Export Options:</a:t>
            </a:r>
            <a:r>
              <a:rPr lang="en-US" sz="1400">
                <a:latin typeface="Times New Roman" panose="02020603050405020304"/>
                <a:cs typeface="Times New Roman" panose="02020603050405020304"/>
              </a:rPr>
              <a:t> Offer export formats beyond PDF, such as HTML or dedicated portfolio websites for dynamic online showcases. </a:t>
            </a:r>
            <a:endParaRPr lang="en-US" sz="1400">
              <a:latin typeface="Times New Roman" panose="02020603050405020304"/>
              <a:ea typeface="Calibri" panose="020F0502020204030204"/>
              <a:cs typeface="Times New Roman" panose="02020603050405020304"/>
            </a:endParaRPr>
          </a:p>
          <a:p>
            <a:pPr algn="just"/>
            <a:r>
              <a:rPr lang="en-US" sz="1400">
                <a:latin typeface="Times New Roman" panose="02020603050405020304"/>
                <a:ea typeface="Calibri" panose="020F0502020204030204"/>
                <a:cs typeface="Calibri" panose="020F0502020204030204"/>
              </a:rPr>
              <a:t>7. </a:t>
            </a:r>
            <a:r>
              <a:rPr lang="en-US" sz="1400" b="1">
                <a:latin typeface="Times New Roman" panose="02020603050405020304"/>
                <a:ea typeface="Calibri" panose="020F0502020204030204"/>
                <a:cs typeface="Calibri" panose="020F0502020204030204"/>
              </a:rPr>
              <a:t>Integration with Portfolio Tools</a:t>
            </a:r>
            <a:r>
              <a:rPr lang="en-US" sz="1400">
                <a:latin typeface="Times New Roman" panose="02020603050405020304"/>
                <a:ea typeface="Calibri" panose="020F0502020204030204"/>
                <a:cs typeface="Calibri" panose="020F0502020204030204"/>
              </a:rPr>
              <a:t>: Explore partnerships with tools like </a:t>
            </a:r>
            <a:r>
              <a:rPr lang="en-US" sz="1400" err="1">
                <a:latin typeface="Times New Roman" panose="02020603050405020304"/>
                <a:ea typeface="Calibri" panose="020F0502020204030204"/>
                <a:cs typeface="Calibri" panose="020F0502020204030204"/>
              </a:rPr>
              <a:t>Behance</a:t>
            </a:r>
            <a:r>
              <a:rPr lang="en-US" sz="1400">
                <a:latin typeface="Times New Roman" panose="02020603050405020304"/>
                <a:ea typeface="Calibri" panose="020F0502020204030204"/>
                <a:cs typeface="Calibri" panose="020F0502020204030204"/>
              </a:rPr>
              <a:t> or Adobe Portfolio for additional resources and features.</a:t>
            </a:r>
            <a:endParaRPr lang="en-US" sz="1400">
              <a:latin typeface="Times New Roman" panose="02020603050405020304"/>
              <a:cs typeface="Times New Roman" panose="02020603050405020304"/>
            </a:endParaRPr>
          </a:p>
          <a:p>
            <a:pPr algn="just"/>
            <a:r>
              <a:rPr lang="en-US" sz="1400">
                <a:latin typeface="Times New Roman" panose="02020603050405020304"/>
                <a:ea typeface="Calibri" panose="020F0502020204030204"/>
                <a:cs typeface="Calibri" panose="020F0502020204030204"/>
              </a:rPr>
              <a:t>8.</a:t>
            </a:r>
            <a:r>
              <a:rPr lang="en-US" sz="1400" b="1">
                <a:latin typeface="Times New Roman" panose="02020603050405020304"/>
                <a:ea typeface="Calibri" panose="020F0502020204030204"/>
                <a:cs typeface="Calibri" panose="020F0502020204030204"/>
              </a:rPr>
              <a:t> Analytics:</a:t>
            </a:r>
            <a:r>
              <a:rPr lang="en-US" sz="1400">
                <a:latin typeface="Times New Roman" panose="02020603050405020304"/>
                <a:ea typeface="Calibri" panose="020F0502020204030204"/>
                <a:cs typeface="Calibri" panose="020F0502020204030204"/>
              </a:rPr>
              <a:t> Provide analytics to track portfolio engagement, including views, time spent, and section interactions. </a:t>
            </a:r>
            <a:endParaRPr lang="en-US" sz="1400">
              <a:solidFill>
                <a:srgbClr val="000000"/>
              </a:solidFill>
              <a:latin typeface="Times New Roman" panose="02020603050405020304"/>
              <a:ea typeface="Calibri" panose="020F0502020204030204"/>
              <a:cs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137285"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panose="020B0604020202020204"/>
                <a:cs typeface="Arial" panose="020B0604020202020204"/>
              </a:rPr>
              <a:t>Conclusion</a:t>
            </a:r>
            <a:endParaRPr sz="1600">
              <a:latin typeface="Arial" panose="020B0604020202020204"/>
              <a:cs typeface="Arial" panose="020B0604020202020204"/>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p:txBody>
      </p:sp>
      <p:sp>
        <p:nvSpPr>
          <p:cNvPr id="5" name="object 5"/>
          <p:cNvSpPr txBox="1"/>
          <p:nvPr/>
        </p:nvSpPr>
        <p:spPr>
          <a:xfrm>
            <a:off x="217424" y="4791252"/>
            <a:ext cx="497205" cy="179705"/>
          </a:xfrm>
          <a:prstGeom prst="rect">
            <a:avLst/>
          </a:prstGeom>
        </p:spPr>
        <p:txBody>
          <a:bodyPr vert="horz" wrap="square" lIns="0" tIns="13970" rIns="0" bIns="0" rtlCol="0">
            <a:spAutoFit/>
          </a:bodyPr>
          <a:lstStyle/>
          <a:p>
            <a:pPr marL="12700">
              <a:lnSpc>
                <a:spcPct val="100000"/>
              </a:lnSpc>
              <a:spcBef>
                <a:spcPts val="110"/>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p:cNvSpPr txBox="1"/>
          <p:nvPr/>
        </p:nvSpPr>
        <p:spPr>
          <a:xfrm>
            <a:off x="209228" y="1027990"/>
            <a:ext cx="8556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400">
                <a:latin typeface="Times New Roman" panose="02020603050405020304"/>
                <a:cs typeface="Times New Roman" panose="02020603050405020304"/>
              </a:rPr>
              <a:t>Conclusion: In conclusion, our project aims to address the challenges individuals face in creating professional portfolios by developing a user-friendly web application. Through intuitive interfaces, comprehensive form inputs, and automated resume generation, we empower users to effortlessly showcase their skills and experiences. The proposed future enhancements further expand the functionality and versatility of the application, offering users customization options, collaborative tools, and analytics insights. These enhancements align with our goal of providing a comprehensive solution that meets the evolving needs of users in the competitive job market. By continuously refining and expanding our platform, we aim to support individuals in their career endeavors, helping them stand out and succeed in their professional journeys. Our commitment to innovation and user satisfaction drives us to deliver a portfolio-building experience that is efficient, effective, and empowering for all users.</a:t>
            </a:r>
            <a:endParaRPr lang="en-US" sz="1400">
              <a:solidFill>
                <a:srgbClr val="000000"/>
              </a:solidFill>
              <a:latin typeface="Times New Roman" panose="02020603050405020304"/>
              <a:cs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62687" rIns="0" bIns="0" rtlCol="0">
            <a:spAutoFit/>
          </a:bodyPr>
          <a:lstStyle/>
          <a:p>
            <a:pPr marL="1409065">
              <a:lnSpc>
                <a:spcPct val="100000"/>
              </a:lnSpc>
              <a:spcBef>
                <a:spcPts val="100"/>
              </a:spcBef>
            </a:pPr>
            <a:r>
              <a:t>Thank</a:t>
            </a:r>
            <a:r>
              <a:rPr spc="-100"/>
              <a:t> </a:t>
            </a:r>
            <a:r>
              <a:rPr spc="-20"/>
              <a:t>You!</a:t>
            </a:r>
            <a:endParaRPr spc="-2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847678" y="136238"/>
            <a:ext cx="1138746" cy="325356"/>
          </a:xfrm>
          <a:prstGeom prst="rect">
            <a:avLst/>
          </a:prstGeom>
        </p:spPr>
      </p:pic>
      <p:sp>
        <p:nvSpPr>
          <p:cNvPr id="3" name="object 3"/>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p:txBody>
      </p:sp>
      <p:sp>
        <p:nvSpPr>
          <p:cNvPr id="4" name="object 4"/>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p:txBody>
      </p:sp>
      <p:sp>
        <p:nvSpPr>
          <p:cNvPr id="5" name="object 5"/>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p:txBody>
      </p:sp>
      <p:grpSp>
        <p:nvGrpSpPr>
          <p:cNvPr id="6" name="object 6"/>
          <p:cNvGrpSpPr/>
          <p:nvPr/>
        </p:nvGrpSpPr>
        <p:grpSpPr>
          <a:xfrm>
            <a:off x="-12382" y="76009"/>
            <a:ext cx="7309484" cy="430530"/>
            <a:chOff x="-12382" y="76009"/>
            <a:chExt cx="7309484" cy="430530"/>
          </a:xfrm>
        </p:grpSpPr>
        <p:sp>
          <p:nvSpPr>
            <p:cNvPr id="7" name="object 7"/>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p:txBody>
        </p:sp>
        <p:sp>
          <p:nvSpPr>
            <p:cNvPr id="8" name="object 8"/>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p:txBody>
        </p:sp>
      </p:grpSp>
      <p:sp>
        <p:nvSpPr>
          <p:cNvPr id="9" name="object 9"/>
          <p:cNvSpPr txBox="1"/>
          <p:nvPr/>
        </p:nvSpPr>
        <p:spPr>
          <a:xfrm>
            <a:off x="184099" y="167323"/>
            <a:ext cx="3314700" cy="255904"/>
          </a:xfrm>
          <a:prstGeom prst="rect">
            <a:avLst/>
          </a:prstGeom>
        </p:spPr>
        <p:txBody>
          <a:bodyPr vert="horz" wrap="square" lIns="0" tIns="0" rIns="0" bIns="0" rtlCol="0">
            <a:spAutoFit/>
          </a:bodyPr>
          <a:lstStyle/>
          <a:p>
            <a:pPr>
              <a:lnSpc>
                <a:spcPts val="1990"/>
              </a:lnSpc>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pic>
        <p:nvPicPr>
          <p:cNvPr id="10" name="object 10"/>
          <p:cNvPicPr/>
          <p:nvPr/>
        </p:nvPicPr>
        <p:blipFill>
          <a:blip r:embed="rId2" cstate="print"/>
          <a:stretch>
            <a:fillRect/>
          </a:stretch>
        </p:blipFill>
        <p:spPr>
          <a:xfrm>
            <a:off x="0" y="0"/>
            <a:ext cx="9144000" cy="5145023"/>
          </a:xfrm>
          <a:prstGeom prst="rect">
            <a:avLst/>
          </a:prstGeom>
        </p:spPr>
      </p:pic>
      <p:sp>
        <p:nvSpPr>
          <p:cNvPr id="11" name="object 11"/>
          <p:cNvSpPr txBox="1">
            <a:spLocks noGrp="1"/>
          </p:cNvSpPr>
          <p:nvPr>
            <p:ph type="title"/>
          </p:nvPr>
        </p:nvSpPr>
        <p:spPr>
          <a:xfrm>
            <a:off x="2435479" y="1076655"/>
            <a:ext cx="4258945"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203063"/>
                </a:solidFill>
              </a:rPr>
              <a:t>CAPSTONE</a:t>
            </a:r>
            <a:r>
              <a:rPr sz="2000" spc="-75">
                <a:solidFill>
                  <a:srgbClr val="203063"/>
                </a:solidFill>
              </a:rPr>
              <a:t> </a:t>
            </a:r>
            <a:r>
              <a:rPr sz="2000">
                <a:solidFill>
                  <a:srgbClr val="203063"/>
                </a:solidFill>
              </a:rPr>
              <a:t>PROJECT</a:t>
            </a:r>
            <a:r>
              <a:rPr sz="2000" spc="-85">
                <a:solidFill>
                  <a:srgbClr val="203063"/>
                </a:solidFill>
              </a:rPr>
              <a:t> </a:t>
            </a:r>
            <a:r>
              <a:rPr sz="2000" spc="-10">
                <a:solidFill>
                  <a:srgbClr val="203063"/>
                </a:solidFill>
              </a:rPr>
              <a:t>SHOWCASE</a:t>
            </a:r>
            <a:endParaRPr sz="2000"/>
          </a:p>
        </p:txBody>
      </p:sp>
      <p:grpSp>
        <p:nvGrpSpPr>
          <p:cNvPr id="12" name="object 12"/>
          <p:cNvGrpSpPr/>
          <p:nvPr/>
        </p:nvGrpSpPr>
        <p:grpSpPr>
          <a:xfrm>
            <a:off x="944880" y="3026663"/>
            <a:ext cx="7251700" cy="554990"/>
            <a:chOff x="944880" y="3026663"/>
            <a:chExt cx="7251700" cy="554990"/>
          </a:xfrm>
        </p:grpSpPr>
        <p:sp>
          <p:nvSpPr>
            <p:cNvPr id="13" name="object 13"/>
            <p:cNvSpPr/>
            <p:nvPr/>
          </p:nvSpPr>
          <p:spPr>
            <a:xfrm>
              <a:off x="957072" y="3038855"/>
              <a:ext cx="7226934" cy="530860"/>
            </a:xfrm>
            <a:custGeom>
              <a:avLst/>
              <a:gdLst/>
              <a:ahLst/>
              <a:cxnLst/>
              <a:rect l="l" t="t" r="r" b="b"/>
              <a:pathLst>
                <a:path w="7226934" h="530860">
                  <a:moveTo>
                    <a:pt x="7138416" y="0"/>
                  </a:moveTo>
                  <a:lnTo>
                    <a:pt x="88391" y="0"/>
                  </a:lnTo>
                  <a:lnTo>
                    <a:pt x="53985" y="6953"/>
                  </a:lnTo>
                  <a:lnTo>
                    <a:pt x="25888" y="25907"/>
                  </a:lnTo>
                  <a:lnTo>
                    <a:pt x="6946" y="54006"/>
                  </a:lnTo>
                  <a:lnTo>
                    <a:pt x="0" y="88392"/>
                  </a:lnTo>
                  <a:lnTo>
                    <a:pt x="0" y="441960"/>
                  </a:lnTo>
                  <a:lnTo>
                    <a:pt x="6946" y="476345"/>
                  </a:lnTo>
                  <a:lnTo>
                    <a:pt x="25888" y="504444"/>
                  </a:lnTo>
                  <a:lnTo>
                    <a:pt x="53985" y="523398"/>
                  </a:lnTo>
                  <a:lnTo>
                    <a:pt x="88391" y="530352"/>
                  </a:lnTo>
                  <a:lnTo>
                    <a:pt x="7138416" y="530352"/>
                  </a:lnTo>
                  <a:lnTo>
                    <a:pt x="7172801" y="523398"/>
                  </a:lnTo>
                  <a:lnTo>
                    <a:pt x="7200900" y="504443"/>
                  </a:lnTo>
                  <a:lnTo>
                    <a:pt x="7219854" y="476345"/>
                  </a:lnTo>
                  <a:lnTo>
                    <a:pt x="7226808" y="441960"/>
                  </a:lnTo>
                  <a:lnTo>
                    <a:pt x="7226808" y="88392"/>
                  </a:lnTo>
                  <a:lnTo>
                    <a:pt x="7219854" y="54006"/>
                  </a:lnTo>
                  <a:lnTo>
                    <a:pt x="7200900" y="25908"/>
                  </a:lnTo>
                  <a:lnTo>
                    <a:pt x="7172801" y="6953"/>
                  </a:lnTo>
                  <a:lnTo>
                    <a:pt x="7138416" y="0"/>
                  </a:lnTo>
                  <a:close/>
                </a:path>
              </a:pathLst>
            </a:custGeom>
            <a:solidFill>
              <a:srgbClr val="DFDDFA"/>
            </a:solidFill>
          </p:spPr>
          <p:txBody>
            <a:bodyPr wrap="square" lIns="0" tIns="0" rIns="0" bIns="0" rtlCol="0"/>
            <a:lstStyle/>
            <a:p/>
          </p:txBody>
        </p:sp>
        <p:sp>
          <p:nvSpPr>
            <p:cNvPr id="14" name="object 14"/>
            <p:cNvSpPr/>
            <p:nvPr/>
          </p:nvSpPr>
          <p:spPr>
            <a:xfrm>
              <a:off x="957072" y="3038855"/>
              <a:ext cx="7226934" cy="530860"/>
            </a:xfrm>
            <a:custGeom>
              <a:avLst/>
              <a:gdLst/>
              <a:ahLst/>
              <a:cxnLst/>
              <a:rect l="l" t="t" r="r" b="b"/>
              <a:pathLst>
                <a:path w="7226934" h="530860">
                  <a:moveTo>
                    <a:pt x="0" y="88392"/>
                  </a:moveTo>
                  <a:lnTo>
                    <a:pt x="6946" y="54006"/>
                  </a:lnTo>
                  <a:lnTo>
                    <a:pt x="25888" y="25907"/>
                  </a:lnTo>
                  <a:lnTo>
                    <a:pt x="53985" y="6953"/>
                  </a:lnTo>
                  <a:lnTo>
                    <a:pt x="88391" y="0"/>
                  </a:lnTo>
                  <a:lnTo>
                    <a:pt x="7138416" y="0"/>
                  </a:lnTo>
                  <a:lnTo>
                    <a:pt x="7172801" y="6953"/>
                  </a:lnTo>
                  <a:lnTo>
                    <a:pt x="7200900" y="25908"/>
                  </a:lnTo>
                  <a:lnTo>
                    <a:pt x="7219854" y="54006"/>
                  </a:lnTo>
                  <a:lnTo>
                    <a:pt x="7226808" y="88392"/>
                  </a:lnTo>
                  <a:lnTo>
                    <a:pt x="7226808" y="441960"/>
                  </a:lnTo>
                  <a:lnTo>
                    <a:pt x="7219854" y="476345"/>
                  </a:lnTo>
                  <a:lnTo>
                    <a:pt x="7200900" y="504443"/>
                  </a:lnTo>
                  <a:lnTo>
                    <a:pt x="7172801" y="523398"/>
                  </a:lnTo>
                  <a:lnTo>
                    <a:pt x="7138416" y="530352"/>
                  </a:lnTo>
                  <a:lnTo>
                    <a:pt x="88391" y="530352"/>
                  </a:lnTo>
                  <a:lnTo>
                    <a:pt x="53985" y="523398"/>
                  </a:lnTo>
                  <a:lnTo>
                    <a:pt x="25888" y="504444"/>
                  </a:lnTo>
                  <a:lnTo>
                    <a:pt x="6946" y="476345"/>
                  </a:lnTo>
                  <a:lnTo>
                    <a:pt x="0" y="441960"/>
                  </a:lnTo>
                  <a:lnTo>
                    <a:pt x="0" y="88392"/>
                  </a:lnTo>
                  <a:close/>
                </a:path>
              </a:pathLst>
            </a:custGeom>
            <a:ln w="24384">
              <a:solidFill>
                <a:srgbClr val="DFDDFA"/>
              </a:solidFill>
            </a:ln>
          </p:spPr>
          <p:txBody>
            <a:bodyPr wrap="square" lIns="0" tIns="0" rIns="0" bIns="0" rtlCol="0"/>
            <a:lstStyle/>
            <a:p/>
          </p:txBody>
        </p:sp>
      </p:grpSp>
      <p:sp>
        <p:nvSpPr>
          <p:cNvPr id="15" name="object 15"/>
          <p:cNvSpPr txBox="1"/>
          <p:nvPr/>
        </p:nvSpPr>
        <p:spPr>
          <a:xfrm>
            <a:off x="1073109" y="2606678"/>
            <a:ext cx="6995410" cy="813684"/>
          </a:xfrm>
          <a:prstGeom prst="rect">
            <a:avLst/>
          </a:prstGeom>
        </p:spPr>
        <p:txBody>
          <a:bodyPr vert="horz" wrap="square" lIns="0" tIns="13335" rIns="0" bIns="0" rtlCol="0" anchor="t">
            <a:spAutoFit/>
          </a:bodyPr>
          <a:lstStyle/>
          <a:p>
            <a:pPr marL="165100" algn="ctr">
              <a:lnSpc>
                <a:spcPct val="100000"/>
              </a:lnSpc>
              <a:spcBef>
                <a:spcPts val="105"/>
              </a:spcBef>
            </a:pPr>
            <a:r>
              <a:rPr sz="1600" b="1" dirty="0">
                <a:solidFill>
                  <a:srgbClr val="FFFFFF"/>
                </a:solidFill>
                <a:latin typeface="Arial" panose="020B0604020202020204"/>
                <a:cs typeface="Arial" panose="020B0604020202020204"/>
              </a:rPr>
              <a:t>Project</a:t>
            </a:r>
            <a:r>
              <a:rPr sz="1600" b="1" spc="-30" dirty="0">
                <a:solidFill>
                  <a:srgbClr val="FFFFFF"/>
                </a:solidFill>
                <a:latin typeface="Arial" panose="020B0604020202020204"/>
                <a:cs typeface="Arial" panose="020B0604020202020204"/>
              </a:rPr>
              <a:t> </a:t>
            </a:r>
            <a:r>
              <a:rPr sz="1600" b="1" spc="-20" dirty="0">
                <a:solidFill>
                  <a:srgbClr val="FFFFFF"/>
                </a:solidFill>
                <a:latin typeface="Arial" panose="020B0604020202020204"/>
                <a:cs typeface="Arial" panose="020B0604020202020204"/>
              </a:rPr>
              <a:t>Title</a:t>
            </a:r>
            <a:endParaRPr sz="1600" dirty="0">
              <a:latin typeface="Arial" panose="020B0604020202020204"/>
              <a:cs typeface="Arial" panose="020B0604020202020204"/>
            </a:endParaRPr>
          </a:p>
          <a:p>
            <a:pPr>
              <a:lnSpc>
                <a:spcPct val="100000"/>
              </a:lnSpc>
              <a:spcBef>
                <a:spcPts val="15"/>
              </a:spcBef>
            </a:pPr>
            <a:endParaRPr sz="1600" dirty="0">
              <a:latin typeface="Arial" panose="020B0604020202020204"/>
              <a:cs typeface="Arial" panose="020B0604020202020204"/>
            </a:endParaRPr>
          </a:p>
          <a:p>
            <a:pPr marL="12700"/>
            <a:r>
              <a:rPr lang="en-US" sz="2000" b="1" spc="-10" dirty="0">
                <a:latin typeface="Times New Roman" panose="02020603050405020304"/>
                <a:cs typeface="Times New Roman" panose="02020603050405020304"/>
              </a:rPr>
              <a:t>“Resume </a:t>
            </a:r>
            <a:r>
              <a:rPr lang="en-IN" sz="2000" b="1" spc="-10" dirty="0">
                <a:latin typeface="Times New Roman" panose="02020603050405020304"/>
                <a:cs typeface="Times New Roman" panose="02020603050405020304"/>
              </a:rPr>
              <a:t>Generator</a:t>
            </a:r>
            <a:r>
              <a:rPr lang="en-US" sz="2000" b="1" spc="-10" dirty="0">
                <a:latin typeface="Times New Roman" panose="02020603050405020304"/>
                <a:cs typeface="Times New Roman" panose="02020603050405020304"/>
              </a:rPr>
              <a:t>: Empowering Your Professional Journey"</a:t>
            </a:r>
            <a:endParaRPr sz="2000" b="1" dirty="0">
              <a:latin typeface="Times New Roman" panose="02020603050405020304"/>
              <a:cs typeface="Times New Roman" panose="02020603050405020304"/>
            </a:endParaRPr>
          </a:p>
        </p:txBody>
      </p:sp>
      <p:sp>
        <p:nvSpPr>
          <p:cNvPr id="16" name="object 16"/>
          <p:cNvSpPr txBox="1"/>
          <p:nvPr/>
        </p:nvSpPr>
        <p:spPr>
          <a:xfrm>
            <a:off x="1414399" y="4007611"/>
            <a:ext cx="6316980" cy="523875"/>
          </a:xfrm>
          <a:prstGeom prst="rect">
            <a:avLst/>
          </a:prstGeom>
        </p:spPr>
        <p:txBody>
          <a:bodyPr vert="horz" wrap="square" lIns="0" tIns="13335" rIns="0" bIns="0" rtlCol="0">
            <a:spAutoFit/>
          </a:bodyPr>
          <a:lstStyle/>
          <a:p>
            <a:pPr algn="ctr">
              <a:lnSpc>
                <a:spcPct val="100000"/>
              </a:lnSpc>
              <a:spcBef>
                <a:spcPts val="105"/>
              </a:spcBef>
            </a:pPr>
            <a:r>
              <a:rPr sz="1600">
                <a:solidFill>
                  <a:srgbClr val="FFFFFF"/>
                </a:solidFill>
                <a:latin typeface="Arial MT"/>
                <a:cs typeface="Arial MT"/>
              </a:rPr>
              <a:t>Abstract</a:t>
            </a:r>
            <a:r>
              <a:rPr sz="1600" spc="-50">
                <a:solidFill>
                  <a:srgbClr val="FFFFFF"/>
                </a:solidFill>
                <a:latin typeface="Arial MT"/>
                <a:cs typeface="Arial MT"/>
              </a:rPr>
              <a:t> </a:t>
            </a:r>
            <a:r>
              <a:rPr sz="1600">
                <a:solidFill>
                  <a:srgbClr val="FFFFFF"/>
                </a:solidFill>
                <a:latin typeface="Arial MT"/>
                <a:cs typeface="Arial MT"/>
              </a:rPr>
              <a:t>|</a:t>
            </a:r>
            <a:r>
              <a:rPr sz="1600" spc="-40">
                <a:solidFill>
                  <a:srgbClr val="FFFFFF"/>
                </a:solidFill>
                <a:latin typeface="Arial MT"/>
                <a:cs typeface="Arial MT"/>
              </a:rPr>
              <a:t> </a:t>
            </a:r>
            <a:r>
              <a:rPr sz="1600">
                <a:solidFill>
                  <a:srgbClr val="FFFFFF"/>
                </a:solidFill>
                <a:latin typeface="Arial MT"/>
                <a:cs typeface="Arial MT"/>
              </a:rPr>
              <a:t>Problem</a:t>
            </a:r>
            <a:r>
              <a:rPr sz="1600" spc="-35">
                <a:solidFill>
                  <a:srgbClr val="FFFFFF"/>
                </a:solidFill>
                <a:latin typeface="Arial MT"/>
                <a:cs typeface="Arial MT"/>
              </a:rPr>
              <a:t> </a:t>
            </a:r>
            <a:r>
              <a:rPr sz="1600">
                <a:solidFill>
                  <a:srgbClr val="FFFFFF"/>
                </a:solidFill>
                <a:latin typeface="Arial MT"/>
                <a:cs typeface="Arial MT"/>
              </a:rPr>
              <a:t>Statement</a:t>
            </a:r>
            <a:r>
              <a:rPr sz="1600" spc="-70">
                <a:solidFill>
                  <a:srgbClr val="FFFFFF"/>
                </a:solidFill>
                <a:latin typeface="Arial MT"/>
                <a:cs typeface="Arial MT"/>
              </a:rPr>
              <a:t> </a:t>
            </a:r>
            <a:r>
              <a:rPr sz="1600">
                <a:solidFill>
                  <a:srgbClr val="FFFFFF"/>
                </a:solidFill>
                <a:latin typeface="Arial MT"/>
                <a:cs typeface="Arial MT"/>
              </a:rPr>
              <a:t>|</a:t>
            </a:r>
            <a:r>
              <a:rPr sz="1600" spc="-20">
                <a:solidFill>
                  <a:srgbClr val="FFFFFF"/>
                </a:solidFill>
                <a:latin typeface="Arial MT"/>
                <a:cs typeface="Arial MT"/>
              </a:rPr>
              <a:t> </a:t>
            </a:r>
            <a:r>
              <a:rPr sz="1600">
                <a:solidFill>
                  <a:srgbClr val="FFFFFF"/>
                </a:solidFill>
                <a:latin typeface="Arial MT"/>
                <a:cs typeface="Arial MT"/>
              </a:rPr>
              <a:t>Project</a:t>
            </a:r>
            <a:r>
              <a:rPr sz="1600" spc="-45">
                <a:solidFill>
                  <a:srgbClr val="FFFFFF"/>
                </a:solidFill>
                <a:latin typeface="Arial MT"/>
                <a:cs typeface="Arial MT"/>
              </a:rPr>
              <a:t> </a:t>
            </a:r>
            <a:r>
              <a:rPr sz="1600">
                <a:solidFill>
                  <a:srgbClr val="FFFFFF"/>
                </a:solidFill>
                <a:latin typeface="Arial MT"/>
                <a:cs typeface="Arial MT"/>
              </a:rPr>
              <a:t>Overview</a:t>
            </a:r>
            <a:r>
              <a:rPr sz="1600" spc="-20">
                <a:solidFill>
                  <a:srgbClr val="FFFFFF"/>
                </a:solidFill>
                <a:latin typeface="Arial MT"/>
                <a:cs typeface="Arial MT"/>
              </a:rPr>
              <a:t> </a:t>
            </a:r>
            <a:r>
              <a:rPr sz="1600">
                <a:solidFill>
                  <a:srgbClr val="FFFFFF"/>
                </a:solidFill>
                <a:latin typeface="Arial MT"/>
                <a:cs typeface="Arial MT"/>
              </a:rPr>
              <a:t>|</a:t>
            </a:r>
            <a:r>
              <a:rPr sz="1600" spc="10">
                <a:solidFill>
                  <a:srgbClr val="FFFFFF"/>
                </a:solidFill>
                <a:latin typeface="Arial MT"/>
                <a:cs typeface="Arial MT"/>
              </a:rPr>
              <a:t> </a:t>
            </a:r>
            <a:r>
              <a:rPr sz="1600">
                <a:solidFill>
                  <a:srgbClr val="FFFFFF"/>
                </a:solidFill>
                <a:latin typeface="Arial MT"/>
                <a:cs typeface="Arial MT"/>
              </a:rPr>
              <a:t>Proposed</a:t>
            </a:r>
            <a:r>
              <a:rPr sz="1600" spc="-35">
                <a:solidFill>
                  <a:srgbClr val="FFFFFF"/>
                </a:solidFill>
                <a:latin typeface="Arial MT"/>
                <a:cs typeface="Arial MT"/>
              </a:rPr>
              <a:t> </a:t>
            </a:r>
            <a:r>
              <a:rPr sz="1600">
                <a:solidFill>
                  <a:srgbClr val="FFFFFF"/>
                </a:solidFill>
                <a:latin typeface="Arial MT"/>
                <a:cs typeface="Arial MT"/>
              </a:rPr>
              <a:t>Solution</a:t>
            </a:r>
            <a:r>
              <a:rPr sz="1600" spc="-60">
                <a:solidFill>
                  <a:srgbClr val="FFFFFF"/>
                </a:solidFill>
                <a:latin typeface="Arial MT"/>
                <a:cs typeface="Arial MT"/>
              </a:rPr>
              <a:t> </a:t>
            </a:r>
            <a:r>
              <a:rPr sz="1600" spc="-50">
                <a:solidFill>
                  <a:srgbClr val="FFFFFF"/>
                </a:solidFill>
                <a:latin typeface="Arial MT"/>
                <a:cs typeface="Arial MT"/>
              </a:rPr>
              <a:t>|</a:t>
            </a:r>
            <a:endParaRPr sz="1600">
              <a:latin typeface="Arial MT"/>
              <a:cs typeface="Arial MT"/>
            </a:endParaRPr>
          </a:p>
          <a:p>
            <a:pPr algn="ctr">
              <a:lnSpc>
                <a:spcPct val="100000"/>
              </a:lnSpc>
              <a:spcBef>
                <a:spcPts val="75"/>
              </a:spcBef>
            </a:pPr>
            <a:r>
              <a:rPr sz="1600" spc="-25">
                <a:solidFill>
                  <a:srgbClr val="FFFFFF"/>
                </a:solidFill>
                <a:latin typeface="Arial MT"/>
                <a:cs typeface="Arial MT"/>
              </a:rPr>
              <a:t>Technology</a:t>
            </a:r>
            <a:r>
              <a:rPr sz="1600" spc="-50">
                <a:solidFill>
                  <a:srgbClr val="FFFFFF"/>
                </a:solidFill>
                <a:latin typeface="Arial MT"/>
                <a:cs typeface="Arial MT"/>
              </a:rPr>
              <a:t> </a:t>
            </a:r>
            <a:r>
              <a:rPr sz="1600">
                <a:solidFill>
                  <a:srgbClr val="FFFFFF"/>
                </a:solidFill>
                <a:latin typeface="Arial MT"/>
                <a:cs typeface="Arial MT"/>
              </a:rPr>
              <a:t>Used</a:t>
            </a:r>
            <a:r>
              <a:rPr sz="1600" spc="-15">
                <a:solidFill>
                  <a:srgbClr val="FFFFFF"/>
                </a:solidFill>
                <a:latin typeface="Arial MT"/>
                <a:cs typeface="Arial MT"/>
              </a:rPr>
              <a:t> </a:t>
            </a:r>
            <a:r>
              <a:rPr sz="1600">
                <a:solidFill>
                  <a:srgbClr val="FFFFFF"/>
                </a:solidFill>
                <a:latin typeface="Arial MT"/>
                <a:cs typeface="Arial MT"/>
              </a:rPr>
              <a:t>| Modelling</a:t>
            </a:r>
            <a:r>
              <a:rPr sz="1600" spc="-15">
                <a:solidFill>
                  <a:srgbClr val="FFFFFF"/>
                </a:solidFill>
                <a:latin typeface="Arial MT"/>
                <a:cs typeface="Arial MT"/>
              </a:rPr>
              <a:t> </a:t>
            </a:r>
            <a:r>
              <a:rPr sz="1600">
                <a:solidFill>
                  <a:srgbClr val="FFFFFF"/>
                </a:solidFill>
                <a:latin typeface="Arial MT"/>
                <a:cs typeface="Arial MT"/>
              </a:rPr>
              <a:t>&amp;</a:t>
            </a:r>
            <a:r>
              <a:rPr sz="1600" spc="-5">
                <a:solidFill>
                  <a:srgbClr val="FFFFFF"/>
                </a:solidFill>
                <a:latin typeface="Arial MT"/>
                <a:cs typeface="Arial MT"/>
              </a:rPr>
              <a:t> </a:t>
            </a:r>
            <a:r>
              <a:rPr sz="1600">
                <a:solidFill>
                  <a:srgbClr val="FFFFFF"/>
                </a:solidFill>
                <a:latin typeface="Arial MT"/>
                <a:cs typeface="Arial MT"/>
              </a:rPr>
              <a:t>Results</a:t>
            </a:r>
            <a:r>
              <a:rPr sz="1600" spc="-60">
                <a:solidFill>
                  <a:srgbClr val="FFFFFF"/>
                </a:solidFill>
                <a:latin typeface="Arial MT"/>
                <a:cs typeface="Arial MT"/>
              </a:rPr>
              <a:t> </a:t>
            </a:r>
            <a:r>
              <a:rPr sz="1600">
                <a:solidFill>
                  <a:srgbClr val="FFFFFF"/>
                </a:solidFill>
                <a:latin typeface="Arial MT"/>
                <a:cs typeface="Arial MT"/>
              </a:rPr>
              <a:t>|</a:t>
            </a:r>
            <a:r>
              <a:rPr sz="1600" spc="-5">
                <a:solidFill>
                  <a:srgbClr val="FFFFFF"/>
                </a:solidFill>
                <a:latin typeface="Arial MT"/>
                <a:cs typeface="Arial MT"/>
              </a:rPr>
              <a:t> </a:t>
            </a:r>
            <a:r>
              <a:rPr sz="1600" spc="-10">
                <a:solidFill>
                  <a:srgbClr val="FFFFFF"/>
                </a:solidFill>
                <a:latin typeface="Arial MT"/>
                <a:cs typeface="Arial MT"/>
              </a:rPr>
              <a:t>Conclusion</a:t>
            </a:r>
            <a:endParaRPr sz="16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84074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panose="020B0604020202020204"/>
                <a:cs typeface="Arial" panose="020B0604020202020204"/>
              </a:rPr>
              <a:t>Abstract</a:t>
            </a:r>
            <a:endParaRPr sz="1600">
              <a:latin typeface="Arial" panose="020B0604020202020204"/>
              <a:cs typeface="Arial" panose="020B0604020202020204"/>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p:cNvSpPr txBox="1"/>
          <p:nvPr/>
        </p:nvSpPr>
        <p:spPr>
          <a:xfrm>
            <a:off x="219579" y="1090910"/>
            <a:ext cx="85720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Wingdings" panose="05000000000000000000"/>
              <a:buChar char="Ø"/>
            </a:pPr>
            <a:r>
              <a:rPr lang="en-US" sz="1400">
                <a:solidFill>
                  <a:srgbClr val="0D0D0D"/>
                </a:solidFill>
                <a:latin typeface="Times New Roman" panose="02020603050405020304"/>
                <a:cs typeface="Times New Roman" panose="02020603050405020304"/>
              </a:rPr>
              <a:t>The purpose of our project is to develop a web application that facilitates the creation of professional portfolios for individuals. The application consists of two main pages: a Welcome Page and a Portfolio Page.</a:t>
            </a:r>
            <a:endParaRPr lang="en-US" sz="1400">
              <a:latin typeface="Times New Roman" panose="02020603050405020304"/>
              <a:cs typeface="Times New Roman" panose="02020603050405020304"/>
            </a:endParaRPr>
          </a:p>
          <a:p>
            <a:pPr marL="285750" indent="-285750" algn="just">
              <a:buFont typeface="Wingdings" panose="05000000000000000000"/>
              <a:buChar char="Ø"/>
            </a:pPr>
            <a:r>
              <a:rPr lang="en-US" sz="1400">
                <a:solidFill>
                  <a:srgbClr val="0D0D0D"/>
                </a:solidFill>
                <a:latin typeface="Times New Roman" panose="02020603050405020304"/>
                <a:cs typeface="Times New Roman" panose="02020603050405020304"/>
              </a:rPr>
              <a:t>The Welcome Page serves as the entry point for users and features a prominent "Create Resume" button. Upon clicking this button, users are directed to the Portfolio Page.</a:t>
            </a:r>
            <a:endParaRPr lang="en-US" sz="1400">
              <a:solidFill>
                <a:srgbClr val="0D0D0D"/>
              </a:solidFill>
              <a:latin typeface="Times New Roman" panose="02020603050405020304"/>
              <a:cs typeface="Times New Roman" panose="02020603050405020304"/>
            </a:endParaRPr>
          </a:p>
          <a:p>
            <a:pPr marL="285750" indent="-285750" algn="just">
              <a:buFont typeface="Wingdings" panose="05000000000000000000"/>
              <a:buChar char="Ø"/>
            </a:pPr>
            <a:r>
              <a:rPr lang="en-US" sz="1400">
                <a:solidFill>
                  <a:srgbClr val="0D0D0D"/>
                </a:solidFill>
                <a:latin typeface="Times New Roman" panose="02020603050405020304"/>
                <a:cs typeface="Times New Roman" panose="02020603050405020304"/>
              </a:rPr>
              <a:t>The Portfolio Page provides users with a comprehensive form to input various details including personal information, educational background, work experience, projects, skills, and a summary. Additionally, users can upload a photo to include in their portfolio.</a:t>
            </a:r>
            <a:endParaRPr lang="en-US" sz="1400">
              <a:solidFill>
                <a:srgbClr val="0D0D0D"/>
              </a:solidFill>
              <a:latin typeface="Times New Roman" panose="02020603050405020304"/>
              <a:cs typeface="Times New Roman" panose="02020603050405020304"/>
            </a:endParaRPr>
          </a:p>
          <a:p>
            <a:pPr marL="285750" indent="-285750" algn="just">
              <a:buFont typeface="Wingdings" panose="05000000000000000000"/>
              <a:buChar char="Ø"/>
            </a:pPr>
            <a:r>
              <a:rPr lang="en-US" sz="1400">
                <a:solidFill>
                  <a:srgbClr val="0D0D0D"/>
                </a:solidFill>
                <a:latin typeface="Times New Roman" panose="02020603050405020304"/>
                <a:cs typeface="Times New Roman" panose="02020603050405020304"/>
              </a:rPr>
              <a:t>Upon filling out the form and clicking the "Generate Resume" button, the application processes the provided information and generates a professional A4-sized resume document. This document includes all the details provided by the user in a structured and visually appealing format.</a:t>
            </a:r>
            <a:endParaRPr lang="en-US" sz="1400">
              <a:solidFill>
                <a:srgbClr val="0D0D0D"/>
              </a:solidFill>
              <a:latin typeface="Times New Roman" panose="02020603050405020304"/>
              <a:cs typeface="Times New Roman" panose="02020603050405020304"/>
            </a:endParaRPr>
          </a:p>
          <a:p>
            <a:pPr marL="285750" indent="-285750" algn="just">
              <a:buFont typeface="Wingdings" panose="05000000000000000000"/>
              <a:buChar char="Ø"/>
            </a:pPr>
            <a:r>
              <a:rPr lang="en-US" sz="1400">
                <a:solidFill>
                  <a:srgbClr val="0D0D0D"/>
                </a:solidFill>
                <a:latin typeface="Times New Roman" panose="02020603050405020304"/>
                <a:cs typeface="Times New Roman" panose="02020603050405020304"/>
              </a:rPr>
              <a:t>Overall, our project aims to streamline the process of creating portfolios by offering a user-friendly web interface with intuitive controls and professional output.</a:t>
            </a:r>
            <a:endParaRPr lang="en-US" sz="1400">
              <a:solidFill>
                <a:srgbClr val="0D0D0D"/>
              </a:solidFill>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878964"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panose="020B0604020202020204"/>
                <a:cs typeface="Arial" panose="020B0604020202020204"/>
              </a:rPr>
              <a:t>Problem</a:t>
            </a:r>
            <a:r>
              <a:rPr sz="1600" b="1" spc="-55">
                <a:solidFill>
                  <a:srgbClr val="203062"/>
                </a:solidFill>
                <a:latin typeface="Arial" panose="020B0604020202020204"/>
                <a:cs typeface="Arial" panose="020B0604020202020204"/>
              </a:rPr>
              <a:t> </a:t>
            </a:r>
            <a:r>
              <a:rPr sz="1600" b="1" spc="-10">
                <a:solidFill>
                  <a:srgbClr val="203062"/>
                </a:solidFill>
                <a:latin typeface="Arial" panose="020B0604020202020204"/>
                <a:cs typeface="Arial" panose="020B0604020202020204"/>
              </a:rPr>
              <a:t>Statement</a:t>
            </a:r>
            <a:endParaRPr sz="1600">
              <a:latin typeface="Arial" panose="020B0604020202020204"/>
              <a:cs typeface="Arial" panose="020B0604020202020204"/>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p:cNvSpPr txBox="1"/>
          <p:nvPr/>
        </p:nvSpPr>
        <p:spPr>
          <a:xfrm>
            <a:off x="214795" y="1031701"/>
            <a:ext cx="8508817" cy="3342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Wingdings" panose="05000000000000000000"/>
              <a:buChar char="Ø"/>
            </a:pPr>
            <a:r>
              <a:rPr lang="en-US" sz="1400">
                <a:latin typeface="Times New Roman" panose="02020603050405020304"/>
                <a:cs typeface="Times New Roman" panose="02020603050405020304"/>
              </a:rPr>
              <a:t>Problem Statement: In today's competitive job market, individuals often struggle to create professional portfolios that effectively showcase their skills, experiences, and achievements. Existing methods for creating portfolios, such as manually formatting documents or using generic templates, can be time-consuming, cumbersome, and may not produce optimal results. </a:t>
            </a:r>
            <a:endParaRPr lang="en-US" sz="1400">
              <a:solidFill>
                <a:srgbClr val="000000"/>
              </a:solidFill>
              <a:latin typeface="Times New Roman" panose="02020603050405020304"/>
              <a:cs typeface="Times New Roman" panose="02020603050405020304"/>
            </a:endParaRPr>
          </a:p>
          <a:p>
            <a:pPr marL="285750" indent="-285750" algn="just">
              <a:buFont typeface="Wingdings" panose="05000000000000000000"/>
              <a:buChar char="Ø"/>
            </a:pPr>
            <a:r>
              <a:rPr lang="en-US" sz="1400">
                <a:latin typeface="Times New Roman" panose="02020603050405020304"/>
                <a:cs typeface="Times New Roman" panose="02020603050405020304"/>
              </a:rPr>
              <a:t>Therefore, our project aims to address this challenge by developing a web application that simplifies and streamlines the process of creating professional portfolios. This application will provide users with a user-friendly interface to input their personal information, educational background, work experience, projects, skills, and a summary.</a:t>
            </a:r>
            <a:endParaRPr lang="en-US" sz="1400">
              <a:latin typeface="Times New Roman" panose="02020603050405020304"/>
              <a:cs typeface="Times New Roman" panose="02020603050405020304"/>
            </a:endParaRPr>
          </a:p>
          <a:p>
            <a:pPr marL="285750" indent="-285750" algn="just">
              <a:buFont typeface="Wingdings" panose="05000000000000000000"/>
              <a:buChar char="Ø"/>
            </a:pPr>
            <a:r>
              <a:rPr lang="en-US" sz="1400">
                <a:latin typeface="Times New Roman" panose="02020603050405020304"/>
                <a:cs typeface="Times New Roman" panose="02020603050405020304"/>
              </a:rPr>
              <a:t>Additionally, the application will offer features such as photo upload functionality and automated resume generation. By leveraging modern web technologies and design principles, our solution will empower individuals to effortlessly create polished and visually appealing portfolios that effectively highlight their qualifications and accomplishments.</a:t>
            </a:r>
            <a:endParaRPr lang="en-US" sz="1400">
              <a:latin typeface="Times New Roman" panose="02020603050405020304"/>
              <a:cs typeface="Times New Roman" panose="02020603050405020304"/>
            </a:endParaRPr>
          </a:p>
          <a:p>
            <a:pPr marL="285750" indent="-285750" algn="just">
              <a:buFont typeface="Wingdings" panose="05000000000000000000"/>
              <a:buChar char="Ø"/>
            </a:pPr>
            <a:r>
              <a:rPr lang="en-US" sz="1400">
                <a:latin typeface="Times New Roman" panose="02020603050405020304"/>
                <a:cs typeface="Times New Roman" panose="02020603050405020304"/>
              </a:rPr>
              <a:t>Through this project, we seek to provide a solution that caters to the needs of job seekers, students, freelancers, and professionals across various industries, ultimately helping them stand out in the competitive job market and achieve their career goals.</a:t>
            </a:r>
            <a:endParaRPr lang="en-US" sz="140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67767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panose="020B0604020202020204"/>
                <a:cs typeface="Arial" panose="020B0604020202020204"/>
              </a:rPr>
              <a:t>Project</a:t>
            </a:r>
            <a:r>
              <a:rPr sz="1600" b="1" spc="-40">
                <a:solidFill>
                  <a:srgbClr val="203062"/>
                </a:solidFill>
                <a:latin typeface="Arial" panose="020B0604020202020204"/>
                <a:cs typeface="Arial" panose="020B0604020202020204"/>
              </a:rPr>
              <a:t> </a:t>
            </a:r>
            <a:r>
              <a:rPr sz="1600" b="1" spc="-10">
                <a:solidFill>
                  <a:srgbClr val="203062"/>
                </a:solidFill>
                <a:latin typeface="Arial" panose="020B0604020202020204"/>
                <a:cs typeface="Arial" panose="020B0604020202020204"/>
              </a:rPr>
              <a:t>Overview</a:t>
            </a:r>
            <a:endParaRPr sz="1600">
              <a:latin typeface="Arial" panose="020B0604020202020204"/>
              <a:cs typeface="Arial" panose="020B0604020202020204"/>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p:cNvSpPr txBox="1"/>
          <p:nvPr/>
        </p:nvSpPr>
        <p:spPr>
          <a:xfrm>
            <a:off x="173536" y="1102854"/>
            <a:ext cx="824584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Wingdings" panose="05000000000000000000"/>
              <a:buChar char="Ø"/>
            </a:pPr>
            <a:r>
              <a:rPr lang="en-US" sz="1400">
                <a:latin typeface="Times New Roman" panose="02020603050405020304"/>
                <a:cs typeface="Times New Roman" panose="02020603050405020304"/>
              </a:rPr>
              <a:t>Our project is a user-friendly web application designed to simplify the creation of professional portfolios. It comprises a Welcome Page with a prominent "Create Resume" button, directing users to a Portfolio Page.</a:t>
            </a:r>
            <a:endParaRPr lang="en-US">
              <a:latin typeface="Times New Roman" panose="02020603050405020304"/>
              <a:cs typeface="Times New Roman" panose="02020603050405020304"/>
            </a:endParaRPr>
          </a:p>
          <a:p>
            <a:pPr marL="285750" indent="-285750" algn="just">
              <a:buFont typeface="Wingdings" panose="05000000000000000000"/>
              <a:buChar char="Ø"/>
            </a:pPr>
            <a:r>
              <a:rPr lang="en-US" sz="1400">
                <a:latin typeface="Times New Roman" panose="02020603050405020304"/>
                <a:cs typeface="Times New Roman" panose="02020603050405020304"/>
              </a:rPr>
              <a:t>On the Portfolio Page, users fill out a comprehensive form with personal details, educational background, work experience, projects, skills, and a summary. They can upload a professional photo. After completing the form, users can click "Generate Resume" to produce a polished A4-sized resume document. </a:t>
            </a:r>
            <a:endParaRPr lang="en-US" sz="1400">
              <a:latin typeface="Times New Roman" panose="02020603050405020304"/>
              <a:cs typeface="Times New Roman" panose="02020603050405020304"/>
            </a:endParaRPr>
          </a:p>
          <a:p>
            <a:pPr marL="285750" indent="-285750" algn="just">
              <a:buFont typeface="Wingdings" panose="05000000000000000000"/>
              <a:buChar char="Ø"/>
            </a:pPr>
            <a:r>
              <a:rPr lang="en-US" sz="1400">
                <a:latin typeface="Times New Roman" panose="02020603050405020304"/>
                <a:cs typeface="Times New Roman" panose="02020603050405020304"/>
              </a:rPr>
              <a:t>This document incorporates all entered information in a structured and visually appealing format. Our application aims to streamline the portfolio creation process, helping individuals effectively showcase their qualifications and stand out in the job market.</a:t>
            </a:r>
            <a:endParaRPr lang="en-US">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17329" y="755395"/>
            <a:ext cx="1830800" cy="680314"/>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panose="020B0604020202020204"/>
                <a:cs typeface="Arial" panose="020B0604020202020204"/>
              </a:rPr>
              <a:t>Proposed</a:t>
            </a:r>
            <a:r>
              <a:rPr sz="1600" b="1" spc="-40">
                <a:solidFill>
                  <a:srgbClr val="203062"/>
                </a:solidFill>
                <a:latin typeface="Arial" panose="020B0604020202020204"/>
                <a:cs typeface="Arial" panose="020B0604020202020204"/>
              </a:rPr>
              <a:t> </a:t>
            </a:r>
            <a:r>
              <a:rPr sz="1600" b="1" spc="-10">
                <a:solidFill>
                  <a:srgbClr val="203062"/>
                </a:solidFill>
                <a:latin typeface="Arial" panose="020B0604020202020204"/>
                <a:cs typeface="Arial" panose="020B0604020202020204"/>
              </a:rPr>
              <a:t>Solution</a:t>
            </a:r>
            <a:endParaRPr sz="1600">
              <a:latin typeface="Arial" panose="020B0604020202020204"/>
              <a:cs typeface="Arial" panose="020B0604020202020204"/>
            </a:endParaRPr>
          </a:p>
          <a:p>
            <a:pPr marL="20320">
              <a:lnSpc>
                <a:spcPct val="100000"/>
              </a:lnSpc>
              <a:spcBef>
                <a:spcPts val="1565"/>
              </a:spcBef>
            </a:pPr>
            <a:r>
              <a:rPr sz="1400" spc="-50">
                <a:solidFill>
                  <a:srgbClr val="374151"/>
                </a:solidFill>
                <a:latin typeface="Times New Roman" panose="02020603050405020304"/>
                <a:cs typeface="Times New Roman" panose="02020603050405020304"/>
              </a:rPr>
              <a:t>.</a:t>
            </a:r>
            <a:endParaRPr sz="1400">
              <a:latin typeface="Times New Roman" panose="02020603050405020304"/>
              <a:cs typeface="Times New Roman" panose="02020603050405020304"/>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p:cNvSpPr txBox="1"/>
          <p:nvPr/>
        </p:nvSpPr>
        <p:spPr>
          <a:xfrm>
            <a:off x="214861" y="1098187"/>
            <a:ext cx="85614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400">
                <a:latin typeface="Times New Roman" panose="02020603050405020304"/>
                <a:cs typeface="Times New Roman" panose="02020603050405020304"/>
              </a:rPr>
              <a:t>Our proposed solution is to develop a comprehensive web application that simplifies the process of creating professional portfolios. The application will provide users with an intuitive interface and robust features to effectively showcase their skills, experiences, and achievements. Here are the key components of our solution:</a:t>
            </a:r>
            <a:endParaRPr lang="en-US">
              <a:latin typeface="Times New Roman" panose="02020603050405020304"/>
              <a:cs typeface="Times New Roman" panose="02020603050405020304"/>
            </a:endParaRPr>
          </a:p>
          <a:p>
            <a:pPr algn="just"/>
            <a:endParaRPr lang="en-US" sz="1400">
              <a:latin typeface="Times New Roman" panose="02020603050405020304"/>
              <a:cs typeface="Times New Roman" panose="02020603050405020304"/>
            </a:endParaRPr>
          </a:p>
          <a:p>
            <a:pPr algn="just"/>
            <a:r>
              <a:rPr lang="en-US" sz="1400" b="1">
                <a:latin typeface="Times New Roman" panose="02020603050405020304"/>
                <a:cs typeface="Times New Roman" panose="02020603050405020304"/>
              </a:rPr>
              <a:t>1. User-Friendly Interface:</a:t>
            </a:r>
            <a:endParaRPr lang="en-US" b="1">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   - The application will feature a clean and intuitive user interface designed to be accessible to users of all levels of technical proficiency.</a:t>
            </a:r>
            <a:endParaRPr lang="en-US">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   - Clear navigation and organized layout will guide users through the portfolio creation process seamlessly.</a:t>
            </a:r>
            <a:endParaRPr lang="en-US" sz="1400">
              <a:latin typeface="Times New Roman" panose="02020603050405020304"/>
              <a:cs typeface="Times New Roman" panose="02020603050405020304"/>
            </a:endParaRPr>
          </a:p>
          <a:p>
            <a:pPr algn="just"/>
            <a:endParaRPr lang="en-US" sz="1400">
              <a:latin typeface="Times New Roman" panose="02020603050405020304"/>
              <a:cs typeface="Times New Roman" panose="02020603050405020304"/>
            </a:endParaRPr>
          </a:p>
          <a:p>
            <a:pPr algn="just"/>
            <a:r>
              <a:rPr lang="en-US" sz="1400" b="1">
                <a:latin typeface="Times New Roman" panose="02020603050405020304"/>
                <a:cs typeface="Times New Roman" panose="02020603050405020304"/>
              </a:rPr>
              <a:t>2. Welcome Page:</a:t>
            </a:r>
            <a:endParaRPr lang="en-US" b="1">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   - Upon accessing the application, users will be greeted with a Welcome Page that introduces the purpose of the application and encourages them to begin creating their portfolio.</a:t>
            </a:r>
            <a:endParaRPr lang="en-US">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   - The Welcome Page will prominently feature a "Create Resume" button, serving as the entry point for users to initiate the portfolio creation process.</a:t>
            </a:r>
            <a:endParaRPr lang="en-US">
              <a:latin typeface="Times New Roman" panose="02020603050405020304"/>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p:cNvSpPr txBox="1"/>
          <p:nvPr/>
        </p:nvSpPr>
        <p:spPr>
          <a:xfrm>
            <a:off x="214492" y="656632"/>
            <a:ext cx="8349703"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rtl="0"/>
            <a:r>
              <a:rPr lang="en-US" sz="1400" b="1">
                <a:latin typeface="Times New Roman" panose="02020603050405020304"/>
                <a:cs typeface="Segoe UI" panose="020B0502040204020203"/>
              </a:rPr>
              <a:t>3. Portfolio Page:​</a:t>
            </a:r>
            <a:endParaRPr lang="en-US" sz="1400" b="1">
              <a:solidFill>
                <a:srgbClr val="000000"/>
              </a:solidFill>
              <a:latin typeface="Times New Roman" panose="02020603050405020304"/>
              <a:cs typeface="Segoe UI" panose="020B0502040204020203"/>
            </a:endParaRPr>
          </a:p>
          <a:p>
            <a:pPr algn="just" rtl="0"/>
            <a:r>
              <a:rPr lang="en-US" sz="1400">
                <a:latin typeface="Times New Roman" panose="02020603050405020304"/>
                <a:cs typeface="Segoe UI" panose="020B0502040204020203"/>
              </a:rPr>
              <a:t>   - After clicking the "Create Resume" button, users will be directed to the Portfolio Page where they can input their personal information, educational background, work experience, projects, skills, and a summary.​</a:t>
            </a:r>
            <a:endParaRPr lang="en-US" sz="1400">
              <a:latin typeface="Times New Roman" panose="02020603050405020304"/>
              <a:cs typeface="Segoe UI" panose="020B0502040204020203"/>
            </a:endParaRPr>
          </a:p>
          <a:p>
            <a:pPr algn="just" rtl="0"/>
            <a:r>
              <a:rPr lang="en-US" sz="1400">
                <a:latin typeface="Times New Roman" panose="02020603050405020304"/>
                <a:cs typeface="Segoe UI" panose="020B0502040204020203"/>
              </a:rPr>
              <a:t>   - The Portfolio Page will feature a comprehensive form with fields for users to fill out, accompanied by clear instructions and prompts to guide them through the process.​</a:t>
            </a:r>
            <a:endParaRPr lang="en-US" sz="1400">
              <a:latin typeface="Times New Roman" panose="02020603050405020304"/>
              <a:cs typeface="Segoe UI" panose="020B0502040204020203"/>
            </a:endParaRPr>
          </a:p>
          <a:p>
            <a:pPr algn="just" rtl="0"/>
            <a:r>
              <a:rPr lang="en-US" sz="1400">
                <a:latin typeface="Times New Roman" panose="02020603050405020304"/>
                <a:cs typeface="Segoe UI" panose="020B0502040204020203"/>
              </a:rPr>
              <a:t>   - Additionally, users will have the option to upload a professional photo to include in their portfolio, enhancing its visual appeal and personalization.​</a:t>
            </a:r>
            <a:endParaRPr lang="en-US" sz="1400">
              <a:latin typeface="Times New Roman" panose="02020603050405020304"/>
              <a:cs typeface="Segoe UI" panose="020B0502040204020203"/>
            </a:endParaRPr>
          </a:p>
          <a:p>
            <a:pPr algn="just"/>
            <a:endParaRPr lang="en-US" sz="1400">
              <a:latin typeface="Times New Roman" panose="02020603050405020304"/>
              <a:cs typeface="Segoe UI" panose="020B0502040204020203"/>
            </a:endParaRPr>
          </a:p>
          <a:p>
            <a:pPr algn="just"/>
            <a:r>
              <a:rPr lang="en-US" sz="1400" b="1">
                <a:latin typeface="Times New Roman" panose="02020603050405020304"/>
                <a:cs typeface="Calibri" panose="020F0502020204030204"/>
              </a:rPr>
              <a:t>4. Automated Resume Generation:</a:t>
            </a:r>
            <a:endParaRPr lang="en-US" sz="1400" b="1">
              <a:latin typeface="Times New Roman" panose="02020603050405020304"/>
              <a:cs typeface="Calibri" panose="020F0502020204030204"/>
            </a:endParaRPr>
          </a:p>
          <a:p>
            <a:pPr algn="just"/>
            <a:r>
              <a:rPr lang="en-US" sz="1400">
                <a:latin typeface="Times New Roman" panose="02020603050405020304"/>
                <a:cs typeface="Calibri" panose="020F0502020204030204"/>
              </a:rPr>
              <a:t>   - Once users have filled out the form with their information, they can click the "Generate Resume" button.</a:t>
            </a:r>
            <a:endParaRPr lang="en-US" sz="1400">
              <a:latin typeface="Times New Roman" panose="02020603050405020304"/>
              <a:cs typeface="Calibri" panose="020F0502020204030204"/>
            </a:endParaRPr>
          </a:p>
          <a:p>
            <a:pPr algn="just"/>
            <a:r>
              <a:rPr lang="en-US" sz="1400">
                <a:latin typeface="Times New Roman" panose="02020603050405020304"/>
                <a:cs typeface="Calibri" panose="020F0502020204030204"/>
              </a:rPr>
              <a:t>   - The application will then process the provided information and automatically generate a professional A4-sized resume document.</a:t>
            </a:r>
            <a:endParaRPr lang="en-US" sz="1400">
              <a:latin typeface="Times New Roman" panose="02020603050405020304"/>
              <a:cs typeface="Calibri" panose="020F0502020204030204"/>
            </a:endParaRPr>
          </a:p>
          <a:p>
            <a:pPr algn="just"/>
            <a:r>
              <a:rPr lang="en-US" sz="1400">
                <a:latin typeface="Times New Roman" panose="02020603050405020304"/>
                <a:cs typeface="Calibri" panose="020F0502020204030204"/>
              </a:rPr>
              <a:t>   - The generated resume will be formatted in a visually appealing and structured manner, incorporating all the details provided by the user in the Portfolio Page.</a:t>
            </a:r>
            <a:endParaRPr lang="en-US" sz="1400">
              <a:latin typeface="Times New Roman" panose="02020603050405020304"/>
              <a:cs typeface="Calibri" panose="020F0502020204030204"/>
            </a:endParaRPr>
          </a:p>
          <a:p>
            <a:pPr algn="just"/>
            <a:r>
              <a:rPr lang="en-US">
                <a:latin typeface="Times New Roman" panose="02020603050405020304"/>
                <a:cs typeface="Segoe UI" panose="020B0502040204020203"/>
              </a:rPr>
              <a:t>​</a:t>
            </a:r>
            <a:endParaRPr lang="en-US">
              <a:latin typeface="Times New Roman" panose="02020603050405020304"/>
              <a:cs typeface="Segoe UI" panose="020B050204020402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5" name="TextBox 4"/>
          <p:cNvSpPr txBox="1"/>
          <p:nvPr/>
        </p:nvSpPr>
        <p:spPr>
          <a:xfrm>
            <a:off x="169620" y="538495"/>
            <a:ext cx="87185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rtl="0"/>
            <a:r>
              <a:rPr lang="en-US" sz="1400" b="1">
                <a:latin typeface="Times New Roman" panose="02020603050405020304"/>
                <a:cs typeface="Calibri" panose="020F0502020204030204"/>
              </a:rPr>
              <a:t>5. Customization Options:</a:t>
            </a:r>
            <a:endParaRPr lang="en-US" sz="1400" b="1">
              <a:solidFill>
                <a:srgbClr val="000000"/>
              </a:solidFill>
              <a:latin typeface="Times New Roman" panose="02020603050405020304"/>
              <a:cs typeface="Calibri" panose="020F0502020204030204"/>
            </a:endParaRPr>
          </a:p>
          <a:p>
            <a:pPr algn="just"/>
            <a:r>
              <a:rPr lang="en-US" sz="1400">
                <a:latin typeface="Times New Roman" panose="02020603050405020304"/>
                <a:cs typeface="Calibri" panose="020F0502020204030204"/>
              </a:rPr>
              <a:t>   - Our solution will offer customization options to allow users to tailor their portfolios according to their preferences and specific needs.</a:t>
            </a:r>
            <a:endParaRPr lang="en-US" sz="1400">
              <a:latin typeface="Times New Roman" panose="02020603050405020304"/>
              <a:cs typeface="Calibri" panose="020F0502020204030204"/>
            </a:endParaRPr>
          </a:p>
          <a:p>
            <a:pPr algn="just"/>
            <a:r>
              <a:rPr lang="en-US" sz="1400">
                <a:latin typeface="Times New Roman" panose="02020603050405020304"/>
                <a:cs typeface="Calibri" panose="020F0502020204030204"/>
              </a:rPr>
              <a:t>   - Users may have the ability to choose from different layout templates, color schemes, and font styles to customize the appearance of their portfolio.</a:t>
            </a:r>
            <a:endParaRPr lang="en-US" sz="1400">
              <a:latin typeface="Times New Roman" panose="02020603050405020304"/>
              <a:cs typeface="Calibri" panose="020F0502020204030204"/>
            </a:endParaRPr>
          </a:p>
          <a:p>
            <a:pPr algn="just"/>
            <a:endParaRPr lang="en-US" sz="1400">
              <a:latin typeface="Times New Roman" panose="02020603050405020304"/>
              <a:cs typeface="Calibri" panose="020F0502020204030204"/>
            </a:endParaRPr>
          </a:p>
          <a:p>
            <a:pPr algn="just"/>
            <a:r>
              <a:rPr lang="en-US" sz="1400" b="1">
                <a:latin typeface="Times New Roman" panose="02020603050405020304"/>
                <a:cs typeface="Segoe UI" panose="020B0502040204020203"/>
              </a:rPr>
              <a:t>6. Accessibility and Compatibility:​</a:t>
            </a:r>
            <a:endParaRPr lang="en-US" b="1">
              <a:latin typeface="Times New Roman" panose="02020603050405020304"/>
              <a:cs typeface="Times New Roman" panose="02020603050405020304"/>
            </a:endParaRPr>
          </a:p>
          <a:p>
            <a:pPr algn="just" rtl="0"/>
            <a:r>
              <a:rPr lang="en-US" sz="1400">
                <a:latin typeface="Times New Roman" panose="02020603050405020304"/>
                <a:cs typeface="Segoe UI" panose="020B0502040204020203"/>
              </a:rPr>
              <a:t>   - The web application will be designed to be accessible across various devices and screen sizes, ensuring a consistent and user-friendly experience for all users.​</a:t>
            </a:r>
            <a:endParaRPr lang="en-US" sz="1400">
              <a:latin typeface="Times New Roman" panose="02020603050405020304"/>
              <a:cs typeface="Segoe UI" panose="020B0502040204020203"/>
            </a:endParaRPr>
          </a:p>
          <a:p>
            <a:pPr algn="just" rtl="0"/>
            <a:r>
              <a:rPr lang="en-US" sz="1400">
                <a:latin typeface="Times New Roman" panose="02020603050405020304"/>
                <a:cs typeface="Segoe UI" panose="020B0502040204020203"/>
              </a:rPr>
              <a:t>   - Compatibility with different web browsers will be ensured to maximize accessibility and reach.​</a:t>
            </a:r>
            <a:endParaRPr lang="en-US" sz="1400">
              <a:latin typeface="Times New Roman" panose="02020603050405020304"/>
              <a:cs typeface="Segoe UI" panose="020B0502040204020203"/>
            </a:endParaRPr>
          </a:p>
          <a:p>
            <a:pPr algn="just" rtl="0"/>
            <a:r>
              <a:rPr lang="en-US">
                <a:latin typeface="Times New Roman" panose="02020603050405020304"/>
                <a:cs typeface="Segoe UI" panose="020B0502040204020203"/>
              </a:rPr>
              <a:t>​</a:t>
            </a:r>
            <a:endParaRPr lang="en-US">
              <a:latin typeface="Times New Roman" panose="02020603050405020304"/>
              <a:cs typeface="Segoe UI" panose="020B0502040204020203"/>
            </a:endParaRPr>
          </a:p>
          <a:p>
            <a:pPr algn="just" rtl="0"/>
            <a:r>
              <a:rPr lang="en-US" sz="1400" b="1">
                <a:latin typeface="Times New Roman" panose="02020603050405020304"/>
                <a:cs typeface="Segoe UI" panose="020B0502040204020203"/>
              </a:rPr>
              <a:t>7. Security and Privacy:​</a:t>
            </a:r>
            <a:endParaRPr lang="en-US" sz="1400" b="1">
              <a:latin typeface="Times New Roman" panose="02020603050405020304"/>
              <a:cs typeface="Segoe UI" panose="020B0502040204020203"/>
            </a:endParaRPr>
          </a:p>
          <a:p>
            <a:pPr algn="just" rtl="0"/>
            <a:r>
              <a:rPr lang="en-US" sz="1400">
                <a:latin typeface="Times New Roman" panose="02020603050405020304"/>
                <a:cs typeface="Segoe UI" panose="020B0502040204020203"/>
              </a:rPr>
              <a:t>   - Our solution will prioritize the security and privacy of users' personal information.​</a:t>
            </a:r>
            <a:endParaRPr lang="en-US" sz="1400">
              <a:latin typeface="Times New Roman" panose="02020603050405020304"/>
              <a:cs typeface="Segoe UI" panose="020B0502040204020203"/>
            </a:endParaRPr>
          </a:p>
          <a:p>
            <a:pPr algn="just" rtl="0"/>
            <a:r>
              <a:rPr lang="en-US" sz="1400">
                <a:latin typeface="Times New Roman" panose="02020603050405020304"/>
                <a:cs typeface="Segoe UI" panose="020B0502040204020203"/>
              </a:rPr>
              <a:t>   - Secure data encryption and protection measures will be implemented to safeguard users' sensitive data.​</a:t>
            </a:r>
            <a:endParaRPr lang="en-US" sz="1400">
              <a:latin typeface="Times New Roman" panose="02020603050405020304"/>
              <a:cs typeface="Segoe UI" panose="020B0502040204020203"/>
            </a:endParaRPr>
          </a:p>
          <a:p>
            <a:pPr algn="just"/>
            <a:endParaRPr lang="en-US" sz="1400">
              <a:latin typeface="Times New Roman" panose="02020603050405020304"/>
              <a:cs typeface="Segoe UI" panose="020B0502040204020203"/>
            </a:endParaRPr>
          </a:p>
          <a:p>
            <a:pPr algn="just" rtl="0"/>
            <a:r>
              <a:rPr lang="en-US" sz="1400">
                <a:latin typeface="Times New Roman" panose="02020603050405020304"/>
                <a:cs typeface="Segoe UI" panose="020B0502040204020203"/>
              </a:rPr>
              <a:t>Overall, our proposed solution aims to provide individuals with a convenient, efficient, and professional platform for creating and showcasing their portfolios, empowering them to stand out in the competitive job market and achieve their career aspirations.​</a:t>
            </a:r>
            <a:endParaRPr lang="en-US" sz="1400">
              <a:latin typeface="Times New Roman" panose="02020603050405020304"/>
              <a:cs typeface="Segoe UI" panose="020B05020402040202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71640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panose="020B0604020202020204"/>
                <a:cs typeface="Arial" panose="020B0604020202020204"/>
              </a:rPr>
              <a:t>Technology</a:t>
            </a:r>
            <a:r>
              <a:rPr sz="1600" b="1" spc="-80">
                <a:solidFill>
                  <a:srgbClr val="203062"/>
                </a:solidFill>
                <a:latin typeface="Arial" panose="020B0604020202020204"/>
                <a:cs typeface="Arial" panose="020B0604020202020204"/>
              </a:rPr>
              <a:t> </a:t>
            </a:r>
            <a:r>
              <a:rPr sz="1600" b="1" spc="-20">
                <a:solidFill>
                  <a:srgbClr val="203062"/>
                </a:solidFill>
                <a:latin typeface="Arial" panose="020B0604020202020204"/>
                <a:cs typeface="Arial" panose="020B0604020202020204"/>
              </a:rPr>
              <a:t>Used</a:t>
            </a:r>
            <a:endParaRPr sz="1600">
              <a:latin typeface="Arial" panose="020B0604020202020204"/>
              <a:cs typeface="Arial" panose="020B0604020202020204"/>
            </a:endParaRPr>
          </a:p>
        </p:txBody>
      </p:sp>
      <p:pic>
        <p:nvPicPr>
          <p:cNvPr id="4" name="object 4"/>
          <p:cNvPicPr/>
          <p:nvPr/>
        </p:nvPicPr>
        <p:blipFill>
          <a:blip r:embed="rId1" cstate="print"/>
          <a:stretch>
            <a:fillRect/>
          </a:stretch>
        </p:blipFill>
        <p:spPr>
          <a:xfrm>
            <a:off x="1021080" y="1774415"/>
            <a:ext cx="2942966" cy="2523264"/>
          </a:xfrm>
          <a:prstGeom prst="rect">
            <a:avLst/>
          </a:prstGeom>
        </p:spPr>
      </p:pic>
      <p:pic>
        <p:nvPicPr>
          <p:cNvPr id="5" name="object 5"/>
          <p:cNvPicPr/>
          <p:nvPr/>
        </p:nvPicPr>
        <p:blipFill>
          <a:blip r:embed="rId2" cstate="print"/>
          <a:stretch>
            <a:fillRect/>
          </a:stretch>
        </p:blipFill>
        <p:spPr>
          <a:xfrm>
            <a:off x="4565903" y="1712975"/>
            <a:ext cx="4163567" cy="2090928"/>
          </a:xfrm>
          <a:prstGeom prst="rect">
            <a:avLst/>
          </a:prstGeom>
        </p:spPr>
      </p:pic>
      <p:sp>
        <p:nvSpPr>
          <p:cNvPr id="6" name="object 6"/>
          <p:cNvSpPr txBox="1"/>
          <p:nvPr/>
        </p:nvSpPr>
        <p:spPr>
          <a:xfrm>
            <a:off x="2268727" y="1392427"/>
            <a:ext cx="784860" cy="238125"/>
          </a:xfrm>
          <a:prstGeom prst="rect">
            <a:avLst/>
          </a:prstGeom>
        </p:spPr>
        <p:txBody>
          <a:bodyPr vert="horz" wrap="square" lIns="0" tIns="11430" rIns="0" bIns="0" rtlCol="0">
            <a:spAutoFit/>
          </a:bodyPr>
          <a:lstStyle/>
          <a:p>
            <a:pPr marL="12700">
              <a:lnSpc>
                <a:spcPct val="100000"/>
              </a:lnSpc>
              <a:spcBef>
                <a:spcPts val="90"/>
              </a:spcBef>
            </a:pPr>
            <a:r>
              <a:rPr sz="1400" spc="-20">
                <a:latin typeface="Arial MT"/>
                <a:cs typeface="Arial MT"/>
              </a:rPr>
              <a:t>Front-</a:t>
            </a:r>
            <a:r>
              <a:rPr sz="1400" spc="-25">
                <a:latin typeface="Arial MT"/>
                <a:cs typeface="Arial MT"/>
              </a:rPr>
              <a:t>end</a:t>
            </a:r>
            <a:endParaRPr sz="1400">
              <a:latin typeface="Arial MT"/>
              <a:cs typeface="Arial MT"/>
            </a:endParaRPr>
          </a:p>
        </p:txBody>
      </p:sp>
      <p:sp>
        <p:nvSpPr>
          <p:cNvPr id="7" name="object 7"/>
          <p:cNvSpPr txBox="1"/>
          <p:nvPr/>
        </p:nvSpPr>
        <p:spPr>
          <a:xfrm>
            <a:off x="6272910" y="1318386"/>
            <a:ext cx="772795" cy="238125"/>
          </a:xfrm>
          <a:prstGeom prst="rect">
            <a:avLst/>
          </a:prstGeom>
        </p:spPr>
        <p:txBody>
          <a:bodyPr vert="horz" wrap="square" lIns="0" tIns="11430" rIns="0" bIns="0" rtlCol="0">
            <a:spAutoFit/>
          </a:bodyPr>
          <a:lstStyle/>
          <a:p>
            <a:pPr marL="12700">
              <a:lnSpc>
                <a:spcPct val="100000"/>
              </a:lnSpc>
              <a:spcBef>
                <a:spcPts val="90"/>
              </a:spcBef>
            </a:pPr>
            <a:r>
              <a:rPr sz="1400" spc="-10">
                <a:latin typeface="Arial MT"/>
                <a:cs typeface="Arial MT"/>
              </a:rPr>
              <a:t>Back-</a:t>
            </a:r>
            <a:r>
              <a:rPr sz="1400" spc="-25">
                <a:latin typeface="Arial MT"/>
                <a:cs typeface="Arial MT"/>
              </a:rPr>
              <a:t>end</a:t>
            </a:r>
            <a:endParaRPr sz="1400">
              <a:latin typeface="Arial MT"/>
              <a:cs typeface="Arial MT"/>
            </a:endParaRPr>
          </a:p>
        </p:txBody>
      </p:sp>
      <p:sp>
        <p:nvSpPr>
          <p:cNvPr id="8" name="object 8"/>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p:txBody>
      </p:sp>
      <p:sp>
        <p:nvSpPr>
          <p:cNvPr id="9" name="object 9"/>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9480</Words>
  <Application>WPS Presentation</Application>
  <PresentationFormat>Custom</PresentationFormat>
  <Paragraphs>163</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Arial</vt:lpstr>
      <vt:lpstr>Arial MT</vt:lpstr>
      <vt:lpstr>Times New Roman</vt:lpstr>
      <vt:lpstr>Wingdings</vt:lpstr>
      <vt:lpstr>Segoe UI</vt:lpstr>
      <vt:lpstr>Calibri</vt:lpstr>
      <vt:lpstr>Microsoft YaHei</vt:lpstr>
      <vt:lpstr>Arial Unicode MS</vt:lpstr>
      <vt:lpstr>Office Theme</vt:lpstr>
      <vt:lpstr>NEXT GEN EMPLOYABILITY PROGRAM</vt:lpstr>
      <vt:lpstr>CAPSTONE PROJECT SHOWCASE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Homepage</vt:lpstr>
      <vt:lpstr>Homepage</vt:lpstr>
      <vt:lpstr>Homepage</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dc:title>
  <dc:creator/>
  <cp:lastModifiedBy>Dhaireesh Dhaireesh</cp:lastModifiedBy>
  <cp:revision>9</cp:revision>
  <dcterms:created xsi:type="dcterms:W3CDTF">2024-04-08T14:14:00Z</dcterms:created>
  <dcterms:modified xsi:type="dcterms:W3CDTF">2024-04-10T08:09:49Z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2024-04-08T05:30:00Z</vt:filetime>
  </property>
  <property fmtid="{D5CDD505-2E9C-101B-9397-08002B2CF9AE}" pid="3" name="Creator">
    <vt:lpwstr>Microsoft® PowerPoint® 2016</vt:lpwstr>
  </property>
  <property fmtid="{D5CDD505-2E9C-101B-9397-08002B2CF9AE}" pid="4" name="LastSaved">
    <vt:filetime>2024-04-08T05:30:00Z</vt:filetime>
  </property>
  <property fmtid="{D5CDD505-2E9C-101B-9397-08002B2CF9AE}" pid="5" name="Producer">
    <vt:lpwstr>www.ilovepdf.com</vt:lpwstr>
  </property>
  <property fmtid="{D5CDD505-2E9C-101B-9397-08002B2CF9AE}" pid="6" name="ICV">
    <vt:lpwstr>A3864A4815C8451A922706FB9AF991C1_12</vt:lpwstr>
  </property>
  <property fmtid="{D5CDD505-2E9C-101B-9397-08002B2CF9AE}" pid="7" name="KSOProductBuildVer">
    <vt:lpwstr>1033-12.2.0.13431</vt:lpwstr>
  </property>
</Properties>
</file>