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5" r:id="rId13"/>
    <p:sldId id="276" r:id="rId14"/>
    <p:sldId id="277"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jp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5024"/>
            <a:chOff x="0" y="0"/>
            <a:chExt cx="9144000"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987552" y="1024127"/>
              <a:ext cx="6986270" cy="3450590"/>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sp>
          <p:nvSpPr>
            <p:cNvPr id="9" name="object 9"/>
            <p:cNvSpPr/>
            <p:nvPr/>
          </p:nvSpPr>
          <p:spPr>
            <a:xfrm>
              <a:off x="2490216" y="2788920"/>
              <a:ext cx="52069" cy="445134"/>
            </a:xfrm>
            <a:custGeom>
              <a:avLst/>
              <a:gdLst/>
              <a:ahLst/>
              <a:cxnLst/>
              <a:rect l="l" t="t" r="r" b="b"/>
              <a:pathLst>
                <a:path w="52069" h="445135">
                  <a:moveTo>
                    <a:pt x="51816" y="0"/>
                  </a:moveTo>
                  <a:lnTo>
                    <a:pt x="0" y="0"/>
                  </a:lnTo>
                  <a:lnTo>
                    <a:pt x="0" y="445007"/>
                  </a:lnTo>
                  <a:lnTo>
                    <a:pt x="51816" y="445007"/>
                  </a:lnTo>
                  <a:lnTo>
                    <a:pt x="51816" y="0"/>
                  </a:lnTo>
                  <a:close/>
                </a:path>
              </a:pathLst>
            </a:custGeom>
            <a:solidFill>
              <a:srgbClr val="FFE600"/>
            </a:solidFill>
          </p:spPr>
          <p:txBody>
            <a:bodyPr wrap="square" lIns="0" tIns="0" rIns="0" bIns="0" rtlCol="0"/>
            <a:lstStyle/>
            <a:p>
              <a:endParaRPr/>
            </a:p>
          </p:txBody>
        </p:sp>
        <p:sp>
          <p:nvSpPr>
            <p:cNvPr id="10" name="object 10"/>
            <p:cNvSpPr/>
            <p:nvPr/>
          </p:nvSpPr>
          <p:spPr>
            <a:xfrm>
              <a:off x="2490216" y="2788920"/>
              <a:ext cx="52069" cy="445134"/>
            </a:xfrm>
            <a:custGeom>
              <a:avLst/>
              <a:gdLst/>
              <a:ahLst/>
              <a:cxnLst/>
              <a:rect l="l" t="t" r="r" b="b"/>
              <a:pathLst>
                <a:path w="52069" h="445135">
                  <a:moveTo>
                    <a:pt x="0" y="445007"/>
                  </a:moveTo>
                  <a:lnTo>
                    <a:pt x="51816" y="445007"/>
                  </a:lnTo>
                  <a:lnTo>
                    <a:pt x="51816" y="0"/>
                  </a:lnTo>
                  <a:lnTo>
                    <a:pt x="0" y="0"/>
                  </a:lnTo>
                  <a:lnTo>
                    <a:pt x="0" y="445007"/>
                  </a:lnTo>
                  <a:close/>
                </a:path>
              </a:pathLst>
            </a:custGeom>
            <a:ln w="24384">
              <a:solidFill>
                <a:srgbClr val="FFE600"/>
              </a:solidFill>
            </a:ln>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z="2000">
                <a:solidFill>
                  <a:srgbClr val="161D22"/>
                </a:solidFill>
              </a:rPr>
              <a:t>NEXT</a:t>
            </a:r>
            <a:r>
              <a:rPr sz="2000" spc="-60">
                <a:solidFill>
                  <a:srgbClr val="161D22"/>
                </a:solidFill>
              </a:rPr>
              <a:t> </a:t>
            </a:r>
            <a:r>
              <a:rPr sz="2000">
                <a:solidFill>
                  <a:srgbClr val="161D22"/>
                </a:solidFill>
              </a:rPr>
              <a:t>GEN</a:t>
            </a:r>
            <a:r>
              <a:rPr sz="2000" spc="-95">
                <a:solidFill>
                  <a:srgbClr val="161D22"/>
                </a:solidFill>
              </a:rPr>
              <a:t> </a:t>
            </a:r>
            <a:r>
              <a:rPr sz="2000">
                <a:solidFill>
                  <a:srgbClr val="161D22"/>
                </a:solidFill>
              </a:rPr>
              <a:t>EMPLOYABILITY</a:t>
            </a:r>
            <a:r>
              <a:rPr sz="2000" spc="-45">
                <a:solidFill>
                  <a:srgbClr val="161D22"/>
                </a:solidFill>
              </a:rPr>
              <a:t> </a:t>
            </a:r>
            <a:r>
              <a:rPr sz="2000" spc="-10">
                <a:solidFill>
                  <a:srgbClr val="161D22"/>
                </a:solidFill>
              </a:rPr>
              <a:t>PROGRAM</a:t>
            </a:r>
            <a:endParaRPr sz="2000"/>
          </a:p>
        </p:txBody>
      </p:sp>
      <p:sp>
        <p:nvSpPr>
          <p:cNvPr id="12" name="object 12"/>
          <p:cNvSpPr txBox="1"/>
          <p:nvPr/>
        </p:nvSpPr>
        <p:spPr>
          <a:xfrm>
            <a:off x="2620772" y="2824048"/>
            <a:ext cx="3808729"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161D22"/>
                </a:solidFill>
                <a:latin typeface="Arial MT"/>
                <a:cs typeface="Arial MT"/>
              </a:rPr>
              <a:t>Creating</a:t>
            </a:r>
            <a:r>
              <a:rPr sz="2000" spc="-15">
                <a:solidFill>
                  <a:srgbClr val="161D22"/>
                </a:solidFill>
                <a:latin typeface="Arial MT"/>
                <a:cs typeface="Arial MT"/>
              </a:rPr>
              <a:t> </a:t>
            </a:r>
            <a:r>
              <a:rPr sz="2000">
                <a:solidFill>
                  <a:srgbClr val="161D22"/>
                </a:solidFill>
                <a:latin typeface="Arial MT"/>
                <a:cs typeface="Arial MT"/>
              </a:rPr>
              <a:t>a</a:t>
            </a:r>
            <a:r>
              <a:rPr sz="2000" spc="-55">
                <a:solidFill>
                  <a:srgbClr val="161D22"/>
                </a:solidFill>
                <a:latin typeface="Arial MT"/>
                <a:cs typeface="Arial MT"/>
              </a:rPr>
              <a:t> </a:t>
            </a:r>
            <a:r>
              <a:rPr sz="2000" spc="-10">
                <a:solidFill>
                  <a:srgbClr val="161D22"/>
                </a:solidFill>
                <a:latin typeface="Arial MT"/>
                <a:cs typeface="Arial MT"/>
              </a:rPr>
              <a:t>future-</a:t>
            </a:r>
            <a:r>
              <a:rPr sz="2000">
                <a:solidFill>
                  <a:srgbClr val="161D22"/>
                </a:solidFill>
                <a:latin typeface="Arial MT"/>
                <a:cs typeface="Arial MT"/>
              </a:rPr>
              <a:t>ready</a:t>
            </a:r>
            <a:r>
              <a:rPr sz="2000" spc="-40">
                <a:solidFill>
                  <a:srgbClr val="161D22"/>
                </a:solidFill>
                <a:latin typeface="Arial MT"/>
                <a:cs typeface="Arial MT"/>
              </a:rPr>
              <a:t> </a:t>
            </a:r>
            <a:r>
              <a:rPr sz="2000" spc="-10">
                <a:solidFill>
                  <a:srgbClr val="161D22"/>
                </a:solidFill>
                <a:latin typeface="Arial MT"/>
                <a:cs typeface="Arial MT"/>
              </a:rPr>
              <a:t>workforce</a:t>
            </a:r>
            <a:endParaRPr sz="2000">
              <a:latin typeface="Arial MT"/>
              <a:cs typeface="Arial MT"/>
            </a:endParaRPr>
          </a:p>
        </p:txBody>
      </p:sp>
      <p:sp>
        <p:nvSpPr>
          <p:cNvPr id="13" name="object 13"/>
          <p:cNvSpPr txBox="1"/>
          <p:nvPr/>
        </p:nvSpPr>
        <p:spPr>
          <a:xfrm>
            <a:off x="1173466" y="3659687"/>
            <a:ext cx="1457160" cy="197490"/>
          </a:xfrm>
          <a:prstGeom prst="rect">
            <a:avLst/>
          </a:prstGeom>
        </p:spPr>
        <p:txBody>
          <a:bodyPr vert="horz" wrap="square" lIns="0" tIns="12700" rIns="0" bIns="0" rtlCol="0" anchor="t">
            <a:spAutoFit/>
          </a:bodyPr>
          <a:lstStyle/>
          <a:p>
            <a:pPr marL="12700">
              <a:spcBef>
                <a:spcPts val="100"/>
              </a:spcBef>
            </a:pPr>
            <a:r>
              <a:rPr sz="1200">
                <a:latin typeface="Arial MT"/>
                <a:cs typeface="Arial MT"/>
              </a:rPr>
              <a:t>Team</a:t>
            </a:r>
            <a:r>
              <a:rPr sz="1200" spc="-30">
                <a:latin typeface="Arial MT"/>
                <a:cs typeface="Arial MT"/>
              </a:rPr>
              <a:t> </a:t>
            </a:r>
            <a:r>
              <a:rPr sz="1200" spc="-10">
                <a:latin typeface="Arial MT"/>
                <a:cs typeface="Arial MT"/>
              </a:rPr>
              <a:t>Members</a:t>
            </a:r>
            <a:r>
              <a:rPr lang="en-US" sz="1200" spc="-10">
                <a:latin typeface="Arial MT"/>
                <a:cs typeface="Arial MT"/>
              </a:rPr>
              <a:t>: 06</a:t>
            </a:r>
            <a:endParaRPr sz="1200">
              <a:latin typeface="Arial MT"/>
              <a:cs typeface="Arial MT"/>
            </a:endParaRPr>
          </a:p>
        </p:txBody>
      </p:sp>
      <p:sp>
        <p:nvSpPr>
          <p:cNvPr id="14" name="object 14"/>
          <p:cNvSpPr txBox="1"/>
          <p:nvPr/>
        </p:nvSpPr>
        <p:spPr>
          <a:xfrm>
            <a:off x="1176634" y="3943622"/>
            <a:ext cx="2181567" cy="182101"/>
          </a:xfrm>
          <a:prstGeom prst="rect">
            <a:avLst/>
          </a:prstGeom>
        </p:spPr>
        <p:txBody>
          <a:bodyPr vert="horz" wrap="square" lIns="0" tIns="12700" rIns="0" bIns="0" rtlCol="0" anchor="t">
            <a:spAutoFit/>
          </a:bodyPr>
          <a:lstStyle/>
          <a:p>
            <a:pPr marL="12700">
              <a:spcBef>
                <a:spcPts val="100"/>
              </a:spcBef>
            </a:pPr>
            <a:r>
              <a:rPr sz="1100">
                <a:latin typeface="Arial MT"/>
                <a:cs typeface="Arial MT"/>
              </a:rPr>
              <a:t>Student</a:t>
            </a:r>
            <a:r>
              <a:rPr sz="1100" spc="-85">
                <a:latin typeface="Arial MT"/>
                <a:cs typeface="Arial MT"/>
              </a:rPr>
              <a:t> </a:t>
            </a:r>
            <a:r>
              <a:rPr sz="1100">
                <a:latin typeface="Arial MT"/>
                <a:cs typeface="Arial MT"/>
              </a:rPr>
              <a:t>Name</a:t>
            </a:r>
            <a:r>
              <a:rPr sz="1100" spc="-5">
                <a:latin typeface="Arial MT"/>
                <a:cs typeface="Arial MT"/>
              </a:rPr>
              <a:t> </a:t>
            </a:r>
            <a:r>
              <a:rPr sz="1100" spc="-50">
                <a:latin typeface="Arial MT"/>
                <a:cs typeface="Arial MT"/>
              </a:rPr>
              <a:t>:</a:t>
            </a:r>
            <a:r>
              <a:rPr lang="en-GB" sz="1100" spc="-50">
                <a:latin typeface="Arial MT"/>
                <a:cs typeface="Arial MT"/>
              </a:rPr>
              <a:t> Dhaireeseal .B</a:t>
            </a:r>
            <a:endParaRPr sz="1100" spc="-50">
              <a:latin typeface="Arial MT"/>
              <a:cs typeface="Arial MT"/>
            </a:endParaRPr>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a:latin typeface="Arial MT"/>
                <a:cs typeface="Arial MT"/>
              </a:rPr>
              <a:t>Student</a:t>
            </a:r>
            <a:r>
              <a:rPr sz="1100" spc="-90">
                <a:latin typeface="Arial MT"/>
                <a:cs typeface="Arial MT"/>
              </a:rPr>
              <a:t> </a:t>
            </a:r>
            <a:r>
              <a:rPr sz="1100">
                <a:latin typeface="Arial MT"/>
                <a:cs typeface="Arial MT"/>
              </a:rPr>
              <a:t>ID</a:t>
            </a:r>
            <a:r>
              <a:rPr sz="1100" spc="30">
                <a:latin typeface="Arial MT"/>
                <a:cs typeface="Arial MT"/>
              </a:rPr>
              <a:t> </a:t>
            </a:r>
            <a:r>
              <a:rPr sz="1100" spc="-50">
                <a:latin typeface="Arial MT"/>
                <a:cs typeface="Arial MT"/>
              </a:rPr>
              <a:t>:</a:t>
            </a:r>
            <a:r>
              <a:rPr lang="en-US" sz="1100" spc="-50">
                <a:latin typeface="Arial MT"/>
                <a:cs typeface="Arial MT"/>
              </a:rPr>
              <a:t> </a:t>
            </a:r>
            <a:r>
              <a:rPr lang="en-US" sz="1100" spc="-50"/>
              <a:t>au5104211040</a:t>
            </a:r>
            <a:r>
              <a:rPr lang="en-GB" sz="1100" spc="-50"/>
              <a:t>21</a:t>
            </a:r>
            <a:endParaRPr lang="en-US" sz="1100" spc="-50">
              <a:latin typeface="Arial MT"/>
              <a:cs typeface="Arial MT"/>
            </a:endParaRPr>
          </a:p>
        </p:txBody>
      </p:sp>
      <p:grpSp>
        <p:nvGrpSpPr>
          <p:cNvPr id="16" name="object 16"/>
          <p:cNvGrpSpPr/>
          <p:nvPr/>
        </p:nvGrpSpPr>
        <p:grpSpPr>
          <a:xfrm>
            <a:off x="1176634" y="1194403"/>
            <a:ext cx="6027420" cy="2708149"/>
            <a:chOff x="1101852" y="1213103"/>
            <a:chExt cx="6027420" cy="2708149"/>
          </a:xfrm>
        </p:grpSpPr>
        <p:sp>
          <p:nvSpPr>
            <p:cNvPr id="17" name="object 17"/>
            <p:cNvSpPr/>
            <p:nvPr/>
          </p:nvSpPr>
          <p:spPr>
            <a:xfrm>
              <a:off x="1101852" y="3921252"/>
              <a:ext cx="5953760" cy="0"/>
            </a:xfrm>
            <a:custGeom>
              <a:avLst/>
              <a:gdLst/>
              <a:ahLst/>
              <a:cxnLst/>
              <a:rect l="l" t="t" r="r" b="b"/>
              <a:pathLst>
                <a:path w="5953759">
                  <a:moveTo>
                    <a:pt x="0" y="0"/>
                  </a:moveTo>
                  <a:lnTo>
                    <a:pt x="1986661" y="0"/>
                  </a:lnTo>
                </a:path>
                <a:path w="5953759">
                  <a:moveTo>
                    <a:pt x="4593336" y="0"/>
                  </a:moveTo>
                  <a:lnTo>
                    <a:pt x="5953633" y="0"/>
                  </a:lnTo>
                </a:path>
              </a:pathLst>
            </a:custGeom>
            <a:ln w="3175">
              <a:solidFill>
                <a:srgbClr val="000000"/>
              </a:solidFill>
              <a:prstDash val="sysDashDotDot"/>
            </a:ln>
          </p:spPr>
          <p:txBody>
            <a:bodyPr wrap="square" lIns="0" tIns="0" rIns="0" bIns="0" rtlCol="0"/>
            <a:lstStyle/>
            <a:p>
              <a:endParaRPr/>
            </a:p>
          </p:txBody>
        </p:sp>
        <p:pic>
          <p:nvPicPr>
            <p:cNvPr id="18" name="object 18"/>
            <p:cNvPicPr/>
            <p:nvPr/>
          </p:nvPicPr>
          <p:blipFill>
            <a:blip r:embed="rId4" cstate="print"/>
            <a:stretch>
              <a:fillRect/>
            </a:stretch>
          </p:blipFill>
          <p:spPr>
            <a:xfrm>
              <a:off x="1834896" y="1249679"/>
              <a:ext cx="1146047" cy="664464"/>
            </a:xfrm>
            <a:prstGeom prst="rect">
              <a:avLst/>
            </a:prstGeom>
          </p:spPr>
        </p:pic>
        <p:pic>
          <p:nvPicPr>
            <p:cNvPr id="19" name="object 19"/>
            <p:cNvPicPr/>
            <p:nvPr/>
          </p:nvPicPr>
          <p:blipFill>
            <a:blip r:embed="rId5" cstate="print"/>
            <a:stretch>
              <a:fillRect/>
            </a:stretch>
          </p:blipFill>
          <p:spPr>
            <a:xfrm>
              <a:off x="6461760" y="1213103"/>
              <a:ext cx="667512" cy="664463"/>
            </a:xfrm>
            <a:prstGeom prst="rect">
              <a:avLst/>
            </a:prstGeom>
          </p:spPr>
        </p:pic>
        <p:pic>
          <p:nvPicPr>
            <p:cNvPr id="20" name="object 20"/>
            <p:cNvPicPr/>
            <p:nvPr/>
          </p:nvPicPr>
          <p:blipFill>
            <a:blip r:embed="rId6" cstate="print"/>
            <a:stretch>
              <a:fillRect/>
            </a:stretch>
          </p:blipFill>
          <p:spPr>
            <a:xfrm>
              <a:off x="3928872" y="1286255"/>
              <a:ext cx="1584960" cy="518160"/>
            </a:xfrm>
            <a:prstGeom prst="rect">
              <a:avLst/>
            </a:prstGeom>
          </p:spPr>
        </p:pic>
      </p:gr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a:extLst>
              <a:ext uri="{FF2B5EF4-FFF2-40B4-BE49-F238E27FC236}">
                <a16:creationId xmlns:a16="http://schemas.microsoft.com/office/drawing/2014/main" id="{CE02F4F3-8BA4-1AC7-5F59-2DFECE8A2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04D8FB1E-0246-6C5F-A11A-194AD271A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extLst>
      <p:ext uri="{BB962C8B-B14F-4D97-AF65-F5344CB8AC3E}">
        <p14:creationId xmlns:p14="http://schemas.microsoft.com/office/powerpoint/2010/main" val="37774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E9FBA809-E3B0-C309-9C6A-895542114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extLst>
      <p:ext uri="{BB962C8B-B14F-4D97-AF65-F5344CB8AC3E}">
        <p14:creationId xmlns:p14="http://schemas.microsoft.com/office/powerpoint/2010/main" val="116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11" name="Picture 10">
            <a:extLst>
              <a:ext uri="{FF2B5EF4-FFF2-40B4-BE49-F238E27FC236}">
                <a16:creationId xmlns:a16="http://schemas.microsoft.com/office/drawing/2014/main" id="{CD658FCB-BFE2-1623-21B0-EFB92284E4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extLst>
      <p:ext uri="{BB962C8B-B14F-4D97-AF65-F5344CB8AC3E}">
        <p14:creationId xmlns:p14="http://schemas.microsoft.com/office/powerpoint/2010/main" val="402605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4" name="Picture 3">
            <a:extLst>
              <a:ext uri="{FF2B5EF4-FFF2-40B4-BE49-F238E27FC236}">
                <a16:creationId xmlns:a16="http://schemas.microsoft.com/office/drawing/2014/main" id="{9467D669-54E8-A878-C5E0-BF27AFD25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extLst>
      <p:ext uri="{BB962C8B-B14F-4D97-AF65-F5344CB8AC3E}">
        <p14:creationId xmlns:p14="http://schemas.microsoft.com/office/powerpoint/2010/main" val="327443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1. </a:t>
            </a:r>
            <a:r>
              <a:rPr lang="en-US" sz="1400" b="1">
                <a:latin typeface="Times New Roman"/>
                <a:cs typeface="Times New Roman"/>
              </a:rPr>
              <a:t>Template Customization</a:t>
            </a:r>
            <a:r>
              <a:rPr lang="en-US" sz="1400">
                <a:latin typeface="Times New Roman"/>
                <a:cs typeface="Times New Roman"/>
              </a:rPr>
              <a:t>: Allow users to choose from various pre-designed templates and customize colors, fonts, and layouts to match their preferences and branding. </a:t>
            </a:r>
            <a:endParaRPr lang="en-US" sz="1400">
              <a:solidFill>
                <a:srgbClr val="000000"/>
              </a:solidFill>
              <a:latin typeface="Times New Roman"/>
              <a:cs typeface="Times New Roman"/>
            </a:endParaRPr>
          </a:p>
          <a:p>
            <a:pPr algn="just"/>
            <a:r>
              <a:rPr lang="en-US" sz="1400">
                <a:latin typeface="Times New Roman"/>
                <a:cs typeface="Times New Roman"/>
              </a:rPr>
              <a:t>2. </a:t>
            </a:r>
            <a:r>
              <a:rPr lang="en-US" sz="1400" b="1">
                <a:latin typeface="Times New Roman"/>
                <a:cs typeface="Times New Roman"/>
              </a:rPr>
              <a:t>Integration with Social Media</a:t>
            </a:r>
            <a:r>
              <a:rPr lang="en-US" sz="1400">
                <a:latin typeface="Times New Roman"/>
                <a:cs typeface="Times New Roman"/>
              </a:rPr>
              <a:t>: Enable easy sharing of portfolios on platforms like LinkedIn, Twitter, and Facebook to enhance visibility and networking. </a:t>
            </a:r>
          </a:p>
          <a:p>
            <a:pPr algn="just"/>
            <a:r>
              <a:rPr lang="en-US" sz="1400">
                <a:latin typeface="Times New Roman"/>
                <a:cs typeface="Times New Roman"/>
              </a:rPr>
              <a:t>3. </a:t>
            </a:r>
            <a:r>
              <a:rPr lang="en-US" sz="1400" b="1">
                <a:latin typeface="Times New Roman"/>
                <a:cs typeface="Times New Roman"/>
              </a:rPr>
              <a:t>Collaborative Editing</a:t>
            </a:r>
            <a:r>
              <a:rPr lang="en-US" sz="1400">
                <a:latin typeface="Times New Roman"/>
                <a:cs typeface="Times New Roman"/>
              </a:rPr>
              <a:t>: Implement features for multiple users to work on portfolios simultaneously, beneficial for team projects.</a:t>
            </a:r>
          </a:p>
          <a:p>
            <a:pPr algn="just"/>
            <a:r>
              <a:rPr lang="en-US" sz="1400">
                <a:latin typeface="Times New Roman"/>
                <a:cs typeface="Times New Roman"/>
              </a:rPr>
              <a:t>4.</a:t>
            </a:r>
            <a:r>
              <a:rPr lang="en-US" sz="1400" b="1">
                <a:latin typeface="Times New Roman"/>
                <a:cs typeface="Times New Roman"/>
              </a:rPr>
              <a:t> Interactive Elements:</a:t>
            </a:r>
            <a:r>
              <a:rPr lang="en-US" sz="1400">
                <a:latin typeface="Times New Roman"/>
                <a:cs typeface="Times New Roman"/>
              </a:rPr>
              <a:t> Incorporate sliders, charts, and graphs to visually represent skills and achievements, making portfolios more engaging. </a:t>
            </a:r>
          </a:p>
          <a:p>
            <a:pPr algn="just"/>
            <a:r>
              <a:rPr lang="en-US" sz="1400">
                <a:latin typeface="Times New Roman"/>
                <a:cs typeface="Times New Roman"/>
              </a:rPr>
              <a:t>5. </a:t>
            </a:r>
            <a:r>
              <a:rPr lang="en-US" sz="1400" b="1">
                <a:latin typeface="Times New Roman"/>
                <a:cs typeface="Times New Roman"/>
              </a:rPr>
              <a:t>Feedback System: </a:t>
            </a:r>
            <a:r>
              <a:rPr lang="en-US" sz="1400">
                <a:latin typeface="Times New Roman"/>
                <a:cs typeface="Times New Roman"/>
              </a:rPr>
              <a:t>Introduce a feedback mechanism for users to request and receive critiques on their portfolios, aiding improvement. </a:t>
            </a:r>
          </a:p>
          <a:p>
            <a:pPr algn="just"/>
            <a:r>
              <a:rPr lang="en-US" sz="1400">
                <a:latin typeface="Times New Roman"/>
                <a:cs typeface="Times New Roman"/>
              </a:rPr>
              <a:t>6. </a:t>
            </a:r>
            <a:r>
              <a:rPr lang="en-US" sz="1400" b="1">
                <a:latin typeface="Times New Roman"/>
                <a:cs typeface="Times New Roman"/>
              </a:rPr>
              <a:t>Export Options:</a:t>
            </a:r>
            <a:r>
              <a:rPr lang="en-US" sz="1400">
                <a:latin typeface="Times New Roman"/>
                <a:cs typeface="Times New Roman"/>
              </a:rPr>
              <a:t> Offer export formats beyond PDF, such as HTML or dedicated portfolio websites for dynamic online showcases. </a:t>
            </a:r>
            <a:endParaRPr lang="en-US" sz="1400">
              <a:latin typeface="Times New Roman"/>
              <a:ea typeface="Calibri"/>
              <a:cs typeface="Times New Roman"/>
            </a:endParaRPr>
          </a:p>
          <a:p>
            <a:pPr algn="just"/>
            <a:r>
              <a:rPr lang="en-US" sz="1400">
                <a:latin typeface="Times New Roman"/>
                <a:ea typeface="Calibri"/>
                <a:cs typeface="Calibri"/>
              </a:rPr>
              <a:t>7. </a:t>
            </a:r>
            <a:r>
              <a:rPr lang="en-US" sz="1400" b="1">
                <a:latin typeface="Times New Roman"/>
                <a:ea typeface="Calibri"/>
                <a:cs typeface="Calibri"/>
              </a:rPr>
              <a:t>Integration with Portfolio Tools</a:t>
            </a:r>
            <a:r>
              <a:rPr lang="en-US" sz="1400">
                <a:latin typeface="Times New Roman"/>
                <a:ea typeface="Calibri"/>
                <a:cs typeface="Calibri"/>
              </a:rPr>
              <a:t>: Explore partnerships with tools like </a:t>
            </a:r>
            <a:r>
              <a:rPr lang="en-US" sz="1400" err="1">
                <a:latin typeface="Times New Roman"/>
                <a:ea typeface="Calibri"/>
                <a:cs typeface="Calibri"/>
              </a:rPr>
              <a:t>Behance</a:t>
            </a:r>
            <a:r>
              <a:rPr lang="en-US" sz="1400">
                <a:latin typeface="Times New Roman"/>
                <a:ea typeface="Calibri"/>
                <a:cs typeface="Calibri"/>
              </a:rPr>
              <a:t> or Adobe Portfolio for additional resources and features.</a:t>
            </a:r>
            <a:endParaRPr lang="en-US" sz="1400">
              <a:latin typeface="Times New Roman"/>
              <a:cs typeface="Times New Roman"/>
            </a:endParaRPr>
          </a:p>
          <a:p>
            <a:pPr algn="just"/>
            <a:r>
              <a:rPr lang="en-US" sz="1400">
                <a:latin typeface="Times New Roman"/>
                <a:ea typeface="Calibri"/>
                <a:cs typeface="Calibri"/>
              </a:rPr>
              <a:t>8.</a:t>
            </a:r>
            <a:r>
              <a:rPr lang="en-US" sz="1400" b="1">
                <a:latin typeface="Times New Roman"/>
                <a:ea typeface="Calibri"/>
                <a:cs typeface="Calibri"/>
              </a:rPr>
              <a:t> Analytics:</a:t>
            </a:r>
            <a:r>
              <a:rPr lang="en-US" sz="1400">
                <a:latin typeface="Times New Roman"/>
                <a:ea typeface="Calibri"/>
                <a:cs typeface="Calibri"/>
              </a:rPr>
              <a:t> Provide analytics to track portfolio engagement, including views, time spent, and section interactions. </a:t>
            </a:r>
            <a:endParaRPr lang="en-US" sz="140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0"/>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a:cs typeface="Arial"/>
              </a:rPr>
              <a:t>Project</a:t>
            </a:r>
            <a:r>
              <a:rPr sz="1600" b="1" spc="-30" dirty="0">
                <a:solidFill>
                  <a:srgbClr val="FFFFFF"/>
                </a:solidFill>
                <a:latin typeface="Arial"/>
                <a:cs typeface="Arial"/>
              </a:rPr>
              <a:t> </a:t>
            </a:r>
            <a:r>
              <a:rPr sz="1600" b="1" spc="-20" dirty="0">
                <a:solidFill>
                  <a:srgbClr val="FFFFFF"/>
                </a:solidFill>
                <a:latin typeface="Arial"/>
                <a:cs typeface="Arial"/>
              </a:rPr>
              <a:t>Title</a:t>
            </a:r>
            <a:endParaRPr sz="1600" dirty="0">
              <a:latin typeface="Arial"/>
              <a:cs typeface="Arial"/>
            </a:endParaRPr>
          </a:p>
          <a:p>
            <a:pPr>
              <a:lnSpc>
                <a:spcPct val="100000"/>
              </a:lnSpc>
              <a:spcBef>
                <a:spcPts val="15"/>
              </a:spcBef>
            </a:pPr>
            <a:endParaRPr sz="1600" dirty="0">
              <a:latin typeface="Arial"/>
              <a:cs typeface="Arial"/>
            </a:endParaRPr>
          </a:p>
          <a:p>
            <a:pPr marL="12700"/>
            <a:r>
              <a:rPr lang="en-US" sz="2000" b="1" spc="-10" dirty="0">
                <a:latin typeface="Times New Roman"/>
                <a:cs typeface="Times New Roman"/>
              </a:rPr>
              <a:t>“Resume </a:t>
            </a:r>
            <a:r>
              <a:rPr lang="en-IN" sz="2000" b="1" spc="-10" dirty="0">
                <a:latin typeface="Times New Roman"/>
                <a:cs typeface="Times New Roman"/>
              </a:rPr>
              <a:t>Generator</a:t>
            </a:r>
            <a:r>
              <a:rPr lang="en-US" sz="2000" b="1" spc="-10" dirty="0">
                <a:latin typeface="Times New Roman"/>
                <a:cs typeface="Times New Roman"/>
              </a:rPr>
              <a:t>: Empowering Your Professional Journey"</a:t>
            </a:r>
            <a:endParaRPr sz="2000" b="1" dirty="0">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Segoe UI"/>
              </a:rPr>
              <a:t>3. Portfolio Page:​</a:t>
            </a:r>
            <a:endParaRPr lang="en-US" sz="1400" b="1">
              <a:solidFill>
                <a:srgbClr val="000000"/>
              </a:solidFill>
              <a:latin typeface="Times New Roman"/>
              <a:cs typeface="Segoe UI"/>
            </a:endParaRPr>
          </a:p>
          <a:p>
            <a:pPr algn="just" rtl="0"/>
            <a:r>
              <a:rPr lang="en-US" sz="140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a:latin typeface="Times New Roman"/>
                <a:cs typeface="Segoe UI"/>
              </a:rPr>
              <a:t>   - Additionally, users will have the option to upload a professional photo to include in their portfolio, enhancing its visual appeal and personalization.​</a:t>
            </a:r>
          </a:p>
          <a:p>
            <a:pPr algn="just"/>
            <a:endParaRPr lang="en-US" sz="1400">
              <a:latin typeface="Times New Roman"/>
              <a:cs typeface="Segoe UI"/>
            </a:endParaRPr>
          </a:p>
          <a:p>
            <a:pPr algn="just"/>
            <a:r>
              <a:rPr lang="en-US" sz="1400" b="1">
                <a:latin typeface="Times New Roman"/>
                <a:cs typeface="Calibri"/>
              </a:rPr>
              <a:t>4. Automated Resume Generation:</a:t>
            </a:r>
          </a:p>
          <a:p>
            <a:pPr algn="just"/>
            <a:r>
              <a:rPr lang="en-US" sz="1400">
                <a:latin typeface="Times New Roman"/>
                <a:cs typeface="Calibri"/>
              </a:rPr>
              <a:t>   - Once users have filled out the form with their information, they can click the "Generate Resume" button.</a:t>
            </a:r>
          </a:p>
          <a:p>
            <a:pPr algn="just"/>
            <a:r>
              <a:rPr lang="en-US" sz="1400">
                <a:latin typeface="Times New Roman"/>
                <a:cs typeface="Calibri"/>
              </a:rPr>
              <a:t>   - The application will then process the provided information and automatically generate a professional A4-sized resume document.</a:t>
            </a:r>
          </a:p>
          <a:p>
            <a:pPr algn="just"/>
            <a:r>
              <a:rPr lang="en-US" sz="1400">
                <a:latin typeface="Times New Roman"/>
                <a:cs typeface="Calibri"/>
              </a:rPr>
              <a:t>   - The generated resume will be formatted in a visually appealing and structured manner, incorporating all the details provided by the user in the Portfolio Page.</a:t>
            </a:r>
          </a:p>
          <a:p>
            <a:pPr algn="just"/>
            <a:r>
              <a:rPr lang="en-US">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1572</Words>
  <Application>Microsoft Office PowerPoint</Application>
  <PresentationFormat>Custom</PresentationFormat>
  <Paragraphs>106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NEXT GEN EMPLOYABILITY PROGRAM</vt:lpstr>
      <vt:lpstr>CAPSTONE PROJECT SHOWCASE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cp:lastModifiedBy>Dhaireesh Dhaireesh</cp:lastModifiedBy>
  <cp:revision>8</cp:revision>
  <dcterms:created xsi:type="dcterms:W3CDTF">2024-04-08T14:14:54Z</dcterms:created>
  <dcterms:modified xsi:type="dcterms:W3CDTF">2024-04-09T17:07:16Z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