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orizon" charset="1" panose="02000500000000000000"/>
      <p:regular r:id="rId10"/>
    </p:embeddedFont>
    <p:embeddedFont>
      <p:font typeface="Agrandir" charset="1" panose="00000500000000000000"/>
      <p:regular r:id="rId11"/>
    </p:embeddedFont>
    <p:embeddedFont>
      <p:font typeface="Agrandir Bold" charset="1" panose="00000800000000000000"/>
      <p:regular r:id="rId12"/>
    </p:embeddedFont>
    <p:embeddedFont>
      <p:font typeface="Agrandir Italics" charset="1" panose="00000500000000000000"/>
      <p:regular r:id="rId13"/>
    </p:embeddedFont>
    <p:embeddedFont>
      <p:font typeface="Agrandir Bold Italics" charset="1" panose="00000800000000000000"/>
      <p:regular r:id="rId14"/>
    </p:embeddedFont>
    <p:embeddedFont>
      <p:font typeface="Agrandir Thin" charset="1" panose="00000200000000000000"/>
      <p:regular r:id="rId15"/>
    </p:embeddedFont>
    <p:embeddedFont>
      <p:font typeface="Agrandir Thin Italics" charset="1" panose="00000200000000000000"/>
      <p:regular r:id="rId16"/>
    </p:embeddedFont>
    <p:embeddedFont>
      <p:font typeface="Agrandir Medium" charset="1" panose="00000600000000000000"/>
      <p:regular r:id="rId17"/>
    </p:embeddedFont>
    <p:embeddedFont>
      <p:font typeface="Agrandir Medium Italics" charset="1" panose="00000600000000000000"/>
      <p:regular r:id="rId18"/>
    </p:embeddedFont>
    <p:embeddedFont>
      <p:font typeface="Agrandir Ultra-Bold" charset="1" panose="00000A00000000000000"/>
      <p:regular r:id="rId19"/>
    </p:embeddedFont>
    <p:embeddedFont>
      <p:font typeface="Agrandir Ultra-Bold Italics" charset="1" panose="00000A00000000000000"/>
      <p:regular r:id="rId20"/>
    </p:embeddedFont>
    <p:embeddedFont>
      <p:font typeface="Agrandir Heavy" charset="1" panose="00000900000000000000"/>
      <p:regular r:id="rId21"/>
    </p:embeddedFont>
    <p:embeddedFont>
      <p:font typeface="Agrandir Heavy Italics" charset="1" panose="000009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8.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15211396" y="7983108"/>
            <a:ext cx="4095807" cy="2303892"/>
          </a:xfrm>
          <a:custGeom>
            <a:avLst/>
            <a:gdLst/>
            <a:ahLst/>
            <a:cxnLst/>
            <a:rect r="r" b="b" t="t" l="l"/>
            <a:pathLst>
              <a:path h="2303892" w="4095807">
                <a:moveTo>
                  <a:pt x="0" y="0"/>
                </a:moveTo>
                <a:lnTo>
                  <a:pt x="4095808" y="0"/>
                </a:lnTo>
                <a:lnTo>
                  <a:pt x="4095808" y="2303892"/>
                </a:lnTo>
                <a:lnTo>
                  <a:pt x="0" y="2303892"/>
                </a:lnTo>
                <a:lnTo>
                  <a:pt x="0" y="0"/>
                </a:lnTo>
                <a:close/>
              </a:path>
            </a:pathLst>
          </a:custGeom>
          <a:blipFill>
            <a:blip r:embed="rId2"/>
            <a:stretch>
              <a:fillRect l="0" t="-29111" r="0" b="-29111"/>
            </a:stretch>
          </a:blipFill>
        </p:spPr>
      </p:sp>
      <p:sp>
        <p:nvSpPr>
          <p:cNvPr name="Freeform 3" id="3"/>
          <p:cNvSpPr/>
          <p:nvPr/>
        </p:nvSpPr>
        <p:spPr>
          <a:xfrm flipH="false" flipV="false" rot="0">
            <a:off x="-1032520" y="-1044653"/>
            <a:ext cx="4126014" cy="4595096"/>
          </a:xfrm>
          <a:custGeom>
            <a:avLst/>
            <a:gdLst/>
            <a:ahLst/>
            <a:cxnLst/>
            <a:rect r="r" b="b" t="t" l="l"/>
            <a:pathLst>
              <a:path h="4595096" w="4126014">
                <a:moveTo>
                  <a:pt x="0" y="0"/>
                </a:moveTo>
                <a:lnTo>
                  <a:pt x="4126014" y="0"/>
                </a:lnTo>
                <a:lnTo>
                  <a:pt x="4126014" y="4595097"/>
                </a:lnTo>
                <a:lnTo>
                  <a:pt x="0" y="4595097"/>
                </a:lnTo>
                <a:lnTo>
                  <a:pt x="0" y="0"/>
                </a:lnTo>
                <a:close/>
              </a:path>
            </a:pathLst>
          </a:custGeom>
          <a:blipFill>
            <a:blip r:embed="rId3"/>
            <a:stretch>
              <a:fillRect l="0" t="0" r="0" b="0"/>
            </a:stretch>
          </a:blipFill>
        </p:spPr>
      </p:sp>
      <p:sp>
        <p:nvSpPr>
          <p:cNvPr name="TextBox 4" id="4"/>
          <p:cNvSpPr txBox="true"/>
          <p:nvPr/>
        </p:nvSpPr>
        <p:spPr>
          <a:xfrm rot="0">
            <a:off x="1449281" y="2694610"/>
            <a:ext cx="15810019" cy="1692618"/>
          </a:xfrm>
          <a:prstGeom prst="rect">
            <a:avLst/>
          </a:prstGeom>
        </p:spPr>
        <p:txBody>
          <a:bodyPr anchor="t" rtlCol="false" tIns="0" lIns="0" bIns="0" rIns="0">
            <a:spAutoFit/>
          </a:bodyPr>
          <a:lstStyle/>
          <a:p>
            <a:pPr algn="ctr">
              <a:lnSpc>
                <a:spcPts val="12100"/>
              </a:lnSpc>
            </a:pPr>
            <a:r>
              <a:rPr lang="en-US" sz="10999">
                <a:solidFill>
                  <a:srgbClr val="2AEA8E"/>
                </a:solidFill>
                <a:latin typeface="Horizon Bold"/>
              </a:rPr>
              <a:t>AUDIT DESK</a:t>
            </a:r>
          </a:p>
        </p:txBody>
      </p:sp>
      <p:sp>
        <p:nvSpPr>
          <p:cNvPr name="TextBox 5" id="5"/>
          <p:cNvSpPr txBox="true"/>
          <p:nvPr/>
        </p:nvSpPr>
        <p:spPr>
          <a:xfrm rot="0">
            <a:off x="1238991" y="6376672"/>
            <a:ext cx="15810019" cy="499330"/>
          </a:xfrm>
          <a:prstGeom prst="rect">
            <a:avLst/>
          </a:prstGeom>
        </p:spPr>
        <p:txBody>
          <a:bodyPr anchor="t" rtlCol="false" tIns="0" lIns="0" bIns="0" rIns="0">
            <a:spAutoFit/>
          </a:bodyPr>
          <a:lstStyle/>
          <a:p>
            <a:pPr algn="ctr" marL="0" indent="0" lvl="0">
              <a:lnSpc>
                <a:spcPts val="3500"/>
              </a:lnSpc>
              <a:spcBef>
                <a:spcPct val="0"/>
              </a:spcBef>
            </a:pPr>
            <a:r>
              <a:rPr lang="en-US" sz="2500">
                <a:solidFill>
                  <a:srgbClr val="FF19CF"/>
                </a:solidFill>
                <a:latin typeface="Agrandir Bold"/>
              </a:rPr>
              <a:t>An application for auditing using JAVA and MySQL</a:t>
            </a:r>
          </a:p>
        </p:txBody>
      </p:sp>
      <p:sp>
        <p:nvSpPr>
          <p:cNvPr name="TextBox 6" id="6"/>
          <p:cNvSpPr txBox="true"/>
          <p:nvPr/>
        </p:nvSpPr>
        <p:spPr>
          <a:xfrm rot="0">
            <a:off x="3895198" y="4599083"/>
            <a:ext cx="10727358" cy="887158"/>
          </a:xfrm>
          <a:prstGeom prst="rect">
            <a:avLst/>
          </a:prstGeom>
        </p:spPr>
        <p:txBody>
          <a:bodyPr anchor="t" rtlCol="false" tIns="0" lIns="0" bIns="0" rIns="0">
            <a:spAutoFit/>
          </a:bodyPr>
          <a:lstStyle/>
          <a:p>
            <a:pPr algn="ctr" marL="0" indent="0" lvl="0">
              <a:lnSpc>
                <a:spcPts val="6226"/>
              </a:lnSpc>
              <a:spcBef>
                <a:spcPct val="0"/>
              </a:spcBef>
            </a:pPr>
            <a:r>
              <a:rPr lang="en-US" sz="4447">
                <a:solidFill>
                  <a:srgbClr val="FF19CF"/>
                </a:solidFill>
                <a:latin typeface="Agrandir Bold"/>
              </a:rPr>
              <a:t>Academic Audit automation</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287058" y="2769870"/>
            <a:ext cx="20532273" cy="4737735"/>
          </a:xfrm>
          <a:prstGeom prst="rect">
            <a:avLst/>
          </a:prstGeom>
        </p:spPr>
        <p:txBody>
          <a:bodyPr anchor="t" rtlCol="false" tIns="0" lIns="0" bIns="0" rIns="0">
            <a:spAutoFit/>
          </a:bodyPr>
          <a:lstStyle/>
          <a:p>
            <a:pPr>
              <a:lnSpc>
                <a:spcPts val="5280"/>
              </a:lnSpc>
            </a:pPr>
            <a:r>
              <a:rPr lang="en-US" sz="4800">
                <a:solidFill>
                  <a:srgbClr val="FFFFFF"/>
                </a:solidFill>
                <a:latin typeface="Horizon Bold"/>
              </a:rPr>
              <a:t>JAY GONDALIYA </a:t>
            </a:r>
            <a:r>
              <a:rPr lang="en-US" sz="4800">
                <a:solidFill>
                  <a:srgbClr val="008CC2"/>
                </a:solidFill>
                <a:latin typeface="Horizon Bold"/>
              </a:rPr>
              <a:t>22070122088</a:t>
            </a:r>
          </a:p>
          <a:p>
            <a:pPr>
              <a:lnSpc>
                <a:spcPts val="5280"/>
              </a:lnSpc>
            </a:pPr>
          </a:p>
          <a:p>
            <a:pPr>
              <a:lnSpc>
                <a:spcPts val="5280"/>
              </a:lnSpc>
            </a:pPr>
            <a:r>
              <a:rPr lang="en-US" sz="4800">
                <a:solidFill>
                  <a:srgbClr val="FFFFFF"/>
                </a:solidFill>
                <a:latin typeface="Horizon Bold"/>
              </a:rPr>
              <a:t>K RISHIK KUMAR REDDY </a:t>
            </a:r>
            <a:r>
              <a:rPr lang="en-US" sz="4800">
                <a:solidFill>
                  <a:srgbClr val="008CC2"/>
                </a:solidFill>
                <a:latin typeface="Horizon Bold"/>
              </a:rPr>
              <a:t>22070122091</a:t>
            </a:r>
          </a:p>
          <a:p>
            <a:pPr>
              <a:lnSpc>
                <a:spcPts val="5280"/>
              </a:lnSpc>
            </a:pPr>
          </a:p>
          <a:p>
            <a:pPr>
              <a:lnSpc>
                <a:spcPts val="5280"/>
              </a:lnSpc>
            </a:pPr>
            <a:r>
              <a:rPr lang="en-US" sz="4800">
                <a:solidFill>
                  <a:srgbClr val="FFFFFF"/>
                </a:solidFill>
                <a:latin typeface="Horizon Bold"/>
              </a:rPr>
              <a:t>DHAIRYA MEHRA </a:t>
            </a:r>
            <a:r>
              <a:rPr lang="en-US" sz="4800">
                <a:solidFill>
                  <a:srgbClr val="008CC2"/>
                </a:solidFill>
                <a:latin typeface="Horizon Bold"/>
              </a:rPr>
              <a:t>22070122118</a:t>
            </a:r>
          </a:p>
          <a:p>
            <a:pPr>
              <a:lnSpc>
                <a:spcPts val="5280"/>
              </a:lnSpc>
            </a:pPr>
          </a:p>
          <a:p>
            <a:pPr>
              <a:lnSpc>
                <a:spcPts val="5280"/>
              </a:lnSpc>
              <a:spcBef>
                <a:spcPct val="0"/>
              </a:spcBef>
            </a:pPr>
            <a:r>
              <a:rPr lang="en-US" sz="4800">
                <a:solidFill>
                  <a:srgbClr val="FFFFFF"/>
                </a:solidFill>
                <a:latin typeface="Horizon Bold"/>
              </a:rPr>
              <a:t>RUTU BHANDERI </a:t>
            </a:r>
            <a:r>
              <a:rPr lang="en-US" sz="4800">
                <a:solidFill>
                  <a:srgbClr val="008CC2"/>
                </a:solidFill>
                <a:latin typeface="Horizon Bold"/>
              </a:rPr>
              <a:t>22070122168</a:t>
            </a:r>
          </a:p>
        </p:txBody>
      </p:sp>
      <p:sp>
        <p:nvSpPr>
          <p:cNvPr name="TextBox 3" id="3"/>
          <p:cNvSpPr txBox="true"/>
          <p:nvPr/>
        </p:nvSpPr>
        <p:spPr>
          <a:xfrm rot="0">
            <a:off x="4124836" y="1019175"/>
            <a:ext cx="8942288" cy="841375"/>
          </a:xfrm>
          <a:prstGeom prst="rect">
            <a:avLst/>
          </a:prstGeom>
        </p:spPr>
        <p:txBody>
          <a:bodyPr anchor="t" rtlCol="false" tIns="0" lIns="0" bIns="0" rIns="0">
            <a:spAutoFit/>
          </a:bodyPr>
          <a:lstStyle/>
          <a:p>
            <a:pPr algn="ctr">
              <a:lnSpc>
                <a:spcPts val="6049"/>
              </a:lnSpc>
              <a:spcBef>
                <a:spcPct val="0"/>
              </a:spcBef>
            </a:pPr>
            <a:r>
              <a:rPr lang="en-US" sz="5499">
                <a:solidFill>
                  <a:srgbClr val="2AEA8E"/>
                </a:solidFill>
                <a:latin typeface="Horizon Bold"/>
              </a:rPr>
              <a:t>TEAM MEMBERS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413834" y="316412"/>
            <a:ext cx="16545997" cy="8489217"/>
          </a:xfrm>
          <a:prstGeom prst="rect">
            <a:avLst/>
          </a:prstGeom>
        </p:spPr>
        <p:txBody>
          <a:bodyPr anchor="t" rtlCol="false" tIns="0" lIns="0" bIns="0" rIns="0">
            <a:spAutoFit/>
          </a:bodyPr>
          <a:lstStyle/>
          <a:p>
            <a:pPr algn="ctr">
              <a:lnSpc>
                <a:spcPts val="5161"/>
              </a:lnSpc>
            </a:pPr>
            <a:r>
              <a:rPr lang="en-US" sz="4692">
                <a:solidFill>
                  <a:srgbClr val="D92424"/>
                </a:solidFill>
                <a:latin typeface="Horizon Bold"/>
              </a:rPr>
              <a:t>ABSTRACT: ACADEMIC AUDIT AUTOMATION</a:t>
            </a:r>
          </a:p>
          <a:p>
            <a:pPr algn="ctr">
              <a:lnSpc>
                <a:spcPts val="5161"/>
              </a:lnSpc>
            </a:pPr>
          </a:p>
          <a:p>
            <a:pPr algn="ctr">
              <a:lnSpc>
                <a:spcPts val="5161"/>
              </a:lnSpc>
            </a:pPr>
          </a:p>
          <a:p>
            <a:pPr algn="ctr">
              <a:lnSpc>
                <a:spcPts val="5161"/>
              </a:lnSpc>
            </a:pPr>
            <a:r>
              <a:rPr lang="en-US" sz="4692">
                <a:solidFill>
                  <a:srgbClr val="FFFFFF"/>
                </a:solidFill>
                <a:latin typeface="Horizon Bold"/>
              </a:rPr>
              <a:t> A cutting-edge system streamlining the audit process in educational institutions. Enhance efficiency, accuracy, and compliance by automating academic audit procedures, ensuring seamless academic quality assurance.</a:t>
            </a:r>
          </a:p>
          <a:p>
            <a:pPr algn="ctr">
              <a:lnSpc>
                <a:spcPts val="5161"/>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grpSp>
        <p:nvGrpSpPr>
          <p:cNvPr name="Group 2" id="2"/>
          <p:cNvGrpSpPr/>
          <p:nvPr/>
        </p:nvGrpSpPr>
        <p:grpSpPr>
          <a:xfrm rot="0">
            <a:off x="1635790" y="3497241"/>
            <a:ext cx="601057" cy="133350"/>
            <a:chOff x="0" y="0"/>
            <a:chExt cx="801409" cy="177800"/>
          </a:xfrm>
        </p:grpSpPr>
        <p:grpSp>
          <p:nvGrpSpPr>
            <p:cNvPr name="Group 3" id="3"/>
            <p:cNvGrpSpPr/>
            <p:nvPr/>
          </p:nvGrpSpPr>
          <p:grpSpPr>
            <a:xfrm rot="0">
              <a:off x="0" y="0"/>
              <a:ext cx="177800" cy="17780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01010"/>
              </a:solidFill>
            </p:spPr>
          </p:sp>
        </p:grpSp>
        <p:grpSp>
          <p:nvGrpSpPr>
            <p:cNvPr name="Group 5" id="5"/>
            <p:cNvGrpSpPr/>
            <p:nvPr/>
          </p:nvGrpSpPr>
          <p:grpSpPr>
            <a:xfrm rot="0">
              <a:off x="311805" y="0"/>
              <a:ext cx="177800" cy="17780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01010"/>
              </a:solidFill>
            </p:spPr>
          </p:sp>
        </p:grpSp>
        <p:grpSp>
          <p:nvGrpSpPr>
            <p:cNvPr name="Group 7" id="7"/>
            <p:cNvGrpSpPr/>
            <p:nvPr/>
          </p:nvGrpSpPr>
          <p:grpSpPr>
            <a:xfrm rot="0">
              <a:off x="623609" y="0"/>
              <a:ext cx="177800" cy="177800"/>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01010"/>
              </a:solidFill>
            </p:spPr>
          </p:sp>
        </p:grpSp>
      </p:grpSp>
      <p:sp>
        <p:nvSpPr>
          <p:cNvPr name="Freeform 9" id="9"/>
          <p:cNvSpPr/>
          <p:nvPr/>
        </p:nvSpPr>
        <p:spPr>
          <a:xfrm flipH="false" flipV="false" rot="0">
            <a:off x="11372362" y="2313523"/>
            <a:ext cx="5604004" cy="2500787"/>
          </a:xfrm>
          <a:custGeom>
            <a:avLst/>
            <a:gdLst/>
            <a:ahLst/>
            <a:cxnLst/>
            <a:rect r="r" b="b" t="t" l="l"/>
            <a:pathLst>
              <a:path h="2500787" w="5604004">
                <a:moveTo>
                  <a:pt x="0" y="0"/>
                </a:moveTo>
                <a:lnTo>
                  <a:pt x="5604005" y="0"/>
                </a:lnTo>
                <a:lnTo>
                  <a:pt x="5604005" y="2500787"/>
                </a:lnTo>
                <a:lnTo>
                  <a:pt x="0" y="25007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1351022" y="5884806"/>
            <a:ext cx="5625344" cy="2955863"/>
          </a:xfrm>
          <a:custGeom>
            <a:avLst/>
            <a:gdLst/>
            <a:ahLst/>
            <a:cxnLst/>
            <a:rect r="r" b="b" t="t" l="l"/>
            <a:pathLst>
              <a:path h="2955863" w="5625344">
                <a:moveTo>
                  <a:pt x="0" y="0"/>
                </a:moveTo>
                <a:lnTo>
                  <a:pt x="5625345" y="0"/>
                </a:lnTo>
                <a:lnTo>
                  <a:pt x="5625345" y="2955862"/>
                </a:lnTo>
                <a:lnTo>
                  <a:pt x="0" y="29558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028700" y="3094596"/>
            <a:ext cx="9513072" cy="4613674"/>
          </a:xfrm>
          <a:prstGeom prst="rect">
            <a:avLst/>
          </a:prstGeom>
        </p:spPr>
        <p:txBody>
          <a:bodyPr anchor="t" rtlCol="false" tIns="0" lIns="0" bIns="0" rIns="0">
            <a:spAutoFit/>
          </a:bodyPr>
          <a:lstStyle/>
          <a:p>
            <a:pPr>
              <a:lnSpc>
                <a:spcPts val="4490"/>
              </a:lnSpc>
            </a:pPr>
            <a:r>
              <a:rPr lang="en-US" sz="3207">
                <a:solidFill>
                  <a:srgbClr val="2AEA8E"/>
                </a:solidFill>
                <a:latin typeface="Agrandir"/>
              </a:rPr>
              <a:t>The primary objective is to develop a feature-rich desktop application using Java Swing for the user interface and MySQL for data storage, specifically tailored to meet the auditing requirements of SIT Pune. The application should provide functionalities for recording auditing data, generating reports, managing user accounts, and ensuring data security.</a:t>
            </a:r>
          </a:p>
        </p:txBody>
      </p:sp>
      <p:sp>
        <p:nvSpPr>
          <p:cNvPr name="TextBox 12" id="12"/>
          <p:cNvSpPr txBox="true"/>
          <p:nvPr/>
        </p:nvSpPr>
        <p:spPr>
          <a:xfrm rot="0">
            <a:off x="934662" y="710148"/>
            <a:ext cx="8209338" cy="1603375"/>
          </a:xfrm>
          <a:prstGeom prst="rect">
            <a:avLst/>
          </a:prstGeom>
        </p:spPr>
        <p:txBody>
          <a:bodyPr anchor="t" rtlCol="false" tIns="0" lIns="0" bIns="0" rIns="0">
            <a:spAutoFit/>
          </a:bodyPr>
          <a:lstStyle/>
          <a:p>
            <a:pPr algn="ctr">
              <a:lnSpc>
                <a:spcPts val="6049"/>
              </a:lnSpc>
            </a:pPr>
            <a:r>
              <a:rPr lang="en-US" sz="5499">
                <a:solidFill>
                  <a:srgbClr val="2AEA8E"/>
                </a:solidFill>
                <a:latin typeface="Horizon Bold"/>
              </a:rPr>
              <a:t>OBJECTIVE</a:t>
            </a:r>
          </a:p>
          <a:p>
            <a:pPr algn="ctr">
              <a:lnSpc>
                <a:spcPts val="6049"/>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1537573" y="603250"/>
            <a:ext cx="6495058" cy="841375"/>
          </a:xfrm>
          <a:prstGeom prst="rect">
            <a:avLst/>
          </a:prstGeom>
        </p:spPr>
        <p:txBody>
          <a:bodyPr anchor="t" rtlCol="false" tIns="0" lIns="0" bIns="0" rIns="0">
            <a:spAutoFit/>
          </a:bodyPr>
          <a:lstStyle/>
          <a:p>
            <a:pPr algn="ctr">
              <a:lnSpc>
                <a:spcPts val="6049"/>
              </a:lnSpc>
              <a:spcBef>
                <a:spcPct val="0"/>
              </a:spcBef>
            </a:pPr>
            <a:r>
              <a:rPr lang="en-US" sz="5499">
                <a:solidFill>
                  <a:srgbClr val="2AEA8E"/>
                </a:solidFill>
                <a:latin typeface="Horizon Bold"/>
              </a:rPr>
              <a:t>TOOLS USED:</a:t>
            </a:r>
          </a:p>
        </p:txBody>
      </p:sp>
      <p:sp>
        <p:nvSpPr>
          <p:cNvPr name="TextBox 3" id="3"/>
          <p:cNvSpPr txBox="true"/>
          <p:nvPr/>
        </p:nvSpPr>
        <p:spPr>
          <a:xfrm rot="0">
            <a:off x="1537573" y="1435100"/>
            <a:ext cx="15721727" cy="7699375"/>
          </a:xfrm>
          <a:prstGeom prst="rect">
            <a:avLst/>
          </a:prstGeom>
        </p:spPr>
        <p:txBody>
          <a:bodyPr anchor="t" rtlCol="false" tIns="0" lIns="0" bIns="0" rIns="0">
            <a:spAutoFit/>
          </a:bodyPr>
          <a:lstStyle/>
          <a:p>
            <a:pPr>
              <a:lnSpc>
                <a:spcPts val="6049"/>
              </a:lnSpc>
            </a:pPr>
          </a:p>
          <a:p>
            <a:pPr>
              <a:lnSpc>
                <a:spcPts val="6049"/>
              </a:lnSpc>
            </a:pPr>
          </a:p>
          <a:p>
            <a:pPr marL="1187449" indent="-593725" lvl="1">
              <a:lnSpc>
                <a:spcPts val="6049"/>
              </a:lnSpc>
              <a:buAutoNum type="arabicPeriod" startAt="1"/>
            </a:pPr>
            <a:r>
              <a:rPr lang="en-US" sz="5499">
                <a:solidFill>
                  <a:srgbClr val="2AEA8E"/>
                </a:solidFill>
                <a:latin typeface="Horizon Bold"/>
              </a:rPr>
              <a:t>JAVA (JDK 21)</a:t>
            </a:r>
          </a:p>
          <a:p>
            <a:pPr marL="1187449" indent="-593725" lvl="1">
              <a:lnSpc>
                <a:spcPts val="6049"/>
              </a:lnSpc>
              <a:buFont typeface="Arial"/>
              <a:buChar char="•"/>
            </a:pPr>
            <a:r>
              <a:rPr lang="en-US" sz="5499">
                <a:solidFill>
                  <a:srgbClr val="FFFFFF"/>
                </a:solidFill>
                <a:latin typeface="Horizon Bold"/>
              </a:rPr>
              <a:t>APACHE NETBEANS IDE 21</a:t>
            </a:r>
          </a:p>
          <a:p>
            <a:pPr>
              <a:lnSpc>
                <a:spcPts val="6049"/>
              </a:lnSpc>
            </a:pPr>
          </a:p>
          <a:p>
            <a:pPr>
              <a:lnSpc>
                <a:spcPts val="6049"/>
              </a:lnSpc>
            </a:pPr>
          </a:p>
          <a:p>
            <a:pPr>
              <a:lnSpc>
                <a:spcPts val="6049"/>
              </a:lnSpc>
            </a:pPr>
            <a:r>
              <a:rPr lang="en-US" sz="5499">
                <a:solidFill>
                  <a:srgbClr val="FFFFFF"/>
                </a:solidFill>
                <a:latin typeface="Horizon Bold"/>
              </a:rPr>
              <a:t>   2. </a:t>
            </a:r>
            <a:r>
              <a:rPr lang="en-US" sz="5499">
                <a:solidFill>
                  <a:srgbClr val="2AEA8E"/>
                </a:solidFill>
                <a:latin typeface="Horizon Bold"/>
              </a:rPr>
              <a:t>MYSQL (V 8.3.0)</a:t>
            </a:r>
          </a:p>
          <a:p>
            <a:pPr marL="1187449" indent="-593725" lvl="1">
              <a:lnSpc>
                <a:spcPts val="6049"/>
              </a:lnSpc>
              <a:buFont typeface="Arial"/>
              <a:buChar char="•"/>
            </a:pPr>
            <a:r>
              <a:rPr lang="en-US" sz="5499">
                <a:solidFill>
                  <a:srgbClr val="FFFFFF"/>
                </a:solidFill>
                <a:latin typeface="Horizon Bold"/>
              </a:rPr>
              <a:t>MYSQL WORKBENCH 8.0 CE</a:t>
            </a:r>
          </a:p>
          <a:p>
            <a:pPr>
              <a:lnSpc>
                <a:spcPts val="6049"/>
              </a:lnSpc>
            </a:pPr>
          </a:p>
          <a:p>
            <a:pPr>
              <a:lnSpc>
                <a:spcPts val="604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570762" y="1951198"/>
            <a:ext cx="9064715" cy="5509647"/>
          </a:xfrm>
          <a:custGeom>
            <a:avLst/>
            <a:gdLst/>
            <a:ahLst/>
            <a:cxnLst/>
            <a:rect r="r" b="b" t="t" l="l"/>
            <a:pathLst>
              <a:path h="5509647" w="9064715">
                <a:moveTo>
                  <a:pt x="0" y="0"/>
                </a:moveTo>
                <a:lnTo>
                  <a:pt x="9064715" y="0"/>
                </a:lnTo>
                <a:lnTo>
                  <a:pt x="9064715" y="5509648"/>
                </a:lnTo>
                <a:lnTo>
                  <a:pt x="0" y="5509648"/>
                </a:lnTo>
                <a:lnTo>
                  <a:pt x="0" y="0"/>
                </a:lnTo>
                <a:close/>
              </a:path>
            </a:pathLst>
          </a:custGeom>
          <a:blipFill>
            <a:blip r:embed="rId2"/>
            <a:stretch>
              <a:fillRect l="0" t="0" r="0" b="0"/>
            </a:stretch>
          </a:blipFill>
        </p:spPr>
      </p:sp>
      <p:sp>
        <p:nvSpPr>
          <p:cNvPr name="Freeform 3" id="3"/>
          <p:cNvSpPr/>
          <p:nvPr/>
        </p:nvSpPr>
        <p:spPr>
          <a:xfrm flipH="false" flipV="false" rot="0">
            <a:off x="11304035" y="1951198"/>
            <a:ext cx="5636248" cy="5308397"/>
          </a:xfrm>
          <a:custGeom>
            <a:avLst/>
            <a:gdLst/>
            <a:ahLst/>
            <a:cxnLst/>
            <a:rect r="r" b="b" t="t" l="l"/>
            <a:pathLst>
              <a:path h="5308397" w="5636248">
                <a:moveTo>
                  <a:pt x="0" y="0"/>
                </a:moveTo>
                <a:lnTo>
                  <a:pt x="5636248" y="0"/>
                </a:lnTo>
                <a:lnTo>
                  <a:pt x="5636248" y="5308397"/>
                </a:lnTo>
                <a:lnTo>
                  <a:pt x="0" y="5308397"/>
                </a:lnTo>
                <a:lnTo>
                  <a:pt x="0" y="0"/>
                </a:lnTo>
                <a:close/>
              </a:path>
            </a:pathLst>
          </a:custGeom>
          <a:blipFill>
            <a:blip r:embed="rId3"/>
            <a:stretch>
              <a:fillRect l="0" t="0" r="0" b="0"/>
            </a:stretch>
          </a:blipFill>
        </p:spPr>
      </p:sp>
      <p:sp>
        <p:nvSpPr>
          <p:cNvPr name="TextBox 4" id="4"/>
          <p:cNvSpPr txBox="true"/>
          <p:nvPr/>
        </p:nvSpPr>
        <p:spPr>
          <a:xfrm rot="0">
            <a:off x="1028700" y="603250"/>
            <a:ext cx="5834460" cy="841375"/>
          </a:xfrm>
          <a:prstGeom prst="rect">
            <a:avLst/>
          </a:prstGeom>
        </p:spPr>
        <p:txBody>
          <a:bodyPr anchor="t" rtlCol="false" tIns="0" lIns="0" bIns="0" rIns="0">
            <a:spAutoFit/>
          </a:bodyPr>
          <a:lstStyle/>
          <a:p>
            <a:pPr algn="ctr">
              <a:lnSpc>
                <a:spcPts val="6049"/>
              </a:lnSpc>
              <a:spcBef>
                <a:spcPct val="0"/>
              </a:spcBef>
            </a:pPr>
            <a:r>
              <a:rPr lang="en-US" sz="5499">
                <a:solidFill>
                  <a:srgbClr val="2AEA8E"/>
                </a:solidFill>
                <a:latin typeface="Horizon Bold"/>
              </a:rPr>
              <a:t>PROGRESS:</a:t>
            </a:r>
          </a:p>
        </p:txBody>
      </p:sp>
      <p:sp>
        <p:nvSpPr>
          <p:cNvPr name="TextBox 5" id="5"/>
          <p:cNvSpPr txBox="true"/>
          <p:nvPr/>
        </p:nvSpPr>
        <p:spPr>
          <a:xfrm rot="0">
            <a:off x="7053930" y="603250"/>
            <a:ext cx="3081635" cy="841375"/>
          </a:xfrm>
          <a:prstGeom prst="rect">
            <a:avLst/>
          </a:prstGeom>
        </p:spPr>
        <p:txBody>
          <a:bodyPr anchor="t" rtlCol="false" tIns="0" lIns="0" bIns="0" rIns="0">
            <a:spAutoFit/>
          </a:bodyPr>
          <a:lstStyle/>
          <a:p>
            <a:pPr algn="ctr">
              <a:lnSpc>
                <a:spcPts val="6049"/>
              </a:lnSpc>
              <a:spcBef>
                <a:spcPct val="0"/>
              </a:spcBef>
            </a:pPr>
            <a:r>
              <a:rPr lang="en-US" sz="5499">
                <a:solidFill>
                  <a:srgbClr val="98D6FC"/>
                </a:solidFill>
                <a:latin typeface="Horizon Bold"/>
              </a:rPr>
              <a:t>JAVA</a:t>
            </a:r>
          </a:p>
        </p:txBody>
      </p:sp>
      <p:sp>
        <p:nvSpPr>
          <p:cNvPr name="TextBox 6" id="6"/>
          <p:cNvSpPr txBox="true"/>
          <p:nvPr/>
        </p:nvSpPr>
        <p:spPr>
          <a:xfrm rot="0">
            <a:off x="776858" y="7956146"/>
            <a:ext cx="8652523" cy="763616"/>
          </a:xfrm>
          <a:prstGeom prst="rect">
            <a:avLst/>
          </a:prstGeom>
        </p:spPr>
        <p:txBody>
          <a:bodyPr anchor="t" rtlCol="false" tIns="0" lIns="0" bIns="0" rIns="0">
            <a:spAutoFit/>
          </a:bodyPr>
          <a:lstStyle/>
          <a:p>
            <a:pPr algn="ctr">
              <a:lnSpc>
                <a:spcPts val="2862"/>
              </a:lnSpc>
              <a:spcBef>
                <a:spcPct val="0"/>
              </a:spcBef>
            </a:pPr>
            <a:r>
              <a:rPr lang="en-US" sz="2602">
                <a:solidFill>
                  <a:srgbClr val="FB7E3E"/>
                </a:solidFill>
                <a:latin typeface="Horizon Bold"/>
              </a:rPr>
              <a:t>THIS PAGE TAKES INFORMATION OF FACULTY AS INPUT</a:t>
            </a:r>
          </a:p>
        </p:txBody>
      </p:sp>
      <p:sp>
        <p:nvSpPr>
          <p:cNvPr name="TextBox 7" id="7"/>
          <p:cNvSpPr txBox="true"/>
          <p:nvPr/>
        </p:nvSpPr>
        <p:spPr>
          <a:xfrm rot="0">
            <a:off x="9635477" y="7956146"/>
            <a:ext cx="8652523" cy="763616"/>
          </a:xfrm>
          <a:prstGeom prst="rect">
            <a:avLst/>
          </a:prstGeom>
        </p:spPr>
        <p:txBody>
          <a:bodyPr anchor="t" rtlCol="false" tIns="0" lIns="0" bIns="0" rIns="0">
            <a:spAutoFit/>
          </a:bodyPr>
          <a:lstStyle/>
          <a:p>
            <a:pPr algn="ctr">
              <a:lnSpc>
                <a:spcPts val="2862"/>
              </a:lnSpc>
              <a:spcBef>
                <a:spcPct val="0"/>
              </a:spcBef>
            </a:pPr>
            <a:r>
              <a:rPr lang="en-US" sz="2602">
                <a:solidFill>
                  <a:srgbClr val="FB7E3E"/>
                </a:solidFill>
                <a:latin typeface="Horizon Bold"/>
              </a:rPr>
              <a:t>FUNCTIONALITY TO ADD ASSESSMENT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5226731" y="1028700"/>
            <a:ext cx="7834538" cy="5136336"/>
          </a:xfrm>
          <a:custGeom>
            <a:avLst/>
            <a:gdLst/>
            <a:ahLst/>
            <a:cxnLst/>
            <a:rect r="r" b="b" t="t" l="l"/>
            <a:pathLst>
              <a:path h="5136336" w="7834538">
                <a:moveTo>
                  <a:pt x="0" y="0"/>
                </a:moveTo>
                <a:lnTo>
                  <a:pt x="7834538" y="0"/>
                </a:lnTo>
                <a:lnTo>
                  <a:pt x="7834538" y="5136336"/>
                </a:lnTo>
                <a:lnTo>
                  <a:pt x="0" y="5136336"/>
                </a:lnTo>
                <a:lnTo>
                  <a:pt x="0" y="0"/>
                </a:lnTo>
                <a:close/>
              </a:path>
            </a:pathLst>
          </a:custGeom>
          <a:blipFill>
            <a:blip r:embed="rId2"/>
            <a:stretch>
              <a:fillRect l="0" t="0" r="0" b="0"/>
            </a:stretch>
          </a:blipFill>
        </p:spPr>
      </p:sp>
      <p:sp>
        <p:nvSpPr>
          <p:cNvPr name="TextBox 3" id="3"/>
          <p:cNvSpPr txBox="true"/>
          <p:nvPr/>
        </p:nvSpPr>
        <p:spPr>
          <a:xfrm rot="0">
            <a:off x="1357033" y="6339480"/>
            <a:ext cx="15573934" cy="2118828"/>
          </a:xfrm>
          <a:prstGeom prst="rect">
            <a:avLst/>
          </a:prstGeom>
        </p:spPr>
        <p:txBody>
          <a:bodyPr anchor="t" rtlCol="false" tIns="0" lIns="0" bIns="0" rIns="0">
            <a:spAutoFit/>
          </a:bodyPr>
          <a:lstStyle/>
          <a:p>
            <a:pPr algn="ctr">
              <a:lnSpc>
                <a:spcPts val="5416"/>
              </a:lnSpc>
              <a:spcBef>
                <a:spcPct val="0"/>
              </a:spcBef>
            </a:pPr>
            <a:r>
              <a:rPr lang="en-US" sz="4924">
                <a:solidFill>
                  <a:srgbClr val="FB7E3E"/>
                </a:solidFill>
                <a:latin typeface="Horizon"/>
              </a:rPr>
              <a:t>THIS FRAME OPENS WHEN WE SELECT ANY ASSESSMENT AND CLICK THE ADD BUTTON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2393817" y="2388379"/>
            <a:ext cx="12886571" cy="6869921"/>
          </a:xfrm>
          <a:custGeom>
            <a:avLst/>
            <a:gdLst/>
            <a:ahLst/>
            <a:cxnLst/>
            <a:rect r="r" b="b" t="t" l="l"/>
            <a:pathLst>
              <a:path h="6869921" w="12886571">
                <a:moveTo>
                  <a:pt x="0" y="0"/>
                </a:moveTo>
                <a:lnTo>
                  <a:pt x="12886572" y="0"/>
                </a:lnTo>
                <a:lnTo>
                  <a:pt x="12886572" y="6869921"/>
                </a:lnTo>
                <a:lnTo>
                  <a:pt x="0" y="6869921"/>
                </a:lnTo>
                <a:lnTo>
                  <a:pt x="0" y="0"/>
                </a:lnTo>
                <a:close/>
              </a:path>
            </a:pathLst>
          </a:custGeom>
          <a:blipFill>
            <a:blip r:embed="rId2"/>
            <a:stretch>
              <a:fillRect l="0" t="0" r="0" b="0"/>
            </a:stretch>
          </a:blipFill>
        </p:spPr>
      </p:sp>
      <p:sp>
        <p:nvSpPr>
          <p:cNvPr name="TextBox 3" id="3"/>
          <p:cNvSpPr txBox="true"/>
          <p:nvPr/>
        </p:nvSpPr>
        <p:spPr>
          <a:xfrm rot="0">
            <a:off x="414906" y="187325"/>
            <a:ext cx="5834460" cy="841375"/>
          </a:xfrm>
          <a:prstGeom prst="rect">
            <a:avLst/>
          </a:prstGeom>
        </p:spPr>
        <p:txBody>
          <a:bodyPr anchor="t" rtlCol="false" tIns="0" lIns="0" bIns="0" rIns="0">
            <a:spAutoFit/>
          </a:bodyPr>
          <a:lstStyle/>
          <a:p>
            <a:pPr algn="ctr">
              <a:lnSpc>
                <a:spcPts val="6049"/>
              </a:lnSpc>
              <a:spcBef>
                <a:spcPct val="0"/>
              </a:spcBef>
            </a:pPr>
            <a:r>
              <a:rPr lang="en-US" sz="5499">
                <a:solidFill>
                  <a:srgbClr val="2AEA8E"/>
                </a:solidFill>
                <a:latin typeface="Horizon Bold"/>
              </a:rPr>
              <a:t>PROGRESS:</a:t>
            </a:r>
          </a:p>
        </p:txBody>
      </p:sp>
      <p:sp>
        <p:nvSpPr>
          <p:cNvPr name="TextBox 4" id="4"/>
          <p:cNvSpPr txBox="true"/>
          <p:nvPr/>
        </p:nvSpPr>
        <p:spPr>
          <a:xfrm rot="0">
            <a:off x="414906" y="1019175"/>
            <a:ext cx="16844394" cy="841375"/>
          </a:xfrm>
          <a:prstGeom prst="rect">
            <a:avLst/>
          </a:prstGeom>
        </p:spPr>
        <p:txBody>
          <a:bodyPr anchor="t" rtlCol="false" tIns="0" lIns="0" bIns="0" rIns="0">
            <a:spAutoFit/>
          </a:bodyPr>
          <a:lstStyle/>
          <a:p>
            <a:pPr algn="ctr">
              <a:lnSpc>
                <a:spcPts val="6049"/>
              </a:lnSpc>
              <a:spcBef>
                <a:spcPct val="0"/>
              </a:spcBef>
            </a:pPr>
            <a:r>
              <a:rPr lang="en-US" sz="5499">
                <a:solidFill>
                  <a:srgbClr val="57FFFF"/>
                </a:solidFill>
                <a:latin typeface="Horizon Bold"/>
              </a:rPr>
              <a:t>BACK-END (MYSQL)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524167" y="5021775"/>
            <a:ext cx="3019705" cy="3169537"/>
          </a:xfrm>
          <a:custGeom>
            <a:avLst/>
            <a:gdLst/>
            <a:ahLst/>
            <a:cxnLst/>
            <a:rect r="r" b="b" t="t" l="l"/>
            <a:pathLst>
              <a:path h="3169537" w="3019705">
                <a:moveTo>
                  <a:pt x="0" y="0"/>
                </a:moveTo>
                <a:lnTo>
                  <a:pt x="3019704" y="0"/>
                </a:lnTo>
                <a:lnTo>
                  <a:pt x="3019704" y="3169537"/>
                </a:lnTo>
                <a:lnTo>
                  <a:pt x="0" y="31695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080342" y="1379216"/>
            <a:ext cx="3471124" cy="2872558"/>
          </a:xfrm>
          <a:custGeom>
            <a:avLst/>
            <a:gdLst/>
            <a:ahLst/>
            <a:cxnLst/>
            <a:rect r="r" b="b" t="t" l="l"/>
            <a:pathLst>
              <a:path h="2872558" w="3471124">
                <a:moveTo>
                  <a:pt x="0" y="0"/>
                </a:moveTo>
                <a:lnTo>
                  <a:pt x="3471124" y="0"/>
                </a:lnTo>
                <a:lnTo>
                  <a:pt x="3471124" y="2872558"/>
                </a:lnTo>
                <a:lnTo>
                  <a:pt x="0" y="28725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054001" y="6551043"/>
            <a:ext cx="1835687" cy="2462507"/>
          </a:xfrm>
          <a:custGeom>
            <a:avLst/>
            <a:gdLst/>
            <a:ahLst/>
            <a:cxnLst/>
            <a:rect r="r" b="b" t="t" l="l"/>
            <a:pathLst>
              <a:path h="2462507" w="1835687">
                <a:moveTo>
                  <a:pt x="0" y="0"/>
                </a:moveTo>
                <a:lnTo>
                  <a:pt x="1835687" y="0"/>
                </a:lnTo>
                <a:lnTo>
                  <a:pt x="1835687" y="2462507"/>
                </a:lnTo>
                <a:lnTo>
                  <a:pt x="0" y="2462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305723" y="5021775"/>
            <a:ext cx="3343587" cy="3169537"/>
          </a:xfrm>
          <a:custGeom>
            <a:avLst/>
            <a:gdLst/>
            <a:ahLst/>
            <a:cxnLst/>
            <a:rect r="r" b="b" t="t" l="l"/>
            <a:pathLst>
              <a:path h="3169537" w="3343587">
                <a:moveTo>
                  <a:pt x="0" y="0"/>
                </a:moveTo>
                <a:lnTo>
                  <a:pt x="3343587" y="0"/>
                </a:lnTo>
                <a:lnTo>
                  <a:pt x="3343587" y="3169537"/>
                </a:lnTo>
                <a:lnTo>
                  <a:pt x="0" y="31695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538147">
            <a:off x="2654861" y="3329857"/>
            <a:ext cx="4328440" cy="702558"/>
          </a:xfrm>
          <a:custGeom>
            <a:avLst/>
            <a:gdLst/>
            <a:ahLst/>
            <a:cxnLst/>
            <a:rect r="r" b="b" t="t" l="l"/>
            <a:pathLst>
              <a:path h="702558" w="4328440">
                <a:moveTo>
                  <a:pt x="0" y="0"/>
                </a:moveTo>
                <a:lnTo>
                  <a:pt x="4328440" y="0"/>
                </a:lnTo>
                <a:lnTo>
                  <a:pt x="4328440" y="702558"/>
                </a:lnTo>
                <a:lnTo>
                  <a:pt x="0" y="7025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2029677">
            <a:off x="10462460" y="3209927"/>
            <a:ext cx="4448194" cy="721995"/>
          </a:xfrm>
          <a:custGeom>
            <a:avLst/>
            <a:gdLst/>
            <a:ahLst/>
            <a:cxnLst/>
            <a:rect r="r" b="b" t="t" l="l"/>
            <a:pathLst>
              <a:path h="721995" w="4448194">
                <a:moveTo>
                  <a:pt x="0" y="0"/>
                </a:moveTo>
                <a:lnTo>
                  <a:pt x="4448194" y="0"/>
                </a:lnTo>
                <a:lnTo>
                  <a:pt x="4448194" y="721995"/>
                </a:lnTo>
                <a:lnTo>
                  <a:pt x="0" y="72199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4584005" y="187325"/>
            <a:ext cx="9119989" cy="841375"/>
          </a:xfrm>
          <a:prstGeom prst="rect">
            <a:avLst/>
          </a:prstGeom>
        </p:spPr>
        <p:txBody>
          <a:bodyPr anchor="t" rtlCol="false" tIns="0" lIns="0" bIns="0" rIns="0">
            <a:spAutoFit/>
          </a:bodyPr>
          <a:lstStyle/>
          <a:p>
            <a:pPr algn="ctr">
              <a:lnSpc>
                <a:spcPts val="6049"/>
              </a:lnSpc>
              <a:spcBef>
                <a:spcPct val="0"/>
              </a:spcBef>
            </a:pPr>
            <a:r>
              <a:rPr lang="en-US" sz="5499">
                <a:solidFill>
                  <a:srgbClr val="FFFFFF"/>
                </a:solidFill>
                <a:latin typeface="Horizon Bold"/>
              </a:rPr>
              <a:t>PROJECT DESIGN</a:t>
            </a:r>
          </a:p>
        </p:txBody>
      </p:sp>
      <p:sp>
        <p:nvSpPr>
          <p:cNvPr name="TextBox 9" id="9"/>
          <p:cNvSpPr txBox="true"/>
          <p:nvPr/>
        </p:nvSpPr>
        <p:spPr>
          <a:xfrm rot="-1001529">
            <a:off x="1455431" y="2534202"/>
            <a:ext cx="4171631" cy="574870"/>
          </a:xfrm>
          <a:prstGeom prst="rect">
            <a:avLst/>
          </a:prstGeom>
        </p:spPr>
        <p:txBody>
          <a:bodyPr anchor="t" rtlCol="false" tIns="0" lIns="0" bIns="0" rIns="0">
            <a:spAutoFit/>
          </a:bodyPr>
          <a:lstStyle/>
          <a:p>
            <a:pPr algn="ctr">
              <a:lnSpc>
                <a:spcPts val="4042"/>
              </a:lnSpc>
              <a:spcBef>
                <a:spcPct val="0"/>
              </a:spcBef>
            </a:pPr>
            <a:r>
              <a:rPr lang="en-US" sz="3674">
                <a:solidFill>
                  <a:srgbClr val="2AEA8E"/>
                </a:solidFill>
                <a:latin typeface="Horizon Bold"/>
              </a:rPr>
              <a:t>FRONT-END</a:t>
            </a:r>
          </a:p>
        </p:txBody>
      </p:sp>
      <p:sp>
        <p:nvSpPr>
          <p:cNvPr name="TextBox 10" id="10"/>
          <p:cNvSpPr txBox="true"/>
          <p:nvPr/>
        </p:nvSpPr>
        <p:spPr>
          <a:xfrm rot="1720408">
            <a:off x="11668275" y="2718763"/>
            <a:ext cx="4171631" cy="574870"/>
          </a:xfrm>
          <a:prstGeom prst="rect">
            <a:avLst/>
          </a:prstGeom>
        </p:spPr>
        <p:txBody>
          <a:bodyPr anchor="t" rtlCol="false" tIns="0" lIns="0" bIns="0" rIns="0">
            <a:spAutoFit/>
          </a:bodyPr>
          <a:lstStyle/>
          <a:p>
            <a:pPr algn="ctr">
              <a:lnSpc>
                <a:spcPts val="4042"/>
              </a:lnSpc>
              <a:spcBef>
                <a:spcPct val="0"/>
              </a:spcBef>
            </a:pPr>
            <a:r>
              <a:rPr lang="en-US" sz="3674">
                <a:solidFill>
                  <a:srgbClr val="2AEA8E"/>
                </a:solidFill>
                <a:latin typeface="Horizon Bold"/>
              </a:rPr>
              <a:t>BACK-END</a:t>
            </a:r>
          </a:p>
        </p:txBody>
      </p:sp>
      <p:sp>
        <p:nvSpPr>
          <p:cNvPr name="TextBox 11" id="11"/>
          <p:cNvSpPr txBox="true"/>
          <p:nvPr/>
        </p:nvSpPr>
        <p:spPr>
          <a:xfrm rot="0">
            <a:off x="784222" y="8601251"/>
            <a:ext cx="2499594" cy="589612"/>
          </a:xfrm>
          <a:prstGeom prst="rect">
            <a:avLst/>
          </a:prstGeom>
        </p:spPr>
        <p:txBody>
          <a:bodyPr anchor="t" rtlCol="false" tIns="0" lIns="0" bIns="0" rIns="0">
            <a:spAutoFit/>
          </a:bodyPr>
          <a:lstStyle/>
          <a:p>
            <a:pPr algn="ctr">
              <a:lnSpc>
                <a:spcPts val="4149"/>
              </a:lnSpc>
              <a:spcBef>
                <a:spcPct val="0"/>
              </a:spcBef>
            </a:pPr>
            <a:r>
              <a:rPr lang="en-US" sz="3772">
                <a:solidFill>
                  <a:srgbClr val="D92424"/>
                </a:solidFill>
                <a:latin typeface="Horizon Bold"/>
              </a:rPr>
              <a:t>USER</a:t>
            </a:r>
          </a:p>
        </p:txBody>
      </p:sp>
      <p:sp>
        <p:nvSpPr>
          <p:cNvPr name="TextBox 12" id="12"/>
          <p:cNvSpPr txBox="true"/>
          <p:nvPr/>
        </p:nvSpPr>
        <p:spPr>
          <a:xfrm rot="0">
            <a:off x="7989358" y="2013832"/>
            <a:ext cx="1653091" cy="610024"/>
          </a:xfrm>
          <a:prstGeom prst="rect">
            <a:avLst/>
          </a:prstGeom>
        </p:spPr>
        <p:txBody>
          <a:bodyPr anchor="t" rtlCol="false" tIns="0" lIns="0" bIns="0" rIns="0">
            <a:spAutoFit/>
          </a:bodyPr>
          <a:lstStyle/>
          <a:p>
            <a:pPr algn="ctr">
              <a:lnSpc>
                <a:spcPts val="4298"/>
              </a:lnSpc>
              <a:spcBef>
                <a:spcPct val="0"/>
              </a:spcBef>
            </a:pPr>
            <a:r>
              <a:rPr lang="en-US" sz="3907">
                <a:solidFill>
                  <a:srgbClr val="D92424"/>
                </a:solidFill>
                <a:latin typeface="Horizon Bold"/>
              </a:rPr>
              <a:t>APP</a:t>
            </a:r>
          </a:p>
        </p:txBody>
      </p:sp>
      <p:sp>
        <p:nvSpPr>
          <p:cNvPr name="TextBox 13" id="13"/>
          <p:cNvSpPr txBox="true"/>
          <p:nvPr/>
        </p:nvSpPr>
        <p:spPr>
          <a:xfrm rot="0">
            <a:off x="13912947" y="8630240"/>
            <a:ext cx="4129140" cy="560623"/>
          </a:xfrm>
          <a:prstGeom prst="rect">
            <a:avLst/>
          </a:prstGeom>
        </p:spPr>
        <p:txBody>
          <a:bodyPr anchor="t" rtlCol="false" tIns="0" lIns="0" bIns="0" rIns="0">
            <a:spAutoFit/>
          </a:bodyPr>
          <a:lstStyle/>
          <a:p>
            <a:pPr algn="ctr">
              <a:lnSpc>
                <a:spcPts val="3938"/>
              </a:lnSpc>
              <a:spcBef>
                <a:spcPct val="0"/>
              </a:spcBef>
            </a:pPr>
            <a:r>
              <a:rPr lang="en-US" sz="3580">
                <a:solidFill>
                  <a:srgbClr val="D92424"/>
                </a:solidFill>
                <a:latin typeface="Horizon Bold"/>
              </a:rPr>
              <a:t>DATABASE</a:t>
            </a:r>
          </a:p>
        </p:txBody>
      </p:sp>
      <p:sp>
        <p:nvSpPr>
          <p:cNvPr name="Freeform 14" id="14"/>
          <p:cNvSpPr/>
          <p:nvPr/>
        </p:nvSpPr>
        <p:spPr>
          <a:xfrm flipH="false" flipV="false" rot="5400000">
            <a:off x="7919006" y="5012969"/>
            <a:ext cx="2105678" cy="598234"/>
          </a:xfrm>
          <a:custGeom>
            <a:avLst/>
            <a:gdLst/>
            <a:ahLst/>
            <a:cxnLst/>
            <a:rect r="r" b="b" t="t" l="l"/>
            <a:pathLst>
              <a:path h="598234" w="2105678">
                <a:moveTo>
                  <a:pt x="0" y="0"/>
                </a:moveTo>
                <a:lnTo>
                  <a:pt x="2105678" y="0"/>
                </a:lnTo>
                <a:lnTo>
                  <a:pt x="2105678" y="598234"/>
                </a:lnTo>
                <a:lnTo>
                  <a:pt x="0" y="59823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5" id="15"/>
          <p:cNvSpPr txBox="true"/>
          <p:nvPr/>
        </p:nvSpPr>
        <p:spPr>
          <a:xfrm rot="0">
            <a:off x="7336447" y="5002725"/>
            <a:ext cx="3270796" cy="943566"/>
          </a:xfrm>
          <a:prstGeom prst="rect">
            <a:avLst/>
          </a:prstGeom>
        </p:spPr>
        <p:txBody>
          <a:bodyPr anchor="t" rtlCol="false" tIns="0" lIns="0" bIns="0" rIns="0">
            <a:spAutoFit/>
          </a:bodyPr>
          <a:lstStyle/>
          <a:p>
            <a:pPr algn="ctr">
              <a:lnSpc>
                <a:spcPts val="3509"/>
              </a:lnSpc>
            </a:pPr>
            <a:r>
              <a:rPr lang="en-US" sz="3190">
                <a:solidFill>
                  <a:srgbClr val="2AEA8E"/>
                </a:solidFill>
                <a:latin typeface="Horizon Bold"/>
              </a:rPr>
              <a:t>OUTPUT</a:t>
            </a:r>
          </a:p>
          <a:p>
            <a:pPr algn="ctr">
              <a:lnSpc>
                <a:spcPts val="3509"/>
              </a:lnSpc>
              <a:spcBef>
                <a:spcPct val="0"/>
              </a:spcBef>
            </a:pPr>
          </a:p>
        </p:txBody>
      </p:sp>
      <p:sp>
        <p:nvSpPr>
          <p:cNvPr name="TextBox 16" id="16"/>
          <p:cNvSpPr txBox="true"/>
          <p:nvPr/>
        </p:nvSpPr>
        <p:spPr>
          <a:xfrm rot="0">
            <a:off x="6985190" y="9346925"/>
            <a:ext cx="3973310" cy="520612"/>
          </a:xfrm>
          <a:prstGeom prst="rect">
            <a:avLst/>
          </a:prstGeom>
        </p:spPr>
        <p:txBody>
          <a:bodyPr anchor="t" rtlCol="false" tIns="0" lIns="0" bIns="0" rIns="0">
            <a:spAutoFit/>
          </a:bodyPr>
          <a:lstStyle/>
          <a:p>
            <a:pPr algn="ctr">
              <a:lnSpc>
                <a:spcPts val="3647"/>
              </a:lnSpc>
              <a:spcBef>
                <a:spcPct val="0"/>
              </a:spcBef>
            </a:pPr>
            <a:r>
              <a:rPr lang="en-US" sz="3316">
                <a:solidFill>
                  <a:srgbClr val="D92424"/>
                </a:solidFill>
                <a:latin typeface="Horizon Bold"/>
              </a:rPr>
              <a:t>AUDIT FORM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680468" y="5571787"/>
            <a:ext cx="4183253" cy="4114800"/>
          </a:xfrm>
          <a:custGeom>
            <a:avLst/>
            <a:gdLst/>
            <a:ahLst/>
            <a:cxnLst/>
            <a:rect r="r" b="b" t="t" l="l"/>
            <a:pathLst>
              <a:path h="4114800" w="4183253">
                <a:moveTo>
                  <a:pt x="0" y="0"/>
                </a:moveTo>
                <a:lnTo>
                  <a:pt x="4183253" y="0"/>
                </a:lnTo>
                <a:lnTo>
                  <a:pt x="418325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96801" y="3302966"/>
            <a:ext cx="12814067" cy="3662017"/>
          </a:xfrm>
          <a:prstGeom prst="rect">
            <a:avLst/>
          </a:prstGeom>
        </p:spPr>
        <p:txBody>
          <a:bodyPr anchor="t" rtlCol="false" tIns="0" lIns="0" bIns="0" rIns="0">
            <a:spAutoFit/>
          </a:bodyPr>
          <a:lstStyle/>
          <a:p>
            <a:pPr algn="ctr">
              <a:lnSpc>
                <a:spcPts val="13750"/>
              </a:lnSpc>
            </a:pPr>
            <a:r>
              <a:rPr lang="en-US" sz="12499">
                <a:solidFill>
                  <a:srgbClr val="2AEA8E"/>
                </a:solidFill>
                <a:latin typeface="Horizon Bold"/>
              </a:rPr>
              <a:t>THANK YOU</a:t>
            </a:r>
          </a:p>
        </p:txBody>
      </p:sp>
      <p:sp>
        <p:nvSpPr>
          <p:cNvPr name="Freeform 4" id="4"/>
          <p:cNvSpPr/>
          <p:nvPr/>
        </p:nvSpPr>
        <p:spPr>
          <a:xfrm flipH="false" flipV="false" rot="0">
            <a:off x="13639531" y="5731897"/>
            <a:ext cx="4183253" cy="4114800"/>
          </a:xfrm>
          <a:custGeom>
            <a:avLst/>
            <a:gdLst/>
            <a:ahLst/>
            <a:cxnLst/>
            <a:rect r="r" b="b" t="t" l="l"/>
            <a:pathLst>
              <a:path h="4114800" w="4183253">
                <a:moveTo>
                  <a:pt x="0" y="0"/>
                </a:moveTo>
                <a:lnTo>
                  <a:pt x="4183253" y="0"/>
                </a:lnTo>
                <a:lnTo>
                  <a:pt x="418325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DAF8MELW3s8</dc:identifier>
  <dcterms:modified xsi:type="dcterms:W3CDTF">2011-08-01T06:04:30Z</dcterms:modified>
  <cp:revision>1</cp:revision>
  <dc:title>AuditDesk-Review2</dc:title>
</cp:coreProperties>
</file>