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Poppins" panose="00000500000000000000" pitchFamily="2" charset="0"/>
      <p:regular r:id="rId18"/>
    </p:embeddedFont>
    <p:embeddedFont>
      <p:font typeface="Poppins Bold" panose="00000800000000000000" charset="0"/>
      <p:regular r:id="rId19"/>
    </p:embeddedFont>
    <p:embeddedFont>
      <p:font typeface="Poppins Medium" panose="00000600000000000000" pitchFamily="2"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10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4.pn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7.jpeg"/><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8.jpeg"/><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9.jpeg"/><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0.jpeg"/><Relationship Id="rId4" Type="http://schemas.openxmlformats.org/officeDocument/2006/relationships/image" Target="../media/image9.sv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jpeg"/><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IN"/>
          </a:p>
        </p:txBody>
      </p:sp>
      <p:sp>
        <p:nvSpPr>
          <p:cNvPr id="3" name="Freeform 3"/>
          <p:cNvSpPr/>
          <p:nvPr/>
        </p:nvSpPr>
        <p:spPr>
          <a:xfrm>
            <a:off x="11813756" y="0"/>
            <a:ext cx="6474244" cy="10321258"/>
          </a:xfrm>
          <a:custGeom>
            <a:avLst/>
            <a:gdLst/>
            <a:ahLst/>
            <a:cxnLst/>
            <a:rect l="l" t="t" r="r" b="b"/>
            <a:pathLst>
              <a:path w="6474244" h="10321258">
                <a:moveTo>
                  <a:pt x="0" y="0"/>
                </a:moveTo>
                <a:lnTo>
                  <a:pt x="6474244" y="0"/>
                </a:lnTo>
                <a:lnTo>
                  <a:pt x="6474244" y="10321258"/>
                </a:lnTo>
                <a:lnTo>
                  <a:pt x="0" y="1032125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grpSp>
        <p:nvGrpSpPr>
          <p:cNvPr id="4" name="Group 4"/>
          <p:cNvGrpSpPr/>
          <p:nvPr/>
        </p:nvGrpSpPr>
        <p:grpSpPr>
          <a:xfrm>
            <a:off x="0" y="0"/>
            <a:ext cx="945283" cy="7097955"/>
            <a:chOff x="0" y="0"/>
            <a:chExt cx="248964" cy="1869420"/>
          </a:xfrm>
        </p:grpSpPr>
        <p:sp>
          <p:nvSpPr>
            <p:cNvPr id="5" name="Freeform 5"/>
            <p:cNvSpPr/>
            <p:nvPr/>
          </p:nvSpPr>
          <p:spPr>
            <a:xfrm>
              <a:off x="0" y="0"/>
              <a:ext cx="248964" cy="1869420"/>
            </a:xfrm>
            <a:custGeom>
              <a:avLst/>
              <a:gdLst/>
              <a:ahLst/>
              <a:cxnLst/>
              <a:rect l="l" t="t" r="r" b="b"/>
              <a:pathLst>
                <a:path w="248964" h="1869420">
                  <a:moveTo>
                    <a:pt x="0" y="0"/>
                  </a:moveTo>
                  <a:lnTo>
                    <a:pt x="248964" y="0"/>
                  </a:lnTo>
                  <a:lnTo>
                    <a:pt x="248964" y="1869420"/>
                  </a:lnTo>
                  <a:lnTo>
                    <a:pt x="0" y="1869420"/>
                  </a:lnTo>
                  <a:close/>
                </a:path>
              </a:pathLst>
            </a:custGeom>
            <a:solidFill>
              <a:srgbClr val="1B9461"/>
            </a:solidFill>
          </p:spPr>
          <p:txBody>
            <a:bodyPr/>
            <a:lstStyle/>
            <a:p>
              <a:endParaRPr lang="en-IN"/>
            </a:p>
          </p:txBody>
        </p:sp>
        <p:sp>
          <p:nvSpPr>
            <p:cNvPr id="6" name="TextBox 6"/>
            <p:cNvSpPr txBox="1"/>
            <p:nvPr/>
          </p:nvSpPr>
          <p:spPr>
            <a:xfrm>
              <a:off x="0" y="-57150"/>
              <a:ext cx="248964" cy="192657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0" y="7097955"/>
            <a:ext cx="945283" cy="3189045"/>
            <a:chOff x="0" y="0"/>
            <a:chExt cx="248964" cy="839913"/>
          </a:xfrm>
        </p:grpSpPr>
        <p:sp>
          <p:nvSpPr>
            <p:cNvPr id="8" name="Freeform 8"/>
            <p:cNvSpPr/>
            <p:nvPr/>
          </p:nvSpPr>
          <p:spPr>
            <a:xfrm>
              <a:off x="0" y="0"/>
              <a:ext cx="248964" cy="839913"/>
            </a:xfrm>
            <a:custGeom>
              <a:avLst/>
              <a:gdLst/>
              <a:ahLst/>
              <a:cxnLst/>
              <a:rect l="l" t="t" r="r" b="b"/>
              <a:pathLst>
                <a:path w="248964" h="839913">
                  <a:moveTo>
                    <a:pt x="0" y="0"/>
                  </a:moveTo>
                  <a:lnTo>
                    <a:pt x="248964" y="0"/>
                  </a:lnTo>
                  <a:lnTo>
                    <a:pt x="248964" y="839913"/>
                  </a:lnTo>
                  <a:lnTo>
                    <a:pt x="0" y="839913"/>
                  </a:lnTo>
                  <a:close/>
                </a:path>
              </a:pathLst>
            </a:custGeom>
            <a:solidFill>
              <a:srgbClr val="222222"/>
            </a:solidFill>
          </p:spPr>
          <p:txBody>
            <a:bodyPr/>
            <a:lstStyle/>
            <a:p>
              <a:endParaRPr lang="en-IN"/>
            </a:p>
          </p:txBody>
        </p:sp>
        <p:sp>
          <p:nvSpPr>
            <p:cNvPr id="9" name="TextBox 9"/>
            <p:cNvSpPr txBox="1"/>
            <p:nvPr/>
          </p:nvSpPr>
          <p:spPr>
            <a:xfrm>
              <a:off x="0" y="-57150"/>
              <a:ext cx="248964" cy="897063"/>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5334998" y="8512390"/>
            <a:ext cx="919202" cy="745910"/>
          </a:xfrm>
          <a:custGeom>
            <a:avLst/>
            <a:gdLst/>
            <a:ahLst/>
            <a:cxnLst/>
            <a:rect l="l" t="t" r="r" b="b"/>
            <a:pathLst>
              <a:path w="919202" h="745910">
                <a:moveTo>
                  <a:pt x="0" y="0"/>
                </a:moveTo>
                <a:lnTo>
                  <a:pt x="919201" y="0"/>
                </a:lnTo>
                <a:lnTo>
                  <a:pt x="919201" y="745910"/>
                </a:lnTo>
                <a:lnTo>
                  <a:pt x="0" y="74591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11" name="TextBox 11"/>
          <p:cNvSpPr txBox="1"/>
          <p:nvPr/>
        </p:nvSpPr>
        <p:spPr>
          <a:xfrm>
            <a:off x="2339858" y="2578208"/>
            <a:ext cx="11070203" cy="1854899"/>
          </a:xfrm>
          <a:prstGeom prst="rect">
            <a:avLst/>
          </a:prstGeom>
        </p:spPr>
        <p:txBody>
          <a:bodyPr lIns="0" tIns="0" rIns="0" bIns="0" rtlCol="0" anchor="t">
            <a:spAutoFit/>
          </a:bodyPr>
          <a:lstStyle/>
          <a:p>
            <a:pPr algn="l">
              <a:lnSpc>
                <a:spcPts val="14348"/>
              </a:lnSpc>
              <a:spcBef>
                <a:spcPct val="0"/>
              </a:spcBef>
            </a:pPr>
            <a:r>
              <a:rPr lang="en-US" sz="10248" b="1" spc="666">
                <a:solidFill>
                  <a:srgbClr val="222222"/>
                </a:solidFill>
                <a:latin typeface="Poppins Medium"/>
                <a:ea typeface="Poppins Medium"/>
                <a:cs typeface="Poppins Medium"/>
                <a:sym typeface="Poppins Medium"/>
              </a:rPr>
              <a:t>Monkey Pox</a:t>
            </a:r>
          </a:p>
        </p:txBody>
      </p:sp>
      <p:sp>
        <p:nvSpPr>
          <p:cNvPr id="12" name="TextBox 12"/>
          <p:cNvSpPr txBox="1"/>
          <p:nvPr/>
        </p:nvSpPr>
        <p:spPr>
          <a:xfrm>
            <a:off x="2339858" y="3975907"/>
            <a:ext cx="11070203" cy="2849173"/>
          </a:xfrm>
          <a:prstGeom prst="rect">
            <a:avLst/>
          </a:prstGeom>
        </p:spPr>
        <p:txBody>
          <a:bodyPr lIns="0" tIns="0" rIns="0" bIns="0" rtlCol="0" anchor="t">
            <a:spAutoFit/>
          </a:bodyPr>
          <a:lstStyle/>
          <a:p>
            <a:pPr algn="l">
              <a:lnSpc>
                <a:spcPts val="21974"/>
              </a:lnSpc>
              <a:spcBef>
                <a:spcPct val="0"/>
              </a:spcBef>
            </a:pPr>
            <a:r>
              <a:rPr lang="en-US" sz="15696" b="1">
                <a:solidFill>
                  <a:srgbClr val="1B9461"/>
                </a:solidFill>
                <a:latin typeface="Poppins Bold"/>
                <a:ea typeface="Poppins Bold"/>
                <a:cs typeface="Poppins Bold"/>
                <a:sym typeface="Poppins Bold"/>
              </a:rPr>
              <a:t>Outbreak</a:t>
            </a:r>
          </a:p>
        </p:txBody>
      </p:sp>
      <p:sp>
        <p:nvSpPr>
          <p:cNvPr id="13" name="TextBox 13"/>
          <p:cNvSpPr txBox="1"/>
          <p:nvPr/>
        </p:nvSpPr>
        <p:spPr>
          <a:xfrm>
            <a:off x="2023542" y="943064"/>
            <a:ext cx="7360171" cy="1930419"/>
          </a:xfrm>
          <a:prstGeom prst="rect">
            <a:avLst/>
          </a:prstGeom>
        </p:spPr>
        <p:txBody>
          <a:bodyPr lIns="0" tIns="0" rIns="0" bIns="0" rtlCol="0" anchor="t">
            <a:spAutoFit/>
          </a:bodyPr>
          <a:lstStyle/>
          <a:p>
            <a:pPr algn="ctr">
              <a:lnSpc>
                <a:spcPts val="7523"/>
              </a:lnSpc>
              <a:spcBef>
                <a:spcPct val="0"/>
              </a:spcBef>
            </a:pPr>
            <a:r>
              <a:rPr lang="en-US" sz="5374" spc="349">
                <a:solidFill>
                  <a:srgbClr val="222222"/>
                </a:solidFill>
                <a:latin typeface="Poppins"/>
                <a:ea typeface="Poppins"/>
                <a:cs typeface="Poppins"/>
                <a:sym typeface="Poppins"/>
              </a:rPr>
              <a:t>Capstone Project on</a:t>
            </a:r>
          </a:p>
        </p:txBody>
      </p:sp>
      <p:sp>
        <p:nvSpPr>
          <p:cNvPr id="14" name="TextBox 14"/>
          <p:cNvSpPr txBox="1"/>
          <p:nvPr/>
        </p:nvSpPr>
        <p:spPr>
          <a:xfrm>
            <a:off x="2621742" y="8514310"/>
            <a:ext cx="6163771" cy="743990"/>
          </a:xfrm>
          <a:prstGeom prst="rect">
            <a:avLst/>
          </a:prstGeom>
        </p:spPr>
        <p:txBody>
          <a:bodyPr lIns="0" tIns="0" rIns="0" bIns="0" rtlCol="0" anchor="t">
            <a:spAutoFit/>
          </a:bodyPr>
          <a:lstStyle/>
          <a:p>
            <a:pPr algn="l">
              <a:lnSpc>
                <a:spcPts val="5717"/>
              </a:lnSpc>
              <a:spcBef>
                <a:spcPct val="0"/>
              </a:spcBef>
            </a:pPr>
            <a:r>
              <a:rPr lang="en-US" sz="4084" spc="265">
                <a:solidFill>
                  <a:srgbClr val="222222"/>
                </a:solidFill>
                <a:latin typeface="Poppins"/>
                <a:ea typeface="Poppins"/>
                <a:cs typeface="Poppins"/>
                <a:sym typeface="Poppins"/>
              </a:rPr>
              <a:t>by Dhairya Yadav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95999">
            <a:off x="-140050" y="-253310"/>
            <a:ext cx="18568100" cy="10793620"/>
          </a:xfrm>
          <a:custGeom>
            <a:avLst/>
            <a:gdLst/>
            <a:ahLst/>
            <a:cxnLst/>
            <a:rect l="l" t="t" r="r" b="b"/>
            <a:pathLst>
              <a:path w="18568100" h="10793620">
                <a:moveTo>
                  <a:pt x="0" y="510631"/>
                </a:moveTo>
                <a:lnTo>
                  <a:pt x="18280870" y="0"/>
                </a:lnTo>
                <a:lnTo>
                  <a:pt x="18568100" y="10282989"/>
                </a:lnTo>
                <a:lnTo>
                  <a:pt x="287230" y="10793620"/>
                </a:lnTo>
                <a:lnTo>
                  <a:pt x="0" y="510631"/>
                </a:lnTo>
                <a:close/>
              </a:path>
            </a:pathLst>
          </a:custGeom>
          <a:blipFill>
            <a:blip r:embed="rId2"/>
            <a:stretch>
              <a:fillRect l="-30817" t="-64444" r="-40205" b="-31571"/>
            </a:stretch>
          </a:blipFill>
        </p:spPr>
        <p:txBody>
          <a:bodyPr/>
          <a:lstStyle/>
          <a:p>
            <a:endParaRPr lang="en-IN"/>
          </a:p>
        </p:txBody>
      </p:sp>
      <p:grpSp>
        <p:nvGrpSpPr>
          <p:cNvPr id="3" name="Group 3"/>
          <p:cNvGrpSpPr/>
          <p:nvPr/>
        </p:nvGrpSpPr>
        <p:grpSpPr>
          <a:xfrm>
            <a:off x="0" y="0"/>
            <a:ext cx="10273069" cy="10287000"/>
            <a:chOff x="0" y="0"/>
            <a:chExt cx="2705664" cy="2709333"/>
          </a:xfrm>
        </p:grpSpPr>
        <p:sp>
          <p:nvSpPr>
            <p:cNvPr id="4" name="Freeform 4"/>
            <p:cNvSpPr/>
            <p:nvPr/>
          </p:nvSpPr>
          <p:spPr>
            <a:xfrm>
              <a:off x="0" y="0"/>
              <a:ext cx="2705664" cy="2709333"/>
            </a:xfrm>
            <a:custGeom>
              <a:avLst/>
              <a:gdLst/>
              <a:ahLst/>
              <a:cxnLst/>
              <a:rect l="l" t="t" r="r" b="b"/>
              <a:pathLst>
                <a:path w="2705664" h="2709333">
                  <a:moveTo>
                    <a:pt x="0" y="0"/>
                  </a:moveTo>
                  <a:lnTo>
                    <a:pt x="2705664" y="0"/>
                  </a:lnTo>
                  <a:lnTo>
                    <a:pt x="2705664" y="2709333"/>
                  </a:lnTo>
                  <a:lnTo>
                    <a:pt x="0" y="2709333"/>
                  </a:lnTo>
                  <a:close/>
                </a:path>
              </a:pathLst>
            </a:custGeom>
            <a:solidFill>
              <a:srgbClr val="FFFFFF"/>
            </a:solidFill>
          </p:spPr>
          <p:txBody>
            <a:bodyPr/>
            <a:lstStyle/>
            <a:p>
              <a:endParaRPr lang="en-IN"/>
            </a:p>
          </p:txBody>
        </p:sp>
        <p:sp>
          <p:nvSpPr>
            <p:cNvPr id="5" name="TextBox 5"/>
            <p:cNvSpPr txBox="1"/>
            <p:nvPr/>
          </p:nvSpPr>
          <p:spPr>
            <a:xfrm>
              <a:off x="0" y="-57150"/>
              <a:ext cx="2705664" cy="2766483"/>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16780649" y="8885345"/>
            <a:ext cx="919202" cy="745910"/>
          </a:xfrm>
          <a:custGeom>
            <a:avLst/>
            <a:gdLst/>
            <a:ahLst/>
            <a:cxnLst/>
            <a:rect l="l" t="t" r="r" b="b"/>
            <a:pathLst>
              <a:path w="919202" h="745910">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7" name="AutoShape 7"/>
          <p:cNvSpPr/>
          <p:nvPr/>
        </p:nvSpPr>
        <p:spPr>
          <a:xfrm>
            <a:off x="17240250" y="3024088"/>
            <a:ext cx="0" cy="5293724"/>
          </a:xfrm>
          <a:prstGeom prst="line">
            <a:avLst/>
          </a:prstGeom>
          <a:ln w="38100" cap="flat">
            <a:solidFill>
              <a:srgbClr val="FFFFFF"/>
            </a:solidFill>
            <a:prstDash val="solid"/>
            <a:headEnd type="none" w="sm" len="sm"/>
            <a:tailEnd type="none" w="sm" len="sm"/>
          </a:ln>
        </p:spPr>
        <p:txBody>
          <a:bodyPr/>
          <a:lstStyle/>
          <a:p>
            <a:endParaRPr lang="en-IN"/>
          </a:p>
        </p:txBody>
      </p:sp>
      <p:sp>
        <p:nvSpPr>
          <p:cNvPr id="8" name="AutoShape 8"/>
          <p:cNvSpPr/>
          <p:nvPr/>
        </p:nvSpPr>
        <p:spPr>
          <a:xfrm>
            <a:off x="9144000" y="9277350"/>
            <a:ext cx="7058731" cy="0"/>
          </a:xfrm>
          <a:prstGeom prst="line">
            <a:avLst/>
          </a:prstGeom>
          <a:ln w="38100" cap="flat">
            <a:solidFill>
              <a:srgbClr val="FFFFFF"/>
            </a:solidFill>
            <a:prstDash val="solid"/>
            <a:headEnd type="none" w="sm" len="sm"/>
            <a:tailEnd type="none" w="sm" len="sm"/>
          </a:ln>
        </p:spPr>
        <p:txBody>
          <a:bodyPr/>
          <a:lstStyle/>
          <a:p>
            <a:endParaRPr lang="en-IN"/>
          </a:p>
        </p:txBody>
      </p:sp>
      <p:sp>
        <p:nvSpPr>
          <p:cNvPr id="9" name="Freeform 9"/>
          <p:cNvSpPr/>
          <p:nvPr/>
        </p:nvSpPr>
        <p:spPr>
          <a:xfrm rot="5324316">
            <a:off x="14890109" y="-3175249"/>
            <a:ext cx="6662432" cy="5614266"/>
          </a:xfrm>
          <a:custGeom>
            <a:avLst/>
            <a:gdLst/>
            <a:ahLst/>
            <a:cxnLst/>
            <a:rect l="l" t="t" r="r" b="b"/>
            <a:pathLst>
              <a:path w="6662432" h="5614266">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grpSp>
        <p:nvGrpSpPr>
          <p:cNvPr id="10" name="Group 10"/>
          <p:cNvGrpSpPr/>
          <p:nvPr/>
        </p:nvGrpSpPr>
        <p:grpSpPr>
          <a:xfrm>
            <a:off x="16481007" y="1073135"/>
            <a:ext cx="1514312" cy="1301362"/>
            <a:chOff x="0" y="0"/>
            <a:chExt cx="812800" cy="698500"/>
          </a:xfrm>
        </p:grpSpPr>
        <p:sp>
          <p:nvSpPr>
            <p:cNvPr id="11" name="Freeform 11"/>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FFFFFF"/>
            </a:solidFill>
          </p:spPr>
          <p:txBody>
            <a:bodyPr/>
            <a:lstStyle/>
            <a:p>
              <a:endParaRPr lang="en-IN"/>
            </a:p>
          </p:txBody>
        </p:sp>
        <p:sp>
          <p:nvSpPr>
            <p:cNvPr id="12" name="TextBox 12"/>
            <p:cNvSpPr txBox="1"/>
            <p:nvPr/>
          </p:nvSpPr>
          <p:spPr>
            <a:xfrm>
              <a:off x="114300" y="-57150"/>
              <a:ext cx="584200" cy="75565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0" y="0"/>
            <a:ext cx="1028700" cy="1771441"/>
            <a:chOff x="0" y="0"/>
            <a:chExt cx="270933" cy="466552"/>
          </a:xfrm>
        </p:grpSpPr>
        <p:sp>
          <p:nvSpPr>
            <p:cNvPr id="14" name="Freeform 14"/>
            <p:cNvSpPr/>
            <p:nvPr/>
          </p:nvSpPr>
          <p:spPr>
            <a:xfrm>
              <a:off x="0" y="0"/>
              <a:ext cx="270933" cy="466552"/>
            </a:xfrm>
            <a:custGeom>
              <a:avLst/>
              <a:gdLst/>
              <a:ahLst/>
              <a:cxnLst/>
              <a:rect l="l" t="t" r="r" b="b"/>
              <a:pathLst>
                <a:path w="270933" h="466552">
                  <a:moveTo>
                    <a:pt x="0" y="0"/>
                  </a:moveTo>
                  <a:lnTo>
                    <a:pt x="270933" y="0"/>
                  </a:lnTo>
                  <a:lnTo>
                    <a:pt x="270933" y="466552"/>
                  </a:lnTo>
                  <a:lnTo>
                    <a:pt x="0" y="466552"/>
                  </a:lnTo>
                  <a:close/>
                </a:path>
              </a:pathLst>
            </a:custGeom>
            <a:solidFill>
              <a:srgbClr val="1B9461"/>
            </a:solidFill>
          </p:spPr>
          <p:txBody>
            <a:bodyPr/>
            <a:lstStyle/>
            <a:p>
              <a:endParaRPr lang="en-IN"/>
            </a:p>
          </p:txBody>
        </p:sp>
        <p:sp>
          <p:nvSpPr>
            <p:cNvPr id="15" name="TextBox 15"/>
            <p:cNvSpPr txBox="1"/>
            <p:nvPr/>
          </p:nvSpPr>
          <p:spPr>
            <a:xfrm>
              <a:off x="0" y="-57150"/>
              <a:ext cx="270933" cy="523702"/>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0" y="8088569"/>
            <a:ext cx="1028700" cy="1169731"/>
            <a:chOff x="0" y="0"/>
            <a:chExt cx="270933" cy="308077"/>
          </a:xfrm>
        </p:grpSpPr>
        <p:sp>
          <p:nvSpPr>
            <p:cNvPr id="17" name="Freeform 17"/>
            <p:cNvSpPr/>
            <p:nvPr/>
          </p:nvSpPr>
          <p:spPr>
            <a:xfrm>
              <a:off x="0" y="0"/>
              <a:ext cx="270933" cy="308077"/>
            </a:xfrm>
            <a:custGeom>
              <a:avLst/>
              <a:gdLst/>
              <a:ahLst/>
              <a:cxnLst/>
              <a:rect l="l" t="t" r="r" b="b"/>
              <a:pathLst>
                <a:path w="270933" h="308077">
                  <a:moveTo>
                    <a:pt x="0" y="0"/>
                  </a:moveTo>
                  <a:lnTo>
                    <a:pt x="270933" y="0"/>
                  </a:lnTo>
                  <a:lnTo>
                    <a:pt x="270933" y="308077"/>
                  </a:lnTo>
                  <a:lnTo>
                    <a:pt x="0" y="308077"/>
                  </a:lnTo>
                  <a:close/>
                </a:path>
              </a:pathLst>
            </a:custGeom>
            <a:solidFill>
              <a:srgbClr val="222222"/>
            </a:solidFill>
          </p:spPr>
          <p:txBody>
            <a:bodyPr/>
            <a:lstStyle/>
            <a:p>
              <a:endParaRPr lang="en-IN"/>
            </a:p>
          </p:txBody>
        </p:sp>
        <p:sp>
          <p:nvSpPr>
            <p:cNvPr id="18" name="TextBox 18"/>
            <p:cNvSpPr txBox="1"/>
            <p:nvPr/>
          </p:nvSpPr>
          <p:spPr>
            <a:xfrm>
              <a:off x="0" y="-57150"/>
              <a:ext cx="270933" cy="365227"/>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0" y="9258300"/>
            <a:ext cx="1028700" cy="1028700"/>
            <a:chOff x="0" y="0"/>
            <a:chExt cx="270933" cy="270933"/>
          </a:xfrm>
        </p:grpSpPr>
        <p:sp>
          <p:nvSpPr>
            <p:cNvPr id="20" name="Freeform 20"/>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B9461"/>
            </a:solidFill>
            <a:ln cap="sq">
              <a:noFill/>
              <a:prstDash val="solid"/>
              <a:miter/>
            </a:ln>
          </p:spPr>
          <p:txBody>
            <a:bodyPr/>
            <a:lstStyle/>
            <a:p>
              <a:endParaRPr lang="en-IN"/>
            </a:p>
          </p:txBody>
        </p:sp>
        <p:sp>
          <p:nvSpPr>
            <p:cNvPr id="21" name="TextBox 21"/>
            <p:cNvSpPr txBox="1"/>
            <p:nvPr/>
          </p:nvSpPr>
          <p:spPr>
            <a:xfrm>
              <a:off x="0" y="-57150"/>
              <a:ext cx="270933" cy="328083"/>
            </a:xfrm>
            <a:prstGeom prst="rect">
              <a:avLst/>
            </a:prstGeom>
          </p:spPr>
          <p:txBody>
            <a:bodyPr lIns="50800" tIns="50800" rIns="50800" bIns="50800" rtlCol="0" anchor="ctr"/>
            <a:lstStyle/>
            <a:p>
              <a:pPr algn="ctr">
                <a:lnSpc>
                  <a:spcPts val="2659"/>
                </a:lnSpc>
              </a:pPr>
              <a:endParaRPr/>
            </a:p>
          </p:txBody>
        </p:sp>
      </p:grpSp>
      <p:sp>
        <p:nvSpPr>
          <p:cNvPr id="22" name="AutoShape 22"/>
          <p:cNvSpPr/>
          <p:nvPr/>
        </p:nvSpPr>
        <p:spPr>
          <a:xfrm>
            <a:off x="1723107" y="2460438"/>
            <a:ext cx="903745" cy="0"/>
          </a:xfrm>
          <a:prstGeom prst="line">
            <a:avLst/>
          </a:prstGeom>
          <a:ln w="238125" cap="flat">
            <a:solidFill>
              <a:srgbClr val="1B9461"/>
            </a:solidFill>
            <a:prstDash val="solid"/>
            <a:headEnd type="none" w="sm" len="sm"/>
            <a:tailEnd type="none" w="sm" len="sm"/>
          </a:ln>
        </p:spPr>
        <p:txBody>
          <a:bodyPr/>
          <a:lstStyle/>
          <a:p>
            <a:endParaRPr lang="en-IN"/>
          </a:p>
        </p:txBody>
      </p:sp>
      <p:sp>
        <p:nvSpPr>
          <p:cNvPr id="23" name="Freeform 23"/>
          <p:cNvSpPr/>
          <p:nvPr/>
        </p:nvSpPr>
        <p:spPr>
          <a:xfrm>
            <a:off x="2007674" y="2970025"/>
            <a:ext cx="8265395" cy="4117778"/>
          </a:xfrm>
          <a:custGeom>
            <a:avLst/>
            <a:gdLst/>
            <a:ahLst/>
            <a:cxnLst/>
            <a:rect l="l" t="t" r="r" b="b"/>
            <a:pathLst>
              <a:path w="8265395" h="4117778">
                <a:moveTo>
                  <a:pt x="0" y="0"/>
                </a:moveTo>
                <a:lnTo>
                  <a:pt x="8265395" y="0"/>
                </a:lnTo>
                <a:lnTo>
                  <a:pt x="8265395" y="4117778"/>
                </a:lnTo>
                <a:lnTo>
                  <a:pt x="0" y="4117778"/>
                </a:lnTo>
                <a:lnTo>
                  <a:pt x="0" y="0"/>
                </a:lnTo>
                <a:close/>
              </a:path>
            </a:pathLst>
          </a:custGeom>
          <a:blipFill>
            <a:blip r:embed="rId7"/>
            <a:stretch>
              <a:fillRect/>
            </a:stretch>
          </a:blipFill>
        </p:spPr>
        <p:txBody>
          <a:bodyPr/>
          <a:lstStyle/>
          <a:p>
            <a:endParaRPr lang="en-IN"/>
          </a:p>
        </p:txBody>
      </p:sp>
      <p:sp>
        <p:nvSpPr>
          <p:cNvPr id="24" name="Freeform 24"/>
          <p:cNvSpPr/>
          <p:nvPr/>
        </p:nvSpPr>
        <p:spPr>
          <a:xfrm>
            <a:off x="10486023" y="2970025"/>
            <a:ext cx="6663737" cy="3750793"/>
          </a:xfrm>
          <a:custGeom>
            <a:avLst/>
            <a:gdLst/>
            <a:ahLst/>
            <a:cxnLst/>
            <a:rect l="l" t="t" r="r" b="b"/>
            <a:pathLst>
              <a:path w="6663737" h="3750793">
                <a:moveTo>
                  <a:pt x="0" y="0"/>
                </a:moveTo>
                <a:lnTo>
                  <a:pt x="6663737" y="0"/>
                </a:lnTo>
                <a:lnTo>
                  <a:pt x="6663737" y="3750793"/>
                </a:lnTo>
                <a:lnTo>
                  <a:pt x="0" y="3750793"/>
                </a:lnTo>
                <a:lnTo>
                  <a:pt x="0" y="0"/>
                </a:lnTo>
                <a:close/>
              </a:path>
            </a:pathLst>
          </a:custGeom>
          <a:blipFill>
            <a:blip r:embed="rId8"/>
            <a:stretch>
              <a:fillRect b="-699"/>
            </a:stretch>
          </a:blipFill>
        </p:spPr>
        <p:txBody>
          <a:bodyPr/>
          <a:lstStyle/>
          <a:p>
            <a:endParaRPr lang="en-IN"/>
          </a:p>
        </p:txBody>
      </p:sp>
      <p:sp>
        <p:nvSpPr>
          <p:cNvPr id="25" name="TextBox 25"/>
          <p:cNvSpPr txBox="1"/>
          <p:nvPr/>
        </p:nvSpPr>
        <p:spPr>
          <a:xfrm>
            <a:off x="1723107" y="900442"/>
            <a:ext cx="7420893" cy="1051500"/>
          </a:xfrm>
          <a:prstGeom prst="rect">
            <a:avLst/>
          </a:prstGeom>
        </p:spPr>
        <p:txBody>
          <a:bodyPr lIns="0" tIns="0" rIns="0" bIns="0" rtlCol="0" anchor="t">
            <a:spAutoFit/>
          </a:bodyPr>
          <a:lstStyle/>
          <a:p>
            <a:pPr algn="l">
              <a:lnSpc>
                <a:spcPts val="8193"/>
              </a:lnSpc>
              <a:spcBef>
                <a:spcPct val="0"/>
              </a:spcBef>
            </a:pPr>
            <a:r>
              <a:rPr lang="en-US" sz="5852" b="1" u="sng" spc="380">
                <a:solidFill>
                  <a:srgbClr val="1B9461"/>
                </a:solidFill>
                <a:latin typeface="Poppins Bold"/>
                <a:ea typeface="Poppins Bold"/>
                <a:cs typeface="Poppins Bold"/>
                <a:sym typeface="Poppins Bold"/>
              </a:rPr>
              <a:t>Insights</a:t>
            </a:r>
          </a:p>
        </p:txBody>
      </p:sp>
      <p:sp>
        <p:nvSpPr>
          <p:cNvPr id="26" name="TextBox 26"/>
          <p:cNvSpPr txBox="1"/>
          <p:nvPr/>
        </p:nvSpPr>
        <p:spPr>
          <a:xfrm>
            <a:off x="10486023" y="2134365"/>
            <a:ext cx="6663737" cy="566421"/>
          </a:xfrm>
          <a:prstGeom prst="rect">
            <a:avLst/>
          </a:prstGeom>
        </p:spPr>
        <p:txBody>
          <a:bodyPr lIns="0" tIns="0" rIns="0" bIns="0" rtlCol="0" anchor="t">
            <a:spAutoFit/>
          </a:bodyPr>
          <a:lstStyle/>
          <a:p>
            <a:pPr algn="l">
              <a:lnSpc>
                <a:spcPts val="4479"/>
              </a:lnSpc>
            </a:pPr>
            <a:r>
              <a:rPr lang="en-US" sz="3199" b="1" u="sng">
                <a:solidFill>
                  <a:srgbClr val="000000"/>
                </a:solidFill>
                <a:latin typeface="Poppins Bold"/>
                <a:ea typeface="Poppins Bold"/>
                <a:cs typeface="Poppins Bold"/>
                <a:sym typeface="Poppins Bold"/>
              </a:rPr>
              <a:t>Demographic Impact of Mpox:</a:t>
            </a:r>
          </a:p>
        </p:txBody>
      </p:sp>
      <p:sp>
        <p:nvSpPr>
          <p:cNvPr id="27" name="TextBox 27"/>
          <p:cNvSpPr txBox="1"/>
          <p:nvPr/>
        </p:nvSpPr>
        <p:spPr>
          <a:xfrm>
            <a:off x="10486023" y="6864448"/>
            <a:ext cx="6124233" cy="2372042"/>
          </a:xfrm>
          <a:prstGeom prst="rect">
            <a:avLst/>
          </a:prstGeom>
        </p:spPr>
        <p:txBody>
          <a:bodyPr lIns="0" tIns="0" rIns="0" bIns="0" rtlCol="0" anchor="t">
            <a:spAutoFit/>
          </a:bodyPr>
          <a:lstStyle/>
          <a:p>
            <a:pPr marL="575420" lvl="1" indent="-287710" algn="l">
              <a:lnSpc>
                <a:spcPts val="3731"/>
              </a:lnSpc>
              <a:buFont typeface="Arial"/>
              <a:buChar char="•"/>
            </a:pPr>
            <a:r>
              <a:rPr lang="en-US" sz="2665">
                <a:solidFill>
                  <a:srgbClr val="000000"/>
                </a:solidFill>
                <a:latin typeface="Poppins"/>
                <a:ea typeface="Poppins"/>
                <a:cs typeface="Poppins"/>
                <a:sym typeface="Poppins"/>
              </a:rPr>
              <a:t>The vast majority of mpox cases, 96.8%, have been reported among males, with females accounting for only 3.2% of the total cases.</a:t>
            </a:r>
          </a:p>
        </p:txBody>
      </p:sp>
      <p:sp>
        <p:nvSpPr>
          <p:cNvPr id="28" name="TextBox 28"/>
          <p:cNvSpPr txBox="1"/>
          <p:nvPr/>
        </p:nvSpPr>
        <p:spPr>
          <a:xfrm>
            <a:off x="2007674" y="7011603"/>
            <a:ext cx="6316503" cy="2812403"/>
          </a:xfrm>
          <a:prstGeom prst="rect">
            <a:avLst/>
          </a:prstGeom>
        </p:spPr>
        <p:txBody>
          <a:bodyPr lIns="0" tIns="0" rIns="0" bIns="0" rtlCol="0" anchor="t">
            <a:spAutoFit/>
          </a:bodyPr>
          <a:lstStyle/>
          <a:p>
            <a:pPr marL="577199" lvl="1" indent="-288600" algn="l">
              <a:lnSpc>
                <a:spcPts val="3742"/>
              </a:lnSpc>
              <a:buFont typeface="Arial"/>
              <a:buChar char="•"/>
            </a:pPr>
            <a:r>
              <a:rPr lang="en-US" sz="2673">
                <a:solidFill>
                  <a:srgbClr val="000000"/>
                </a:solidFill>
                <a:latin typeface="Poppins"/>
                <a:ea typeface="Poppins"/>
                <a:cs typeface="Poppins"/>
                <a:sym typeface="Poppins"/>
              </a:rPr>
              <a:t>The age-specific distribution of monkeypox cases across WHO regions reveals that the Americas have the highest incidence, particularly among adults aged 30 to 49.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95999">
            <a:off x="-140050" y="-253310"/>
            <a:ext cx="18568100" cy="10793620"/>
          </a:xfrm>
          <a:custGeom>
            <a:avLst/>
            <a:gdLst/>
            <a:ahLst/>
            <a:cxnLst/>
            <a:rect l="l" t="t" r="r" b="b"/>
            <a:pathLst>
              <a:path w="18568100" h="10793620">
                <a:moveTo>
                  <a:pt x="0" y="510631"/>
                </a:moveTo>
                <a:lnTo>
                  <a:pt x="18280870" y="0"/>
                </a:lnTo>
                <a:lnTo>
                  <a:pt x="18568100" y="10282989"/>
                </a:lnTo>
                <a:lnTo>
                  <a:pt x="287230" y="10793620"/>
                </a:lnTo>
                <a:lnTo>
                  <a:pt x="0" y="510631"/>
                </a:lnTo>
                <a:close/>
              </a:path>
            </a:pathLst>
          </a:custGeom>
          <a:blipFill>
            <a:blip r:embed="rId2"/>
            <a:stretch>
              <a:fillRect l="-30817" t="-64444" r="-40205" b="-31571"/>
            </a:stretch>
          </a:blipFill>
        </p:spPr>
        <p:txBody>
          <a:bodyPr/>
          <a:lstStyle/>
          <a:p>
            <a:endParaRPr lang="en-IN"/>
          </a:p>
        </p:txBody>
      </p:sp>
      <p:grpSp>
        <p:nvGrpSpPr>
          <p:cNvPr id="3" name="Group 3"/>
          <p:cNvGrpSpPr/>
          <p:nvPr/>
        </p:nvGrpSpPr>
        <p:grpSpPr>
          <a:xfrm>
            <a:off x="0" y="0"/>
            <a:ext cx="10273069" cy="10287000"/>
            <a:chOff x="0" y="0"/>
            <a:chExt cx="2705664" cy="2709333"/>
          </a:xfrm>
        </p:grpSpPr>
        <p:sp>
          <p:nvSpPr>
            <p:cNvPr id="4" name="Freeform 4"/>
            <p:cNvSpPr/>
            <p:nvPr/>
          </p:nvSpPr>
          <p:spPr>
            <a:xfrm>
              <a:off x="0" y="0"/>
              <a:ext cx="2705664" cy="2709333"/>
            </a:xfrm>
            <a:custGeom>
              <a:avLst/>
              <a:gdLst/>
              <a:ahLst/>
              <a:cxnLst/>
              <a:rect l="l" t="t" r="r" b="b"/>
              <a:pathLst>
                <a:path w="2705664" h="2709333">
                  <a:moveTo>
                    <a:pt x="0" y="0"/>
                  </a:moveTo>
                  <a:lnTo>
                    <a:pt x="2705664" y="0"/>
                  </a:lnTo>
                  <a:lnTo>
                    <a:pt x="2705664" y="2709333"/>
                  </a:lnTo>
                  <a:lnTo>
                    <a:pt x="0" y="2709333"/>
                  </a:lnTo>
                  <a:close/>
                </a:path>
              </a:pathLst>
            </a:custGeom>
            <a:solidFill>
              <a:srgbClr val="FFFFFF"/>
            </a:solidFill>
          </p:spPr>
          <p:txBody>
            <a:bodyPr/>
            <a:lstStyle/>
            <a:p>
              <a:endParaRPr lang="en-IN"/>
            </a:p>
          </p:txBody>
        </p:sp>
        <p:sp>
          <p:nvSpPr>
            <p:cNvPr id="5" name="TextBox 5"/>
            <p:cNvSpPr txBox="1"/>
            <p:nvPr/>
          </p:nvSpPr>
          <p:spPr>
            <a:xfrm>
              <a:off x="0" y="-57150"/>
              <a:ext cx="2705664" cy="2766483"/>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16780649" y="8885345"/>
            <a:ext cx="919202" cy="745910"/>
          </a:xfrm>
          <a:custGeom>
            <a:avLst/>
            <a:gdLst/>
            <a:ahLst/>
            <a:cxnLst/>
            <a:rect l="l" t="t" r="r" b="b"/>
            <a:pathLst>
              <a:path w="919202" h="745910">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7" name="AutoShape 7"/>
          <p:cNvSpPr/>
          <p:nvPr/>
        </p:nvSpPr>
        <p:spPr>
          <a:xfrm>
            <a:off x="17240250" y="3024088"/>
            <a:ext cx="0" cy="5293724"/>
          </a:xfrm>
          <a:prstGeom prst="line">
            <a:avLst/>
          </a:prstGeom>
          <a:ln w="38100" cap="flat">
            <a:solidFill>
              <a:srgbClr val="FFFFFF"/>
            </a:solidFill>
            <a:prstDash val="solid"/>
            <a:headEnd type="none" w="sm" len="sm"/>
            <a:tailEnd type="none" w="sm" len="sm"/>
          </a:ln>
        </p:spPr>
        <p:txBody>
          <a:bodyPr/>
          <a:lstStyle/>
          <a:p>
            <a:endParaRPr lang="en-IN"/>
          </a:p>
        </p:txBody>
      </p:sp>
      <p:sp>
        <p:nvSpPr>
          <p:cNvPr id="8" name="AutoShape 8"/>
          <p:cNvSpPr/>
          <p:nvPr/>
        </p:nvSpPr>
        <p:spPr>
          <a:xfrm>
            <a:off x="9144000" y="9277350"/>
            <a:ext cx="7058731" cy="0"/>
          </a:xfrm>
          <a:prstGeom prst="line">
            <a:avLst/>
          </a:prstGeom>
          <a:ln w="38100" cap="flat">
            <a:solidFill>
              <a:srgbClr val="FFFFFF"/>
            </a:solidFill>
            <a:prstDash val="solid"/>
            <a:headEnd type="none" w="sm" len="sm"/>
            <a:tailEnd type="none" w="sm" len="sm"/>
          </a:ln>
        </p:spPr>
        <p:txBody>
          <a:bodyPr/>
          <a:lstStyle/>
          <a:p>
            <a:endParaRPr lang="en-IN"/>
          </a:p>
        </p:txBody>
      </p:sp>
      <p:sp>
        <p:nvSpPr>
          <p:cNvPr id="9" name="Freeform 9"/>
          <p:cNvSpPr/>
          <p:nvPr/>
        </p:nvSpPr>
        <p:spPr>
          <a:xfrm rot="5324316">
            <a:off x="14890109" y="-3175249"/>
            <a:ext cx="6662432" cy="5614266"/>
          </a:xfrm>
          <a:custGeom>
            <a:avLst/>
            <a:gdLst/>
            <a:ahLst/>
            <a:cxnLst/>
            <a:rect l="l" t="t" r="r" b="b"/>
            <a:pathLst>
              <a:path w="6662432" h="5614266">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grpSp>
        <p:nvGrpSpPr>
          <p:cNvPr id="10" name="Group 10"/>
          <p:cNvGrpSpPr/>
          <p:nvPr/>
        </p:nvGrpSpPr>
        <p:grpSpPr>
          <a:xfrm>
            <a:off x="16481007" y="1073135"/>
            <a:ext cx="1514312" cy="1301362"/>
            <a:chOff x="0" y="0"/>
            <a:chExt cx="812800" cy="698500"/>
          </a:xfrm>
        </p:grpSpPr>
        <p:sp>
          <p:nvSpPr>
            <p:cNvPr id="11" name="Freeform 11"/>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FFFFFF"/>
            </a:solidFill>
          </p:spPr>
          <p:txBody>
            <a:bodyPr/>
            <a:lstStyle/>
            <a:p>
              <a:endParaRPr lang="en-IN"/>
            </a:p>
          </p:txBody>
        </p:sp>
        <p:sp>
          <p:nvSpPr>
            <p:cNvPr id="12" name="TextBox 12"/>
            <p:cNvSpPr txBox="1"/>
            <p:nvPr/>
          </p:nvSpPr>
          <p:spPr>
            <a:xfrm>
              <a:off x="114300" y="-57150"/>
              <a:ext cx="584200" cy="75565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0" y="0"/>
            <a:ext cx="1028700" cy="1771441"/>
            <a:chOff x="0" y="0"/>
            <a:chExt cx="270933" cy="466552"/>
          </a:xfrm>
        </p:grpSpPr>
        <p:sp>
          <p:nvSpPr>
            <p:cNvPr id="14" name="Freeform 14"/>
            <p:cNvSpPr/>
            <p:nvPr/>
          </p:nvSpPr>
          <p:spPr>
            <a:xfrm>
              <a:off x="0" y="0"/>
              <a:ext cx="270933" cy="466552"/>
            </a:xfrm>
            <a:custGeom>
              <a:avLst/>
              <a:gdLst/>
              <a:ahLst/>
              <a:cxnLst/>
              <a:rect l="l" t="t" r="r" b="b"/>
              <a:pathLst>
                <a:path w="270933" h="466552">
                  <a:moveTo>
                    <a:pt x="0" y="0"/>
                  </a:moveTo>
                  <a:lnTo>
                    <a:pt x="270933" y="0"/>
                  </a:lnTo>
                  <a:lnTo>
                    <a:pt x="270933" y="466552"/>
                  </a:lnTo>
                  <a:lnTo>
                    <a:pt x="0" y="466552"/>
                  </a:lnTo>
                  <a:close/>
                </a:path>
              </a:pathLst>
            </a:custGeom>
            <a:solidFill>
              <a:srgbClr val="1B9461"/>
            </a:solidFill>
          </p:spPr>
          <p:txBody>
            <a:bodyPr/>
            <a:lstStyle/>
            <a:p>
              <a:endParaRPr lang="en-IN"/>
            </a:p>
          </p:txBody>
        </p:sp>
        <p:sp>
          <p:nvSpPr>
            <p:cNvPr id="15" name="TextBox 15"/>
            <p:cNvSpPr txBox="1"/>
            <p:nvPr/>
          </p:nvSpPr>
          <p:spPr>
            <a:xfrm>
              <a:off x="0" y="-57150"/>
              <a:ext cx="270933" cy="523702"/>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0" y="8088569"/>
            <a:ext cx="1028700" cy="1169731"/>
            <a:chOff x="0" y="0"/>
            <a:chExt cx="270933" cy="308077"/>
          </a:xfrm>
        </p:grpSpPr>
        <p:sp>
          <p:nvSpPr>
            <p:cNvPr id="17" name="Freeform 17"/>
            <p:cNvSpPr/>
            <p:nvPr/>
          </p:nvSpPr>
          <p:spPr>
            <a:xfrm>
              <a:off x="0" y="0"/>
              <a:ext cx="270933" cy="308077"/>
            </a:xfrm>
            <a:custGeom>
              <a:avLst/>
              <a:gdLst/>
              <a:ahLst/>
              <a:cxnLst/>
              <a:rect l="l" t="t" r="r" b="b"/>
              <a:pathLst>
                <a:path w="270933" h="308077">
                  <a:moveTo>
                    <a:pt x="0" y="0"/>
                  </a:moveTo>
                  <a:lnTo>
                    <a:pt x="270933" y="0"/>
                  </a:lnTo>
                  <a:lnTo>
                    <a:pt x="270933" y="308077"/>
                  </a:lnTo>
                  <a:lnTo>
                    <a:pt x="0" y="308077"/>
                  </a:lnTo>
                  <a:close/>
                </a:path>
              </a:pathLst>
            </a:custGeom>
            <a:solidFill>
              <a:srgbClr val="222222"/>
            </a:solidFill>
          </p:spPr>
          <p:txBody>
            <a:bodyPr/>
            <a:lstStyle/>
            <a:p>
              <a:endParaRPr lang="en-IN"/>
            </a:p>
          </p:txBody>
        </p:sp>
        <p:sp>
          <p:nvSpPr>
            <p:cNvPr id="18" name="TextBox 18"/>
            <p:cNvSpPr txBox="1"/>
            <p:nvPr/>
          </p:nvSpPr>
          <p:spPr>
            <a:xfrm>
              <a:off x="0" y="-57150"/>
              <a:ext cx="270933" cy="365227"/>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0" y="9258300"/>
            <a:ext cx="1028700" cy="1028700"/>
            <a:chOff x="0" y="0"/>
            <a:chExt cx="270933" cy="270933"/>
          </a:xfrm>
        </p:grpSpPr>
        <p:sp>
          <p:nvSpPr>
            <p:cNvPr id="20" name="Freeform 20"/>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B9461"/>
            </a:solidFill>
            <a:ln cap="sq">
              <a:noFill/>
              <a:prstDash val="solid"/>
              <a:miter/>
            </a:ln>
          </p:spPr>
          <p:txBody>
            <a:bodyPr/>
            <a:lstStyle/>
            <a:p>
              <a:endParaRPr lang="en-IN"/>
            </a:p>
          </p:txBody>
        </p:sp>
        <p:sp>
          <p:nvSpPr>
            <p:cNvPr id="21" name="TextBox 21"/>
            <p:cNvSpPr txBox="1"/>
            <p:nvPr/>
          </p:nvSpPr>
          <p:spPr>
            <a:xfrm>
              <a:off x="0" y="-57150"/>
              <a:ext cx="270933" cy="328083"/>
            </a:xfrm>
            <a:prstGeom prst="rect">
              <a:avLst/>
            </a:prstGeom>
          </p:spPr>
          <p:txBody>
            <a:bodyPr lIns="50800" tIns="50800" rIns="50800" bIns="50800" rtlCol="0" anchor="ctr"/>
            <a:lstStyle/>
            <a:p>
              <a:pPr algn="ctr">
                <a:lnSpc>
                  <a:spcPts val="2659"/>
                </a:lnSpc>
              </a:pPr>
              <a:endParaRPr/>
            </a:p>
          </p:txBody>
        </p:sp>
      </p:grpSp>
      <p:sp>
        <p:nvSpPr>
          <p:cNvPr id="22" name="AutoShape 22"/>
          <p:cNvSpPr/>
          <p:nvPr/>
        </p:nvSpPr>
        <p:spPr>
          <a:xfrm>
            <a:off x="1723107" y="2460438"/>
            <a:ext cx="903745" cy="0"/>
          </a:xfrm>
          <a:prstGeom prst="line">
            <a:avLst/>
          </a:prstGeom>
          <a:ln w="238125" cap="flat">
            <a:solidFill>
              <a:srgbClr val="1B9461"/>
            </a:solidFill>
            <a:prstDash val="solid"/>
            <a:headEnd type="none" w="sm" len="sm"/>
            <a:tailEnd type="none" w="sm" len="sm"/>
          </a:ln>
        </p:spPr>
        <p:txBody>
          <a:bodyPr/>
          <a:lstStyle/>
          <a:p>
            <a:endParaRPr lang="en-IN"/>
          </a:p>
        </p:txBody>
      </p:sp>
      <p:sp>
        <p:nvSpPr>
          <p:cNvPr id="23" name="Freeform 23"/>
          <p:cNvSpPr/>
          <p:nvPr/>
        </p:nvSpPr>
        <p:spPr>
          <a:xfrm>
            <a:off x="1723107" y="2970025"/>
            <a:ext cx="8549962" cy="4171750"/>
          </a:xfrm>
          <a:custGeom>
            <a:avLst/>
            <a:gdLst/>
            <a:ahLst/>
            <a:cxnLst/>
            <a:rect l="l" t="t" r="r" b="b"/>
            <a:pathLst>
              <a:path w="8549962" h="4171750">
                <a:moveTo>
                  <a:pt x="0" y="0"/>
                </a:moveTo>
                <a:lnTo>
                  <a:pt x="8549962" y="0"/>
                </a:lnTo>
                <a:lnTo>
                  <a:pt x="8549962" y="4171750"/>
                </a:lnTo>
                <a:lnTo>
                  <a:pt x="0" y="4171750"/>
                </a:lnTo>
                <a:lnTo>
                  <a:pt x="0" y="0"/>
                </a:lnTo>
                <a:close/>
              </a:path>
            </a:pathLst>
          </a:custGeom>
          <a:blipFill>
            <a:blip r:embed="rId7"/>
            <a:stretch>
              <a:fillRect/>
            </a:stretch>
          </a:blipFill>
        </p:spPr>
        <p:txBody>
          <a:bodyPr/>
          <a:lstStyle/>
          <a:p>
            <a:endParaRPr lang="en-IN"/>
          </a:p>
        </p:txBody>
      </p:sp>
      <p:sp>
        <p:nvSpPr>
          <p:cNvPr id="24" name="TextBox 24"/>
          <p:cNvSpPr txBox="1"/>
          <p:nvPr/>
        </p:nvSpPr>
        <p:spPr>
          <a:xfrm>
            <a:off x="1723107" y="900442"/>
            <a:ext cx="7420893" cy="1051500"/>
          </a:xfrm>
          <a:prstGeom prst="rect">
            <a:avLst/>
          </a:prstGeom>
        </p:spPr>
        <p:txBody>
          <a:bodyPr lIns="0" tIns="0" rIns="0" bIns="0" rtlCol="0" anchor="t">
            <a:spAutoFit/>
          </a:bodyPr>
          <a:lstStyle/>
          <a:p>
            <a:pPr algn="l">
              <a:lnSpc>
                <a:spcPts val="8193"/>
              </a:lnSpc>
              <a:spcBef>
                <a:spcPct val="0"/>
              </a:spcBef>
            </a:pPr>
            <a:r>
              <a:rPr lang="en-US" sz="5852" b="1" u="sng" spc="380">
                <a:solidFill>
                  <a:srgbClr val="1B9461"/>
                </a:solidFill>
                <a:latin typeface="Poppins Bold"/>
                <a:ea typeface="Poppins Bold"/>
                <a:cs typeface="Poppins Bold"/>
                <a:sym typeface="Poppins Bold"/>
              </a:rPr>
              <a:t>Insights</a:t>
            </a:r>
          </a:p>
        </p:txBody>
      </p:sp>
      <p:sp>
        <p:nvSpPr>
          <p:cNvPr id="25" name="TextBox 25"/>
          <p:cNvSpPr txBox="1"/>
          <p:nvPr/>
        </p:nvSpPr>
        <p:spPr>
          <a:xfrm>
            <a:off x="10415266" y="2947888"/>
            <a:ext cx="6663737" cy="2574290"/>
          </a:xfrm>
          <a:prstGeom prst="rect">
            <a:avLst/>
          </a:prstGeom>
        </p:spPr>
        <p:txBody>
          <a:bodyPr lIns="0" tIns="0" rIns="0" bIns="0" rtlCol="0" anchor="t">
            <a:spAutoFit/>
          </a:bodyPr>
          <a:lstStyle/>
          <a:p>
            <a:pPr marL="626111" lvl="1" indent="-313055" algn="l">
              <a:lnSpc>
                <a:spcPts val="4060"/>
              </a:lnSpc>
              <a:buFont typeface="Arial"/>
              <a:buChar char="•"/>
            </a:pPr>
            <a:r>
              <a:rPr lang="en-US" sz="2900">
                <a:solidFill>
                  <a:srgbClr val="000000"/>
                </a:solidFill>
                <a:latin typeface="Poppins"/>
                <a:ea typeface="Poppins"/>
                <a:cs typeface="Poppins"/>
                <a:sym typeface="Poppins"/>
              </a:rPr>
              <a:t>The graph shows that the most common symptoms of monkeypox are fever, rash, and lymphadenopathy, with higher prevalence among males.</a:t>
            </a:r>
          </a:p>
        </p:txBody>
      </p:sp>
      <p:sp>
        <p:nvSpPr>
          <p:cNvPr id="26" name="TextBox 26"/>
          <p:cNvSpPr txBox="1"/>
          <p:nvPr/>
        </p:nvSpPr>
        <p:spPr>
          <a:xfrm>
            <a:off x="10486023" y="2134365"/>
            <a:ext cx="7025410" cy="566421"/>
          </a:xfrm>
          <a:prstGeom prst="rect">
            <a:avLst/>
          </a:prstGeom>
        </p:spPr>
        <p:txBody>
          <a:bodyPr lIns="0" tIns="0" rIns="0" bIns="0" rtlCol="0" anchor="t">
            <a:spAutoFit/>
          </a:bodyPr>
          <a:lstStyle/>
          <a:p>
            <a:pPr algn="l">
              <a:lnSpc>
                <a:spcPts val="4479"/>
              </a:lnSpc>
            </a:pPr>
            <a:r>
              <a:rPr lang="en-US" sz="3199" b="1" u="sng">
                <a:solidFill>
                  <a:srgbClr val="000000"/>
                </a:solidFill>
                <a:latin typeface="Poppins Bold"/>
                <a:ea typeface="Poppins Bold"/>
                <a:cs typeface="Poppins Bold"/>
                <a:sym typeface="Poppins Bold"/>
              </a:rPr>
              <a:t>Analysis of Mpox Transmission: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95999">
            <a:off x="-140050" y="-253310"/>
            <a:ext cx="18568100" cy="10793620"/>
          </a:xfrm>
          <a:custGeom>
            <a:avLst/>
            <a:gdLst/>
            <a:ahLst/>
            <a:cxnLst/>
            <a:rect l="l" t="t" r="r" b="b"/>
            <a:pathLst>
              <a:path w="18568100" h="10793620">
                <a:moveTo>
                  <a:pt x="0" y="510631"/>
                </a:moveTo>
                <a:lnTo>
                  <a:pt x="18280870" y="0"/>
                </a:lnTo>
                <a:lnTo>
                  <a:pt x="18568100" y="10282989"/>
                </a:lnTo>
                <a:lnTo>
                  <a:pt x="287230" y="10793620"/>
                </a:lnTo>
                <a:lnTo>
                  <a:pt x="0" y="510631"/>
                </a:lnTo>
                <a:close/>
              </a:path>
            </a:pathLst>
          </a:custGeom>
          <a:blipFill>
            <a:blip r:embed="rId2"/>
            <a:stretch>
              <a:fillRect l="-30817" t="-64444" r="-40205" b="-31571"/>
            </a:stretch>
          </a:blipFill>
        </p:spPr>
        <p:txBody>
          <a:bodyPr/>
          <a:lstStyle/>
          <a:p>
            <a:endParaRPr lang="en-IN"/>
          </a:p>
        </p:txBody>
      </p:sp>
      <p:grpSp>
        <p:nvGrpSpPr>
          <p:cNvPr id="3" name="Group 3"/>
          <p:cNvGrpSpPr/>
          <p:nvPr/>
        </p:nvGrpSpPr>
        <p:grpSpPr>
          <a:xfrm>
            <a:off x="0" y="0"/>
            <a:ext cx="10273069" cy="10287000"/>
            <a:chOff x="0" y="0"/>
            <a:chExt cx="2705664" cy="2709333"/>
          </a:xfrm>
        </p:grpSpPr>
        <p:sp>
          <p:nvSpPr>
            <p:cNvPr id="4" name="Freeform 4"/>
            <p:cNvSpPr/>
            <p:nvPr/>
          </p:nvSpPr>
          <p:spPr>
            <a:xfrm>
              <a:off x="0" y="0"/>
              <a:ext cx="2705664" cy="2709333"/>
            </a:xfrm>
            <a:custGeom>
              <a:avLst/>
              <a:gdLst/>
              <a:ahLst/>
              <a:cxnLst/>
              <a:rect l="l" t="t" r="r" b="b"/>
              <a:pathLst>
                <a:path w="2705664" h="2709333">
                  <a:moveTo>
                    <a:pt x="0" y="0"/>
                  </a:moveTo>
                  <a:lnTo>
                    <a:pt x="2705664" y="0"/>
                  </a:lnTo>
                  <a:lnTo>
                    <a:pt x="2705664" y="2709333"/>
                  </a:lnTo>
                  <a:lnTo>
                    <a:pt x="0" y="2709333"/>
                  </a:lnTo>
                  <a:close/>
                </a:path>
              </a:pathLst>
            </a:custGeom>
            <a:solidFill>
              <a:srgbClr val="FFFFFF"/>
            </a:solidFill>
          </p:spPr>
          <p:txBody>
            <a:bodyPr/>
            <a:lstStyle/>
            <a:p>
              <a:endParaRPr lang="en-IN"/>
            </a:p>
          </p:txBody>
        </p:sp>
        <p:sp>
          <p:nvSpPr>
            <p:cNvPr id="5" name="TextBox 5"/>
            <p:cNvSpPr txBox="1"/>
            <p:nvPr/>
          </p:nvSpPr>
          <p:spPr>
            <a:xfrm>
              <a:off x="0" y="-57150"/>
              <a:ext cx="2705664" cy="2766483"/>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16780649" y="8885345"/>
            <a:ext cx="919202" cy="745910"/>
          </a:xfrm>
          <a:custGeom>
            <a:avLst/>
            <a:gdLst/>
            <a:ahLst/>
            <a:cxnLst/>
            <a:rect l="l" t="t" r="r" b="b"/>
            <a:pathLst>
              <a:path w="919202" h="745910">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7" name="AutoShape 7"/>
          <p:cNvSpPr/>
          <p:nvPr/>
        </p:nvSpPr>
        <p:spPr>
          <a:xfrm>
            <a:off x="17240250" y="3024088"/>
            <a:ext cx="0" cy="5293724"/>
          </a:xfrm>
          <a:prstGeom prst="line">
            <a:avLst/>
          </a:prstGeom>
          <a:ln w="38100" cap="flat">
            <a:solidFill>
              <a:srgbClr val="FFFFFF"/>
            </a:solidFill>
            <a:prstDash val="solid"/>
            <a:headEnd type="none" w="sm" len="sm"/>
            <a:tailEnd type="none" w="sm" len="sm"/>
          </a:ln>
        </p:spPr>
        <p:txBody>
          <a:bodyPr/>
          <a:lstStyle/>
          <a:p>
            <a:endParaRPr lang="en-IN"/>
          </a:p>
        </p:txBody>
      </p:sp>
      <p:sp>
        <p:nvSpPr>
          <p:cNvPr id="8" name="AutoShape 8"/>
          <p:cNvSpPr/>
          <p:nvPr/>
        </p:nvSpPr>
        <p:spPr>
          <a:xfrm>
            <a:off x="9144000" y="9277350"/>
            <a:ext cx="7058731" cy="0"/>
          </a:xfrm>
          <a:prstGeom prst="line">
            <a:avLst/>
          </a:prstGeom>
          <a:ln w="38100" cap="flat">
            <a:solidFill>
              <a:srgbClr val="FFFFFF"/>
            </a:solidFill>
            <a:prstDash val="solid"/>
            <a:headEnd type="none" w="sm" len="sm"/>
            <a:tailEnd type="none" w="sm" len="sm"/>
          </a:ln>
        </p:spPr>
        <p:txBody>
          <a:bodyPr/>
          <a:lstStyle/>
          <a:p>
            <a:endParaRPr lang="en-IN"/>
          </a:p>
        </p:txBody>
      </p:sp>
      <p:sp>
        <p:nvSpPr>
          <p:cNvPr id="9" name="Freeform 9"/>
          <p:cNvSpPr/>
          <p:nvPr/>
        </p:nvSpPr>
        <p:spPr>
          <a:xfrm rot="5324316">
            <a:off x="14890109" y="-3175249"/>
            <a:ext cx="6662432" cy="5614266"/>
          </a:xfrm>
          <a:custGeom>
            <a:avLst/>
            <a:gdLst/>
            <a:ahLst/>
            <a:cxnLst/>
            <a:rect l="l" t="t" r="r" b="b"/>
            <a:pathLst>
              <a:path w="6662432" h="5614266">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grpSp>
        <p:nvGrpSpPr>
          <p:cNvPr id="10" name="Group 10"/>
          <p:cNvGrpSpPr/>
          <p:nvPr/>
        </p:nvGrpSpPr>
        <p:grpSpPr>
          <a:xfrm>
            <a:off x="16481007" y="1073135"/>
            <a:ext cx="1514312" cy="1301362"/>
            <a:chOff x="0" y="0"/>
            <a:chExt cx="812800" cy="698500"/>
          </a:xfrm>
        </p:grpSpPr>
        <p:sp>
          <p:nvSpPr>
            <p:cNvPr id="11" name="Freeform 11"/>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FFFFFF"/>
            </a:solidFill>
          </p:spPr>
          <p:txBody>
            <a:bodyPr/>
            <a:lstStyle/>
            <a:p>
              <a:endParaRPr lang="en-IN"/>
            </a:p>
          </p:txBody>
        </p:sp>
        <p:sp>
          <p:nvSpPr>
            <p:cNvPr id="12" name="TextBox 12"/>
            <p:cNvSpPr txBox="1"/>
            <p:nvPr/>
          </p:nvSpPr>
          <p:spPr>
            <a:xfrm>
              <a:off x="114300" y="-57150"/>
              <a:ext cx="584200" cy="75565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0" y="0"/>
            <a:ext cx="1028700" cy="1771441"/>
            <a:chOff x="0" y="0"/>
            <a:chExt cx="270933" cy="466552"/>
          </a:xfrm>
        </p:grpSpPr>
        <p:sp>
          <p:nvSpPr>
            <p:cNvPr id="14" name="Freeform 14"/>
            <p:cNvSpPr/>
            <p:nvPr/>
          </p:nvSpPr>
          <p:spPr>
            <a:xfrm>
              <a:off x="0" y="0"/>
              <a:ext cx="270933" cy="466552"/>
            </a:xfrm>
            <a:custGeom>
              <a:avLst/>
              <a:gdLst/>
              <a:ahLst/>
              <a:cxnLst/>
              <a:rect l="l" t="t" r="r" b="b"/>
              <a:pathLst>
                <a:path w="270933" h="466552">
                  <a:moveTo>
                    <a:pt x="0" y="0"/>
                  </a:moveTo>
                  <a:lnTo>
                    <a:pt x="270933" y="0"/>
                  </a:lnTo>
                  <a:lnTo>
                    <a:pt x="270933" y="466552"/>
                  </a:lnTo>
                  <a:lnTo>
                    <a:pt x="0" y="466552"/>
                  </a:lnTo>
                  <a:close/>
                </a:path>
              </a:pathLst>
            </a:custGeom>
            <a:solidFill>
              <a:srgbClr val="1B9461"/>
            </a:solidFill>
          </p:spPr>
          <p:txBody>
            <a:bodyPr/>
            <a:lstStyle/>
            <a:p>
              <a:endParaRPr lang="en-IN"/>
            </a:p>
          </p:txBody>
        </p:sp>
        <p:sp>
          <p:nvSpPr>
            <p:cNvPr id="15" name="TextBox 15"/>
            <p:cNvSpPr txBox="1"/>
            <p:nvPr/>
          </p:nvSpPr>
          <p:spPr>
            <a:xfrm>
              <a:off x="0" y="-57150"/>
              <a:ext cx="270933" cy="523702"/>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0" y="8088569"/>
            <a:ext cx="1028700" cy="1169731"/>
            <a:chOff x="0" y="0"/>
            <a:chExt cx="270933" cy="308077"/>
          </a:xfrm>
        </p:grpSpPr>
        <p:sp>
          <p:nvSpPr>
            <p:cNvPr id="17" name="Freeform 17"/>
            <p:cNvSpPr/>
            <p:nvPr/>
          </p:nvSpPr>
          <p:spPr>
            <a:xfrm>
              <a:off x="0" y="0"/>
              <a:ext cx="270933" cy="308077"/>
            </a:xfrm>
            <a:custGeom>
              <a:avLst/>
              <a:gdLst/>
              <a:ahLst/>
              <a:cxnLst/>
              <a:rect l="l" t="t" r="r" b="b"/>
              <a:pathLst>
                <a:path w="270933" h="308077">
                  <a:moveTo>
                    <a:pt x="0" y="0"/>
                  </a:moveTo>
                  <a:lnTo>
                    <a:pt x="270933" y="0"/>
                  </a:lnTo>
                  <a:lnTo>
                    <a:pt x="270933" y="308077"/>
                  </a:lnTo>
                  <a:lnTo>
                    <a:pt x="0" y="308077"/>
                  </a:lnTo>
                  <a:close/>
                </a:path>
              </a:pathLst>
            </a:custGeom>
            <a:solidFill>
              <a:srgbClr val="222222"/>
            </a:solidFill>
          </p:spPr>
          <p:txBody>
            <a:bodyPr/>
            <a:lstStyle/>
            <a:p>
              <a:endParaRPr lang="en-IN"/>
            </a:p>
          </p:txBody>
        </p:sp>
        <p:sp>
          <p:nvSpPr>
            <p:cNvPr id="18" name="TextBox 18"/>
            <p:cNvSpPr txBox="1"/>
            <p:nvPr/>
          </p:nvSpPr>
          <p:spPr>
            <a:xfrm>
              <a:off x="0" y="-57150"/>
              <a:ext cx="270933" cy="365227"/>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0" y="9258300"/>
            <a:ext cx="1028700" cy="1028700"/>
            <a:chOff x="0" y="0"/>
            <a:chExt cx="270933" cy="270933"/>
          </a:xfrm>
        </p:grpSpPr>
        <p:sp>
          <p:nvSpPr>
            <p:cNvPr id="20" name="Freeform 20"/>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B9461"/>
            </a:solidFill>
            <a:ln cap="sq">
              <a:noFill/>
              <a:prstDash val="solid"/>
              <a:miter/>
            </a:ln>
          </p:spPr>
          <p:txBody>
            <a:bodyPr/>
            <a:lstStyle/>
            <a:p>
              <a:endParaRPr lang="en-IN"/>
            </a:p>
          </p:txBody>
        </p:sp>
        <p:sp>
          <p:nvSpPr>
            <p:cNvPr id="21" name="TextBox 21"/>
            <p:cNvSpPr txBox="1"/>
            <p:nvPr/>
          </p:nvSpPr>
          <p:spPr>
            <a:xfrm>
              <a:off x="0" y="-57150"/>
              <a:ext cx="270933" cy="328083"/>
            </a:xfrm>
            <a:prstGeom prst="rect">
              <a:avLst/>
            </a:prstGeom>
          </p:spPr>
          <p:txBody>
            <a:bodyPr lIns="50800" tIns="50800" rIns="50800" bIns="50800" rtlCol="0" anchor="ctr"/>
            <a:lstStyle/>
            <a:p>
              <a:pPr algn="ctr">
                <a:lnSpc>
                  <a:spcPts val="2659"/>
                </a:lnSpc>
              </a:pPr>
              <a:endParaRPr/>
            </a:p>
          </p:txBody>
        </p:sp>
      </p:grpSp>
      <p:sp>
        <p:nvSpPr>
          <p:cNvPr id="22" name="AutoShape 22"/>
          <p:cNvSpPr/>
          <p:nvPr/>
        </p:nvSpPr>
        <p:spPr>
          <a:xfrm>
            <a:off x="1723107" y="2460438"/>
            <a:ext cx="903745" cy="0"/>
          </a:xfrm>
          <a:prstGeom prst="line">
            <a:avLst/>
          </a:prstGeom>
          <a:ln w="238125" cap="flat">
            <a:solidFill>
              <a:srgbClr val="1B9461"/>
            </a:solidFill>
            <a:prstDash val="solid"/>
            <a:headEnd type="none" w="sm" len="sm"/>
            <a:tailEnd type="none" w="sm" len="sm"/>
          </a:ln>
        </p:spPr>
        <p:txBody>
          <a:bodyPr/>
          <a:lstStyle/>
          <a:p>
            <a:endParaRPr lang="en-IN"/>
          </a:p>
        </p:txBody>
      </p:sp>
      <p:sp>
        <p:nvSpPr>
          <p:cNvPr id="23" name="Freeform 23"/>
          <p:cNvSpPr/>
          <p:nvPr/>
        </p:nvSpPr>
        <p:spPr>
          <a:xfrm>
            <a:off x="1723107" y="2970025"/>
            <a:ext cx="8549284" cy="4040168"/>
          </a:xfrm>
          <a:custGeom>
            <a:avLst/>
            <a:gdLst/>
            <a:ahLst/>
            <a:cxnLst/>
            <a:rect l="l" t="t" r="r" b="b"/>
            <a:pathLst>
              <a:path w="8549284" h="4040168">
                <a:moveTo>
                  <a:pt x="0" y="0"/>
                </a:moveTo>
                <a:lnTo>
                  <a:pt x="8549284" y="0"/>
                </a:lnTo>
                <a:lnTo>
                  <a:pt x="8549284" y="4040168"/>
                </a:lnTo>
                <a:lnTo>
                  <a:pt x="0" y="4040168"/>
                </a:lnTo>
                <a:lnTo>
                  <a:pt x="0" y="0"/>
                </a:lnTo>
                <a:close/>
              </a:path>
            </a:pathLst>
          </a:custGeom>
          <a:blipFill>
            <a:blip r:embed="rId7"/>
            <a:stretch>
              <a:fillRect/>
            </a:stretch>
          </a:blipFill>
        </p:spPr>
        <p:txBody>
          <a:bodyPr/>
          <a:lstStyle/>
          <a:p>
            <a:endParaRPr lang="en-IN"/>
          </a:p>
        </p:txBody>
      </p:sp>
      <p:sp>
        <p:nvSpPr>
          <p:cNvPr id="24" name="TextBox 24"/>
          <p:cNvSpPr txBox="1"/>
          <p:nvPr/>
        </p:nvSpPr>
        <p:spPr>
          <a:xfrm>
            <a:off x="1723107" y="900442"/>
            <a:ext cx="7420893" cy="1051500"/>
          </a:xfrm>
          <a:prstGeom prst="rect">
            <a:avLst/>
          </a:prstGeom>
        </p:spPr>
        <p:txBody>
          <a:bodyPr lIns="0" tIns="0" rIns="0" bIns="0" rtlCol="0" anchor="t">
            <a:spAutoFit/>
          </a:bodyPr>
          <a:lstStyle/>
          <a:p>
            <a:pPr algn="l">
              <a:lnSpc>
                <a:spcPts val="8193"/>
              </a:lnSpc>
              <a:spcBef>
                <a:spcPct val="0"/>
              </a:spcBef>
            </a:pPr>
            <a:r>
              <a:rPr lang="en-US" sz="5852" b="1" u="sng" spc="380">
                <a:solidFill>
                  <a:srgbClr val="1B9461"/>
                </a:solidFill>
                <a:latin typeface="Poppins Bold"/>
                <a:ea typeface="Poppins Bold"/>
                <a:cs typeface="Poppins Bold"/>
                <a:sym typeface="Poppins Bold"/>
              </a:rPr>
              <a:t>Insights</a:t>
            </a:r>
          </a:p>
        </p:txBody>
      </p:sp>
      <p:sp>
        <p:nvSpPr>
          <p:cNvPr id="25" name="TextBox 25"/>
          <p:cNvSpPr txBox="1"/>
          <p:nvPr/>
        </p:nvSpPr>
        <p:spPr>
          <a:xfrm>
            <a:off x="10415266" y="3539305"/>
            <a:ext cx="6663737" cy="3088640"/>
          </a:xfrm>
          <a:prstGeom prst="rect">
            <a:avLst/>
          </a:prstGeom>
        </p:spPr>
        <p:txBody>
          <a:bodyPr lIns="0" tIns="0" rIns="0" bIns="0" rtlCol="0" anchor="t">
            <a:spAutoFit/>
          </a:bodyPr>
          <a:lstStyle/>
          <a:p>
            <a:pPr marL="626111" lvl="1" indent="-313055" algn="l">
              <a:lnSpc>
                <a:spcPts val="4060"/>
              </a:lnSpc>
              <a:buFont typeface="Arial"/>
              <a:buChar char="•"/>
            </a:pPr>
            <a:r>
              <a:rPr lang="en-US" sz="2900">
                <a:solidFill>
                  <a:srgbClr val="000000"/>
                </a:solidFill>
                <a:latin typeface="Poppins"/>
                <a:ea typeface="Poppins"/>
                <a:cs typeface="Poppins"/>
                <a:sym typeface="Poppins"/>
              </a:rPr>
              <a:t>The graph shows that the majority of monkeypox cases are among men who have sex with men, followed by those with a travel history and persons living with HIV.</a:t>
            </a:r>
          </a:p>
        </p:txBody>
      </p:sp>
      <p:sp>
        <p:nvSpPr>
          <p:cNvPr id="26" name="TextBox 26"/>
          <p:cNvSpPr txBox="1"/>
          <p:nvPr/>
        </p:nvSpPr>
        <p:spPr>
          <a:xfrm>
            <a:off x="10486023" y="2134365"/>
            <a:ext cx="7025410" cy="1690371"/>
          </a:xfrm>
          <a:prstGeom prst="rect">
            <a:avLst/>
          </a:prstGeom>
        </p:spPr>
        <p:txBody>
          <a:bodyPr lIns="0" tIns="0" rIns="0" bIns="0" rtlCol="0" anchor="t">
            <a:spAutoFit/>
          </a:bodyPr>
          <a:lstStyle/>
          <a:p>
            <a:pPr algn="l">
              <a:lnSpc>
                <a:spcPts val="4479"/>
              </a:lnSpc>
            </a:pPr>
            <a:r>
              <a:rPr lang="en-US" sz="3199" b="1" u="sng">
                <a:solidFill>
                  <a:srgbClr val="000000"/>
                </a:solidFill>
                <a:latin typeface="Poppins Bold"/>
                <a:ea typeface="Poppins Bold"/>
                <a:cs typeface="Poppins Bold"/>
                <a:sym typeface="Poppins Bold"/>
              </a:rPr>
              <a:t>Risk Factors and Vulnerability Analysis:</a:t>
            </a:r>
          </a:p>
          <a:p>
            <a:pPr algn="l">
              <a:lnSpc>
                <a:spcPts val="4479"/>
              </a:lnSpc>
            </a:pPr>
            <a:endParaRPr lang="en-US" sz="3199" b="1" u="sng">
              <a:solidFill>
                <a:srgbClr val="000000"/>
              </a:solidFill>
              <a:latin typeface="Poppins Bold"/>
              <a:ea typeface="Poppins Bold"/>
              <a:cs typeface="Poppins Bold"/>
              <a:sym typeface="Poppins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95999">
            <a:off x="-140050" y="-253310"/>
            <a:ext cx="18568100" cy="10793620"/>
          </a:xfrm>
          <a:custGeom>
            <a:avLst/>
            <a:gdLst/>
            <a:ahLst/>
            <a:cxnLst/>
            <a:rect l="l" t="t" r="r" b="b"/>
            <a:pathLst>
              <a:path w="18568100" h="10793620">
                <a:moveTo>
                  <a:pt x="0" y="510631"/>
                </a:moveTo>
                <a:lnTo>
                  <a:pt x="18280870" y="0"/>
                </a:lnTo>
                <a:lnTo>
                  <a:pt x="18568100" y="10282989"/>
                </a:lnTo>
                <a:lnTo>
                  <a:pt x="287230" y="10793620"/>
                </a:lnTo>
                <a:lnTo>
                  <a:pt x="0" y="510631"/>
                </a:lnTo>
                <a:close/>
              </a:path>
            </a:pathLst>
          </a:custGeom>
          <a:blipFill>
            <a:blip r:embed="rId2"/>
            <a:stretch>
              <a:fillRect l="-30817" t="-64444" r="-40205" b="-31571"/>
            </a:stretch>
          </a:blipFill>
        </p:spPr>
        <p:txBody>
          <a:bodyPr/>
          <a:lstStyle/>
          <a:p>
            <a:endParaRPr lang="en-IN"/>
          </a:p>
        </p:txBody>
      </p:sp>
      <p:grpSp>
        <p:nvGrpSpPr>
          <p:cNvPr id="3" name="Group 3"/>
          <p:cNvGrpSpPr/>
          <p:nvPr/>
        </p:nvGrpSpPr>
        <p:grpSpPr>
          <a:xfrm>
            <a:off x="0" y="0"/>
            <a:ext cx="10273069" cy="10287000"/>
            <a:chOff x="0" y="0"/>
            <a:chExt cx="2705664" cy="2709333"/>
          </a:xfrm>
        </p:grpSpPr>
        <p:sp>
          <p:nvSpPr>
            <p:cNvPr id="4" name="Freeform 4"/>
            <p:cNvSpPr/>
            <p:nvPr/>
          </p:nvSpPr>
          <p:spPr>
            <a:xfrm>
              <a:off x="0" y="0"/>
              <a:ext cx="2705664" cy="2709333"/>
            </a:xfrm>
            <a:custGeom>
              <a:avLst/>
              <a:gdLst/>
              <a:ahLst/>
              <a:cxnLst/>
              <a:rect l="l" t="t" r="r" b="b"/>
              <a:pathLst>
                <a:path w="2705664" h="2709333">
                  <a:moveTo>
                    <a:pt x="0" y="0"/>
                  </a:moveTo>
                  <a:lnTo>
                    <a:pt x="2705664" y="0"/>
                  </a:lnTo>
                  <a:lnTo>
                    <a:pt x="2705664" y="2709333"/>
                  </a:lnTo>
                  <a:lnTo>
                    <a:pt x="0" y="2709333"/>
                  </a:lnTo>
                  <a:close/>
                </a:path>
              </a:pathLst>
            </a:custGeom>
            <a:solidFill>
              <a:srgbClr val="FFFFFF"/>
            </a:solidFill>
          </p:spPr>
          <p:txBody>
            <a:bodyPr/>
            <a:lstStyle/>
            <a:p>
              <a:endParaRPr lang="en-IN"/>
            </a:p>
          </p:txBody>
        </p:sp>
        <p:sp>
          <p:nvSpPr>
            <p:cNvPr id="5" name="TextBox 5"/>
            <p:cNvSpPr txBox="1"/>
            <p:nvPr/>
          </p:nvSpPr>
          <p:spPr>
            <a:xfrm>
              <a:off x="0" y="-57150"/>
              <a:ext cx="2705664" cy="2766483"/>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16780649" y="8885345"/>
            <a:ext cx="919202" cy="745910"/>
          </a:xfrm>
          <a:custGeom>
            <a:avLst/>
            <a:gdLst/>
            <a:ahLst/>
            <a:cxnLst/>
            <a:rect l="l" t="t" r="r" b="b"/>
            <a:pathLst>
              <a:path w="919202" h="745910">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7" name="AutoShape 7"/>
          <p:cNvSpPr/>
          <p:nvPr/>
        </p:nvSpPr>
        <p:spPr>
          <a:xfrm>
            <a:off x="17240250" y="3024088"/>
            <a:ext cx="0" cy="5293724"/>
          </a:xfrm>
          <a:prstGeom prst="line">
            <a:avLst/>
          </a:prstGeom>
          <a:ln w="38100" cap="flat">
            <a:solidFill>
              <a:srgbClr val="FFFFFF"/>
            </a:solidFill>
            <a:prstDash val="solid"/>
            <a:headEnd type="none" w="sm" len="sm"/>
            <a:tailEnd type="none" w="sm" len="sm"/>
          </a:ln>
        </p:spPr>
        <p:txBody>
          <a:bodyPr/>
          <a:lstStyle/>
          <a:p>
            <a:endParaRPr lang="en-IN"/>
          </a:p>
        </p:txBody>
      </p:sp>
      <p:sp>
        <p:nvSpPr>
          <p:cNvPr id="8" name="AutoShape 8"/>
          <p:cNvSpPr/>
          <p:nvPr/>
        </p:nvSpPr>
        <p:spPr>
          <a:xfrm>
            <a:off x="9144000" y="9277350"/>
            <a:ext cx="7058731" cy="0"/>
          </a:xfrm>
          <a:prstGeom prst="line">
            <a:avLst/>
          </a:prstGeom>
          <a:ln w="38100" cap="flat">
            <a:solidFill>
              <a:srgbClr val="FFFFFF"/>
            </a:solidFill>
            <a:prstDash val="solid"/>
            <a:headEnd type="none" w="sm" len="sm"/>
            <a:tailEnd type="none" w="sm" len="sm"/>
          </a:ln>
        </p:spPr>
        <p:txBody>
          <a:bodyPr/>
          <a:lstStyle/>
          <a:p>
            <a:endParaRPr lang="en-IN"/>
          </a:p>
        </p:txBody>
      </p:sp>
      <p:sp>
        <p:nvSpPr>
          <p:cNvPr id="9" name="Freeform 9"/>
          <p:cNvSpPr/>
          <p:nvPr/>
        </p:nvSpPr>
        <p:spPr>
          <a:xfrm rot="5324316">
            <a:off x="14890109" y="-3175249"/>
            <a:ext cx="6662432" cy="5614266"/>
          </a:xfrm>
          <a:custGeom>
            <a:avLst/>
            <a:gdLst/>
            <a:ahLst/>
            <a:cxnLst/>
            <a:rect l="l" t="t" r="r" b="b"/>
            <a:pathLst>
              <a:path w="6662432" h="5614266">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grpSp>
        <p:nvGrpSpPr>
          <p:cNvPr id="10" name="Group 10"/>
          <p:cNvGrpSpPr/>
          <p:nvPr/>
        </p:nvGrpSpPr>
        <p:grpSpPr>
          <a:xfrm>
            <a:off x="16481007" y="1073135"/>
            <a:ext cx="1514312" cy="1301362"/>
            <a:chOff x="0" y="0"/>
            <a:chExt cx="812800" cy="698500"/>
          </a:xfrm>
        </p:grpSpPr>
        <p:sp>
          <p:nvSpPr>
            <p:cNvPr id="11" name="Freeform 11"/>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FFFFFF"/>
            </a:solidFill>
          </p:spPr>
          <p:txBody>
            <a:bodyPr/>
            <a:lstStyle/>
            <a:p>
              <a:endParaRPr lang="en-IN"/>
            </a:p>
          </p:txBody>
        </p:sp>
        <p:sp>
          <p:nvSpPr>
            <p:cNvPr id="12" name="TextBox 12"/>
            <p:cNvSpPr txBox="1"/>
            <p:nvPr/>
          </p:nvSpPr>
          <p:spPr>
            <a:xfrm>
              <a:off x="114300" y="-57150"/>
              <a:ext cx="584200" cy="75565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0" y="0"/>
            <a:ext cx="1028700" cy="1771441"/>
            <a:chOff x="0" y="0"/>
            <a:chExt cx="270933" cy="466552"/>
          </a:xfrm>
        </p:grpSpPr>
        <p:sp>
          <p:nvSpPr>
            <p:cNvPr id="14" name="Freeform 14"/>
            <p:cNvSpPr/>
            <p:nvPr/>
          </p:nvSpPr>
          <p:spPr>
            <a:xfrm>
              <a:off x="0" y="0"/>
              <a:ext cx="270933" cy="466552"/>
            </a:xfrm>
            <a:custGeom>
              <a:avLst/>
              <a:gdLst/>
              <a:ahLst/>
              <a:cxnLst/>
              <a:rect l="l" t="t" r="r" b="b"/>
              <a:pathLst>
                <a:path w="270933" h="466552">
                  <a:moveTo>
                    <a:pt x="0" y="0"/>
                  </a:moveTo>
                  <a:lnTo>
                    <a:pt x="270933" y="0"/>
                  </a:lnTo>
                  <a:lnTo>
                    <a:pt x="270933" y="466552"/>
                  </a:lnTo>
                  <a:lnTo>
                    <a:pt x="0" y="466552"/>
                  </a:lnTo>
                  <a:close/>
                </a:path>
              </a:pathLst>
            </a:custGeom>
            <a:solidFill>
              <a:srgbClr val="1B9461"/>
            </a:solidFill>
          </p:spPr>
          <p:txBody>
            <a:bodyPr/>
            <a:lstStyle/>
            <a:p>
              <a:endParaRPr lang="en-IN"/>
            </a:p>
          </p:txBody>
        </p:sp>
        <p:sp>
          <p:nvSpPr>
            <p:cNvPr id="15" name="TextBox 15"/>
            <p:cNvSpPr txBox="1"/>
            <p:nvPr/>
          </p:nvSpPr>
          <p:spPr>
            <a:xfrm>
              <a:off x="0" y="-57150"/>
              <a:ext cx="270933" cy="523702"/>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0" y="8088569"/>
            <a:ext cx="1028700" cy="1169731"/>
            <a:chOff x="0" y="0"/>
            <a:chExt cx="270933" cy="308077"/>
          </a:xfrm>
        </p:grpSpPr>
        <p:sp>
          <p:nvSpPr>
            <p:cNvPr id="17" name="Freeform 17"/>
            <p:cNvSpPr/>
            <p:nvPr/>
          </p:nvSpPr>
          <p:spPr>
            <a:xfrm>
              <a:off x="0" y="0"/>
              <a:ext cx="270933" cy="308077"/>
            </a:xfrm>
            <a:custGeom>
              <a:avLst/>
              <a:gdLst/>
              <a:ahLst/>
              <a:cxnLst/>
              <a:rect l="l" t="t" r="r" b="b"/>
              <a:pathLst>
                <a:path w="270933" h="308077">
                  <a:moveTo>
                    <a:pt x="0" y="0"/>
                  </a:moveTo>
                  <a:lnTo>
                    <a:pt x="270933" y="0"/>
                  </a:lnTo>
                  <a:lnTo>
                    <a:pt x="270933" y="308077"/>
                  </a:lnTo>
                  <a:lnTo>
                    <a:pt x="0" y="308077"/>
                  </a:lnTo>
                  <a:close/>
                </a:path>
              </a:pathLst>
            </a:custGeom>
            <a:solidFill>
              <a:srgbClr val="222222"/>
            </a:solidFill>
          </p:spPr>
          <p:txBody>
            <a:bodyPr/>
            <a:lstStyle/>
            <a:p>
              <a:endParaRPr lang="en-IN"/>
            </a:p>
          </p:txBody>
        </p:sp>
        <p:sp>
          <p:nvSpPr>
            <p:cNvPr id="18" name="TextBox 18"/>
            <p:cNvSpPr txBox="1"/>
            <p:nvPr/>
          </p:nvSpPr>
          <p:spPr>
            <a:xfrm>
              <a:off x="0" y="-57150"/>
              <a:ext cx="270933" cy="365227"/>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0" y="9258300"/>
            <a:ext cx="1028700" cy="1028700"/>
            <a:chOff x="0" y="0"/>
            <a:chExt cx="270933" cy="270933"/>
          </a:xfrm>
        </p:grpSpPr>
        <p:sp>
          <p:nvSpPr>
            <p:cNvPr id="20" name="Freeform 20"/>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B9461"/>
            </a:solidFill>
            <a:ln cap="sq">
              <a:noFill/>
              <a:prstDash val="solid"/>
              <a:miter/>
            </a:ln>
          </p:spPr>
          <p:txBody>
            <a:bodyPr/>
            <a:lstStyle/>
            <a:p>
              <a:endParaRPr lang="en-IN"/>
            </a:p>
          </p:txBody>
        </p:sp>
        <p:sp>
          <p:nvSpPr>
            <p:cNvPr id="21" name="TextBox 21"/>
            <p:cNvSpPr txBox="1"/>
            <p:nvPr/>
          </p:nvSpPr>
          <p:spPr>
            <a:xfrm>
              <a:off x="0" y="-57150"/>
              <a:ext cx="270933" cy="328083"/>
            </a:xfrm>
            <a:prstGeom prst="rect">
              <a:avLst/>
            </a:prstGeom>
          </p:spPr>
          <p:txBody>
            <a:bodyPr lIns="50800" tIns="50800" rIns="50800" bIns="50800" rtlCol="0" anchor="ctr"/>
            <a:lstStyle/>
            <a:p>
              <a:pPr algn="ctr">
                <a:lnSpc>
                  <a:spcPts val="2659"/>
                </a:lnSpc>
              </a:pPr>
              <a:endParaRPr/>
            </a:p>
          </p:txBody>
        </p:sp>
      </p:grpSp>
      <p:sp>
        <p:nvSpPr>
          <p:cNvPr id="22" name="AutoShape 22"/>
          <p:cNvSpPr/>
          <p:nvPr/>
        </p:nvSpPr>
        <p:spPr>
          <a:xfrm>
            <a:off x="1723107" y="2460438"/>
            <a:ext cx="903745" cy="0"/>
          </a:xfrm>
          <a:prstGeom prst="line">
            <a:avLst/>
          </a:prstGeom>
          <a:ln w="238125" cap="flat">
            <a:solidFill>
              <a:srgbClr val="1B9461"/>
            </a:solidFill>
            <a:prstDash val="solid"/>
            <a:headEnd type="none" w="sm" len="sm"/>
            <a:tailEnd type="none" w="sm" len="sm"/>
          </a:ln>
        </p:spPr>
        <p:txBody>
          <a:bodyPr/>
          <a:lstStyle/>
          <a:p>
            <a:endParaRPr lang="en-IN"/>
          </a:p>
        </p:txBody>
      </p:sp>
      <p:sp>
        <p:nvSpPr>
          <p:cNvPr id="23" name="Freeform 23"/>
          <p:cNvSpPr/>
          <p:nvPr/>
        </p:nvSpPr>
        <p:spPr>
          <a:xfrm>
            <a:off x="1723107" y="2970025"/>
            <a:ext cx="2977468" cy="6168887"/>
          </a:xfrm>
          <a:custGeom>
            <a:avLst/>
            <a:gdLst/>
            <a:ahLst/>
            <a:cxnLst/>
            <a:rect l="l" t="t" r="r" b="b"/>
            <a:pathLst>
              <a:path w="2977468" h="6168887">
                <a:moveTo>
                  <a:pt x="0" y="0"/>
                </a:moveTo>
                <a:lnTo>
                  <a:pt x="2977468" y="0"/>
                </a:lnTo>
                <a:lnTo>
                  <a:pt x="2977468" y="6168887"/>
                </a:lnTo>
                <a:lnTo>
                  <a:pt x="0" y="6168887"/>
                </a:lnTo>
                <a:lnTo>
                  <a:pt x="0" y="0"/>
                </a:lnTo>
                <a:close/>
              </a:path>
            </a:pathLst>
          </a:custGeom>
          <a:blipFill>
            <a:blip r:embed="rId7"/>
            <a:stretch>
              <a:fillRect/>
            </a:stretch>
          </a:blipFill>
        </p:spPr>
        <p:txBody>
          <a:bodyPr/>
          <a:lstStyle/>
          <a:p>
            <a:endParaRPr lang="en-IN"/>
          </a:p>
        </p:txBody>
      </p:sp>
      <p:sp>
        <p:nvSpPr>
          <p:cNvPr id="24" name="TextBox 24"/>
          <p:cNvSpPr txBox="1"/>
          <p:nvPr/>
        </p:nvSpPr>
        <p:spPr>
          <a:xfrm>
            <a:off x="1723107" y="900442"/>
            <a:ext cx="7420893" cy="1051500"/>
          </a:xfrm>
          <a:prstGeom prst="rect">
            <a:avLst/>
          </a:prstGeom>
        </p:spPr>
        <p:txBody>
          <a:bodyPr lIns="0" tIns="0" rIns="0" bIns="0" rtlCol="0" anchor="t">
            <a:spAutoFit/>
          </a:bodyPr>
          <a:lstStyle/>
          <a:p>
            <a:pPr algn="l">
              <a:lnSpc>
                <a:spcPts val="8193"/>
              </a:lnSpc>
              <a:spcBef>
                <a:spcPct val="0"/>
              </a:spcBef>
            </a:pPr>
            <a:r>
              <a:rPr lang="en-US" sz="5852" b="1" u="sng" spc="380">
                <a:solidFill>
                  <a:srgbClr val="1B9461"/>
                </a:solidFill>
                <a:latin typeface="Poppins Bold"/>
                <a:ea typeface="Poppins Bold"/>
                <a:cs typeface="Poppins Bold"/>
                <a:sym typeface="Poppins Bold"/>
              </a:rPr>
              <a:t>Insights</a:t>
            </a:r>
          </a:p>
        </p:txBody>
      </p:sp>
      <p:sp>
        <p:nvSpPr>
          <p:cNvPr id="25" name="TextBox 25"/>
          <p:cNvSpPr txBox="1"/>
          <p:nvPr/>
        </p:nvSpPr>
        <p:spPr>
          <a:xfrm>
            <a:off x="10415266" y="2947888"/>
            <a:ext cx="6161842" cy="6191024"/>
          </a:xfrm>
          <a:prstGeom prst="rect">
            <a:avLst/>
          </a:prstGeom>
        </p:spPr>
        <p:txBody>
          <a:bodyPr lIns="0" tIns="0" rIns="0" bIns="0" rtlCol="0" anchor="t">
            <a:spAutoFit/>
          </a:bodyPr>
          <a:lstStyle/>
          <a:p>
            <a:pPr marL="578953" lvl="1" indent="-289477" algn="l">
              <a:lnSpc>
                <a:spcPts val="3754"/>
              </a:lnSpc>
              <a:buFont typeface="Arial"/>
              <a:buChar char="•"/>
            </a:pPr>
            <a:r>
              <a:rPr lang="en-US" sz="2681">
                <a:solidFill>
                  <a:srgbClr val="000000"/>
                </a:solidFill>
                <a:latin typeface="Poppins"/>
                <a:ea typeface="Poppins"/>
                <a:cs typeface="Poppins"/>
                <a:sym typeface="Poppins"/>
              </a:rPr>
              <a:t>Annotation and Location are two filters that are used in dashboard. The Annotation filter allows users to toggle between cases confirmed by the World Health Organization (WHO) and reported cases, providing flexibility in data analysis. The Location filter enables users to select all regions or individual countries, allowing for targeted exploration of data at different geographic levels.</a:t>
            </a:r>
          </a:p>
        </p:txBody>
      </p:sp>
      <p:sp>
        <p:nvSpPr>
          <p:cNvPr id="26" name="TextBox 26"/>
          <p:cNvSpPr txBox="1"/>
          <p:nvPr/>
        </p:nvSpPr>
        <p:spPr>
          <a:xfrm>
            <a:off x="10486023" y="2134365"/>
            <a:ext cx="7025410" cy="566421"/>
          </a:xfrm>
          <a:prstGeom prst="rect">
            <a:avLst/>
          </a:prstGeom>
        </p:spPr>
        <p:txBody>
          <a:bodyPr lIns="0" tIns="0" rIns="0" bIns="0" rtlCol="0" anchor="t">
            <a:spAutoFit/>
          </a:bodyPr>
          <a:lstStyle/>
          <a:p>
            <a:pPr algn="l">
              <a:lnSpc>
                <a:spcPts val="4479"/>
              </a:lnSpc>
            </a:pPr>
            <a:r>
              <a:rPr lang="en-US" sz="3199" b="1" u="sng">
                <a:solidFill>
                  <a:srgbClr val="000000"/>
                </a:solidFill>
                <a:latin typeface="Poppins Bold"/>
                <a:ea typeface="Poppins Bold"/>
                <a:cs typeface="Poppins Bold"/>
                <a:sym typeface="Poppins Bold"/>
              </a:rPr>
              <a:t>Filters: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9222" b="-9222"/>
            </a:stretch>
          </a:blipFill>
        </p:spPr>
        <p:txBody>
          <a:bodyPr/>
          <a:lstStyle/>
          <a:p>
            <a:endParaRPr lang="en-IN"/>
          </a:p>
        </p:txBody>
      </p:sp>
      <p:grpSp>
        <p:nvGrpSpPr>
          <p:cNvPr id="3" name="Group 3"/>
          <p:cNvGrpSpPr/>
          <p:nvPr/>
        </p:nvGrpSpPr>
        <p:grpSpPr>
          <a:xfrm>
            <a:off x="0" y="5880002"/>
            <a:ext cx="18288000" cy="4406998"/>
            <a:chOff x="0" y="0"/>
            <a:chExt cx="4816593" cy="1160691"/>
          </a:xfrm>
        </p:grpSpPr>
        <p:sp>
          <p:nvSpPr>
            <p:cNvPr id="4" name="Freeform 4"/>
            <p:cNvSpPr/>
            <p:nvPr/>
          </p:nvSpPr>
          <p:spPr>
            <a:xfrm>
              <a:off x="0" y="0"/>
              <a:ext cx="4816592" cy="1160691"/>
            </a:xfrm>
            <a:custGeom>
              <a:avLst/>
              <a:gdLst/>
              <a:ahLst/>
              <a:cxnLst/>
              <a:rect l="l" t="t" r="r" b="b"/>
              <a:pathLst>
                <a:path w="4816592" h="1160691">
                  <a:moveTo>
                    <a:pt x="0" y="0"/>
                  </a:moveTo>
                  <a:lnTo>
                    <a:pt x="4816592" y="0"/>
                  </a:lnTo>
                  <a:lnTo>
                    <a:pt x="4816592" y="1160691"/>
                  </a:lnTo>
                  <a:lnTo>
                    <a:pt x="0" y="1160691"/>
                  </a:lnTo>
                  <a:close/>
                </a:path>
              </a:pathLst>
            </a:custGeom>
            <a:solidFill>
              <a:srgbClr val="222222"/>
            </a:solidFill>
          </p:spPr>
          <p:txBody>
            <a:bodyPr/>
            <a:lstStyle/>
            <a:p>
              <a:endParaRPr lang="en-IN"/>
            </a:p>
          </p:txBody>
        </p:sp>
        <p:sp>
          <p:nvSpPr>
            <p:cNvPr id="5" name="TextBox 5"/>
            <p:cNvSpPr txBox="1"/>
            <p:nvPr/>
          </p:nvSpPr>
          <p:spPr>
            <a:xfrm>
              <a:off x="0" y="-57150"/>
              <a:ext cx="4816593" cy="1217841"/>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rot="5324316">
            <a:off x="14890109" y="-3175249"/>
            <a:ext cx="6662432" cy="5614266"/>
          </a:xfrm>
          <a:custGeom>
            <a:avLst/>
            <a:gdLst/>
            <a:ahLst/>
            <a:cxnLst/>
            <a:rect l="l" t="t" r="r" b="b"/>
            <a:pathLst>
              <a:path w="6662432" h="5614266">
                <a:moveTo>
                  <a:pt x="0" y="0"/>
                </a:moveTo>
                <a:lnTo>
                  <a:pt x="6662432" y="0"/>
                </a:lnTo>
                <a:lnTo>
                  <a:pt x="6662432" y="5614266"/>
                </a:lnTo>
                <a:lnTo>
                  <a:pt x="0" y="56142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grpSp>
        <p:nvGrpSpPr>
          <p:cNvPr id="7" name="Group 7"/>
          <p:cNvGrpSpPr/>
          <p:nvPr/>
        </p:nvGrpSpPr>
        <p:grpSpPr>
          <a:xfrm>
            <a:off x="16481007" y="1073135"/>
            <a:ext cx="1514312" cy="1301362"/>
            <a:chOff x="0" y="0"/>
            <a:chExt cx="812800" cy="698500"/>
          </a:xfrm>
        </p:grpSpPr>
        <p:sp>
          <p:nvSpPr>
            <p:cNvPr id="8" name="Freeform 8"/>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txBody>
            <a:bodyPr/>
            <a:lstStyle/>
            <a:p>
              <a:endParaRPr lang="en-IN"/>
            </a:p>
          </p:txBody>
        </p:sp>
        <p:sp>
          <p:nvSpPr>
            <p:cNvPr id="9" name="TextBox 9"/>
            <p:cNvSpPr txBox="1"/>
            <p:nvPr/>
          </p:nvSpPr>
          <p:spPr>
            <a:xfrm>
              <a:off x="114300" y="-57150"/>
              <a:ext cx="584200" cy="755650"/>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028700" y="1918275"/>
            <a:ext cx="15554054" cy="8158198"/>
          </a:xfrm>
          <a:custGeom>
            <a:avLst/>
            <a:gdLst/>
            <a:ahLst/>
            <a:cxnLst/>
            <a:rect l="l" t="t" r="r" b="b"/>
            <a:pathLst>
              <a:path w="15554054" h="8158198">
                <a:moveTo>
                  <a:pt x="0" y="0"/>
                </a:moveTo>
                <a:lnTo>
                  <a:pt x="15554054" y="0"/>
                </a:lnTo>
                <a:lnTo>
                  <a:pt x="15554054" y="8158198"/>
                </a:lnTo>
                <a:lnTo>
                  <a:pt x="0" y="8158198"/>
                </a:lnTo>
                <a:lnTo>
                  <a:pt x="0" y="0"/>
                </a:lnTo>
                <a:close/>
              </a:path>
            </a:pathLst>
          </a:custGeom>
          <a:blipFill>
            <a:blip r:embed="rId5"/>
            <a:stretch>
              <a:fillRect/>
            </a:stretch>
          </a:blipFill>
        </p:spPr>
        <p:txBody>
          <a:bodyPr/>
          <a:lstStyle/>
          <a:p>
            <a:endParaRPr lang="en-IN"/>
          </a:p>
        </p:txBody>
      </p:sp>
      <p:sp>
        <p:nvSpPr>
          <p:cNvPr id="11" name="TextBox 11"/>
          <p:cNvSpPr txBox="1"/>
          <p:nvPr/>
        </p:nvSpPr>
        <p:spPr>
          <a:xfrm>
            <a:off x="1028700" y="672317"/>
            <a:ext cx="6190983" cy="1051500"/>
          </a:xfrm>
          <a:prstGeom prst="rect">
            <a:avLst/>
          </a:prstGeom>
        </p:spPr>
        <p:txBody>
          <a:bodyPr lIns="0" tIns="0" rIns="0" bIns="0" rtlCol="0" anchor="t">
            <a:spAutoFit/>
          </a:bodyPr>
          <a:lstStyle/>
          <a:p>
            <a:pPr algn="l">
              <a:lnSpc>
                <a:spcPts val="8193"/>
              </a:lnSpc>
              <a:spcBef>
                <a:spcPct val="0"/>
              </a:spcBef>
            </a:pPr>
            <a:r>
              <a:rPr lang="en-US" sz="5852" b="1" u="sng" spc="380">
                <a:solidFill>
                  <a:srgbClr val="1B9461"/>
                </a:solidFill>
                <a:latin typeface="Poppins Bold"/>
                <a:ea typeface="Poppins Bold"/>
                <a:cs typeface="Poppins Bold"/>
                <a:sym typeface="Poppins Bold"/>
              </a:rPr>
              <a:t>Dashboard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9222" b="-9222"/>
            </a:stretch>
          </a:blipFill>
        </p:spPr>
        <p:txBody>
          <a:bodyPr/>
          <a:lstStyle/>
          <a:p>
            <a:endParaRPr lang="en-IN"/>
          </a:p>
        </p:txBody>
      </p:sp>
      <p:grpSp>
        <p:nvGrpSpPr>
          <p:cNvPr id="3" name="Group 3"/>
          <p:cNvGrpSpPr/>
          <p:nvPr/>
        </p:nvGrpSpPr>
        <p:grpSpPr>
          <a:xfrm>
            <a:off x="0" y="5880002"/>
            <a:ext cx="18288000" cy="4406998"/>
            <a:chOff x="0" y="0"/>
            <a:chExt cx="4816593" cy="1160691"/>
          </a:xfrm>
        </p:grpSpPr>
        <p:sp>
          <p:nvSpPr>
            <p:cNvPr id="4" name="Freeform 4"/>
            <p:cNvSpPr/>
            <p:nvPr/>
          </p:nvSpPr>
          <p:spPr>
            <a:xfrm>
              <a:off x="0" y="0"/>
              <a:ext cx="4816592" cy="1160691"/>
            </a:xfrm>
            <a:custGeom>
              <a:avLst/>
              <a:gdLst/>
              <a:ahLst/>
              <a:cxnLst/>
              <a:rect l="l" t="t" r="r" b="b"/>
              <a:pathLst>
                <a:path w="4816592" h="1160691">
                  <a:moveTo>
                    <a:pt x="0" y="0"/>
                  </a:moveTo>
                  <a:lnTo>
                    <a:pt x="4816592" y="0"/>
                  </a:lnTo>
                  <a:lnTo>
                    <a:pt x="4816592" y="1160691"/>
                  </a:lnTo>
                  <a:lnTo>
                    <a:pt x="0" y="1160691"/>
                  </a:lnTo>
                  <a:close/>
                </a:path>
              </a:pathLst>
            </a:custGeom>
            <a:solidFill>
              <a:srgbClr val="222222"/>
            </a:solidFill>
          </p:spPr>
          <p:txBody>
            <a:bodyPr/>
            <a:lstStyle/>
            <a:p>
              <a:endParaRPr lang="en-IN"/>
            </a:p>
          </p:txBody>
        </p:sp>
        <p:sp>
          <p:nvSpPr>
            <p:cNvPr id="5" name="TextBox 5"/>
            <p:cNvSpPr txBox="1"/>
            <p:nvPr/>
          </p:nvSpPr>
          <p:spPr>
            <a:xfrm>
              <a:off x="0" y="-57150"/>
              <a:ext cx="4816593" cy="1217841"/>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937147" y="2725415"/>
            <a:ext cx="16413707" cy="7561585"/>
            <a:chOff x="0" y="0"/>
            <a:chExt cx="4322952" cy="1991529"/>
          </a:xfrm>
        </p:grpSpPr>
        <p:sp>
          <p:nvSpPr>
            <p:cNvPr id="7" name="Freeform 7"/>
            <p:cNvSpPr/>
            <p:nvPr/>
          </p:nvSpPr>
          <p:spPr>
            <a:xfrm>
              <a:off x="0" y="0"/>
              <a:ext cx="4322952" cy="1991529"/>
            </a:xfrm>
            <a:custGeom>
              <a:avLst/>
              <a:gdLst/>
              <a:ahLst/>
              <a:cxnLst/>
              <a:rect l="l" t="t" r="r" b="b"/>
              <a:pathLst>
                <a:path w="4322952" h="1991529">
                  <a:moveTo>
                    <a:pt x="0" y="0"/>
                  </a:moveTo>
                  <a:lnTo>
                    <a:pt x="4322952" y="0"/>
                  </a:lnTo>
                  <a:lnTo>
                    <a:pt x="4322952" y="1991529"/>
                  </a:lnTo>
                  <a:lnTo>
                    <a:pt x="0" y="1991529"/>
                  </a:lnTo>
                  <a:close/>
                </a:path>
              </a:pathLst>
            </a:custGeom>
            <a:solidFill>
              <a:srgbClr val="1B9461"/>
            </a:solidFill>
            <a:ln cap="sq">
              <a:noFill/>
              <a:prstDash val="solid"/>
              <a:miter/>
            </a:ln>
          </p:spPr>
          <p:txBody>
            <a:bodyPr/>
            <a:lstStyle/>
            <a:p>
              <a:endParaRPr lang="en-IN"/>
            </a:p>
          </p:txBody>
        </p:sp>
        <p:sp>
          <p:nvSpPr>
            <p:cNvPr id="8" name="TextBox 8"/>
            <p:cNvSpPr txBox="1"/>
            <p:nvPr/>
          </p:nvSpPr>
          <p:spPr>
            <a:xfrm>
              <a:off x="0" y="-57150"/>
              <a:ext cx="4322952" cy="2048679"/>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163881" y="2957413"/>
            <a:ext cx="9769255" cy="6968999"/>
          </a:xfrm>
          <a:prstGeom prst="rect">
            <a:avLst/>
          </a:prstGeom>
        </p:spPr>
        <p:txBody>
          <a:bodyPr lIns="0" tIns="0" rIns="0" bIns="0" rtlCol="0" anchor="t">
            <a:spAutoFit/>
          </a:bodyPr>
          <a:lstStyle/>
          <a:p>
            <a:pPr marL="470529" lvl="1" indent="-235265" algn="l">
              <a:lnSpc>
                <a:spcPts val="3051"/>
              </a:lnSpc>
              <a:buFont typeface="Arial"/>
              <a:buChar char="•"/>
            </a:pPr>
            <a:r>
              <a:rPr lang="en-US" sz="2179" b="1" u="sng" spc="141">
                <a:solidFill>
                  <a:srgbClr val="000000"/>
                </a:solidFill>
                <a:latin typeface="Poppins Bold"/>
                <a:ea typeface="Poppins Bold"/>
                <a:cs typeface="Poppins Bold"/>
                <a:sym typeface="Poppins Bold"/>
              </a:rPr>
              <a:t>Global Impact:</a:t>
            </a:r>
            <a:r>
              <a:rPr lang="en-US" sz="2179" spc="141">
                <a:solidFill>
                  <a:srgbClr val="000000"/>
                </a:solidFill>
                <a:latin typeface="Poppins"/>
                <a:ea typeface="Poppins"/>
                <a:cs typeface="Poppins"/>
                <a:sym typeface="Poppins"/>
              </a:rPr>
              <a:t> The outbreak has significantly impacted populations worldwide, with over 132 million reported cases and 239,000 deaths.</a:t>
            </a:r>
          </a:p>
          <a:p>
            <a:pPr algn="l">
              <a:lnSpc>
                <a:spcPts val="3051"/>
              </a:lnSpc>
            </a:pPr>
            <a:endParaRPr lang="en-US" sz="2179" spc="141">
              <a:solidFill>
                <a:srgbClr val="000000"/>
              </a:solidFill>
              <a:latin typeface="Poppins"/>
              <a:ea typeface="Poppins"/>
              <a:cs typeface="Poppins"/>
              <a:sym typeface="Poppins"/>
            </a:endParaRPr>
          </a:p>
          <a:p>
            <a:pPr marL="470529" lvl="1" indent="-235265" algn="l">
              <a:lnSpc>
                <a:spcPts val="3051"/>
              </a:lnSpc>
              <a:buFont typeface="Arial"/>
              <a:buChar char="•"/>
            </a:pPr>
            <a:r>
              <a:rPr lang="en-US" sz="2179" b="1" u="sng" spc="141">
                <a:solidFill>
                  <a:srgbClr val="000000"/>
                </a:solidFill>
                <a:latin typeface="Poppins Bold"/>
                <a:ea typeface="Poppins Bold"/>
                <a:cs typeface="Poppins Bold"/>
                <a:sym typeface="Poppins Bold"/>
              </a:rPr>
              <a:t>Age Distribution:</a:t>
            </a:r>
            <a:r>
              <a:rPr lang="en-US" sz="2179" spc="141">
                <a:solidFill>
                  <a:srgbClr val="000000"/>
                </a:solidFill>
                <a:latin typeface="Poppins"/>
                <a:ea typeface="Poppins"/>
                <a:cs typeface="Poppins"/>
                <a:sym typeface="Poppins"/>
              </a:rPr>
              <a:t> The majority of cases are among individuals aged 30-39, followed by the 18-29 and 40-49 age groups.</a:t>
            </a:r>
          </a:p>
          <a:p>
            <a:pPr algn="l">
              <a:lnSpc>
                <a:spcPts val="3051"/>
              </a:lnSpc>
            </a:pPr>
            <a:endParaRPr lang="en-US" sz="2179" spc="141">
              <a:solidFill>
                <a:srgbClr val="000000"/>
              </a:solidFill>
              <a:latin typeface="Poppins"/>
              <a:ea typeface="Poppins"/>
              <a:cs typeface="Poppins"/>
              <a:sym typeface="Poppins"/>
            </a:endParaRPr>
          </a:p>
          <a:p>
            <a:pPr marL="470529" lvl="1" indent="-235265" algn="l">
              <a:lnSpc>
                <a:spcPts val="3051"/>
              </a:lnSpc>
              <a:buFont typeface="Arial"/>
              <a:buChar char="•"/>
            </a:pPr>
            <a:r>
              <a:rPr lang="en-US" sz="2179" b="1" u="sng" spc="141">
                <a:solidFill>
                  <a:srgbClr val="000000"/>
                </a:solidFill>
                <a:latin typeface="Poppins Bold"/>
                <a:ea typeface="Poppins Bold"/>
                <a:cs typeface="Poppins Bold"/>
                <a:sym typeface="Poppins Bold"/>
              </a:rPr>
              <a:t>Gender Disparity:</a:t>
            </a:r>
            <a:r>
              <a:rPr lang="en-US" sz="2179" spc="141">
                <a:solidFill>
                  <a:srgbClr val="000000"/>
                </a:solidFill>
                <a:latin typeface="Poppins"/>
                <a:ea typeface="Poppins"/>
                <a:cs typeface="Poppins"/>
                <a:sym typeface="Poppins"/>
              </a:rPr>
              <a:t> Men account for the overwhelming majority of cases, with a significant gender gap.</a:t>
            </a:r>
          </a:p>
          <a:p>
            <a:pPr algn="l">
              <a:lnSpc>
                <a:spcPts val="3051"/>
              </a:lnSpc>
            </a:pPr>
            <a:endParaRPr lang="en-US" sz="2179" spc="141">
              <a:solidFill>
                <a:srgbClr val="000000"/>
              </a:solidFill>
              <a:latin typeface="Poppins"/>
              <a:ea typeface="Poppins"/>
              <a:cs typeface="Poppins"/>
              <a:sym typeface="Poppins"/>
            </a:endParaRPr>
          </a:p>
          <a:p>
            <a:pPr marL="470529" lvl="1" indent="-235265" algn="l">
              <a:lnSpc>
                <a:spcPts val="3051"/>
              </a:lnSpc>
              <a:buFont typeface="Arial"/>
              <a:buChar char="•"/>
            </a:pPr>
            <a:r>
              <a:rPr lang="en-US" sz="2179" b="1" u="sng" spc="141">
                <a:solidFill>
                  <a:srgbClr val="000000"/>
                </a:solidFill>
                <a:latin typeface="Poppins Bold"/>
                <a:ea typeface="Poppins Bold"/>
                <a:cs typeface="Poppins Bold"/>
                <a:sym typeface="Poppins Bold"/>
              </a:rPr>
              <a:t>Geographic Distribution:</a:t>
            </a:r>
            <a:r>
              <a:rPr lang="en-US" sz="2179" spc="141">
                <a:solidFill>
                  <a:srgbClr val="000000"/>
                </a:solidFill>
                <a:latin typeface="Poppins"/>
                <a:ea typeface="Poppins"/>
                <a:cs typeface="Poppins"/>
                <a:sym typeface="Poppins"/>
              </a:rPr>
              <a:t> The Americas and the European Region have reported the highest number of cases, while the African Region has seen a relatively lower incidence.</a:t>
            </a:r>
          </a:p>
          <a:p>
            <a:pPr algn="l">
              <a:lnSpc>
                <a:spcPts val="3051"/>
              </a:lnSpc>
            </a:pPr>
            <a:endParaRPr lang="en-US" sz="2179" spc="141">
              <a:solidFill>
                <a:srgbClr val="000000"/>
              </a:solidFill>
              <a:latin typeface="Poppins"/>
              <a:ea typeface="Poppins"/>
              <a:cs typeface="Poppins"/>
              <a:sym typeface="Poppins"/>
            </a:endParaRPr>
          </a:p>
          <a:p>
            <a:pPr marL="470529" lvl="1" indent="-235265" algn="l">
              <a:lnSpc>
                <a:spcPts val="3051"/>
              </a:lnSpc>
              <a:buFont typeface="Arial"/>
              <a:buChar char="•"/>
            </a:pPr>
            <a:r>
              <a:rPr lang="en-US" sz="2179" b="1" u="sng" spc="141">
                <a:solidFill>
                  <a:srgbClr val="000000"/>
                </a:solidFill>
                <a:latin typeface="Poppins Bold"/>
                <a:ea typeface="Poppins Bold"/>
                <a:cs typeface="Poppins Bold"/>
                <a:sym typeface="Poppins Bold"/>
              </a:rPr>
              <a:t>Transmission Dynamics:</a:t>
            </a:r>
            <a:r>
              <a:rPr lang="en-US" sz="2179" spc="141">
                <a:solidFill>
                  <a:srgbClr val="000000"/>
                </a:solidFill>
                <a:latin typeface="Poppins"/>
                <a:ea typeface="Poppins"/>
                <a:cs typeface="Poppins"/>
                <a:sym typeface="Poppins"/>
              </a:rPr>
              <a:t> Sexual transmission is the primary mode of spread, particularly among men who have sex with men.</a:t>
            </a:r>
          </a:p>
        </p:txBody>
      </p:sp>
      <p:sp>
        <p:nvSpPr>
          <p:cNvPr id="10" name="Freeform 10"/>
          <p:cNvSpPr/>
          <p:nvPr/>
        </p:nvSpPr>
        <p:spPr>
          <a:xfrm rot="5324316">
            <a:off x="14890109" y="-3175249"/>
            <a:ext cx="6662432" cy="5614266"/>
          </a:xfrm>
          <a:custGeom>
            <a:avLst/>
            <a:gdLst/>
            <a:ahLst/>
            <a:cxnLst/>
            <a:rect l="l" t="t" r="r" b="b"/>
            <a:pathLst>
              <a:path w="6662432" h="5614266">
                <a:moveTo>
                  <a:pt x="0" y="0"/>
                </a:moveTo>
                <a:lnTo>
                  <a:pt x="6662432" y="0"/>
                </a:lnTo>
                <a:lnTo>
                  <a:pt x="6662432" y="5614266"/>
                </a:lnTo>
                <a:lnTo>
                  <a:pt x="0" y="56142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grpSp>
        <p:nvGrpSpPr>
          <p:cNvPr id="11" name="Group 11"/>
          <p:cNvGrpSpPr/>
          <p:nvPr/>
        </p:nvGrpSpPr>
        <p:grpSpPr>
          <a:xfrm>
            <a:off x="16481007" y="1073135"/>
            <a:ext cx="1514312" cy="1301362"/>
            <a:chOff x="0" y="0"/>
            <a:chExt cx="812800" cy="698500"/>
          </a:xfrm>
        </p:grpSpPr>
        <p:sp>
          <p:nvSpPr>
            <p:cNvPr id="12" name="Freeform 12"/>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txBody>
            <a:bodyPr/>
            <a:lstStyle/>
            <a:p>
              <a:endParaRPr lang="en-IN"/>
            </a:p>
          </p:txBody>
        </p:sp>
        <p:sp>
          <p:nvSpPr>
            <p:cNvPr id="13" name="TextBox 13"/>
            <p:cNvSpPr txBox="1"/>
            <p:nvPr/>
          </p:nvSpPr>
          <p:spPr>
            <a:xfrm>
              <a:off x="114300" y="-57150"/>
              <a:ext cx="584200" cy="755650"/>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1163881" y="911210"/>
            <a:ext cx="6190983" cy="1051500"/>
          </a:xfrm>
          <a:prstGeom prst="rect">
            <a:avLst/>
          </a:prstGeom>
        </p:spPr>
        <p:txBody>
          <a:bodyPr lIns="0" tIns="0" rIns="0" bIns="0" rtlCol="0" anchor="t">
            <a:spAutoFit/>
          </a:bodyPr>
          <a:lstStyle/>
          <a:p>
            <a:pPr algn="l">
              <a:lnSpc>
                <a:spcPts val="8193"/>
              </a:lnSpc>
              <a:spcBef>
                <a:spcPct val="0"/>
              </a:spcBef>
            </a:pPr>
            <a:r>
              <a:rPr lang="en-US" sz="5852" b="1" u="sng" spc="380">
                <a:solidFill>
                  <a:srgbClr val="1B9461"/>
                </a:solidFill>
                <a:latin typeface="Poppins Bold"/>
                <a:ea typeface="Poppins Bold"/>
                <a:cs typeface="Poppins Bold"/>
                <a:sym typeface="Poppins Bold"/>
              </a:rPr>
              <a:t>Conclusion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IN"/>
          </a:p>
        </p:txBody>
      </p:sp>
      <p:sp>
        <p:nvSpPr>
          <p:cNvPr id="3" name="Freeform 3"/>
          <p:cNvSpPr/>
          <p:nvPr/>
        </p:nvSpPr>
        <p:spPr>
          <a:xfrm rot="5324316">
            <a:off x="14890109" y="-3175249"/>
            <a:ext cx="6662432" cy="5614266"/>
          </a:xfrm>
          <a:custGeom>
            <a:avLst/>
            <a:gdLst/>
            <a:ahLst/>
            <a:cxnLst/>
            <a:rect l="l" t="t" r="r" b="b"/>
            <a:pathLst>
              <a:path w="6662432" h="5614266">
                <a:moveTo>
                  <a:pt x="0" y="0"/>
                </a:moveTo>
                <a:lnTo>
                  <a:pt x="6662432" y="0"/>
                </a:lnTo>
                <a:lnTo>
                  <a:pt x="6662432" y="5614266"/>
                </a:lnTo>
                <a:lnTo>
                  <a:pt x="0" y="56142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grpSp>
        <p:nvGrpSpPr>
          <p:cNvPr id="4" name="Group 4"/>
          <p:cNvGrpSpPr/>
          <p:nvPr/>
        </p:nvGrpSpPr>
        <p:grpSpPr>
          <a:xfrm>
            <a:off x="16481007" y="1073135"/>
            <a:ext cx="1514312" cy="1301362"/>
            <a:chOff x="0" y="0"/>
            <a:chExt cx="812800" cy="698500"/>
          </a:xfrm>
        </p:grpSpPr>
        <p:sp>
          <p:nvSpPr>
            <p:cNvPr id="5" name="Freeform 5"/>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FFFFFF"/>
            </a:solidFill>
          </p:spPr>
          <p:txBody>
            <a:bodyPr/>
            <a:lstStyle/>
            <a:p>
              <a:endParaRPr lang="en-IN"/>
            </a:p>
          </p:txBody>
        </p:sp>
        <p:sp>
          <p:nvSpPr>
            <p:cNvPr id="6" name="TextBox 6"/>
            <p:cNvSpPr txBox="1"/>
            <p:nvPr/>
          </p:nvSpPr>
          <p:spPr>
            <a:xfrm>
              <a:off x="114300" y="-57150"/>
              <a:ext cx="584200" cy="755650"/>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75683">
            <a:off x="-3331216" y="7818697"/>
            <a:ext cx="6662432" cy="5614266"/>
          </a:xfrm>
          <a:custGeom>
            <a:avLst/>
            <a:gdLst/>
            <a:ahLst/>
            <a:cxnLst/>
            <a:rect l="l" t="t" r="r" b="b"/>
            <a:pathLst>
              <a:path w="6662432" h="5614266">
                <a:moveTo>
                  <a:pt x="0" y="0"/>
                </a:moveTo>
                <a:lnTo>
                  <a:pt x="6662432" y="0"/>
                </a:lnTo>
                <a:lnTo>
                  <a:pt x="6662432" y="5614266"/>
                </a:lnTo>
                <a:lnTo>
                  <a:pt x="0" y="56142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grpSp>
        <p:nvGrpSpPr>
          <p:cNvPr id="8" name="Group 8"/>
          <p:cNvGrpSpPr/>
          <p:nvPr/>
        </p:nvGrpSpPr>
        <p:grpSpPr>
          <a:xfrm rot="-10800000">
            <a:off x="226005" y="7883216"/>
            <a:ext cx="1514312" cy="1301362"/>
            <a:chOff x="0" y="0"/>
            <a:chExt cx="812800" cy="698500"/>
          </a:xfrm>
        </p:grpSpPr>
        <p:sp>
          <p:nvSpPr>
            <p:cNvPr id="9" name="Freeform 9"/>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FFFFFF"/>
            </a:solidFill>
          </p:spPr>
          <p:txBody>
            <a:bodyPr/>
            <a:lstStyle/>
            <a:p>
              <a:endParaRPr lang="en-IN"/>
            </a:p>
          </p:txBody>
        </p:sp>
        <p:sp>
          <p:nvSpPr>
            <p:cNvPr id="10" name="TextBox 10"/>
            <p:cNvSpPr txBox="1"/>
            <p:nvPr/>
          </p:nvSpPr>
          <p:spPr>
            <a:xfrm>
              <a:off x="114300" y="-57150"/>
              <a:ext cx="584200" cy="75565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4743585" y="2725087"/>
            <a:ext cx="8800830" cy="4836826"/>
            <a:chOff x="0" y="0"/>
            <a:chExt cx="2317914" cy="1273897"/>
          </a:xfrm>
        </p:grpSpPr>
        <p:sp>
          <p:nvSpPr>
            <p:cNvPr id="12" name="Freeform 12"/>
            <p:cNvSpPr/>
            <p:nvPr/>
          </p:nvSpPr>
          <p:spPr>
            <a:xfrm>
              <a:off x="0" y="0"/>
              <a:ext cx="2317914" cy="1273897"/>
            </a:xfrm>
            <a:custGeom>
              <a:avLst/>
              <a:gdLst/>
              <a:ahLst/>
              <a:cxnLst/>
              <a:rect l="l" t="t" r="r" b="b"/>
              <a:pathLst>
                <a:path w="2317914" h="1273897">
                  <a:moveTo>
                    <a:pt x="0" y="0"/>
                  </a:moveTo>
                  <a:lnTo>
                    <a:pt x="2317914" y="0"/>
                  </a:lnTo>
                  <a:lnTo>
                    <a:pt x="2317914" y="1273897"/>
                  </a:lnTo>
                  <a:lnTo>
                    <a:pt x="0" y="1273897"/>
                  </a:lnTo>
                  <a:close/>
                </a:path>
              </a:pathLst>
            </a:custGeom>
            <a:solidFill>
              <a:srgbClr val="000000">
                <a:alpha val="0"/>
              </a:srgbClr>
            </a:solidFill>
            <a:ln w="38100" cap="sq">
              <a:solidFill>
                <a:srgbClr val="FFFFFF"/>
              </a:solidFill>
              <a:prstDash val="solid"/>
              <a:miter/>
            </a:ln>
          </p:spPr>
          <p:txBody>
            <a:bodyPr/>
            <a:lstStyle/>
            <a:p>
              <a:endParaRPr lang="en-IN"/>
            </a:p>
          </p:txBody>
        </p:sp>
        <p:sp>
          <p:nvSpPr>
            <p:cNvPr id="13" name="TextBox 13"/>
            <p:cNvSpPr txBox="1"/>
            <p:nvPr/>
          </p:nvSpPr>
          <p:spPr>
            <a:xfrm>
              <a:off x="0" y="-57150"/>
              <a:ext cx="2317914" cy="1331047"/>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4160480" y="2596174"/>
            <a:ext cx="9967041" cy="2839738"/>
          </a:xfrm>
          <a:prstGeom prst="rect">
            <a:avLst/>
          </a:prstGeom>
        </p:spPr>
        <p:txBody>
          <a:bodyPr lIns="0" tIns="0" rIns="0" bIns="0" rtlCol="0" anchor="t">
            <a:spAutoFit/>
          </a:bodyPr>
          <a:lstStyle/>
          <a:p>
            <a:pPr algn="ctr">
              <a:lnSpc>
                <a:spcPts val="21974"/>
              </a:lnSpc>
              <a:spcBef>
                <a:spcPct val="0"/>
              </a:spcBef>
            </a:pPr>
            <a:r>
              <a:rPr lang="en-US" sz="15696" b="1" spc="1020">
                <a:solidFill>
                  <a:srgbClr val="FFFFFF"/>
                </a:solidFill>
                <a:latin typeface="Poppins Medium"/>
                <a:ea typeface="Poppins Medium"/>
                <a:cs typeface="Poppins Medium"/>
                <a:sym typeface="Poppins Medium"/>
              </a:rPr>
              <a:t>Thank</a:t>
            </a:r>
          </a:p>
        </p:txBody>
      </p:sp>
      <p:sp>
        <p:nvSpPr>
          <p:cNvPr id="15" name="TextBox 15"/>
          <p:cNvSpPr txBox="1"/>
          <p:nvPr/>
        </p:nvSpPr>
        <p:spPr>
          <a:xfrm>
            <a:off x="3608898" y="4393888"/>
            <a:ext cx="11070203" cy="2839738"/>
          </a:xfrm>
          <a:prstGeom prst="rect">
            <a:avLst/>
          </a:prstGeom>
        </p:spPr>
        <p:txBody>
          <a:bodyPr lIns="0" tIns="0" rIns="0" bIns="0" rtlCol="0" anchor="t">
            <a:spAutoFit/>
          </a:bodyPr>
          <a:lstStyle/>
          <a:p>
            <a:pPr algn="ctr">
              <a:lnSpc>
                <a:spcPts val="21974"/>
              </a:lnSpc>
              <a:spcBef>
                <a:spcPct val="0"/>
              </a:spcBef>
            </a:pPr>
            <a:r>
              <a:rPr lang="en-US" sz="15696" b="1">
                <a:solidFill>
                  <a:srgbClr val="FFFFFF"/>
                </a:solidFill>
                <a:latin typeface="Poppins Bold"/>
                <a:ea typeface="Poppins Bold"/>
                <a:cs typeface="Poppins Bold"/>
                <a:sym typeface="Poppins Bold"/>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222" b="-9222"/>
            </a:stretch>
          </a:blipFill>
        </p:spPr>
        <p:txBody>
          <a:bodyPr/>
          <a:lstStyle/>
          <a:p>
            <a:endParaRPr lang="en-IN"/>
          </a:p>
        </p:txBody>
      </p:sp>
      <p:grpSp>
        <p:nvGrpSpPr>
          <p:cNvPr id="3" name="Group 3"/>
          <p:cNvGrpSpPr/>
          <p:nvPr/>
        </p:nvGrpSpPr>
        <p:grpSpPr>
          <a:xfrm>
            <a:off x="0" y="0"/>
            <a:ext cx="1028700" cy="1771441"/>
            <a:chOff x="0" y="0"/>
            <a:chExt cx="270933" cy="466552"/>
          </a:xfrm>
        </p:grpSpPr>
        <p:sp>
          <p:nvSpPr>
            <p:cNvPr id="4" name="Freeform 4"/>
            <p:cNvSpPr/>
            <p:nvPr/>
          </p:nvSpPr>
          <p:spPr>
            <a:xfrm>
              <a:off x="0" y="0"/>
              <a:ext cx="270933" cy="466552"/>
            </a:xfrm>
            <a:custGeom>
              <a:avLst/>
              <a:gdLst/>
              <a:ahLst/>
              <a:cxnLst/>
              <a:rect l="l" t="t" r="r" b="b"/>
              <a:pathLst>
                <a:path w="270933" h="466552">
                  <a:moveTo>
                    <a:pt x="0" y="0"/>
                  </a:moveTo>
                  <a:lnTo>
                    <a:pt x="270933" y="0"/>
                  </a:lnTo>
                  <a:lnTo>
                    <a:pt x="270933" y="466552"/>
                  </a:lnTo>
                  <a:lnTo>
                    <a:pt x="0" y="466552"/>
                  </a:lnTo>
                  <a:close/>
                </a:path>
              </a:pathLst>
            </a:custGeom>
            <a:solidFill>
              <a:srgbClr val="1B9461"/>
            </a:solidFill>
          </p:spPr>
          <p:txBody>
            <a:bodyPr/>
            <a:lstStyle/>
            <a:p>
              <a:endParaRPr lang="en-IN"/>
            </a:p>
          </p:txBody>
        </p:sp>
        <p:sp>
          <p:nvSpPr>
            <p:cNvPr id="5" name="TextBox 5"/>
            <p:cNvSpPr txBox="1"/>
            <p:nvPr/>
          </p:nvSpPr>
          <p:spPr>
            <a:xfrm>
              <a:off x="0" y="-57150"/>
              <a:ext cx="270933" cy="523702"/>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0" y="8088569"/>
            <a:ext cx="1028700" cy="1169731"/>
            <a:chOff x="0" y="0"/>
            <a:chExt cx="270933" cy="308077"/>
          </a:xfrm>
        </p:grpSpPr>
        <p:sp>
          <p:nvSpPr>
            <p:cNvPr id="7" name="Freeform 7"/>
            <p:cNvSpPr/>
            <p:nvPr/>
          </p:nvSpPr>
          <p:spPr>
            <a:xfrm>
              <a:off x="0" y="0"/>
              <a:ext cx="270933" cy="308077"/>
            </a:xfrm>
            <a:custGeom>
              <a:avLst/>
              <a:gdLst/>
              <a:ahLst/>
              <a:cxnLst/>
              <a:rect l="l" t="t" r="r" b="b"/>
              <a:pathLst>
                <a:path w="270933" h="308077">
                  <a:moveTo>
                    <a:pt x="0" y="0"/>
                  </a:moveTo>
                  <a:lnTo>
                    <a:pt x="270933" y="0"/>
                  </a:lnTo>
                  <a:lnTo>
                    <a:pt x="270933" y="308077"/>
                  </a:lnTo>
                  <a:lnTo>
                    <a:pt x="0" y="308077"/>
                  </a:lnTo>
                  <a:close/>
                </a:path>
              </a:pathLst>
            </a:custGeom>
            <a:solidFill>
              <a:srgbClr val="222222"/>
            </a:solidFill>
          </p:spPr>
          <p:txBody>
            <a:bodyPr/>
            <a:lstStyle/>
            <a:p>
              <a:endParaRPr lang="en-IN"/>
            </a:p>
          </p:txBody>
        </p:sp>
        <p:sp>
          <p:nvSpPr>
            <p:cNvPr id="8" name="TextBox 8"/>
            <p:cNvSpPr txBox="1"/>
            <p:nvPr/>
          </p:nvSpPr>
          <p:spPr>
            <a:xfrm>
              <a:off x="0" y="-57150"/>
              <a:ext cx="270933" cy="365227"/>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6780649" y="8885345"/>
            <a:ext cx="919202" cy="745910"/>
          </a:xfrm>
          <a:custGeom>
            <a:avLst/>
            <a:gdLst/>
            <a:ahLst/>
            <a:cxnLst/>
            <a:rect l="l" t="t" r="r" b="b"/>
            <a:pathLst>
              <a:path w="919202" h="745910">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grpSp>
        <p:nvGrpSpPr>
          <p:cNvPr id="10" name="Group 10"/>
          <p:cNvGrpSpPr/>
          <p:nvPr/>
        </p:nvGrpSpPr>
        <p:grpSpPr>
          <a:xfrm>
            <a:off x="0" y="9258300"/>
            <a:ext cx="1028700" cy="1028700"/>
            <a:chOff x="0" y="0"/>
            <a:chExt cx="270933" cy="270933"/>
          </a:xfrm>
        </p:grpSpPr>
        <p:sp>
          <p:nvSpPr>
            <p:cNvPr id="11" name="Freeform 11"/>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B9461"/>
            </a:solidFill>
            <a:ln cap="sq">
              <a:noFill/>
              <a:prstDash val="solid"/>
              <a:miter/>
            </a:ln>
          </p:spPr>
          <p:txBody>
            <a:bodyPr/>
            <a:lstStyle/>
            <a:p>
              <a:endParaRPr lang="en-IN"/>
            </a:p>
          </p:txBody>
        </p:sp>
        <p:sp>
          <p:nvSpPr>
            <p:cNvPr id="12" name="TextBox 12"/>
            <p:cNvSpPr txBox="1"/>
            <p:nvPr/>
          </p:nvSpPr>
          <p:spPr>
            <a:xfrm>
              <a:off x="0" y="-57150"/>
              <a:ext cx="270933" cy="328083"/>
            </a:xfrm>
            <a:prstGeom prst="rect">
              <a:avLst/>
            </a:prstGeom>
          </p:spPr>
          <p:txBody>
            <a:bodyPr lIns="50800" tIns="50800" rIns="50800" bIns="50800" rtlCol="0" anchor="ctr"/>
            <a:lstStyle/>
            <a:p>
              <a:pPr algn="ctr">
                <a:lnSpc>
                  <a:spcPts val="2659"/>
                </a:lnSpc>
              </a:pPr>
              <a:endParaRPr/>
            </a:p>
          </p:txBody>
        </p:sp>
      </p:grpSp>
      <p:sp>
        <p:nvSpPr>
          <p:cNvPr id="13" name="AutoShape 13"/>
          <p:cNvSpPr/>
          <p:nvPr/>
        </p:nvSpPr>
        <p:spPr>
          <a:xfrm>
            <a:off x="1723107" y="9277350"/>
            <a:ext cx="14479624" cy="0"/>
          </a:xfrm>
          <a:prstGeom prst="line">
            <a:avLst/>
          </a:prstGeom>
          <a:ln w="38100" cap="flat">
            <a:solidFill>
              <a:srgbClr val="1B9461"/>
            </a:solidFill>
            <a:prstDash val="solid"/>
            <a:headEnd type="none" w="sm" len="sm"/>
            <a:tailEnd type="none" w="sm" len="sm"/>
          </a:ln>
        </p:spPr>
        <p:txBody>
          <a:bodyPr/>
          <a:lstStyle/>
          <a:p>
            <a:endParaRPr lang="en-IN"/>
          </a:p>
        </p:txBody>
      </p:sp>
      <p:sp>
        <p:nvSpPr>
          <p:cNvPr id="14" name="AutoShape 14"/>
          <p:cNvSpPr/>
          <p:nvPr/>
        </p:nvSpPr>
        <p:spPr>
          <a:xfrm flipH="1">
            <a:off x="17240250" y="3024088"/>
            <a:ext cx="0" cy="5293724"/>
          </a:xfrm>
          <a:prstGeom prst="line">
            <a:avLst/>
          </a:prstGeom>
          <a:ln w="38100" cap="flat">
            <a:solidFill>
              <a:srgbClr val="1B9461"/>
            </a:solidFill>
            <a:prstDash val="solid"/>
            <a:headEnd type="none" w="sm" len="sm"/>
            <a:tailEnd type="none" w="sm" len="sm"/>
          </a:ln>
        </p:spPr>
        <p:txBody>
          <a:bodyPr/>
          <a:lstStyle/>
          <a:p>
            <a:endParaRPr lang="en-IN"/>
          </a:p>
        </p:txBody>
      </p:sp>
      <p:sp>
        <p:nvSpPr>
          <p:cNvPr id="15" name="Freeform 15"/>
          <p:cNvSpPr/>
          <p:nvPr/>
        </p:nvSpPr>
        <p:spPr>
          <a:xfrm rot="5324316">
            <a:off x="14890109" y="-3175249"/>
            <a:ext cx="6662432" cy="5614266"/>
          </a:xfrm>
          <a:custGeom>
            <a:avLst/>
            <a:gdLst/>
            <a:ahLst/>
            <a:cxnLst/>
            <a:rect l="l" t="t" r="r" b="b"/>
            <a:pathLst>
              <a:path w="6662432" h="5614266">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grpSp>
        <p:nvGrpSpPr>
          <p:cNvPr id="16" name="Group 16"/>
          <p:cNvGrpSpPr/>
          <p:nvPr/>
        </p:nvGrpSpPr>
        <p:grpSpPr>
          <a:xfrm>
            <a:off x="16481007" y="1073135"/>
            <a:ext cx="1514312" cy="1301362"/>
            <a:chOff x="0" y="0"/>
            <a:chExt cx="812800" cy="698500"/>
          </a:xfrm>
        </p:grpSpPr>
        <p:sp>
          <p:nvSpPr>
            <p:cNvPr id="17" name="Freeform 17"/>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txBody>
            <a:bodyPr/>
            <a:lstStyle/>
            <a:p>
              <a:endParaRPr lang="en-IN"/>
            </a:p>
          </p:txBody>
        </p:sp>
        <p:sp>
          <p:nvSpPr>
            <p:cNvPr id="18" name="TextBox 18"/>
            <p:cNvSpPr txBox="1"/>
            <p:nvPr/>
          </p:nvSpPr>
          <p:spPr>
            <a:xfrm>
              <a:off x="114300" y="-57150"/>
              <a:ext cx="584200" cy="755650"/>
            </a:xfrm>
            <a:prstGeom prst="rect">
              <a:avLst/>
            </a:prstGeom>
          </p:spPr>
          <p:txBody>
            <a:bodyPr lIns="50800" tIns="50800" rIns="50800" bIns="50800" rtlCol="0" anchor="ctr"/>
            <a:lstStyle/>
            <a:p>
              <a:pPr algn="ctr">
                <a:lnSpc>
                  <a:spcPts val="2659"/>
                </a:lnSpc>
              </a:pPr>
              <a:endParaRPr/>
            </a:p>
          </p:txBody>
        </p:sp>
      </p:grpSp>
      <p:sp>
        <p:nvSpPr>
          <p:cNvPr id="19" name="AutoShape 19"/>
          <p:cNvSpPr/>
          <p:nvPr/>
        </p:nvSpPr>
        <p:spPr>
          <a:xfrm>
            <a:off x="1723107" y="2460438"/>
            <a:ext cx="903745" cy="0"/>
          </a:xfrm>
          <a:prstGeom prst="line">
            <a:avLst/>
          </a:prstGeom>
          <a:ln w="238125" cap="flat">
            <a:solidFill>
              <a:srgbClr val="1B9461"/>
            </a:solidFill>
            <a:prstDash val="solid"/>
            <a:headEnd type="none" w="sm" len="sm"/>
            <a:tailEnd type="none" w="sm" len="sm"/>
          </a:ln>
        </p:spPr>
        <p:txBody>
          <a:bodyPr/>
          <a:lstStyle/>
          <a:p>
            <a:endParaRPr lang="en-IN"/>
          </a:p>
        </p:txBody>
      </p:sp>
      <p:sp>
        <p:nvSpPr>
          <p:cNvPr id="20" name="TextBox 20"/>
          <p:cNvSpPr txBox="1"/>
          <p:nvPr/>
        </p:nvSpPr>
        <p:spPr>
          <a:xfrm>
            <a:off x="1723107" y="900442"/>
            <a:ext cx="7226115" cy="1051500"/>
          </a:xfrm>
          <a:prstGeom prst="rect">
            <a:avLst/>
          </a:prstGeom>
        </p:spPr>
        <p:txBody>
          <a:bodyPr lIns="0" tIns="0" rIns="0" bIns="0" rtlCol="0" anchor="t">
            <a:spAutoFit/>
          </a:bodyPr>
          <a:lstStyle/>
          <a:p>
            <a:pPr algn="l">
              <a:lnSpc>
                <a:spcPts val="8193"/>
              </a:lnSpc>
              <a:spcBef>
                <a:spcPct val="0"/>
              </a:spcBef>
            </a:pPr>
            <a:r>
              <a:rPr lang="en-US" sz="5852" b="1" u="sng" spc="380">
                <a:solidFill>
                  <a:srgbClr val="1B9461"/>
                </a:solidFill>
                <a:latin typeface="Poppins Bold"/>
                <a:ea typeface="Poppins Bold"/>
                <a:cs typeface="Poppins Bold"/>
                <a:sym typeface="Poppins Bold"/>
              </a:rPr>
              <a:t>Table of Content</a:t>
            </a:r>
          </a:p>
        </p:txBody>
      </p:sp>
      <p:grpSp>
        <p:nvGrpSpPr>
          <p:cNvPr id="21" name="Group 21"/>
          <p:cNvGrpSpPr/>
          <p:nvPr/>
        </p:nvGrpSpPr>
        <p:grpSpPr>
          <a:xfrm>
            <a:off x="1723107" y="2970025"/>
            <a:ext cx="5991641" cy="4820288"/>
            <a:chOff x="0" y="0"/>
            <a:chExt cx="7988855" cy="6427050"/>
          </a:xfrm>
        </p:grpSpPr>
        <p:sp>
          <p:nvSpPr>
            <p:cNvPr id="22" name="TextBox 22"/>
            <p:cNvSpPr txBox="1"/>
            <p:nvPr/>
          </p:nvSpPr>
          <p:spPr>
            <a:xfrm>
              <a:off x="0" y="-76200"/>
              <a:ext cx="7988855" cy="663788"/>
            </a:xfrm>
            <a:prstGeom prst="rect">
              <a:avLst/>
            </a:prstGeom>
          </p:spPr>
          <p:txBody>
            <a:bodyPr lIns="0" tIns="0" rIns="0" bIns="0" rtlCol="0" anchor="t">
              <a:spAutoFit/>
            </a:bodyPr>
            <a:lstStyle/>
            <a:p>
              <a:pPr marL="626104" lvl="1" indent="-313052" algn="l">
                <a:lnSpc>
                  <a:spcPts val="4059"/>
                </a:lnSpc>
                <a:buFont typeface="Arial"/>
                <a:buChar char="•"/>
              </a:pPr>
              <a:r>
                <a:rPr lang="en-US" sz="2899">
                  <a:solidFill>
                    <a:srgbClr val="000000"/>
                  </a:solidFill>
                  <a:latin typeface="Poppins"/>
                  <a:ea typeface="Poppins"/>
                  <a:cs typeface="Poppins"/>
                  <a:sym typeface="Poppins"/>
                </a:rPr>
                <a:t> Introduction                     3</a:t>
              </a:r>
            </a:p>
          </p:txBody>
        </p:sp>
        <p:sp>
          <p:nvSpPr>
            <p:cNvPr id="23" name="TextBox 23"/>
            <p:cNvSpPr txBox="1"/>
            <p:nvPr/>
          </p:nvSpPr>
          <p:spPr>
            <a:xfrm>
              <a:off x="0" y="1870288"/>
              <a:ext cx="7988855" cy="663788"/>
            </a:xfrm>
            <a:prstGeom prst="rect">
              <a:avLst/>
            </a:prstGeom>
          </p:spPr>
          <p:txBody>
            <a:bodyPr lIns="0" tIns="0" rIns="0" bIns="0" rtlCol="0" anchor="t">
              <a:spAutoFit/>
            </a:bodyPr>
            <a:lstStyle/>
            <a:p>
              <a:pPr marL="626104" lvl="1" indent="-313052" algn="l">
                <a:lnSpc>
                  <a:spcPts val="4059"/>
                </a:lnSpc>
                <a:buFont typeface="Arial"/>
                <a:buChar char="•"/>
              </a:pPr>
              <a:r>
                <a:rPr lang="en-US" sz="2899">
                  <a:solidFill>
                    <a:srgbClr val="000000"/>
                  </a:solidFill>
                  <a:latin typeface="Poppins"/>
                  <a:ea typeface="Poppins"/>
                  <a:cs typeface="Poppins"/>
                  <a:sym typeface="Poppins"/>
                </a:rPr>
                <a:t>  Project Overview            4</a:t>
              </a:r>
            </a:p>
          </p:txBody>
        </p:sp>
        <p:sp>
          <p:nvSpPr>
            <p:cNvPr id="24" name="TextBox 24"/>
            <p:cNvSpPr txBox="1"/>
            <p:nvPr/>
          </p:nvSpPr>
          <p:spPr>
            <a:xfrm>
              <a:off x="0" y="3816775"/>
              <a:ext cx="7988855" cy="663788"/>
            </a:xfrm>
            <a:prstGeom prst="rect">
              <a:avLst/>
            </a:prstGeom>
          </p:spPr>
          <p:txBody>
            <a:bodyPr lIns="0" tIns="0" rIns="0" bIns="0" rtlCol="0" anchor="t">
              <a:spAutoFit/>
            </a:bodyPr>
            <a:lstStyle/>
            <a:p>
              <a:pPr marL="626104" lvl="1" indent="-313052" algn="l">
                <a:lnSpc>
                  <a:spcPts val="4059"/>
                </a:lnSpc>
                <a:buFont typeface="Arial"/>
                <a:buChar char="•"/>
              </a:pPr>
              <a:r>
                <a:rPr lang="en-US" sz="2899">
                  <a:solidFill>
                    <a:srgbClr val="000000"/>
                  </a:solidFill>
                  <a:latin typeface="Poppins"/>
                  <a:ea typeface="Poppins"/>
                  <a:cs typeface="Poppins"/>
                  <a:sym typeface="Poppins"/>
                </a:rPr>
                <a:t>Problem Statements       5</a:t>
              </a:r>
            </a:p>
          </p:txBody>
        </p:sp>
        <p:sp>
          <p:nvSpPr>
            <p:cNvPr id="25" name="TextBox 25"/>
            <p:cNvSpPr txBox="1"/>
            <p:nvPr/>
          </p:nvSpPr>
          <p:spPr>
            <a:xfrm>
              <a:off x="0" y="5763263"/>
              <a:ext cx="7988855" cy="663788"/>
            </a:xfrm>
            <a:prstGeom prst="rect">
              <a:avLst/>
            </a:prstGeom>
          </p:spPr>
          <p:txBody>
            <a:bodyPr lIns="0" tIns="0" rIns="0" bIns="0" rtlCol="0" anchor="t">
              <a:spAutoFit/>
            </a:bodyPr>
            <a:lstStyle/>
            <a:p>
              <a:pPr marL="626104" lvl="1" indent="-313052" algn="l">
                <a:lnSpc>
                  <a:spcPts val="4059"/>
                </a:lnSpc>
                <a:buFont typeface="Arial"/>
                <a:buChar char="•"/>
              </a:pPr>
              <a:r>
                <a:rPr lang="en-US" sz="2899">
                  <a:solidFill>
                    <a:srgbClr val="000000"/>
                  </a:solidFill>
                  <a:latin typeface="Poppins"/>
                  <a:ea typeface="Poppins"/>
                  <a:cs typeface="Poppins"/>
                  <a:sym typeface="Poppins"/>
                </a:rPr>
                <a:t>Methodology                     7</a:t>
              </a:r>
            </a:p>
          </p:txBody>
        </p:sp>
      </p:grpSp>
      <p:grpSp>
        <p:nvGrpSpPr>
          <p:cNvPr id="26" name="Group 26"/>
          <p:cNvGrpSpPr/>
          <p:nvPr/>
        </p:nvGrpSpPr>
        <p:grpSpPr>
          <a:xfrm>
            <a:off x="10523811" y="2970025"/>
            <a:ext cx="4817729" cy="4820288"/>
            <a:chOff x="0" y="0"/>
            <a:chExt cx="6423638" cy="6427050"/>
          </a:xfrm>
        </p:grpSpPr>
        <p:sp>
          <p:nvSpPr>
            <p:cNvPr id="27" name="TextBox 27"/>
            <p:cNvSpPr txBox="1"/>
            <p:nvPr/>
          </p:nvSpPr>
          <p:spPr>
            <a:xfrm>
              <a:off x="0" y="-76200"/>
              <a:ext cx="6423638" cy="663788"/>
            </a:xfrm>
            <a:prstGeom prst="rect">
              <a:avLst/>
            </a:prstGeom>
          </p:spPr>
          <p:txBody>
            <a:bodyPr lIns="0" tIns="0" rIns="0" bIns="0" rtlCol="0" anchor="t">
              <a:spAutoFit/>
            </a:bodyPr>
            <a:lstStyle/>
            <a:p>
              <a:pPr marL="626104" lvl="1" indent="-313052" algn="l">
                <a:lnSpc>
                  <a:spcPts val="4059"/>
                </a:lnSpc>
                <a:buFont typeface="Arial"/>
                <a:buChar char="•"/>
              </a:pPr>
              <a:r>
                <a:rPr lang="en-US" sz="2899">
                  <a:solidFill>
                    <a:srgbClr val="000000"/>
                  </a:solidFill>
                  <a:latin typeface="Poppins"/>
                  <a:ea typeface="Poppins"/>
                  <a:cs typeface="Poppins"/>
                  <a:sym typeface="Poppins"/>
                </a:rPr>
                <a:t>Insights                      8</a:t>
              </a:r>
            </a:p>
          </p:txBody>
        </p:sp>
        <p:sp>
          <p:nvSpPr>
            <p:cNvPr id="28" name="TextBox 28"/>
            <p:cNvSpPr txBox="1"/>
            <p:nvPr/>
          </p:nvSpPr>
          <p:spPr>
            <a:xfrm>
              <a:off x="0" y="1870288"/>
              <a:ext cx="6423638" cy="663788"/>
            </a:xfrm>
            <a:prstGeom prst="rect">
              <a:avLst/>
            </a:prstGeom>
          </p:spPr>
          <p:txBody>
            <a:bodyPr lIns="0" tIns="0" rIns="0" bIns="0" rtlCol="0" anchor="t">
              <a:spAutoFit/>
            </a:bodyPr>
            <a:lstStyle/>
            <a:p>
              <a:pPr marL="626104" lvl="1" indent="-313052" algn="l">
                <a:lnSpc>
                  <a:spcPts val="4059"/>
                </a:lnSpc>
                <a:buFont typeface="Arial"/>
                <a:buChar char="•"/>
              </a:pPr>
              <a:r>
                <a:rPr lang="en-US" sz="2899">
                  <a:solidFill>
                    <a:srgbClr val="000000"/>
                  </a:solidFill>
                  <a:latin typeface="Poppins"/>
                  <a:ea typeface="Poppins"/>
                  <a:cs typeface="Poppins"/>
                  <a:sym typeface="Poppins"/>
                </a:rPr>
                <a:t>Dashboard                14</a:t>
              </a:r>
            </a:p>
          </p:txBody>
        </p:sp>
        <p:sp>
          <p:nvSpPr>
            <p:cNvPr id="29" name="TextBox 29"/>
            <p:cNvSpPr txBox="1"/>
            <p:nvPr/>
          </p:nvSpPr>
          <p:spPr>
            <a:xfrm>
              <a:off x="0" y="3816775"/>
              <a:ext cx="6423638" cy="663788"/>
            </a:xfrm>
            <a:prstGeom prst="rect">
              <a:avLst/>
            </a:prstGeom>
          </p:spPr>
          <p:txBody>
            <a:bodyPr lIns="0" tIns="0" rIns="0" bIns="0" rtlCol="0" anchor="t">
              <a:spAutoFit/>
            </a:bodyPr>
            <a:lstStyle/>
            <a:p>
              <a:pPr marL="626104" lvl="1" indent="-313052" algn="l">
                <a:lnSpc>
                  <a:spcPts val="4059"/>
                </a:lnSpc>
                <a:buFont typeface="Arial"/>
                <a:buChar char="•"/>
              </a:pPr>
              <a:r>
                <a:rPr lang="en-US" sz="2899">
                  <a:solidFill>
                    <a:srgbClr val="000000"/>
                  </a:solidFill>
                  <a:latin typeface="Poppins"/>
                  <a:ea typeface="Poppins"/>
                  <a:cs typeface="Poppins"/>
                  <a:sym typeface="Poppins"/>
                </a:rPr>
                <a:t>Conclusion                15</a:t>
              </a:r>
            </a:p>
          </p:txBody>
        </p:sp>
        <p:sp>
          <p:nvSpPr>
            <p:cNvPr id="30" name="TextBox 30"/>
            <p:cNvSpPr txBox="1"/>
            <p:nvPr/>
          </p:nvSpPr>
          <p:spPr>
            <a:xfrm>
              <a:off x="0" y="5763263"/>
              <a:ext cx="6423638" cy="663788"/>
            </a:xfrm>
            <a:prstGeom prst="rect">
              <a:avLst/>
            </a:prstGeom>
          </p:spPr>
          <p:txBody>
            <a:bodyPr lIns="0" tIns="0" rIns="0" bIns="0" rtlCol="0" anchor="t">
              <a:spAutoFit/>
            </a:bodyPr>
            <a:lstStyle/>
            <a:p>
              <a:pPr algn="l">
                <a:lnSpc>
                  <a:spcPts val="4059"/>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222" b="-9222"/>
            </a:stretch>
          </a:blipFill>
        </p:spPr>
        <p:txBody>
          <a:bodyPr/>
          <a:lstStyle/>
          <a:p>
            <a:endParaRPr lang="en-IN"/>
          </a:p>
        </p:txBody>
      </p:sp>
      <p:grpSp>
        <p:nvGrpSpPr>
          <p:cNvPr id="3" name="Group 3"/>
          <p:cNvGrpSpPr/>
          <p:nvPr/>
        </p:nvGrpSpPr>
        <p:grpSpPr>
          <a:xfrm>
            <a:off x="0" y="0"/>
            <a:ext cx="1028700" cy="1771441"/>
            <a:chOff x="0" y="0"/>
            <a:chExt cx="270933" cy="466552"/>
          </a:xfrm>
        </p:grpSpPr>
        <p:sp>
          <p:nvSpPr>
            <p:cNvPr id="4" name="Freeform 4"/>
            <p:cNvSpPr/>
            <p:nvPr/>
          </p:nvSpPr>
          <p:spPr>
            <a:xfrm>
              <a:off x="0" y="0"/>
              <a:ext cx="270933" cy="466552"/>
            </a:xfrm>
            <a:custGeom>
              <a:avLst/>
              <a:gdLst/>
              <a:ahLst/>
              <a:cxnLst/>
              <a:rect l="l" t="t" r="r" b="b"/>
              <a:pathLst>
                <a:path w="270933" h="466552">
                  <a:moveTo>
                    <a:pt x="0" y="0"/>
                  </a:moveTo>
                  <a:lnTo>
                    <a:pt x="270933" y="0"/>
                  </a:lnTo>
                  <a:lnTo>
                    <a:pt x="270933" y="466552"/>
                  </a:lnTo>
                  <a:lnTo>
                    <a:pt x="0" y="466552"/>
                  </a:lnTo>
                  <a:close/>
                </a:path>
              </a:pathLst>
            </a:custGeom>
            <a:solidFill>
              <a:srgbClr val="1B9461"/>
            </a:solidFill>
          </p:spPr>
          <p:txBody>
            <a:bodyPr/>
            <a:lstStyle/>
            <a:p>
              <a:endParaRPr lang="en-IN"/>
            </a:p>
          </p:txBody>
        </p:sp>
        <p:sp>
          <p:nvSpPr>
            <p:cNvPr id="5" name="TextBox 5"/>
            <p:cNvSpPr txBox="1"/>
            <p:nvPr/>
          </p:nvSpPr>
          <p:spPr>
            <a:xfrm>
              <a:off x="0" y="-57150"/>
              <a:ext cx="270933" cy="523702"/>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0" y="8088569"/>
            <a:ext cx="1028700" cy="1169731"/>
            <a:chOff x="0" y="0"/>
            <a:chExt cx="270933" cy="308077"/>
          </a:xfrm>
        </p:grpSpPr>
        <p:sp>
          <p:nvSpPr>
            <p:cNvPr id="7" name="Freeform 7"/>
            <p:cNvSpPr/>
            <p:nvPr/>
          </p:nvSpPr>
          <p:spPr>
            <a:xfrm>
              <a:off x="0" y="0"/>
              <a:ext cx="270933" cy="308077"/>
            </a:xfrm>
            <a:custGeom>
              <a:avLst/>
              <a:gdLst/>
              <a:ahLst/>
              <a:cxnLst/>
              <a:rect l="l" t="t" r="r" b="b"/>
              <a:pathLst>
                <a:path w="270933" h="308077">
                  <a:moveTo>
                    <a:pt x="0" y="0"/>
                  </a:moveTo>
                  <a:lnTo>
                    <a:pt x="270933" y="0"/>
                  </a:lnTo>
                  <a:lnTo>
                    <a:pt x="270933" y="308077"/>
                  </a:lnTo>
                  <a:lnTo>
                    <a:pt x="0" y="308077"/>
                  </a:lnTo>
                  <a:close/>
                </a:path>
              </a:pathLst>
            </a:custGeom>
            <a:solidFill>
              <a:srgbClr val="222222"/>
            </a:solidFill>
          </p:spPr>
          <p:txBody>
            <a:bodyPr/>
            <a:lstStyle/>
            <a:p>
              <a:endParaRPr lang="en-IN"/>
            </a:p>
          </p:txBody>
        </p:sp>
        <p:sp>
          <p:nvSpPr>
            <p:cNvPr id="8" name="TextBox 8"/>
            <p:cNvSpPr txBox="1"/>
            <p:nvPr/>
          </p:nvSpPr>
          <p:spPr>
            <a:xfrm>
              <a:off x="0" y="-57150"/>
              <a:ext cx="270933" cy="365227"/>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6780649" y="8885345"/>
            <a:ext cx="919202" cy="745910"/>
          </a:xfrm>
          <a:custGeom>
            <a:avLst/>
            <a:gdLst/>
            <a:ahLst/>
            <a:cxnLst/>
            <a:rect l="l" t="t" r="r" b="b"/>
            <a:pathLst>
              <a:path w="919202" h="745910">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grpSp>
        <p:nvGrpSpPr>
          <p:cNvPr id="10" name="Group 10"/>
          <p:cNvGrpSpPr/>
          <p:nvPr/>
        </p:nvGrpSpPr>
        <p:grpSpPr>
          <a:xfrm>
            <a:off x="0" y="9258300"/>
            <a:ext cx="1028700" cy="1028700"/>
            <a:chOff x="0" y="0"/>
            <a:chExt cx="270933" cy="270933"/>
          </a:xfrm>
        </p:grpSpPr>
        <p:sp>
          <p:nvSpPr>
            <p:cNvPr id="11" name="Freeform 11"/>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B9461"/>
            </a:solidFill>
            <a:ln cap="sq">
              <a:noFill/>
              <a:prstDash val="solid"/>
              <a:miter/>
            </a:ln>
          </p:spPr>
          <p:txBody>
            <a:bodyPr/>
            <a:lstStyle/>
            <a:p>
              <a:endParaRPr lang="en-IN"/>
            </a:p>
          </p:txBody>
        </p:sp>
        <p:sp>
          <p:nvSpPr>
            <p:cNvPr id="12" name="TextBox 12"/>
            <p:cNvSpPr txBox="1"/>
            <p:nvPr/>
          </p:nvSpPr>
          <p:spPr>
            <a:xfrm>
              <a:off x="0" y="-57150"/>
              <a:ext cx="270933" cy="328083"/>
            </a:xfrm>
            <a:prstGeom prst="rect">
              <a:avLst/>
            </a:prstGeom>
          </p:spPr>
          <p:txBody>
            <a:bodyPr lIns="50800" tIns="50800" rIns="50800" bIns="50800" rtlCol="0" anchor="ctr"/>
            <a:lstStyle/>
            <a:p>
              <a:pPr algn="ctr">
                <a:lnSpc>
                  <a:spcPts val="2659"/>
                </a:lnSpc>
              </a:pPr>
              <a:endParaRPr/>
            </a:p>
          </p:txBody>
        </p:sp>
      </p:grpSp>
      <p:sp>
        <p:nvSpPr>
          <p:cNvPr id="13" name="AutoShape 13"/>
          <p:cNvSpPr/>
          <p:nvPr/>
        </p:nvSpPr>
        <p:spPr>
          <a:xfrm>
            <a:off x="1723107" y="9277350"/>
            <a:ext cx="14479624" cy="0"/>
          </a:xfrm>
          <a:prstGeom prst="line">
            <a:avLst/>
          </a:prstGeom>
          <a:ln w="38100" cap="flat">
            <a:solidFill>
              <a:srgbClr val="1B9461"/>
            </a:solidFill>
            <a:prstDash val="solid"/>
            <a:headEnd type="none" w="sm" len="sm"/>
            <a:tailEnd type="none" w="sm" len="sm"/>
          </a:ln>
        </p:spPr>
        <p:txBody>
          <a:bodyPr/>
          <a:lstStyle/>
          <a:p>
            <a:endParaRPr lang="en-IN"/>
          </a:p>
        </p:txBody>
      </p:sp>
      <p:sp>
        <p:nvSpPr>
          <p:cNvPr id="14" name="AutoShape 14"/>
          <p:cNvSpPr/>
          <p:nvPr/>
        </p:nvSpPr>
        <p:spPr>
          <a:xfrm flipH="1">
            <a:off x="17240250" y="3024088"/>
            <a:ext cx="0" cy="5293724"/>
          </a:xfrm>
          <a:prstGeom prst="line">
            <a:avLst/>
          </a:prstGeom>
          <a:ln w="38100" cap="flat">
            <a:solidFill>
              <a:srgbClr val="1B9461"/>
            </a:solidFill>
            <a:prstDash val="solid"/>
            <a:headEnd type="none" w="sm" len="sm"/>
            <a:tailEnd type="none" w="sm" len="sm"/>
          </a:ln>
        </p:spPr>
        <p:txBody>
          <a:bodyPr/>
          <a:lstStyle/>
          <a:p>
            <a:endParaRPr lang="en-IN"/>
          </a:p>
        </p:txBody>
      </p:sp>
      <p:sp>
        <p:nvSpPr>
          <p:cNvPr id="15" name="Freeform 15"/>
          <p:cNvSpPr/>
          <p:nvPr/>
        </p:nvSpPr>
        <p:spPr>
          <a:xfrm rot="5324316">
            <a:off x="14890109" y="-3175249"/>
            <a:ext cx="6662432" cy="5614266"/>
          </a:xfrm>
          <a:custGeom>
            <a:avLst/>
            <a:gdLst/>
            <a:ahLst/>
            <a:cxnLst/>
            <a:rect l="l" t="t" r="r" b="b"/>
            <a:pathLst>
              <a:path w="6662432" h="5614266">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grpSp>
        <p:nvGrpSpPr>
          <p:cNvPr id="16" name="Group 16"/>
          <p:cNvGrpSpPr/>
          <p:nvPr/>
        </p:nvGrpSpPr>
        <p:grpSpPr>
          <a:xfrm>
            <a:off x="16481007" y="1073135"/>
            <a:ext cx="1514312" cy="1301362"/>
            <a:chOff x="0" y="0"/>
            <a:chExt cx="812800" cy="698500"/>
          </a:xfrm>
        </p:grpSpPr>
        <p:sp>
          <p:nvSpPr>
            <p:cNvPr id="17" name="Freeform 17"/>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txBody>
            <a:bodyPr/>
            <a:lstStyle/>
            <a:p>
              <a:endParaRPr lang="en-IN"/>
            </a:p>
          </p:txBody>
        </p:sp>
        <p:sp>
          <p:nvSpPr>
            <p:cNvPr id="18" name="TextBox 18"/>
            <p:cNvSpPr txBox="1"/>
            <p:nvPr/>
          </p:nvSpPr>
          <p:spPr>
            <a:xfrm>
              <a:off x="114300" y="-57150"/>
              <a:ext cx="584200" cy="755650"/>
            </a:xfrm>
            <a:prstGeom prst="rect">
              <a:avLst/>
            </a:prstGeom>
          </p:spPr>
          <p:txBody>
            <a:bodyPr lIns="50800" tIns="50800" rIns="50800" bIns="50800" rtlCol="0" anchor="ctr"/>
            <a:lstStyle/>
            <a:p>
              <a:pPr algn="ctr">
                <a:lnSpc>
                  <a:spcPts val="2659"/>
                </a:lnSpc>
              </a:pPr>
              <a:endParaRPr/>
            </a:p>
          </p:txBody>
        </p:sp>
      </p:grpSp>
      <p:sp>
        <p:nvSpPr>
          <p:cNvPr id="19" name="AutoShape 19"/>
          <p:cNvSpPr/>
          <p:nvPr/>
        </p:nvSpPr>
        <p:spPr>
          <a:xfrm>
            <a:off x="1723107" y="2460438"/>
            <a:ext cx="903745" cy="0"/>
          </a:xfrm>
          <a:prstGeom prst="line">
            <a:avLst/>
          </a:prstGeom>
          <a:ln w="238125" cap="flat">
            <a:solidFill>
              <a:srgbClr val="1B9461"/>
            </a:solidFill>
            <a:prstDash val="solid"/>
            <a:headEnd type="none" w="sm" len="sm"/>
            <a:tailEnd type="none" w="sm" len="sm"/>
          </a:ln>
        </p:spPr>
        <p:txBody>
          <a:bodyPr/>
          <a:lstStyle/>
          <a:p>
            <a:endParaRPr lang="en-IN"/>
          </a:p>
        </p:txBody>
      </p:sp>
      <p:sp>
        <p:nvSpPr>
          <p:cNvPr id="20" name="TextBox 20"/>
          <p:cNvSpPr txBox="1"/>
          <p:nvPr/>
        </p:nvSpPr>
        <p:spPr>
          <a:xfrm>
            <a:off x="1723107" y="900442"/>
            <a:ext cx="6634902" cy="1051500"/>
          </a:xfrm>
          <a:prstGeom prst="rect">
            <a:avLst/>
          </a:prstGeom>
        </p:spPr>
        <p:txBody>
          <a:bodyPr lIns="0" tIns="0" rIns="0" bIns="0" rtlCol="0" anchor="t">
            <a:spAutoFit/>
          </a:bodyPr>
          <a:lstStyle/>
          <a:p>
            <a:pPr algn="l">
              <a:lnSpc>
                <a:spcPts val="8193"/>
              </a:lnSpc>
              <a:spcBef>
                <a:spcPct val="0"/>
              </a:spcBef>
            </a:pPr>
            <a:r>
              <a:rPr lang="en-US" sz="5852" b="1" u="sng" spc="380">
                <a:solidFill>
                  <a:srgbClr val="1B9461"/>
                </a:solidFill>
                <a:latin typeface="Poppins Bold"/>
                <a:ea typeface="Poppins Bold"/>
                <a:cs typeface="Poppins Bold"/>
                <a:sym typeface="Poppins Bold"/>
              </a:rPr>
              <a:t>Introduction</a:t>
            </a:r>
          </a:p>
        </p:txBody>
      </p:sp>
      <p:sp>
        <p:nvSpPr>
          <p:cNvPr id="21" name="TextBox 21"/>
          <p:cNvSpPr txBox="1"/>
          <p:nvPr/>
        </p:nvSpPr>
        <p:spPr>
          <a:xfrm>
            <a:off x="1723107" y="2893825"/>
            <a:ext cx="15057542" cy="5660391"/>
          </a:xfrm>
          <a:prstGeom prst="rect">
            <a:avLst/>
          </a:prstGeom>
        </p:spPr>
        <p:txBody>
          <a:bodyPr lIns="0" tIns="0" rIns="0" bIns="0" rtlCol="0" anchor="t">
            <a:spAutoFit/>
          </a:bodyPr>
          <a:lstStyle/>
          <a:p>
            <a:pPr marL="626104" lvl="1" indent="-313052" algn="l">
              <a:lnSpc>
                <a:spcPts val="4059"/>
              </a:lnSpc>
              <a:buFont typeface="Arial"/>
              <a:buChar char="•"/>
            </a:pPr>
            <a:r>
              <a:rPr lang="en-US" sz="2899">
                <a:solidFill>
                  <a:srgbClr val="000000"/>
                </a:solidFill>
                <a:latin typeface="Poppins"/>
                <a:ea typeface="Poppins"/>
                <a:cs typeface="Poppins"/>
                <a:sym typeface="Poppins"/>
              </a:rPr>
              <a:t>Mpox, previously known as monkeypox, is a viral illness caused by the monkeypox virus, a species of the genus Orthopoxvirus.</a:t>
            </a:r>
          </a:p>
          <a:p>
            <a:pPr algn="l">
              <a:lnSpc>
                <a:spcPts val="4059"/>
              </a:lnSpc>
            </a:pPr>
            <a:endParaRPr lang="en-US" sz="2899">
              <a:solidFill>
                <a:srgbClr val="000000"/>
              </a:solidFill>
              <a:latin typeface="Poppins"/>
              <a:ea typeface="Poppins"/>
              <a:cs typeface="Poppins"/>
              <a:sym typeface="Poppins"/>
            </a:endParaRPr>
          </a:p>
          <a:p>
            <a:pPr marL="626104" lvl="1" indent="-313052" algn="l">
              <a:lnSpc>
                <a:spcPts val="4059"/>
              </a:lnSpc>
              <a:buFont typeface="Arial"/>
              <a:buChar char="•"/>
            </a:pPr>
            <a:r>
              <a:rPr lang="en-US" sz="2899">
                <a:solidFill>
                  <a:srgbClr val="000000"/>
                </a:solidFill>
                <a:latin typeface="Poppins"/>
                <a:ea typeface="Poppins"/>
                <a:cs typeface="Poppins"/>
                <a:sym typeface="Poppins"/>
              </a:rPr>
              <a:t>Mpox can be transmitted through close contact with someone who has mpox, with contaminated materials, or with infected animals. During pregnancy, the virus may be passed to the fetus, or to the newborn during or after birth.</a:t>
            </a:r>
          </a:p>
          <a:p>
            <a:pPr algn="l">
              <a:lnSpc>
                <a:spcPts val="4059"/>
              </a:lnSpc>
            </a:pPr>
            <a:endParaRPr lang="en-US" sz="2899">
              <a:solidFill>
                <a:srgbClr val="000000"/>
              </a:solidFill>
              <a:latin typeface="Poppins"/>
              <a:ea typeface="Poppins"/>
              <a:cs typeface="Poppins"/>
              <a:sym typeface="Poppins"/>
            </a:endParaRPr>
          </a:p>
          <a:p>
            <a:pPr marL="626104" lvl="1" indent="-313052" algn="l">
              <a:lnSpc>
                <a:spcPts val="4059"/>
              </a:lnSpc>
              <a:buFont typeface="Arial"/>
              <a:buChar char="•"/>
            </a:pPr>
            <a:r>
              <a:rPr lang="en-US" sz="2899">
                <a:solidFill>
                  <a:srgbClr val="000000"/>
                </a:solidFill>
                <a:latin typeface="Poppins"/>
                <a:ea typeface="Poppins"/>
                <a:cs typeface="Poppins"/>
                <a:sym typeface="Poppins"/>
              </a:rPr>
              <a:t>Common symptoms of mpox are a skin rash or mucosal lesions which can last 2–4 weeks accompanied by fever, headache, muscle aches, back pain, low energy and swollen lymph nodes.</a:t>
            </a:r>
          </a:p>
          <a:p>
            <a:pPr algn="l">
              <a:lnSpc>
                <a:spcPts val="4059"/>
              </a:lnSpc>
              <a:spcBef>
                <a:spcPct val="0"/>
              </a:spcBef>
            </a:pPr>
            <a:endParaRPr lang="en-US" sz="2899">
              <a:solidFill>
                <a:srgbClr val="000000"/>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222" b="-9222"/>
            </a:stretch>
          </a:blipFill>
        </p:spPr>
        <p:txBody>
          <a:bodyPr/>
          <a:lstStyle/>
          <a:p>
            <a:endParaRPr lang="en-IN"/>
          </a:p>
        </p:txBody>
      </p:sp>
      <p:grpSp>
        <p:nvGrpSpPr>
          <p:cNvPr id="3" name="Group 3"/>
          <p:cNvGrpSpPr/>
          <p:nvPr/>
        </p:nvGrpSpPr>
        <p:grpSpPr>
          <a:xfrm>
            <a:off x="0" y="0"/>
            <a:ext cx="1028700" cy="1771441"/>
            <a:chOff x="0" y="0"/>
            <a:chExt cx="270933" cy="466552"/>
          </a:xfrm>
        </p:grpSpPr>
        <p:sp>
          <p:nvSpPr>
            <p:cNvPr id="4" name="Freeform 4"/>
            <p:cNvSpPr/>
            <p:nvPr/>
          </p:nvSpPr>
          <p:spPr>
            <a:xfrm>
              <a:off x="0" y="0"/>
              <a:ext cx="270933" cy="466552"/>
            </a:xfrm>
            <a:custGeom>
              <a:avLst/>
              <a:gdLst/>
              <a:ahLst/>
              <a:cxnLst/>
              <a:rect l="l" t="t" r="r" b="b"/>
              <a:pathLst>
                <a:path w="270933" h="466552">
                  <a:moveTo>
                    <a:pt x="0" y="0"/>
                  </a:moveTo>
                  <a:lnTo>
                    <a:pt x="270933" y="0"/>
                  </a:lnTo>
                  <a:lnTo>
                    <a:pt x="270933" y="466552"/>
                  </a:lnTo>
                  <a:lnTo>
                    <a:pt x="0" y="466552"/>
                  </a:lnTo>
                  <a:close/>
                </a:path>
              </a:pathLst>
            </a:custGeom>
            <a:solidFill>
              <a:srgbClr val="1B9461"/>
            </a:solidFill>
          </p:spPr>
          <p:txBody>
            <a:bodyPr/>
            <a:lstStyle/>
            <a:p>
              <a:endParaRPr lang="en-IN"/>
            </a:p>
          </p:txBody>
        </p:sp>
        <p:sp>
          <p:nvSpPr>
            <p:cNvPr id="5" name="TextBox 5"/>
            <p:cNvSpPr txBox="1"/>
            <p:nvPr/>
          </p:nvSpPr>
          <p:spPr>
            <a:xfrm>
              <a:off x="0" y="-57150"/>
              <a:ext cx="270933" cy="523702"/>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0" y="8088569"/>
            <a:ext cx="1028700" cy="1169731"/>
            <a:chOff x="0" y="0"/>
            <a:chExt cx="270933" cy="308077"/>
          </a:xfrm>
        </p:grpSpPr>
        <p:sp>
          <p:nvSpPr>
            <p:cNvPr id="7" name="Freeform 7"/>
            <p:cNvSpPr/>
            <p:nvPr/>
          </p:nvSpPr>
          <p:spPr>
            <a:xfrm>
              <a:off x="0" y="0"/>
              <a:ext cx="270933" cy="308077"/>
            </a:xfrm>
            <a:custGeom>
              <a:avLst/>
              <a:gdLst/>
              <a:ahLst/>
              <a:cxnLst/>
              <a:rect l="l" t="t" r="r" b="b"/>
              <a:pathLst>
                <a:path w="270933" h="308077">
                  <a:moveTo>
                    <a:pt x="0" y="0"/>
                  </a:moveTo>
                  <a:lnTo>
                    <a:pt x="270933" y="0"/>
                  </a:lnTo>
                  <a:lnTo>
                    <a:pt x="270933" y="308077"/>
                  </a:lnTo>
                  <a:lnTo>
                    <a:pt x="0" y="308077"/>
                  </a:lnTo>
                  <a:close/>
                </a:path>
              </a:pathLst>
            </a:custGeom>
            <a:solidFill>
              <a:srgbClr val="222222"/>
            </a:solidFill>
          </p:spPr>
          <p:txBody>
            <a:bodyPr/>
            <a:lstStyle/>
            <a:p>
              <a:endParaRPr lang="en-IN"/>
            </a:p>
          </p:txBody>
        </p:sp>
        <p:sp>
          <p:nvSpPr>
            <p:cNvPr id="8" name="TextBox 8"/>
            <p:cNvSpPr txBox="1"/>
            <p:nvPr/>
          </p:nvSpPr>
          <p:spPr>
            <a:xfrm>
              <a:off x="0" y="-57150"/>
              <a:ext cx="270933" cy="365227"/>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6780649" y="8885345"/>
            <a:ext cx="919202" cy="745910"/>
          </a:xfrm>
          <a:custGeom>
            <a:avLst/>
            <a:gdLst/>
            <a:ahLst/>
            <a:cxnLst/>
            <a:rect l="l" t="t" r="r" b="b"/>
            <a:pathLst>
              <a:path w="919202" h="745910">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grpSp>
        <p:nvGrpSpPr>
          <p:cNvPr id="10" name="Group 10"/>
          <p:cNvGrpSpPr/>
          <p:nvPr/>
        </p:nvGrpSpPr>
        <p:grpSpPr>
          <a:xfrm>
            <a:off x="0" y="9258300"/>
            <a:ext cx="1028700" cy="1028700"/>
            <a:chOff x="0" y="0"/>
            <a:chExt cx="270933" cy="270933"/>
          </a:xfrm>
        </p:grpSpPr>
        <p:sp>
          <p:nvSpPr>
            <p:cNvPr id="11" name="Freeform 11"/>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B9461"/>
            </a:solidFill>
            <a:ln cap="sq">
              <a:noFill/>
              <a:prstDash val="solid"/>
              <a:miter/>
            </a:ln>
          </p:spPr>
          <p:txBody>
            <a:bodyPr/>
            <a:lstStyle/>
            <a:p>
              <a:endParaRPr lang="en-IN"/>
            </a:p>
          </p:txBody>
        </p:sp>
        <p:sp>
          <p:nvSpPr>
            <p:cNvPr id="12" name="TextBox 12"/>
            <p:cNvSpPr txBox="1"/>
            <p:nvPr/>
          </p:nvSpPr>
          <p:spPr>
            <a:xfrm>
              <a:off x="0" y="-57150"/>
              <a:ext cx="270933" cy="328083"/>
            </a:xfrm>
            <a:prstGeom prst="rect">
              <a:avLst/>
            </a:prstGeom>
          </p:spPr>
          <p:txBody>
            <a:bodyPr lIns="50800" tIns="50800" rIns="50800" bIns="50800" rtlCol="0" anchor="ctr"/>
            <a:lstStyle/>
            <a:p>
              <a:pPr algn="ctr">
                <a:lnSpc>
                  <a:spcPts val="2659"/>
                </a:lnSpc>
              </a:pPr>
              <a:endParaRPr/>
            </a:p>
          </p:txBody>
        </p:sp>
      </p:grpSp>
      <p:sp>
        <p:nvSpPr>
          <p:cNvPr id="13" name="AutoShape 13"/>
          <p:cNvSpPr/>
          <p:nvPr/>
        </p:nvSpPr>
        <p:spPr>
          <a:xfrm>
            <a:off x="1723107" y="9277350"/>
            <a:ext cx="14479624" cy="0"/>
          </a:xfrm>
          <a:prstGeom prst="line">
            <a:avLst/>
          </a:prstGeom>
          <a:ln w="38100" cap="flat">
            <a:solidFill>
              <a:srgbClr val="1B9461"/>
            </a:solidFill>
            <a:prstDash val="solid"/>
            <a:headEnd type="none" w="sm" len="sm"/>
            <a:tailEnd type="none" w="sm" len="sm"/>
          </a:ln>
        </p:spPr>
        <p:txBody>
          <a:bodyPr/>
          <a:lstStyle/>
          <a:p>
            <a:endParaRPr lang="en-IN"/>
          </a:p>
        </p:txBody>
      </p:sp>
      <p:sp>
        <p:nvSpPr>
          <p:cNvPr id="14" name="AutoShape 14"/>
          <p:cNvSpPr/>
          <p:nvPr/>
        </p:nvSpPr>
        <p:spPr>
          <a:xfrm flipH="1">
            <a:off x="17240250" y="3024088"/>
            <a:ext cx="0" cy="5293724"/>
          </a:xfrm>
          <a:prstGeom prst="line">
            <a:avLst/>
          </a:prstGeom>
          <a:ln w="38100" cap="flat">
            <a:solidFill>
              <a:srgbClr val="1B9461"/>
            </a:solidFill>
            <a:prstDash val="solid"/>
            <a:headEnd type="none" w="sm" len="sm"/>
            <a:tailEnd type="none" w="sm" len="sm"/>
          </a:ln>
        </p:spPr>
        <p:txBody>
          <a:bodyPr/>
          <a:lstStyle/>
          <a:p>
            <a:endParaRPr lang="en-IN"/>
          </a:p>
        </p:txBody>
      </p:sp>
      <p:sp>
        <p:nvSpPr>
          <p:cNvPr id="15" name="Freeform 15"/>
          <p:cNvSpPr/>
          <p:nvPr/>
        </p:nvSpPr>
        <p:spPr>
          <a:xfrm rot="5324316">
            <a:off x="14890109" y="-3175249"/>
            <a:ext cx="6662432" cy="5614266"/>
          </a:xfrm>
          <a:custGeom>
            <a:avLst/>
            <a:gdLst/>
            <a:ahLst/>
            <a:cxnLst/>
            <a:rect l="l" t="t" r="r" b="b"/>
            <a:pathLst>
              <a:path w="6662432" h="5614266">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grpSp>
        <p:nvGrpSpPr>
          <p:cNvPr id="16" name="Group 16"/>
          <p:cNvGrpSpPr/>
          <p:nvPr/>
        </p:nvGrpSpPr>
        <p:grpSpPr>
          <a:xfrm>
            <a:off x="16481007" y="1073135"/>
            <a:ext cx="1514312" cy="1301362"/>
            <a:chOff x="0" y="0"/>
            <a:chExt cx="812800" cy="698500"/>
          </a:xfrm>
        </p:grpSpPr>
        <p:sp>
          <p:nvSpPr>
            <p:cNvPr id="17" name="Freeform 17"/>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txBody>
            <a:bodyPr/>
            <a:lstStyle/>
            <a:p>
              <a:endParaRPr lang="en-IN"/>
            </a:p>
          </p:txBody>
        </p:sp>
        <p:sp>
          <p:nvSpPr>
            <p:cNvPr id="18" name="TextBox 18"/>
            <p:cNvSpPr txBox="1"/>
            <p:nvPr/>
          </p:nvSpPr>
          <p:spPr>
            <a:xfrm>
              <a:off x="114300" y="-57150"/>
              <a:ext cx="584200" cy="755650"/>
            </a:xfrm>
            <a:prstGeom prst="rect">
              <a:avLst/>
            </a:prstGeom>
          </p:spPr>
          <p:txBody>
            <a:bodyPr lIns="50800" tIns="50800" rIns="50800" bIns="50800" rtlCol="0" anchor="ctr"/>
            <a:lstStyle/>
            <a:p>
              <a:pPr algn="ctr">
                <a:lnSpc>
                  <a:spcPts val="2659"/>
                </a:lnSpc>
              </a:pPr>
              <a:endParaRPr/>
            </a:p>
          </p:txBody>
        </p:sp>
      </p:grpSp>
      <p:sp>
        <p:nvSpPr>
          <p:cNvPr id="19" name="AutoShape 19"/>
          <p:cNvSpPr/>
          <p:nvPr/>
        </p:nvSpPr>
        <p:spPr>
          <a:xfrm>
            <a:off x="1723107" y="2460438"/>
            <a:ext cx="903745" cy="0"/>
          </a:xfrm>
          <a:prstGeom prst="line">
            <a:avLst/>
          </a:prstGeom>
          <a:ln w="238125" cap="flat">
            <a:solidFill>
              <a:srgbClr val="1B9461"/>
            </a:solidFill>
            <a:prstDash val="solid"/>
            <a:headEnd type="none" w="sm" len="sm"/>
            <a:tailEnd type="none" w="sm" len="sm"/>
          </a:ln>
        </p:spPr>
        <p:txBody>
          <a:bodyPr/>
          <a:lstStyle/>
          <a:p>
            <a:endParaRPr lang="en-IN"/>
          </a:p>
        </p:txBody>
      </p:sp>
      <p:sp>
        <p:nvSpPr>
          <p:cNvPr id="20" name="TextBox 20"/>
          <p:cNvSpPr txBox="1"/>
          <p:nvPr/>
        </p:nvSpPr>
        <p:spPr>
          <a:xfrm>
            <a:off x="1723107" y="900442"/>
            <a:ext cx="7817736" cy="1051500"/>
          </a:xfrm>
          <a:prstGeom prst="rect">
            <a:avLst/>
          </a:prstGeom>
        </p:spPr>
        <p:txBody>
          <a:bodyPr lIns="0" tIns="0" rIns="0" bIns="0" rtlCol="0" anchor="t">
            <a:spAutoFit/>
          </a:bodyPr>
          <a:lstStyle/>
          <a:p>
            <a:pPr algn="l">
              <a:lnSpc>
                <a:spcPts val="8193"/>
              </a:lnSpc>
              <a:spcBef>
                <a:spcPct val="0"/>
              </a:spcBef>
            </a:pPr>
            <a:r>
              <a:rPr lang="en-US" sz="5852" b="1" u="sng" spc="380">
                <a:solidFill>
                  <a:srgbClr val="1B9461"/>
                </a:solidFill>
                <a:latin typeface="Poppins Bold"/>
                <a:ea typeface="Poppins Bold"/>
                <a:cs typeface="Poppins Bold"/>
                <a:sym typeface="Poppins Bold"/>
              </a:rPr>
              <a:t>Project Overview</a:t>
            </a:r>
          </a:p>
        </p:txBody>
      </p:sp>
      <p:sp>
        <p:nvSpPr>
          <p:cNvPr id="21" name="TextBox 21"/>
          <p:cNvSpPr txBox="1"/>
          <p:nvPr/>
        </p:nvSpPr>
        <p:spPr>
          <a:xfrm>
            <a:off x="1723107" y="2893825"/>
            <a:ext cx="15057542" cy="3602991"/>
          </a:xfrm>
          <a:prstGeom prst="rect">
            <a:avLst/>
          </a:prstGeom>
        </p:spPr>
        <p:txBody>
          <a:bodyPr lIns="0" tIns="0" rIns="0" bIns="0" rtlCol="0" anchor="t">
            <a:spAutoFit/>
          </a:bodyPr>
          <a:lstStyle/>
          <a:p>
            <a:pPr marL="626104" lvl="1" indent="-313052" algn="l">
              <a:lnSpc>
                <a:spcPts val="4059"/>
              </a:lnSpc>
              <a:buFont typeface="Arial"/>
              <a:buChar char="•"/>
            </a:pPr>
            <a:r>
              <a:rPr lang="en-US" sz="2899">
                <a:solidFill>
                  <a:srgbClr val="000000"/>
                </a:solidFill>
                <a:latin typeface="Poppins"/>
                <a:ea typeface="Poppins"/>
                <a:cs typeface="Poppins"/>
                <a:sym typeface="Poppins"/>
              </a:rPr>
              <a:t>This project leverages data from the "MPOX" dataset to develop interactive dashboards using Power BI, providing insights into the spread and impact of mpox. </a:t>
            </a:r>
          </a:p>
          <a:p>
            <a:pPr algn="l">
              <a:lnSpc>
                <a:spcPts val="4059"/>
              </a:lnSpc>
            </a:pPr>
            <a:endParaRPr lang="en-US" sz="2899">
              <a:solidFill>
                <a:srgbClr val="000000"/>
              </a:solidFill>
              <a:latin typeface="Poppins"/>
              <a:ea typeface="Poppins"/>
              <a:cs typeface="Poppins"/>
              <a:sym typeface="Poppins"/>
            </a:endParaRPr>
          </a:p>
          <a:p>
            <a:pPr marL="626104" lvl="1" indent="-313052" algn="l">
              <a:lnSpc>
                <a:spcPts val="4059"/>
              </a:lnSpc>
              <a:buFont typeface="Arial"/>
              <a:buChar char="•"/>
            </a:pPr>
            <a:r>
              <a:rPr lang="en-US" sz="2899">
                <a:solidFill>
                  <a:srgbClr val="000000"/>
                </a:solidFill>
                <a:latin typeface="Poppins"/>
                <a:ea typeface="Poppins"/>
                <a:cs typeface="Poppins"/>
                <a:sym typeface="Poppins"/>
              </a:rPr>
              <a:t>The dashboards will display key epidemiological metrics, such as total cases, deaths, and trends over time, to support public health decision-making.</a:t>
            </a:r>
          </a:p>
          <a:p>
            <a:pPr algn="l">
              <a:lnSpc>
                <a:spcPts val="4059"/>
              </a:lnSpc>
              <a:spcBef>
                <a:spcPct val="0"/>
              </a:spcBef>
            </a:pPr>
            <a:endParaRPr lang="en-US" sz="2899">
              <a:solidFill>
                <a:srgbClr val="000000"/>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222" b="-9222"/>
            </a:stretch>
          </a:blipFill>
        </p:spPr>
        <p:txBody>
          <a:bodyPr/>
          <a:lstStyle/>
          <a:p>
            <a:endParaRPr lang="en-IN"/>
          </a:p>
        </p:txBody>
      </p:sp>
      <p:grpSp>
        <p:nvGrpSpPr>
          <p:cNvPr id="3" name="Group 3"/>
          <p:cNvGrpSpPr/>
          <p:nvPr/>
        </p:nvGrpSpPr>
        <p:grpSpPr>
          <a:xfrm>
            <a:off x="0" y="0"/>
            <a:ext cx="1028700" cy="1771441"/>
            <a:chOff x="0" y="0"/>
            <a:chExt cx="270933" cy="466552"/>
          </a:xfrm>
        </p:grpSpPr>
        <p:sp>
          <p:nvSpPr>
            <p:cNvPr id="4" name="Freeform 4"/>
            <p:cNvSpPr/>
            <p:nvPr/>
          </p:nvSpPr>
          <p:spPr>
            <a:xfrm>
              <a:off x="0" y="0"/>
              <a:ext cx="270933" cy="466552"/>
            </a:xfrm>
            <a:custGeom>
              <a:avLst/>
              <a:gdLst/>
              <a:ahLst/>
              <a:cxnLst/>
              <a:rect l="l" t="t" r="r" b="b"/>
              <a:pathLst>
                <a:path w="270933" h="466552">
                  <a:moveTo>
                    <a:pt x="0" y="0"/>
                  </a:moveTo>
                  <a:lnTo>
                    <a:pt x="270933" y="0"/>
                  </a:lnTo>
                  <a:lnTo>
                    <a:pt x="270933" y="466552"/>
                  </a:lnTo>
                  <a:lnTo>
                    <a:pt x="0" y="466552"/>
                  </a:lnTo>
                  <a:close/>
                </a:path>
              </a:pathLst>
            </a:custGeom>
            <a:solidFill>
              <a:srgbClr val="1B9461"/>
            </a:solidFill>
          </p:spPr>
          <p:txBody>
            <a:bodyPr/>
            <a:lstStyle/>
            <a:p>
              <a:endParaRPr lang="en-IN"/>
            </a:p>
          </p:txBody>
        </p:sp>
        <p:sp>
          <p:nvSpPr>
            <p:cNvPr id="5" name="TextBox 5"/>
            <p:cNvSpPr txBox="1"/>
            <p:nvPr/>
          </p:nvSpPr>
          <p:spPr>
            <a:xfrm>
              <a:off x="0" y="-57150"/>
              <a:ext cx="270933" cy="523702"/>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0" y="8088569"/>
            <a:ext cx="1028700" cy="1169731"/>
            <a:chOff x="0" y="0"/>
            <a:chExt cx="270933" cy="308077"/>
          </a:xfrm>
        </p:grpSpPr>
        <p:sp>
          <p:nvSpPr>
            <p:cNvPr id="7" name="Freeform 7"/>
            <p:cNvSpPr/>
            <p:nvPr/>
          </p:nvSpPr>
          <p:spPr>
            <a:xfrm>
              <a:off x="0" y="0"/>
              <a:ext cx="270933" cy="308077"/>
            </a:xfrm>
            <a:custGeom>
              <a:avLst/>
              <a:gdLst/>
              <a:ahLst/>
              <a:cxnLst/>
              <a:rect l="l" t="t" r="r" b="b"/>
              <a:pathLst>
                <a:path w="270933" h="308077">
                  <a:moveTo>
                    <a:pt x="0" y="0"/>
                  </a:moveTo>
                  <a:lnTo>
                    <a:pt x="270933" y="0"/>
                  </a:lnTo>
                  <a:lnTo>
                    <a:pt x="270933" y="308077"/>
                  </a:lnTo>
                  <a:lnTo>
                    <a:pt x="0" y="308077"/>
                  </a:lnTo>
                  <a:close/>
                </a:path>
              </a:pathLst>
            </a:custGeom>
            <a:solidFill>
              <a:srgbClr val="222222"/>
            </a:solidFill>
          </p:spPr>
          <p:txBody>
            <a:bodyPr/>
            <a:lstStyle/>
            <a:p>
              <a:endParaRPr lang="en-IN"/>
            </a:p>
          </p:txBody>
        </p:sp>
        <p:sp>
          <p:nvSpPr>
            <p:cNvPr id="8" name="TextBox 8"/>
            <p:cNvSpPr txBox="1"/>
            <p:nvPr/>
          </p:nvSpPr>
          <p:spPr>
            <a:xfrm>
              <a:off x="0" y="-57150"/>
              <a:ext cx="270933" cy="365227"/>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6780649" y="8885345"/>
            <a:ext cx="919202" cy="745910"/>
          </a:xfrm>
          <a:custGeom>
            <a:avLst/>
            <a:gdLst/>
            <a:ahLst/>
            <a:cxnLst/>
            <a:rect l="l" t="t" r="r" b="b"/>
            <a:pathLst>
              <a:path w="919202" h="745910">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grpSp>
        <p:nvGrpSpPr>
          <p:cNvPr id="10" name="Group 10"/>
          <p:cNvGrpSpPr/>
          <p:nvPr/>
        </p:nvGrpSpPr>
        <p:grpSpPr>
          <a:xfrm>
            <a:off x="0" y="9258300"/>
            <a:ext cx="1028700" cy="1028700"/>
            <a:chOff x="0" y="0"/>
            <a:chExt cx="270933" cy="270933"/>
          </a:xfrm>
        </p:grpSpPr>
        <p:sp>
          <p:nvSpPr>
            <p:cNvPr id="11" name="Freeform 11"/>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B9461"/>
            </a:solidFill>
            <a:ln cap="sq">
              <a:noFill/>
              <a:prstDash val="solid"/>
              <a:miter/>
            </a:ln>
          </p:spPr>
          <p:txBody>
            <a:bodyPr/>
            <a:lstStyle/>
            <a:p>
              <a:endParaRPr lang="en-IN"/>
            </a:p>
          </p:txBody>
        </p:sp>
        <p:sp>
          <p:nvSpPr>
            <p:cNvPr id="12" name="TextBox 12"/>
            <p:cNvSpPr txBox="1"/>
            <p:nvPr/>
          </p:nvSpPr>
          <p:spPr>
            <a:xfrm>
              <a:off x="0" y="-57150"/>
              <a:ext cx="270933" cy="328083"/>
            </a:xfrm>
            <a:prstGeom prst="rect">
              <a:avLst/>
            </a:prstGeom>
          </p:spPr>
          <p:txBody>
            <a:bodyPr lIns="50800" tIns="50800" rIns="50800" bIns="50800" rtlCol="0" anchor="ctr"/>
            <a:lstStyle/>
            <a:p>
              <a:pPr algn="ctr">
                <a:lnSpc>
                  <a:spcPts val="2659"/>
                </a:lnSpc>
              </a:pPr>
              <a:endParaRPr/>
            </a:p>
          </p:txBody>
        </p:sp>
      </p:grpSp>
      <p:sp>
        <p:nvSpPr>
          <p:cNvPr id="13" name="AutoShape 13"/>
          <p:cNvSpPr/>
          <p:nvPr/>
        </p:nvSpPr>
        <p:spPr>
          <a:xfrm>
            <a:off x="1723107" y="9277350"/>
            <a:ext cx="14479624" cy="0"/>
          </a:xfrm>
          <a:prstGeom prst="line">
            <a:avLst/>
          </a:prstGeom>
          <a:ln w="38100" cap="flat">
            <a:solidFill>
              <a:srgbClr val="1B9461"/>
            </a:solidFill>
            <a:prstDash val="solid"/>
            <a:headEnd type="none" w="sm" len="sm"/>
            <a:tailEnd type="none" w="sm" len="sm"/>
          </a:ln>
        </p:spPr>
        <p:txBody>
          <a:bodyPr/>
          <a:lstStyle/>
          <a:p>
            <a:endParaRPr lang="en-IN"/>
          </a:p>
        </p:txBody>
      </p:sp>
      <p:sp>
        <p:nvSpPr>
          <p:cNvPr id="14" name="AutoShape 14"/>
          <p:cNvSpPr/>
          <p:nvPr/>
        </p:nvSpPr>
        <p:spPr>
          <a:xfrm flipH="1">
            <a:off x="17249775" y="3024088"/>
            <a:ext cx="0" cy="5293724"/>
          </a:xfrm>
          <a:prstGeom prst="line">
            <a:avLst/>
          </a:prstGeom>
          <a:ln w="38100" cap="flat">
            <a:solidFill>
              <a:srgbClr val="1B9461"/>
            </a:solidFill>
            <a:prstDash val="solid"/>
            <a:headEnd type="none" w="sm" len="sm"/>
            <a:tailEnd type="none" w="sm" len="sm"/>
          </a:ln>
        </p:spPr>
        <p:txBody>
          <a:bodyPr/>
          <a:lstStyle/>
          <a:p>
            <a:endParaRPr lang="en-IN"/>
          </a:p>
        </p:txBody>
      </p:sp>
      <p:sp>
        <p:nvSpPr>
          <p:cNvPr id="15" name="Freeform 15"/>
          <p:cNvSpPr/>
          <p:nvPr/>
        </p:nvSpPr>
        <p:spPr>
          <a:xfrm rot="5324316">
            <a:off x="14890109" y="-3175249"/>
            <a:ext cx="6662432" cy="5614266"/>
          </a:xfrm>
          <a:custGeom>
            <a:avLst/>
            <a:gdLst/>
            <a:ahLst/>
            <a:cxnLst/>
            <a:rect l="l" t="t" r="r" b="b"/>
            <a:pathLst>
              <a:path w="6662432" h="5614266">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grpSp>
        <p:nvGrpSpPr>
          <p:cNvPr id="16" name="Group 16"/>
          <p:cNvGrpSpPr/>
          <p:nvPr/>
        </p:nvGrpSpPr>
        <p:grpSpPr>
          <a:xfrm>
            <a:off x="16481007" y="1073135"/>
            <a:ext cx="1514312" cy="1301362"/>
            <a:chOff x="0" y="0"/>
            <a:chExt cx="812800" cy="698500"/>
          </a:xfrm>
        </p:grpSpPr>
        <p:sp>
          <p:nvSpPr>
            <p:cNvPr id="17" name="Freeform 17"/>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txBody>
            <a:bodyPr/>
            <a:lstStyle/>
            <a:p>
              <a:endParaRPr lang="en-IN"/>
            </a:p>
          </p:txBody>
        </p:sp>
        <p:sp>
          <p:nvSpPr>
            <p:cNvPr id="18" name="TextBox 18"/>
            <p:cNvSpPr txBox="1"/>
            <p:nvPr/>
          </p:nvSpPr>
          <p:spPr>
            <a:xfrm>
              <a:off x="114300" y="-57150"/>
              <a:ext cx="584200" cy="755650"/>
            </a:xfrm>
            <a:prstGeom prst="rect">
              <a:avLst/>
            </a:prstGeom>
          </p:spPr>
          <p:txBody>
            <a:bodyPr lIns="50800" tIns="50800" rIns="50800" bIns="50800" rtlCol="0" anchor="ctr"/>
            <a:lstStyle/>
            <a:p>
              <a:pPr algn="ctr">
                <a:lnSpc>
                  <a:spcPts val="2659"/>
                </a:lnSpc>
              </a:pPr>
              <a:endParaRPr/>
            </a:p>
          </p:txBody>
        </p:sp>
      </p:grpSp>
      <p:sp>
        <p:nvSpPr>
          <p:cNvPr id="19" name="AutoShape 19"/>
          <p:cNvSpPr/>
          <p:nvPr/>
        </p:nvSpPr>
        <p:spPr>
          <a:xfrm>
            <a:off x="1723107" y="2460438"/>
            <a:ext cx="903745" cy="0"/>
          </a:xfrm>
          <a:prstGeom prst="line">
            <a:avLst/>
          </a:prstGeom>
          <a:ln w="238125" cap="flat">
            <a:solidFill>
              <a:srgbClr val="1B9461"/>
            </a:solidFill>
            <a:prstDash val="solid"/>
            <a:headEnd type="none" w="sm" len="sm"/>
            <a:tailEnd type="none" w="sm" len="sm"/>
          </a:ln>
        </p:spPr>
        <p:txBody>
          <a:bodyPr/>
          <a:lstStyle/>
          <a:p>
            <a:endParaRPr lang="en-IN"/>
          </a:p>
        </p:txBody>
      </p:sp>
      <p:sp>
        <p:nvSpPr>
          <p:cNvPr id="20" name="TextBox 20"/>
          <p:cNvSpPr txBox="1"/>
          <p:nvPr/>
        </p:nvSpPr>
        <p:spPr>
          <a:xfrm>
            <a:off x="1723107" y="900442"/>
            <a:ext cx="8821352" cy="1051500"/>
          </a:xfrm>
          <a:prstGeom prst="rect">
            <a:avLst/>
          </a:prstGeom>
        </p:spPr>
        <p:txBody>
          <a:bodyPr lIns="0" tIns="0" rIns="0" bIns="0" rtlCol="0" anchor="t">
            <a:spAutoFit/>
          </a:bodyPr>
          <a:lstStyle/>
          <a:p>
            <a:pPr algn="l">
              <a:lnSpc>
                <a:spcPts val="8193"/>
              </a:lnSpc>
              <a:spcBef>
                <a:spcPct val="0"/>
              </a:spcBef>
            </a:pPr>
            <a:r>
              <a:rPr lang="en-US" sz="5852" b="1" u="sng" spc="380">
                <a:solidFill>
                  <a:srgbClr val="1B9461"/>
                </a:solidFill>
                <a:latin typeface="Poppins Bold"/>
                <a:ea typeface="Poppins Bold"/>
                <a:cs typeface="Poppins Bold"/>
                <a:sym typeface="Poppins Bold"/>
              </a:rPr>
              <a:t>Problem Statement</a:t>
            </a:r>
          </a:p>
        </p:txBody>
      </p:sp>
      <p:sp>
        <p:nvSpPr>
          <p:cNvPr id="21" name="TextBox 21"/>
          <p:cNvSpPr txBox="1"/>
          <p:nvPr/>
        </p:nvSpPr>
        <p:spPr>
          <a:xfrm>
            <a:off x="1713582" y="2893825"/>
            <a:ext cx="13618433" cy="1545590"/>
          </a:xfrm>
          <a:prstGeom prst="rect">
            <a:avLst/>
          </a:prstGeom>
        </p:spPr>
        <p:txBody>
          <a:bodyPr lIns="0" tIns="0" rIns="0" bIns="0" rtlCol="0" anchor="t">
            <a:spAutoFit/>
          </a:bodyPr>
          <a:lstStyle/>
          <a:p>
            <a:pPr marL="626111" lvl="1" indent="-313055" algn="l">
              <a:lnSpc>
                <a:spcPts val="4060"/>
              </a:lnSpc>
              <a:buFont typeface="Arial"/>
              <a:buChar char="•"/>
            </a:pPr>
            <a:r>
              <a:rPr lang="en-US" sz="2900" b="1" dirty="0">
                <a:solidFill>
                  <a:srgbClr val="000000"/>
                </a:solidFill>
                <a:latin typeface="Poppins Bold"/>
                <a:ea typeface="Poppins Bold"/>
                <a:cs typeface="Poppins Bold"/>
                <a:sym typeface="Poppins Bold"/>
              </a:rPr>
              <a:t>Geographical Distribution Analysis:</a:t>
            </a:r>
          </a:p>
          <a:p>
            <a:pPr algn="l">
              <a:lnSpc>
                <a:spcPts val="4060"/>
              </a:lnSpc>
            </a:pPr>
            <a:r>
              <a:rPr lang="en-US" sz="2900" dirty="0">
                <a:solidFill>
                  <a:srgbClr val="000000"/>
                </a:solidFill>
                <a:latin typeface="Poppins"/>
                <a:ea typeface="Poppins"/>
                <a:cs typeface="Poppins"/>
                <a:sym typeface="Poppins"/>
              </a:rPr>
              <a:t>	How does the distribution of mpox cases vary across different</a:t>
            </a:r>
          </a:p>
          <a:p>
            <a:pPr algn="l">
              <a:lnSpc>
                <a:spcPts val="4060"/>
              </a:lnSpc>
            </a:pPr>
            <a:r>
              <a:rPr lang="en-US" sz="2900" dirty="0">
                <a:solidFill>
                  <a:srgbClr val="000000"/>
                </a:solidFill>
                <a:latin typeface="Poppins"/>
                <a:ea typeface="Poppins"/>
                <a:cs typeface="Poppins"/>
                <a:sym typeface="Poppins"/>
              </a:rPr>
              <a:t>	locations.</a:t>
            </a:r>
          </a:p>
        </p:txBody>
      </p:sp>
      <p:sp>
        <p:nvSpPr>
          <p:cNvPr id="22" name="TextBox 22"/>
          <p:cNvSpPr txBox="1"/>
          <p:nvPr/>
        </p:nvSpPr>
        <p:spPr>
          <a:xfrm>
            <a:off x="1723107" y="4753582"/>
            <a:ext cx="13618433" cy="1031240"/>
          </a:xfrm>
          <a:prstGeom prst="rect">
            <a:avLst/>
          </a:prstGeom>
        </p:spPr>
        <p:txBody>
          <a:bodyPr lIns="0" tIns="0" rIns="0" bIns="0" rtlCol="0" anchor="t">
            <a:spAutoFit/>
          </a:bodyPr>
          <a:lstStyle/>
          <a:p>
            <a:pPr marL="626111" lvl="1" indent="-313055" algn="l">
              <a:lnSpc>
                <a:spcPts val="4060"/>
              </a:lnSpc>
              <a:buFont typeface="Arial"/>
              <a:buChar char="•"/>
            </a:pPr>
            <a:r>
              <a:rPr lang="en-US" sz="2900" b="1" dirty="0">
                <a:solidFill>
                  <a:srgbClr val="000000"/>
                </a:solidFill>
                <a:latin typeface="Poppins Bold"/>
                <a:ea typeface="Poppins Bold"/>
                <a:cs typeface="Poppins Bold"/>
                <a:sym typeface="Poppins Bold"/>
              </a:rPr>
              <a:t>Temporal Trends in Mpox Outbreak:</a:t>
            </a:r>
          </a:p>
          <a:p>
            <a:pPr algn="l">
              <a:lnSpc>
                <a:spcPts val="4060"/>
              </a:lnSpc>
            </a:pPr>
            <a:r>
              <a:rPr lang="en-US" sz="2900" dirty="0">
                <a:solidFill>
                  <a:srgbClr val="000000"/>
                </a:solidFill>
                <a:latin typeface="Poppins"/>
                <a:ea typeface="Poppins"/>
                <a:cs typeface="Poppins"/>
                <a:sym typeface="Poppins"/>
              </a:rPr>
              <a:t>	What are the trends in mpox cases and deaths over time.</a:t>
            </a:r>
          </a:p>
        </p:txBody>
      </p:sp>
      <p:sp>
        <p:nvSpPr>
          <p:cNvPr id="23" name="TextBox 23"/>
          <p:cNvSpPr txBox="1"/>
          <p:nvPr/>
        </p:nvSpPr>
        <p:spPr>
          <a:xfrm>
            <a:off x="1723107" y="6099147"/>
            <a:ext cx="13618433" cy="2059940"/>
          </a:xfrm>
          <a:prstGeom prst="rect">
            <a:avLst/>
          </a:prstGeom>
        </p:spPr>
        <p:txBody>
          <a:bodyPr lIns="0" tIns="0" rIns="0" bIns="0" rtlCol="0" anchor="t">
            <a:spAutoFit/>
          </a:bodyPr>
          <a:lstStyle/>
          <a:p>
            <a:pPr marL="626111" lvl="1" indent="-313055" algn="l">
              <a:lnSpc>
                <a:spcPts val="4060"/>
              </a:lnSpc>
              <a:buFont typeface="Arial"/>
              <a:buChar char="•"/>
            </a:pPr>
            <a:r>
              <a:rPr lang="en-US" sz="2900" b="1" dirty="0">
                <a:solidFill>
                  <a:srgbClr val="000000"/>
                </a:solidFill>
                <a:latin typeface="Poppins Bold"/>
                <a:ea typeface="Poppins Bold"/>
                <a:cs typeface="Poppins Bold"/>
                <a:sym typeface="Poppins Bold"/>
              </a:rPr>
              <a:t>Demographic Impact of Mpox:</a:t>
            </a:r>
          </a:p>
          <a:p>
            <a:pPr algn="l">
              <a:lnSpc>
                <a:spcPts val="4060"/>
              </a:lnSpc>
            </a:pPr>
            <a:r>
              <a:rPr lang="en-US" sz="2900" dirty="0">
                <a:solidFill>
                  <a:srgbClr val="000000"/>
                </a:solidFill>
                <a:latin typeface="Poppins"/>
                <a:ea typeface="Poppins"/>
                <a:cs typeface="Poppins"/>
                <a:sym typeface="Poppins"/>
              </a:rPr>
              <a:t>	How do demographic factors such as age and sex influence the 	incidence and severity of mpox across various WHO regions, and 	what demographic groups are most at risk?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222" b="-9222"/>
            </a:stretch>
          </a:blipFill>
        </p:spPr>
        <p:txBody>
          <a:bodyPr/>
          <a:lstStyle/>
          <a:p>
            <a:endParaRPr lang="en-IN"/>
          </a:p>
        </p:txBody>
      </p:sp>
      <p:grpSp>
        <p:nvGrpSpPr>
          <p:cNvPr id="3" name="Group 3"/>
          <p:cNvGrpSpPr/>
          <p:nvPr/>
        </p:nvGrpSpPr>
        <p:grpSpPr>
          <a:xfrm>
            <a:off x="0" y="0"/>
            <a:ext cx="1028700" cy="1771441"/>
            <a:chOff x="0" y="0"/>
            <a:chExt cx="270933" cy="466552"/>
          </a:xfrm>
        </p:grpSpPr>
        <p:sp>
          <p:nvSpPr>
            <p:cNvPr id="4" name="Freeform 4"/>
            <p:cNvSpPr/>
            <p:nvPr/>
          </p:nvSpPr>
          <p:spPr>
            <a:xfrm>
              <a:off x="0" y="0"/>
              <a:ext cx="270933" cy="466552"/>
            </a:xfrm>
            <a:custGeom>
              <a:avLst/>
              <a:gdLst/>
              <a:ahLst/>
              <a:cxnLst/>
              <a:rect l="l" t="t" r="r" b="b"/>
              <a:pathLst>
                <a:path w="270933" h="466552">
                  <a:moveTo>
                    <a:pt x="0" y="0"/>
                  </a:moveTo>
                  <a:lnTo>
                    <a:pt x="270933" y="0"/>
                  </a:lnTo>
                  <a:lnTo>
                    <a:pt x="270933" y="466552"/>
                  </a:lnTo>
                  <a:lnTo>
                    <a:pt x="0" y="466552"/>
                  </a:lnTo>
                  <a:close/>
                </a:path>
              </a:pathLst>
            </a:custGeom>
            <a:solidFill>
              <a:srgbClr val="1B9461"/>
            </a:solidFill>
          </p:spPr>
          <p:txBody>
            <a:bodyPr/>
            <a:lstStyle/>
            <a:p>
              <a:endParaRPr lang="en-IN"/>
            </a:p>
          </p:txBody>
        </p:sp>
        <p:sp>
          <p:nvSpPr>
            <p:cNvPr id="5" name="TextBox 5"/>
            <p:cNvSpPr txBox="1"/>
            <p:nvPr/>
          </p:nvSpPr>
          <p:spPr>
            <a:xfrm>
              <a:off x="0" y="-57150"/>
              <a:ext cx="270933" cy="523702"/>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0" y="8088569"/>
            <a:ext cx="1028700" cy="1169731"/>
            <a:chOff x="0" y="0"/>
            <a:chExt cx="270933" cy="308077"/>
          </a:xfrm>
        </p:grpSpPr>
        <p:sp>
          <p:nvSpPr>
            <p:cNvPr id="7" name="Freeform 7"/>
            <p:cNvSpPr/>
            <p:nvPr/>
          </p:nvSpPr>
          <p:spPr>
            <a:xfrm>
              <a:off x="0" y="0"/>
              <a:ext cx="270933" cy="308077"/>
            </a:xfrm>
            <a:custGeom>
              <a:avLst/>
              <a:gdLst/>
              <a:ahLst/>
              <a:cxnLst/>
              <a:rect l="l" t="t" r="r" b="b"/>
              <a:pathLst>
                <a:path w="270933" h="308077">
                  <a:moveTo>
                    <a:pt x="0" y="0"/>
                  </a:moveTo>
                  <a:lnTo>
                    <a:pt x="270933" y="0"/>
                  </a:lnTo>
                  <a:lnTo>
                    <a:pt x="270933" y="308077"/>
                  </a:lnTo>
                  <a:lnTo>
                    <a:pt x="0" y="308077"/>
                  </a:lnTo>
                  <a:close/>
                </a:path>
              </a:pathLst>
            </a:custGeom>
            <a:solidFill>
              <a:srgbClr val="222222"/>
            </a:solidFill>
          </p:spPr>
          <p:txBody>
            <a:bodyPr/>
            <a:lstStyle/>
            <a:p>
              <a:endParaRPr lang="en-IN"/>
            </a:p>
          </p:txBody>
        </p:sp>
        <p:sp>
          <p:nvSpPr>
            <p:cNvPr id="8" name="TextBox 8"/>
            <p:cNvSpPr txBox="1"/>
            <p:nvPr/>
          </p:nvSpPr>
          <p:spPr>
            <a:xfrm>
              <a:off x="0" y="-57150"/>
              <a:ext cx="270933" cy="365227"/>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6780649" y="8885345"/>
            <a:ext cx="919202" cy="745910"/>
          </a:xfrm>
          <a:custGeom>
            <a:avLst/>
            <a:gdLst/>
            <a:ahLst/>
            <a:cxnLst/>
            <a:rect l="l" t="t" r="r" b="b"/>
            <a:pathLst>
              <a:path w="919202" h="745910">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grpSp>
        <p:nvGrpSpPr>
          <p:cNvPr id="10" name="Group 10"/>
          <p:cNvGrpSpPr/>
          <p:nvPr/>
        </p:nvGrpSpPr>
        <p:grpSpPr>
          <a:xfrm>
            <a:off x="0" y="9258300"/>
            <a:ext cx="1028700" cy="1028700"/>
            <a:chOff x="0" y="0"/>
            <a:chExt cx="270933" cy="270933"/>
          </a:xfrm>
        </p:grpSpPr>
        <p:sp>
          <p:nvSpPr>
            <p:cNvPr id="11" name="Freeform 11"/>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B9461"/>
            </a:solidFill>
            <a:ln cap="sq">
              <a:noFill/>
              <a:prstDash val="solid"/>
              <a:miter/>
            </a:ln>
          </p:spPr>
          <p:txBody>
            <a:bodyPr/>
            <a:lstStyle/>
            <a:p>
              <a:endParaRPr lang="en-IN"/>
            </a:p>
          </p:txBody>
        </p:sp>
        <p:sp>
          <p:nvSpPr>
            <p:cNvPr id="12" name="TextBox 12"/>
            <p:cNvSpPr txBox="1"/>
            <p:nvPr/>
          </p:nvSpPr>
          <p:spPr>
            <a:xfrm>
              <a:off x="0" y="-57150"/>
              <a:ext cx="270933" cy="328083"/>
            </a:xfrm>
            <a:prstGeom prst="rect">
              <a:avLst/>
            </a:prstGeom>
          </p:spPr>
          <p:txBody>
            <a:bodyPr lIns="50800" tIns="50800" rIns="50800" bIns="50800" rtlCol="0" anchor="ctr"/>
            <a:lstStyle/>
            <a:p>
              <a:pPr algn="ctr">
                <a:lnSpc>
                  <a:spcPts val="2659"/>
                </a:lnSpc>
              </a:pPr>
              <a:endParaRPr/>
            </a:p>
          </p:txBody>
        </p:sp>
      </p:grpSp>
      <p:sp>
        <p:nvSpPr>
          <p:cNvPr id="13" name="AutoShape 13"/>
          <p:cNvSpPr/>
          <p:nvPr/>
        </p:nvSpPr>
        <p:spPr>
          <a:xfrm>
            <a:off x="1723107" y="9277350"/>
            <a:ext cx="14479624" cy="0"/>
          </a:xfrm>
          <a:prstGeom prst="line">
            <a:avLst/>
          </a:prstGeom>
          <a:ln w="38100" cap="flat">
            <a:solidFill>
              <a:srgbClr val="1B9461"/>
            </a:solidFill>
            <a:prstDash val="solid"/>
            <a:headEnd type="none" w="sm" len="sm"/>
            <a:tailEnd type="none" w="sm" len="sm"/>
          </a:ln>
        </p:spPr>
        <p:txBody>
          <a:bodyPr/>
          <a:lstStyle/>
          <a:p>
            <a:endParaRPr lang="en-IN"/>
          </a:p>
        </p:txBody>
      </p:sp>
      <p:sp>
        <p:nvSpPr>
          <p:cNvPr id="14" name="AutoShape 14"/>
          <p:cNvSpPr/>
          <p:nvPr/>
        </p:nvSpPr>
        <p:spPr>
          <a:xfrm flipH="1">
            <a:off x="17240250" y="3024088"/>
            <a:ext cx="0" cy="5293724"/>
          </a:xfrm>
          <a:prstGeom prst="line">
            <a:avLst/>
          </a:prstGeom>
          <a:ln w="38100" cap="flat">
            <a:solidFill>
              <a:srgbClr val="1B9461"/>
            </a:solidFill>
            <a:prstDash val="solid"/>
            <a:headEnd type="none" w="sm" len="sm"/>
            <a:tailEnd type="none" w="sm" len="sm"/>
          </a:ln>
        </p:spPr>
        <p:txBody>
          <a:bodyPr/>
          <a:lstStyle/>
          <a:p>
            <a:endParaRPr lang="en-IN"/>
          </a:p>
        </p:txBody>
      </p:sp>
      <p:sp>
        <p:nvSpPr>
          <p:cNvPr id="15" name="Freeform 15"/>
          <p:cNvSpPr/>
          <p:nvPr/>
        </p:nvSpPr>
        <p:spPr>
          <a:xfrm rot="5324316">
            <a:off x="14890109" y="-3175249"/>
            <a:ext cx="6662432" cy="5614266"/>
          </a:xfrm>
          <a:custGeom>
            <a:avLst/>
            <a:gdLst/>
            <a:ahLst/>
            <a:cxnLst/>
            <a:rect l="l" t="t" r="r" b="b"/>
            <a:pathLst>
              <a:path w="6662432" h="5614266">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grpSp>
        <p:nvGrpSpPr>
          <p:cNvPr id="16" name="Group 16"/>
          <p:cNvGrpSpPr/>
          <p:nvPr/>
        </p:nvGrpSpPr>
        <p:grpSpPr>
          <a:xfrm>
            <a:off x="16481007" y="1073135"/>
            <a:ext cx="1514312" cy="1301362"/>
            <a:chOff x="0" y="0"/>
            <a:chExt cx="812800" cy="698500"/>
          </a:xfrm>
        </p:grpSpPr>
        <p:sp>
          <p:nvSpPr>
            <p:cNvPr id="17" name="Freeform 17"/>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txBody>
            <a:bodyPr/>
            <a:lstStyle/>
            <a:p>
              <a:endParaRPr lang="en-IN"/>
            </a:p>
          </p:txBody>
        </p:sp>
        <p:sp>
          <p:nvSpPr>
            <p:cNvPr id="18" name="TextBox 18"/>
            <p:cNvSpPr txBox="1"/>
            <p:nvPr/>
          </p:nvSpPr>
          <p:spPr>
            <a:xfrm>
              <a:off x="114300" y="-57150"/>
              <a:ext cx="584200" cy="755650"/>
            </a:xfrm>
            <a:prstGeom prst="rect">
              <a:avLst/>
            </a:prstGeom>
          </p:spPr>
          <p:txBody>
            <a:bodyPr lIns="50800" tIns="50800" rIns="50800" bIns="50800" rtlCol="0" anchor="ctr"/>
            <a:lstStyle/>
            <a:p>
              <a:pPr algn="ctr">
                <a:lnSpc>
                  <a:spcPts val="2659"/>
                </a:lnSpc>
              </a:pPr>
              <a:endParaRPr/>
            </a:p>
          </p:txBody>
        </p:sp>
      </p:grpSp>
      <p:sp>
        <p:nvSpPr>
          <p:cNvPr id="19" name="AutoShape 19"/>
          <p:cNvSpPr/>
          <p:nvPr/>
        </p:nvSpPr>
        <p:spPr>
          <a:xfrm>
            <a:off x="1723107" y="2460438"/>
            <a:ext cx="903745" cy="0"/>
          </a:xfrm>
          <a:prstGeom prst="line">
            <a:avLst/>
          </a:prstGeom>
          <a:ln w="238125" cap="flat">
            <a:solidFill>
              <a:srgbClr val="1B9461"/>
            </a:solidFill>
            <a:prstDash val="solid"/>
            <a:headEnd type="none" w="sm" len="sm"/>
            <a:tailEnd type="none" w="sm" len="sm"/>
          </a:ln>
        </p:spPr>
        <p:txBody>
          <a:bodyPr/>
          <a:lstStyle/>
          <a:p>
            <a:endParaRPr lang="en-IN"/>
          </a:p>
        </p:txBody>
      </p:sp>
      <p:sp>
        <p:nvSpPr>
          <p:cNvPr id="20" name="TextBox 20"/>
          <p:cNvSpPr txBox="1"/>
          <p:nvPr/>
        </p:nvSpPr>
        <p:spPr>
          <a:xfrm>
            <a:off x="1723107" y="900442"/>
            <a:ext cx="8821352" cy="1051500"/>
          </a:xfrm>
          <a:prstGeom prst="rect">
            <a:avLst/>
          </a:prstGeom>
        </p:spPr>
        <p:txBody>
          <a:bodyPr lIns="0" tIns="0" rIns="0" bIns="0" rtlCol="0" anchor="t">
            <a:spAutoFit/>
          </a:bodyPr>
          <a:lstStyle/>
          <a:p>
            <a:pPr algn="l">
              <a:lnSpc>
                <a:spcPts val="8193"/>
              </a:lnSpc>
              <a:spcBef>
                <a:spcPct val="0"/>
              </a:spcBef>
            </a:pPr>
            <a:r>
              <a:rPr lang="en-US" sz="5852" b="1" u="sng" spc="380">
                <a:solidFill>
                  <a:srgbClr val="1B9461"/>
                </a:solidFill>
                <a:latin typeface="Poppins Bold"/>
                <a:ea typeface="Poppins Bold"/>
                <a:cs typeface="Poppins Bold"/>
                <a:sym typeface="Poppins Bold"/>
              </a:rPr>
              <a:t>Problem Statement</a:t>
            </a:r>
          </a:p>
        </p:txBody>
      </p:sp>
      <p:sp>
        <p:nvSpPr>
          <p:cNvPr id="21" name="TextBox 21"/>
          <p:cNvSpPr txBox="1"/>
          <p:nvPr/>
        </p:nvSpPr>
        <p:spPr>
          <a:xfrm>
            <a:off x="1723107" y="2893825"/>
            <a:ext cx="13618433" cy="1031240"/>
          </a:xfrm>
          <a:prstGeom prst="rect">
            <a:avLst/>
          </a:prstGeom>
        </p:spPr>
        <p:txBody>
          <a:bodyPr lIns="0" tIns="0" rIns="0" bIns="0" rtlCol="0" anchor="t">
            <a:spAutoFit/>
          </a:bodyPr>
          <a:lstStyle/>
          <a:p>
            <a:pPr marL="626111" lvl="1" indent="-313055" algn="l">
              <a:lnSpc>
                <a:spcPts val="4060"/>
              </a:lnSpc>
              <a:buFont typeface="Arial"/>
              <a:buChar char="•"/>
            </a:pPr>
            <a:r>
              <a:rPr lang="en-US" sz="2900" b="1" dirty="0">
                <a:solidFill>
                  <a:srgbClr val="000000"/>
                </a:solidFill>
                <a:latin typeface="Poppins Bold"/>
                <a:ea typeface="Poppins Bold"/>
                <a:cs typeface="Poppins Bold"/>
                <a:sym typeface="Poppins Bold"/>
              </a:rPr>
              <a:t>Analysis of Mpox Transmission:</a:t>
            </a:r>
          </a:p>
          <a:p>
            <a:pPr algn="l">
              <a:lnSpc>
                <a:spcPts val="4060"/>
              </a:lnSpc>
            </a:pPr>
            <a:r>
              <a:rPr lang="en-US" sz="2900" dirty="0">
                <a:solidFill>
                  <a:srgbClr val="000000"/>
                </a:solidFill>
                <a:latin typeface="Poppins"/>
                <a:ea typeface="Poppins"/>
                <a:cs typeface="Poppins"/>
                <a:sym typeface="Poppins"/>
              </a:rPr>
              <a:t>	What are the key transmission modes of mpox.</a:t>
            </a:r>
          </a:p>
        </p:txBody>
      </p:sp>
      <p:sp>
        <p:nvSpPr>
          <p:cNvPr id="22" name="TextBox 22"/>
          <p:cNvSpPr txBox="1"/>
          <p:nvPr/>
        </p:nvSpPr>
        <p:spPr>
          <a:xfrm>
            <a:off x="1723107" y="4239232"/>
            <a:ext cx="13618433" cy="1031240"/>
          </a:xfrm>
          <a:prstGeom prst="rect">
            <a:avLst/>
          </a:prstGeom>
        </p:spPr>
        <p:txBody>
          <a:bodyPr lIns="0" tIns="0" rIns="0" bIns="0" rtlCol="0" anchor="t">
            <a:spAutoFit/>
          </a:bodyPr>
          <a:lstStyle/>
          <a:p>
            <a:pPr marL="626111" lvl="1" indent="-313055" algn="l">
              <a:lnSpc>
                <a:spcPts val="4060"/>
              </a:lnSpc>
              <a:buFont typeface="Arial"/>
              <a:buChar char="•"/>
            </a:pPr>
            <a:r>
              <a:rPr lang="en-US" sz="2900" b="1" dirty="0">
                <a:solidFill>
                  <a:srgbClr val="000000"/>
                </a:solidFill>
                <a:latin typeface="Poppins Bold"/>
                <a:ea typeface="Poppins Bold"/>
                <a:cs typeface="Poppins Bold"/>
                <a:sym typeface="Poppins Bold"/>
              </a:rPr>
              <a:t>Risk Factors and Vulnerability Analysis:</a:t>
            </a:r>
          </a:p>
          <a:p>
            <a:pPr algn="l">
              <a:lnSpc>
                <a:spcPts val="4060"/>
              </a:lnSpc>
            </a:pPr>
            <a:r>
              <a:rPr lang="en-US" sz="2900" dirty="0">
                <a:solidFill>
                  <a:srgbClr val="000000"/>
                </a:solidFill>
                <a:latin typeface="Poppins"/>
                <a:ea typeface="Poppins"/>
                <a:cs typeface="Poppins"/>
                <a:sym typeface="Poppins"/>
              </a:rPr>
              <a:t>	What are the primary risk factors for mpox infection.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222" b="-9222"/>
            </a:stretch>
          </a:blipFill>
        </p:spPr>
        <p:txBody>
          <a:bodyPr/>
          <a:lstStyle/>
          <a:p>
            <a:endParaRPr lang="en-IN"/>
          </a:p>
        </p:txBody>
      </p:sp>
      <p:grpSp>
        <p:nvGrpSpPr>
          <p:cNvPr id="3" name="Group 3"/>
          <p:cNvGrpSpPr/>
          <p:nvPr/>
        </p:nvGrpSpPr>
        <p:grpSpPr>
          <a:xfrm>
            <a:off x="0" y="0"/>
            <a:ext cx="4561519" cy="10287000"/>
            <a:chOff x="0" y="0"/>
            <a:chExt cx="1201388" cy="2709333"/>
          </a:xfrm>
        </p:grpSpPr>
        <p:sp>
          <p:nvSpPr>
            <p:cNvPr id="4" name="Freeform 4"/>
            <p:cNvSpPr/>
            <p:nvPr/>
          </p:nvSpPr>
          <p:spPr>
            <a:xfrm>
              <a:off x="0" y="0"/>
              <a:ext cx="1201388" cy="2709333"/>
            </a:xfrm>
            <a:custGeom>
              <a:avLst/>
              <a:gdLst/>
              <a:ahLst/>
              <a:cxnLst/>
              <a:rect l="l" t="t" r="r" b="b"/>
              <a:pathLst>
                <a:path w="1201388" h="2709333">
                  <a:moveTo>
                    <a:pt x="0" y="0"/>
                  </a:moveTo>
                  <a:lnTo>
                    <a:pt x="1201388" y="0"/>
                  </a:lnTo>
                  <a:lnTo>
                    <a:pt x="1201388" y="2709333"/>
                  </a:lnTo>
                  <a:lnTo>
                    <a:pt x="0" y="2709333"/>
                  </a:lnTo>
                  <a:close/>
                </a:path>
              </a:pathLst>
            </a:custGeom>
            <a:solidFill>
              <a:srgbClr val="222222"/>
            </a:solidFill>
          </p:spPr>
          <p:txBody>
            <a:bodyPr/>
            <a:lstStyle/>
            <a:p>
              <a:endParaRPr lang="en-IN"/>
            </a:p>
          </p:txBody>
        </p:sp>
        <p:sp>
          <p:nvSpPr>
            <p:cNvPr id="5" name="TextBox 5"/>
            <p:cNvSpPr txBox="1"/>
            <p:nvPr/>
          </p:nvSpPr>
          <p:spPr>
            <a:xfrm>
              <a:off x="0" y="-57150"/>
              <a:ext cx="1201388" cy="2766483"/>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0" y="2522790"/>
            <a:ext cx="8603142" cy="6773610"/>
            <a:chOff x="0" y="0"/>
            <a:chExt cx="2265848" cy="1783996"/>
          </a:xfrm>
        </p:grpSpPr>
        <p:sp>
          <p:nvSpPr>
            <p:cNvPr id="7" name="Freeform 7"/>
            <p:cNvSpPr/>
            <p:nvPr/>
          </p:nvSpPr>
          <p:spPr>
            <a:xfrm>
              <a:off x="0" y="0"/>
              <a:ext cx="2265848" cy="1783996"/>
            </a:xfrm>
            <a:custGeom>
              <a:avLst/>
              <a:gdLst/>
              <a:ahLst/>
              <a:cxnLst/>
              <a:rect l="l" t="t" r="r" b="b"/>
              <a:pathLst>
                <a:path w="2265848" h="1783996">
                  <a:moveTo>
                    <a:pt x="0" y="0"/>
                  </a:moveTo>
                  <a:lnTo>
                    <a:pt x="2265848" y="0"/>
                  </a:lnTo>
                  <a:lnTo>
                    <a:pt x="2265848" y="1783996"/>
                  </a:lnTo>
                  <a:lnTo>
                    <a:pt x="0" y="1783996"/>
                  </a:lnTo>
                  <a:close/>
                </a:path>
              </a:pathLst>
            </a:custGeom>
            <a:solidFill>
              <a:srgbClr val="1B9461"/>
            </a:solidFill>
            <a:ln cap="sq">
              <a:noFill/>
              <a:prstDash val="solid"/>
              <a:miter/>
            </a:ln>
          </p:spPr>
          <p:txBody>
            <a:bodyPr/>
            <a:lstStyle/>
            <a:p>
              <a:endParaRPr lang="en-IN"/>
            </a:p>
          </p:txBody>
        </p:sp>
        <p:sp>
          <p:nvSpPr>
            <p:cNvPr id="8" name="TextBox 8"/>
            <p:cNvSpPr txBox="1"/>
            <p:nvPr/>
          </p:nvSpPr>
          <p:spPr>
            <a:xfrm>
              <a:off x="0" y="-57150"/>
              <a:ext cx="2265848" cy="1841146"/>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190625" y="3247564"/>
            <a:ext cx="903979" cy="90397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a:p>
          </p:txBody>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2545841" y="3180889"/>
            <a:ext cx="5040612" cy="2939415"/>
          </a:xfrm>
          <a:prstGeom prst="rect">
            <a:avLst/>
          </a:prstGeom>
        </p:spPr>
        <p:txBody>
          <a:bodyPr lIns="0" tIns="0" rIns="0" bIns="0" rtlCol="0" anchor="t">
            <a:spAutoFit/>
          </a:bodyPr>
          <a:lstStyle/>
          <a:p>
            <a:pPr algn="l">
              <a:lnSpc>
                <a:spcPts val="3359"/>
              </a:lnSpc>
              <a:spcBef>
                <a:spcPct val="0"/>
              </a:spcBef>
            </a:pPr>
            <a:r>
              <a:rPr lang="en-US" sz="2400" b="1" u="sng" spc="156">
                <a:solidFill>
                  <a:srgbClr val="FFFFFF"/>
                </a:solidFill>
                <a:latin typeface="Poppins Bold"/>
                <a:ea typeface="Poppins Bold"/>
                <a:cs typeface="Poppins Bold"/>
                <a:sym typeface="Poppins Bold"/>
              </a:rPr>
              <a:t>Data Collection:</a:t>
            </a:r>
            <a:r>
              <a:rPr lang="en-US" sz="2400" spc="156">
                <a:solidFill>
                  <a:srgbClr val="FFFFFF"/>
                </a:solidFill>
                <a:latin typeface="Poppins"/>
                <a:ea typeface="Poppins"/>
                <a:cs typeface="Poppins"/>
                <a:sym typeface="Poppins"/>
              </a:rPr>
              <a:t> Gather relevant information from the "MPOX" dataset, ensuring that all important metrics such as cases, deaths, and demographic details are accurately captured.</a:t>
            </a:r>
          </a:p>
        </p:txBody>
      </p:sp>
      <p:sp>
        <p:nvSpPr>
          <p:cNvPr id="13" name="TextBox 13"/>
          <p:cNvSpPr txBox="1"/>
          <p:nvPr/>
        </p:nvSpPr>
        <p:spPr>
          <a:xfrm>
            <a:off x="1247257" y="3373153"/>
            <a:ext cx="790715" cy="633749"/>
          </a:xfrm>
          <a:prstGeom prst="rect">
            <a:avLst/>
          </a:prstGeom>
        </p:spPr>
        <p:txBody>
          <a:bodyPr lIns="0" tIns="0" rIns="0" bIns="0" rtlCol="0" anchor="t">
            <a:spAutoFit/>
          </a:bodyPr>
          <a:lstStyle/>
          <a:p>
            <a:pPr algn="ctr">
              <a:lnSpc>
                <a:spcPts val="4963"/>
              </a:lnSpc>
              <a:spcBef>
                <a:spcPct val="0"/>
              </a:spcBef>
            </a:pPr>
            <a:r>
              <a:rPr lang="en-US" sz="3545" b="1">
                <a:solidFill>
                  <a:srgbClr val="1B9461"/>
                </a:solidFill>
                <a:latin typeface="Poppins Bold"/>
                <a:ea typeface="Poppins Bold"/>
                <a:cs typeface="Poppins Bold"/>
                <a:sym typeface="Poppins Bold"/>
              </a:rPr>
              <a:t>1</a:t>
            </a:r>
          </a:p>
        </p:txBody>
      </p:sp>
      <p:grpSp>
        <p:nvGrpSpPr>
          <p:cNvPr id="14" name="Group 14"/>
          <p:cNvGrpSpPr/>
          <p:nvPr/>
        </p:nvGrpSpPr>
        <p:grpSpPr>
          <a:xfrm>
            <a:off x="1190625" y="6325444"/>
            <a:ext cx="903979" cy="903979"/>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a:p>
          </p:txBody>
        </p:sp>
        <p:sp>
          <p:nvSpPr>
            <p:cNvPr id="16" name="TextBox 16"/>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1247257" y="6451034"/>
            <a:ext cx="790715" cy="633749"/>
          </a:xfrm>
          <a:prstGeom prst="rect">
            <a:avLst/>
          </a:prstGeom>
        </p:spPr>
        <p:txBody>
          <a:bodyPr lIns="0" tIns="0" rIns="0" bIns="0" rtlCol="0" anchor="t">
            <a:spAutoFit/>
          </a:bodyPr>
          <a:lstStyle/>
          <a:p>
            <a:pPr algn="ctr">
              <a:lnSpc>
                <a:spcPts val="4963"/>
              </a:lnSpc>
              <a:spcBef>
                <a:spcPct val="0"/>
              </a:spcBef>
            </a:pPr>
            <a:r>
              <a:rPr lang="en-US" sz="3545" b="1">
                <a:solidFill>
                  <a:srgbClr val="1B9461"/>
                </a:solidFill>
                <a:latin typeface="Poppins Bold"/>
                <a:ea typeface="Poppins Bold"/>
                <a:cs typeface="Poppins Bold"/>
                <a:sym typeface="Poppins Bold"/>
              </a:rPr>
              <a:t>2</a:t>
            </a:r>
          </a:p>
        </p:txBody>
      </p:sp>
      <p:grpSp>
        <p:nvGrpSpPr>
          <p:cNvPr id="18" name="Group 18"/>
          <p:cNvGrpSpPr/>
          <p:nvPr/>
        </p:nvGrpSpPr>
        <p:grpSpPr>
          <a:xfrm>
            <a:off x="9579169" y="3247564"/>
            <a:ext cx="903979" cy="903979"/>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B9461"/>
            </a:solidFill>
          </p:spPr>
          <p:txBody>
            <a:bodyPr/>
            <a:lstStyle/>
            <a:p>
              <a:endParaRPr lang="en-IN"/>
            </a:p>
          </p:txBody>
        </p:sp>
        <p:sp>
          <p:nvSpPr>
            <p:cNvPr id="20" name="TextBox 20"/>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9635801" y="3373153"/>
            <a:ext cx="790715" cy="633749"/>
          </a:xfrm>
          <a:prstGeom prst="rect">
            <a:avLst/>
          </a:prstGeom>
        </p:spPr>
        <p:txBody>
          <a:bodyPr lIns="0" tIns="0" rIns="0" bIns="0" rtlCol="0" anchor="t">
            <a:spAutoFit/>
          </a:bodyPr>
          <a:lstStyle/>
          <a:p>
            <a:pPr algn="ctr">
              <a:lnSpc>
                <a:spcPts val="4963"/>
              </a:lnSpc>
              <a:spcBef>
                <a:spcPct val="0"/>
              </a:spcBef>
            </a:pPr>
            <a:r>
              <a:rPr lang="en-US" sz="3545" b="1">
                <a:solidFill>
                  <a:srgbClr val="FFFFFF"/>
                </a:solidFill>
                <a:latin typeface="Poppins Bold"/>
                <a:ea typeface="Poppins Bold"/>
                <a:cs typeface="Poppins Bold"/>
                <a:sym typeface="Poppins Bold"/>
              </a:rPr>
              <a:t>3</a:t>
            </a:r>
          </a:p>
        </p:txBody>
      </p:sp>
      <p:grpSp>
        <p:nvGrpSpPr>
          <p:cNvPr id="22" name="Group 22"/>
          <p:cNvGrpSpPr/>
          <p:nvPr/>
        </p:nvGrpSpPr>
        <p:grpSpPr>
          <a:xfrm>
            <a:off x="9579169" y="6325444"/>
            <a:ext cx="903979" cy="90397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B9461"/>
            </a:solidFill>
          </p:spPr>
          <p:txBody>
            <a:bodyPr/>
            <a:lstStyle/>
            <a:p>
              <a:endParaRPr lang="en-IN"/>
            </a:p>
          </p:txBody>
        </p:sp>
        <p:sp>
          <p:nvSpPr>
            <p:cNvPr id="24" name="TextBox 24"/>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sp>
        <p:nvSpPr>
          <p:cNvPr id="25" name="TextBox 25"/>
          <p:cNvSpPr txBox="1"/>
          <p:nvPr/>
        </p:nvSpPr>
        <p:spPr>
          <a:xfrm>
            <a:off x="9635801" y="6451034"/>
            <a:ext cx="790715" cy="633749"/>
          </a:xfrm>
          <a:prstGeom prst="rect">
            <a:avLst/>
          </a:prstGeom>
        </p:spPr>
        <p:txBody>
          <a:bodyPr lIns="0" tIns="0" rIns="0" bIns="0" rtlCol="0" anchor="t">
            <a:spAutoFit/>
          </a:bodyPr>
          <a:lstStyle/>
          <a:p>
            <a:pPr algn="ctr">
              <a:lnSpc>
                <a:spcPts val="4963"/>
              </a:lnSpc>
              <a:spcBef>
                <a:spcPct val="0"/>
              </a:spcBef>
            </a:pPr>
            <a:r>
              <a:rPr lang="en-US" sz="3545" b="1">
                <a:solidFill>
                  <a:srgbClr val="FFFFFF"/>
                </a:solidFill>
                <a:latin typeface="Poppins Bold"/>
                <a:ea typeface="Poppins Bold"/>
                <a:cs typeface="Poppins Bold"/>
                <a:sym typeface="Poppins Bold"/>
              </a:rPr>
              <a:t>4</a:t>
            </a:r>
          </a:p>
        </p:txBody>
      </p:sp>
      <p:sp>
        <p:nvSpPr>
          <p:cNvPr id="26" name="TextBox 26"/>
          <p:cNvSpPr txBox="1"/>
          <p:nvPr/>
        </p:nvSpPr>
        <p:spPr>
          <a:xfrm>
            <a:off x="2545841" y="6258769"/>
            <a:ext cx="5040612" cy="2939414"/>
          </a:xfrm>
          <a:prstGeom prst="rect">
            <a:avLst/>
          </a:prstGeom>
        </p:spPr>
        <p:txBody>
          <a:bodyPr lIns="0" tIns="0" rIns="0" bIns="0" rtlCol="0" anchor="t">
            <a:spAutoFit/>
          </a:bodyPr>
          <a:lstStyle/>
          <a:p>
            <a:pPr algn="l">
              <a:lnSpc>
                <a:spcPts val="3360"/>
              </a:lnSpc>
              <a:spcBef>
                <a:spcPct val="0"/>
              </a:spcBef>
            </a:pPr>
            <a:r>
              <a:rPr lang="en-US" sz="2400" b="1" u="sng" spc="156">
                <a:solidFill>
                  <a:srgbClr val="FFFFFF"/>
                </a:solidFill>
                <a:latin typeface="Poppins Bold"/>
                <a:ea typeface="Poppins Bold"/>
                <a:cs typeface="Poppins Bold"/>
                <a:sym typeface="Poppins Bold"/>
              </a:rPr>
              <a:t>Data Cleaning &amp; Transformation:</a:t>
            </a:r>
            <a:r>
              <a:rPr lang="en-US" sz="2400" b="1" spc="156">
                <a:solidFill>
                  <a:srgbClr val="FFFFFF"/>
                </a:solidFill>
                <a:latin typeface="Poppins Bold"/>
                <a:ea typeface="Poppins Bold"/>
                <a:cs typeface="Poppins Bold"/>
                <a:sym typeface="Poppins Bold"/>
              </a:rPr>
              <a:t> </a:t>
            </a:r>
            <a:r>
              <a:rPr lang="en-US" sz="2400" spc="156">
                <a:solidFill>
                  <a:srgbClr val="FFFFFF"/>
                </a:solidFill>
                <a:latin typeface="Poppins"/>
                <a:ea typeface="Poppins"/>
                <a:cs typeface="Poppins"/>
                <a:sym typeface="Poppins"/>
              </a:rPr>
              <a:t>Prepare the data by cleaning and formatting it, resolving any inconsistencies, and organizing it for analysis in Tableau or Power BI.</a:t>
            </a:r>
          </a:p>
        </p:txBody>
      </p:sp>
      <p:sp>
        <p:nvSpPr>
          <p:cNvPr id="27" name="TextBox 27"/>
          <p:cNvSpPr txBox="1"/>
          <p:nvPr/>
        </p:nvSpPr>
        <p:spPr>
          <a:xfrm>
            <a:off x="10930823" y="3180889"/>
            <a:ext cx="5040612" cy="2939414"/>
          </a:xfrm>
          <a:prstGeom prst="rect">
            <a:avLst/>
          </a:prstGeom>
        </p:spPr>
        <p:txBody>
          <a:bodyPr lIns="0" tIns="0" rIns="0" bIns="0" rtlCol="0" anchor="t">
            <a:spAutoFit/>
          </a:bodyPr>
          <a:lstStyle/>
          <a:p>
            <a:pPr algn="l">
              <a:lnSpc>
                <a:spcPts val="3360"/>
              </a:lnSpc>
              <a:spcBef>
                <a:spcPct val="0"/>
              </a:spcBef>
            </a:pPr>
            <a:r>
              <a:rPr lang="en-US" sz="2400" b="1" u="sng" spc="156">
                <a:solidFill>
                  <a:srgbClr val="222222"/>
                </a:solidFill>
                <a:latin typeface="Poppins Bold"/>
                <a:ea typeface="Poppins Bold"/>
                <a:cs typeface="Poppins Bold"/>
                <a:sym typeface="Poppins Bold"/>
              </a:rPr>
              <a:t>Identifying Key Metrics:</a:t>
            </a:r>
            <a:r>
              <a:rPr lang="en-US" sz="2400" spc="156">
                <a:solidFill>
                  <a:srgbClr val="222222"/>
                </a:solidFill>
                <a:latin typeface="Poppins"/>
                <a:ea typeface="Poppins"/>
                <a:cs typeface="Poppins"/>
                <a:sym typeface="Poppins"/>
              </a:rPr>
              <a:t> Determine which data points are most critical for understanding the outbreak, such as trends over time, regional hotspots, and demographic vulnerabilities.</a:t>
            </a:r>
          </a:p>
        </p:txBody>
      </p:sp>
      <p:sp>
        <p:nvSpPr>
          <p:cNvPr id="28" name="TextBox 28"/>
          <p:cNvSpPr txBox="1"/>
          <p:nvPr/>
        </p:nvSpPr>
        <p:spPr>
          <a:xfrm>
            <a:off x="10930823" y="6258769"/>
            <a:ext cx="5040612" cy="2939414"/>
          </a:xfrm>
          <a:prstGeom prst="rect">
            <a:avLst/>
          </a:prstGeom>
        </p:spPr>
        <p:txBody>
          <a:bodyPr lIns="0" tIns="0" rIns="0" bIns="0" rtlCol="0" anchor="t">
            <a:spAutoFit/>
          </a:bodyPr>
          <a:lstStyle/>
          <a:p>
            <a:pPr algn="l">
              <a:lnSpc>
                <a:spcPts val="3360"/>
              </a:lnSpc>
              <a:spcBef>
                <a:spcPct val="0"/>
              </a:spcBef>
            </a:pPr>
            <a:r>
              <a:rPr lang="en-US" sz="2400" b="1" u="sng" spc="156">
                <a:solidFill>
                  <a:srgbClr val="222222"/>
                </a:solidFill>
                <a:latin typeface="Poppins Bold"/>
                <a:ea typeface="Poppins Bold"/>
                <a:cs typeface="Poppins Bold"/>
                <a:sym typeface="Poppins Bold"/>
              </a:rPr>
              <a:t>Design Principles:</a:t>
            </a:r>
            <a:r>
              <a:rPr lang="en-US" sz="2400" spc="156">
                <a:solidFill>
                  <a:srgbClr val="222222"/>
                </a:solidFill>
                <a:latin typeface="Poppins"/>
                <a:ea typeface="Poppins"/>
                <a:cs typeface="Poppins"/>
                <a:sym typeface="Poppins"/>
              </a:rPr>
              <a:t> Apply best practices in dashboard design, focusing on clarity, accessibility, and usability, ensuring that complex data is presented in an easily interpretable format.</a:t>
            </a:r>
          </a:p>
        </p:txBody>
      </p:sp>
      <p:sp>
        <p:nvSpPr>
          <p:cNvPr id="29" name="Freeform 29"/>
          <p:cNvSpPr/>
          <p:nvPr/>
        </p:nvSpPr>
        <p:spPr>
          <a:xfrm>
            <a:off x="16780649" y="8885345"/>
            <a:ext cx="919202" cy="745910"/>
          </a:xfrm>
          <a:custGeom>
            <a:avLst/>
            <a:gdLst/>
            <a:ahLst/>
            <a:cxnLst/>
            <a:rect l="l" t="t" r="r" b="b"/>
            <a:pathLst>
              <a:path w="919202" h="745910">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30" name="AutoShape 30"/>
          <p:cNvSpPr/>
          <p:nvPr/>
        </p:nvSpPr>
        <p:spPr>
          <a:xfrm flipH="1">
            <a:off x="17240250" y="4803299"/>
            <a:ext cx="0" cy="3514512"/>
          </a:xfrm>
          <a:prstGeom prst="line">
            <a:avLst/>
          </a:prstGeom>
          <a:ln w="38100" cap="flat">
            <a:solidFill>
              <a:srgbClr val="1B9461"/>
            </a:solidFill>
            <a:prstDash val="solid"/>
            <a:headEnd type="none" w="sm" len="sm"/>
            <a:tailEnd type="none" w="sm" len="sm"/>
          </a:ln>
        </p:spPr>
        <p:txBody>
          <a:bodyPr/>
          <a:lstStyle/>
          <a:p>
            <a:endParaRPr lang="en-IN"/>
          </a:p>
        </p:txBody>
      </p:sp>
      <p:sp>
        <p:nvSpPr>
          <p:cNvPr id="31" name="AutoShape 31"/>
          <p:cNvSpPr/>
          <p:nvPr/>
        </p:nvSpPr>
        <p:spPr>
          <a:xfrm flipV="1">
            <a:off x="8355855" y="9277350"/>
            <a:ext cx="7846876" cy="0"/>
          </a:xfrm>
          <a:prstGeom prst="line">
            <a:avLst/>
          </a:prstGeom>
          <a:ln w="38100" cap="flat">
            <a:solidFill>
              <a:srgbClr val="1B9461"/>
            </a:solidFill>
            <a:prstDash val="solid"/>
            <a:headEnd type="none" w="sm" len="sm"/>
            <a:tailEnd type="none" w="sm" len="sm"/>
          </a:ln>
        </p:spPr>
        <p:txBody>
          <a:bodyPr/>
          <a:lstStyle/>
          <a:p>
            <a:endParaRPr lang="en-IN"/>
          </a:p>
        </p:txBody>
      </p:sp>
      <p:sp>
        <p:nvSpPr>
          <p:cNvPr id="32" name="TextBox 32"/>
          <p:cNvSpPr txBox="1"/>
          <p:nvPr/>
        </p:nvSpPr>
        <p:spPr>
          <a:xfrm>
            <a:off x="5298868" y="861716"/>
            <a:ext cx="5753828" cy="1051500"/>
          </a:xfrm>
          <a:prstGeom prst="rect">
            <a:avLst/>
          </a:prstGeom>
        </p:spPr>
        <p:txBody>
          <a:bodyPr lIns="0" tIns="0" rIns="0" bIns="0" rtlCol="0" anchor="t">
            <a:spAutoFit/>
          </a:bodyPr>
          <a:lstStyle/>
          <a:p>
            <a:pPr algn="l">
              <a:lnSpc>
                <a:spcPts val="8193"/>
              </a:lnSpc>
              <a:spcBef>
                <a:spcPct val="0"/>
              </a:spcBef>
            </a:pPr>
            <a:r>
              <a:rPr lang="en-US" sz="5852" b="1" u="sng" spc="380">
                <a:solidFill>
                  <a:srgbClr val="1B9461"/>
                </a:solidFill>
                <a:latin typeface="Poppins Bold"/>
                <a:ea typeface="Poppins Bold"/>
                <a:cs typeface="Poppins Bold"/>
                <a:sym typeface="Poppins Bold"/>
              </a:rPr>
              <a:t>Methodology</a:t>
            </a:r>
          </a:p>
        </p:txBody>
      </p:sp>
      <p:sp>
        <p:nvSpPr>
          <p:cNvPr id="33" name="Freeform 33"/>
          <p:cNvSpPr/>
          <p:nvPr/>
        </p:nvSpPr>
        <p:spPr>
          <a:xfrm rot="5324316">
            <a:off x="14890109" y="-3175249"/>
            <a:ext cx="6662432" cy="5614266"/>
          </a:xfrm>
          <a:custGeom>
            <a:avLst/>
            <a:gdLst/>
            <a:ahLst/>
            <a:cxnLst/>
            <a:rect l="l" t="t" r="r" b="b"/>
            <a:pathLst>
              <a:path w="6662432" h="5614266">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grpSp>
        <p:nvGrpSpPr>
          <p:cNvPr id="34" name="Group 34"/>
          <p:cNvGrpSpPr/>
          <p:nvPr/>
        </p:nvGrpSpPr>
        <p:grpSpPr>
          <a:xfrm>
            <a:off x="16481007" y="1073135"/>
            <a:ext cx="1514312" cy="1301362"/>
            <a:chOff x="0" y="0"/>
            <a:chExt cx="812800" cy="698500"/>
          </a:xfrm>
        </p:grpSpPr>
        <p:sp>
          <p:nvSpPr>
            <p:cNvPr id="35" name="Freeform 35"/>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txBody>
            <a:bodyPr/>
            <a:lstStyle/>
            <a:p>
              <a:endParaRPr lang="en-IN"/>
            </a:p>
          </p:txBody>
        </p:sp>
        <p:sp>
          <p:nvSpPr>
            <p:cNvPr id="36" name="TextBox 36"/>
            <p:cNvSpPr txBox="1"/>
            <p:nvPr/>
          </p:nvSpPr>
          <p:spPr>
            <a:xfrm>
              <a:off x="114300" y="-57150"/>
              <a:ext cx="584200" cy="75565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95999">
            <a:off x="-140050" y="-253310"/>
            <a:ext cx="18568100" cy="10793620"/>
          </a:xfrm>
          <a:custGeom>
            <a:avLst/>
            <a:gdLst/>
            <a:ahLst/>
            <a:cxnLst/>
            <a:rect l="l" t="t" r="r" b="b"/>
            <a:pathLst>
              <a:path w="18568100" h="10793620">
                <a:moveTo>
                  <a:pt x="0" y="510631"/>
                </a:moveTo>
                <a:lnTo>
                  <a:pt x="18280870" y="0"/>
                </a:lnTo>
                <a:lnTo>
                  <a:pt x="18568100" y="10282989"/>
                </a:lnTo>
                <a:lnTo>
                  <a:pt x="287230" y="10793620"/>
                </a:lnTo>
                <a:lnTo>
                  <a:pt x="0" y="510631"/>
                </a:lnTo>
                <a:close/>
              </a:path>
            </a:pathLst>
          </a:custGeom>
          <a:blipFill>
            <a:blip r:embed="rId2"/>
            <a:stretch>
              <a:fillRect l="-30817" t="-64444" r="-40205" b="-31571"/>
            </a:stretch>
          </a:blipFill>
        </p:spPr>
        <p:txBody>
          <a:bodyPr/>
          <a:lstStyle/>
          <a:p>
            <a:endParaRPr lang="en-IN"/>
          </a:p>
        </p:txBody>
      </p:sp>
      <p:grpSp>
        <p:nvGrpSpPr>
          <p:cNvPr id="3" name="Group 3"/>
          <p:cNvGrpSpPr/>
          <p:nvPr/>
        </p:nvGrpSpPr>
        <p:grpSpPr>
          <a:xfrm>
            <a:off x="0" y="0"/>
            <a:ext cx="10273069" cy="10287000"/>
            <a:chOff x="0" y="0"/>
            <a:chExt cx="2705664" cy="2709333"/>
          </a:xfrm>
        </p:grpSpPr>
        <p:sp>
          <p:nvSpPr>
            <p:cNvPr id="4" name="Freeform 4"/>
            <p:cNvSpPr/>
            <p:nvPr/>
          </p:nvSpPr>
          <p:spPr>
            <a:xfrm>
              <a:off x="0" y="0"/>
              <a:ext cx="2705664" cy="2709333"/>
            </a:xfrm>
            <a:custGeom>
              <a:avLst/>
              <a:gdLst/>
              <a:ahLst/>
              <a:cxnLst/>
              <a:rect l="l" t="t" r="r" b="b"/>
              <a:pathLst>
                <a:path w="2705664" h="2709333">
                  <a:moveTo>
                    <a:pt x="0" y="0"/>
                  </a:moveTo>
                  <a:lnTo>
                    <a:pt x="2705664" y="0"/>
                  </a:lnTo>
                  <a:lnTo>
                    <a:pt x="2705664" y="2709333"/>
                  </a:lnTo>
                  <a:lnTo>
                    <a:pt x="0" y="2709333"/>
                  </a:lnTo>
                  <a:close/>
                </a:path>
              </a:pathLst>
            </a:custGeom>
            <a:solidFill>
              <a:srgbClr val="FFFFFF"/>
            </a:solidFill>
          </p:spPr>
          <p:txBody>
            <a:bodyPr/>
            <a:lstStyle/>
            <a:p>
              <a:endParaRPr lang="en-IN"/>
            </a:p>
          </p:txBody>
        </p:sp>
        <p:sp>
          <p:nvSpPr>
            <p:cNvPr id="5" name="TextBox 5"/>
            <p:cNvSpPr txBox="1"/>
            <p:nvPr/>
          </p:nvSpPr>
          <p:spPr>
            <a:xfrm>
              <a:off x="0" y="-57150"/>
              <a:ext cx="2705664" cy="2766483"/>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16780649" y="8885345"/>
            <a:ext cx="919202" cy="745910"/>
          </a:xfrm>
          <a:custGeom>
            <a:avLst/>
            <a:gdLst/>
            <a:ahLst/>
            <a:cxnLst/>
            <a:rect l="l" t="t" r="r" b="b"/>
            <a:pathLst>
              <a:path w="919202" h="745910">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7" name="AutoShape 7"/>
          <p:cNvSpPr/>
          <p:nvPr/>
        </p:nvSpPr>
        <p:spPr>
          <a:xfrm>
            <a:off x="17240250" y="3024088"/>
            <a:ext cx="0" cy="5293724"/>
          </a:xfrm>
          <a:prstGeom prst="line">
            <a:avLst/>
          </a:prstGeom>
          <a:ln w="38100" cap="flat">
            <a:solidFill>
              <a:srgbClr val="FFFFFF"/>
            </a:solidFill>
            <a:prstDash val="solid"/>
            <a:headEnd type="none" w="sm" len="sm"/>
            <a:tailEnd type="none" w="sm" len="sm"/>
          </a:ln>
        </p:spPr>
        <p:txBody>
          <a:bodyPr/>
          <a:lstStyle/>
          <a:p>
            <a:endParaRPr lang="en-IN"/>
          </a:p>
        </p:txBody>
      </p:sp>
      <p:sp>
        <p:nvSpPr>
          <p:cNvPr id="8" name="AutoShape 8"/>
          <p:cNvSpPr/>
          <p:nvPr/>
        </p:nvSpPr>
        <p:spPr>
          <a:xfrm>
            <a:off x="9144000" y="9277350"/>
            <a:ext cx="7058731" cy="0"/>
          </a:xfrm>
          <a:prstGeom prst="line">
            <a:avLst/>
          </a:prstGeom>
          <a:ln w="38100" cap="flat">
            <a:solidFill>
              <a:srgbClr val="FFFFFF"/>
            </a:solidFill>
            <a:prstDash val="solid"/>
            <a:headEnd type="none" w="sm" len="sm"/>
            <a:tailEnd type="none" w="sm" len="sm"/>
          </a:ln>
        </p:spPr>
        <p:txBody>
          <a:bodyPr/>
          <a:lstStyle/>
          <a:p>
            <a:endParaRPr lang="en-IN"/>
          </a:p>
        </p:txBody>
      </p:sp>
      <p:sp>
        <p:nvSpPr>
          <p:cNvPr id="9" name="Freeform 9"/>
          <p:cNvSpPr/>
          <p:nvPr/>
        </p:nvSpPr>
        <p:spPr>
          <a:xfrm rot="5324316">
            <a:off x="14890109" y="-3175249"/>
            <a:ext cx="6662432" cy="5614266"/>
          </a:xfrm>
          <a:custGeom>
            <a:avLst/>
            <a:gdLst/>
            <a:ahLst/>
            <a:cxnLst/>
            <a:rect l="l" t="t" r="r" b="b"/>
            <a:pathLst>
              <a:path w="6662432" h="5614266">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grpSp>
        <p:nvGrpSpPr>
          <p:cNvPr id="10" name="Group 10"/>
          <p:cNvGrpSpPr/>
          <p:nvPr/>
        </p:nvGrpSpPr>
        <p:grpSpPr>
          <a:xfrm>
            <a:off x="16481007" y="1073135"/>
            <a:ext cx="1514312" cy="1301362"/>
            <a:chOff x="0" y="0"/>
            <a:chExt cx="812800" cy="698500"/>
          </a:xfrm>
        </p:grpSpPr>
        <p:sp>
          <p:nvSpPr>
            <p:cNvPr id="11" name="Freeform 11"/>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FFFFFF"/>
            </a:solidFill>
          </p:spPr>
          <p:txBody>
            <a:bodyPr/>
            <a:lstStyle/>
            <a:p>
              <a:endParaRPr lang="en-IN"/>
            </a:p>
          </p:txBody>
        </p:sp>
        <p:sp>
          <p:nvSpPr>
            <p:cNvPr id="12" name="TextBox 12"/>
            <p:cNvSpPr txBox="1"/>
            <p:nvPr/>
          </p:nvSpPr>
          <p:spPr>
            <a:xfrm>
              <a:off x="114300" y="-57150"/>
              <a:ext cx="584200" cy="75565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0" y="0"/>
            <a:ext cx="1028700" cy="1771441"/>
            <a:chOff x="0" y="0"/>
            <a:chExt cx="270933" cy="466552"/>
          </a:xfrm>
        </p:grpSpPr>
        <p:sp>
          <p:nvSpPr>
            <p:cNvPr id="14" name="Freeform 14"/>
            <p:cNvSpPr/>
            <p:nvPr/>
          </p:nvSpPr>
          <p:spPr>
            <a:xfrm>
              <a:off x="0" y="0"/>
              <a:ext cx="270933" cy="466552"/>
            </a:xfrm>
            <a:custGeom>
              <a:avLst/>
              <a:gdLst/>
              <a:ahLst/>
              <a:cxnLst/>
              <a:rect l="l" t="t" r="r" b="b"/>
              <a:pathLst>
                <a:path w="270933" h="466552">
                  <a:moveTo>
                    <a:pt x="0" y="0"/>
                  </a:moveTo>
                  <a:lnTo>
                    <a:pt x="270933" y="0"/>
                  </a:lnTo>
                  <a:lnTo>
                    <a:pt x="270933" y="466552"/>
                  </a:lnTo>
                  <a:lnTo>
                    <a:pt x="0" y="466552"/>
                  </a:lnTo>
                  <a:close/>
                </a:path>
              </a:pathLst>
            </a:custGeom>
            <a:solidFill>
              <a:srgbClr val="1B9461"/>
            </a:solidFill>
          </p:spPr>
          <p:txBody>
            <a:bodyPr/>
            <a:lstStyle/>
            <a:p>
              <a:endParaRPr lang="en-IN"/>
            </a:p>
          </p:txBody>
        </p:sp>
        <p:sp>
          <p:nvSpPr>
            <p:cNvPr id="15" name="TextBox 15"/>
            <p:cNvSpPr txBox="1"/>
            <p:nvPr/>
          </p:nvSpPr>
          <p:spPr>
            <a:xfrm>
              <a:off x="0" y="-57150"/>
              <a:ext cx="270933" cy="523702"/>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0" y="8088569"/>
            <a:ext cx="1028700" cy="1169731"/>
            <a:chOff x="0" y="0"/>
            <a:chExt cx="270933" cy="308077"/>
          </a:xfrm>
        </p:grpSpPr>
        <p:sp>
          <p:nvSpPr>
            <p:cNvPr id="17" name="Freeform 17"/>
            <p:cNvSpPr/>
            <p:nvPr/>
          </p:nvSpPr>
          <p:spPr>
            <a:xfrm>
              <a:off x="0" y="0"/>
              <a:ext cx="270933" cy="308077"/>
            </a:xfrm>
            <a:custGeom>
              <a:avLst/>
              <a:gdLst/>
              <a:ahLst/>
              <a:cxnLst/>
              <a:rect l="l" t="t" r="r" b="b"/>
              <a:pathLst>
                <a:path w="270933" h="308077">
                  <a:moveTo>
                    <a:pt x="0" y="0"/>
                  </a:moveTo>
                  <a:lnTo>
                    <a:pt x="270933" y="0"/>
                  </a:lnTo>
                  <a:lnTo>
                    <a:pt x="270933" y="308077"/>
                  </a:lnTo>
                  <a:lnTo>
                    <a:pt x="0" y="308077"/>
                  </a:lnTo>
                  <a:close/>
                </a:path>
              </a:pathLst>
            </a:custGeom>
            <a:solidFill>
              <a:srgbClr val="222222"/>
            </a:solidFill>
          </p:spPr>
          <p:txBody>
            <a:bodyPr/>
            <a:lstStyle/>
            <a:p>
              <a:endParaRPr lang="en-IN"/>
            </a:p>
          </p:txBody>
        </p:sp>
        <p:sp>
          <p:nvSpPr>
            <p:cNvPr id="18" name="TextBox 18"/>
            <p:cNvSpPr txBox="1"/>
            <p:nvPr/>
          </p:nvSpPr>
          <p:spPr>
            <a:xfrm>
              <a:off x="0" y="-57150"/>
              <a:ext cx="270933" cy="365227"/>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0" y="9258300"/>
            <a:ext cx="1028700" cy="1028700"/>
            <a:chOff x="0" y="0"/>
            <a:chExt cx="270933" cy="270933"/>
          </a:xfrm>
        </p:grpSpPr>
        <p:sp>
          <p:nvSpPr>
            <p:cNvPr id="20" name="Freeform 20"/>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B9461"/>
            </a:solidFill>
            <a:ln cap="sq">
              <a:noFill/>
              <a:prstDash val="solid"/>
              <a:miter/>
            </a:ln>
          </p:spPr>
          <p:txBody>
            <a:bodyPr/>
            <a:lstStyle/>
            <a:p>
              <a:endParaRPr lang="en-IN"/>
            </a:p>
          </p:txBody>
        </p:sp>
        <p:sp>
          <p:nvSpPr>
            <p:cNvPr id="21" name="TextBox 21"/>
            <p:cNvSpPr txBox="1"/>
            <p:nvPr/>
          </p:nvSpPr>
          <p:spPr>
            <a:xfrm>
              <a:off x="0" y="-57150"/>
              <a:ext cx="270933" cy="328083"/>
            </a:xfrm>
            <a:prstGeom prst="rect">
              <a:avLst/>
            </a:prstGeom>
          </p:spPr>
          <p:txBody>
            <a:bodyPr lIns="50800" tIns="50800" rIns="50800" bIns="50800" rtlCol="0" anchor="ctr"/>
            <a:lstStyle/>
            <a:p>
              <a:pPr algn="ctr">
                <a:lnSpc>
                  <a:spcPts val="2659"/>
                </a:lnSpc>
              </a:pPr>
              <a:endParaRPr/>
            </a:p>
          </p:txBody>
        </p:sp>
      </p:grpSp>
      <p:sp>
        <p:nvSpPr>
          <p:cNvPr id="22" name="AutoShape 22"/>
          <p:cNvSpPr/>
          <p:nvPr/>
        </p:nvSpPr>
        <p:spPr>
          <a:xfrm>
            <a:off x="1723107" y="2460438"/>
            <a:ext cx="903745" cy="0"/>
          </a:xfrm>
          <a:prstGeom prst="line">
            <a:avLst/>
          </a:prstGeom>
          <a:ln w="238125" cap="flat">
            <a:solidFill>
              <a:srgbClr val="1B9461"/>
            </a:solidFill>
            <a:prstDash val="solid"/>
            <a:headEnd type="none" w="sm" len="sm"/>
            <a:tailEnd type="none" w="sm" len="sm"/>
          </a:ln>
        </p:spPr>
        <p:txBody>
          <a:bodyPr/>
          <a:lstStyle/>
          <a:p>
            <a:endParaRPr lang="en-IN"/>
          </a:p>
        </p:txBody>
      </p:sp>
      <p:sp>
        <p:nvSpPr>
          <p:cNvPr id="23" name="Freeform 23"/>
          <p:cNvSpPr/>
          <p:nvPr/>
        </p:nvSpPr>
        <p:spPr>
          <a:xfrm>
            <a:off x="1723107" y="2970025"/>
            <a:ext cx="8549962" cy="5485488"/>
          </a:xfrm>
          <a:custGeom>
            <a:avLst/>
            <a:gdLst/>
            <a:ahLst/>
            <a:cxnLst/>
            <a:rect l="l" t="t" r="r" b="b"/>
            <a:pathLst>
              <a:path w="8549962" h="5485488">
                <a:moveTo>
                  <a:pt x="0" y="0"/>
                </a:moveTo>
                <a:lnTo>
                  <a:pt x="8549962" y="0"/>
                </a:lnTo>
                <a:lnTo>
                  <a:pt x="8549962" y="5485488"/>
                </a:lnTo>
                <a:lnTo>
                  <a:pt x="0" y="5485488"/>
                </a:lnTo>
                <a:lnTo>
                  <a:pt x="0" y="0"/>
                </a:lnTo>
                <a:close/>
              </a:path>
            </a:pathLst>
          </a:custGeom>
          <a:blipFill>
            <a:blip r:embed="rId7"/>
            <a:stretch>
              <a:fillRect/>
            </a:stretch>
          </a:blipFill>
        </p:spPr>
        <p:txBody>
          <a:bodyPr/>
          <a:lstStyle/>
          <a:p>
            <a:endParaRPr lang="en-IN"/>
          </a:p>
        </p:txBody>
      </p:sp>
      <p:sp>
        <p:nvSpPr>
          <p:cNvPr id="24" name="TextBox 24"/>
          <p:cNvSpPr txBox="1"/>
          <p:nvPr/>
        </p:nvSpPr>
        <p:spPr>
          <a:xfrm>
            <a:off x="1723107" y="900442"/>
            <a:ext cx="7420893" cy="1051500"/>
          </a:xfrm>
          <a:prstGeom prst="rect">
            <a:avLst/>
          </a:prstGeom>
        </p:spPr>
        <p:txBody>
          <a:bodyPr lIns="0" tIns="0" rIns="0" bIns="0" rtlCol="0" anchor="t">
            <a:spAutoFit/>
          </a:bodyPr>
          <a:lstStyle/>
          <a:p>
            <a:pPr algn="l">
              <a:lnSpc>
                <a:spcPts val="8193"/>
              </a:lnSpc>
              <a:spcBef>
                <a:spcPct val="0"/>
              </a:spcBef>
            </a:pPr>
            <a:r>
              <a:rPr lang="en-US" sz="5852" b="1" u="sng" spc="380">
                <a:solidFill>
                  <a:srgbClr val="1B9461"/>
                </a:solidFill>
                <a:latin typeface="Poppins Bold"/>
                <a:ea typeface="Poppins Bold"/>
                <a:cs typeface="Poppins Bold"/>
                <a:sym typeface="Poppins Bold"/>
              </a:rPr>
              <a:t>Insights</a:t>
            </a:r>
          </a:p>
        </p:txBody>
      </p:sp>
      <p:sp>
        <p:nvSpPr>
          <p:cNvPr id="25" name="TextBox 25"/>
          <p:cNvSpPr txBox="1"/>
          <p:nvPr/>
        </p:nvSpPr>
        <p:spPr>
          <a:xfrm>
            <a:off x="10415266" y="2884300"/>
            <a:ext cx="6663737" cy="3656330"/>
          </a:xfrm>
          <a:prstGeom prst="rect">
            <a:avLst/>
          </a:prstGeom>
        </p:spPr>
        <p:txBody>
          <a:bodyPr lIns="0" tIns="0" rIns="0" bIns="0" rtlCol="0" anchor="t">
            <a:spAutoFit/>
          </a:bodyPr>
          <a:lstStyle/>
          <a:p>
            <a:pPr algn="l">
              <a:lnSpc>
                <a:spcPts val="4479"/>
              </a:lnSpc>
            </a:pPr>
            <a:endParaRPr/>
          </a:p>
          <a:p>
            <a:pPr marL="626111" lvl="1" indent="-313055" algn="l">
              <a:lnSpc>
                <a:spcPts val="4060"/>
              </a:lnSpc>
              <a:buFont typeface="Arial"/>
              <a:buChar char="•"/>
            </a:pPr>
            <a:r>
              <a:rPr lang="en-US" sz="2900">
                <a:solidFill>
                  <a:srgbClr val="000000"/>
                </a:solidFill>
                <a:latin typeface="Poppins"/>
                <a:ea typeface="Poppins"/>
                <a:cs typeface="Poppins"/>
                <a:sym typeface="Poppins"/>
              </a:rPr>
              <a:t>Regions with the darkest shading, such as North America and parts of Europe, report the highest number of mpox cases, highlighting significant outbreak hotspots.</a:t>
            </a:r>
          </a:p>
        </p:txBody>
      </p:sp>
      <p:sp>
        <p:nvSpPr>
          <p:cNvPr id="26" name="TextBox 26"/>
          <p:cNvSpPr txBox="1"/>
          <p:nvPr/>
        </p:nvSpPr>
        <p:spPr>
          <a:xfrm>
            <a:off x="10486023" y="2134365"/>
            <a:ext cx="6663737" cy="1128396"/>
          </a:xfrm>
          <a:prstGeom prst="rect">
            <a:avLst/>
          </a:prstGeom>
        </p:spPr>
        <p:txBody>
          <a:bodyPr lIns="0" tIns="0" rIns="0" bIns="0" rtlCol="0" anchor="t">
            <a:spAutoFit/>
          </a:bodyPr>
          <a:lstStyle/>
          <a:p>
            <a:pPr algn="l">
              <a:lnSpc>
                <a:spcPts val="4479"/>
              </a:lnSpc>
            </a:pPr>
            <a:r>
              <a:rPr lang="en-US" sz="3199" b="1" u="sng">
                <a:solidFill>
                  <a:srgbClr val="000000"/>
                </a:solidFill>
                <a:latin typeface="Poppins Bold"/>
                <a:ea typeface="Poppins Bold"/>
                <a:cs typeface="Poppins Bold"/>
                <a:sym typeface="Poppins Bold"/>
              </a:rPr>
              <a:t>Geographical Distribution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95999">
            <a:off x="-140050" y="-253310"/>
            <a:ext cx="18568100" cy="10793620"/>
          </a:xfrm>
          <a:custGeom>
            <a:avLst/>
            <a:gdLst/>
            <a:ahLst/>
            <a:cxnLst/>
            <a:rect l="l" t="t" r="r" b="b"/>
            <a:pathLst>
              <a:path w="18568100" h="10793620">
                <a:moveTo>
                  <a:pt x="0" y="510631"/>
                </a:moveTo>
                <a:lnTo>
                  <a:pt x="18280870" y="0"/>
                </a:lnTo>
                <a:lnTo>
                  <a:pt x="18568100" y="10282989"/>
                </a:lnTo>
                <a:lnTo>
                  <a:pt x="287230" y="10793620"/>
                </a:lnTo>
                <a:lnTo>
                  <a:pt x="0" y="510631"/>
                </a:lnTo>
                <a:close/>
              </a:path>
            </a:pathLst>
          </a:custGeom>
          <a:blipFill>
            <a:blip r:embed="rId2"/>
            <a:stretch>
              <a:fillRect l="-30817" t="-64444" r="-40205" b="-31571"/>
            </a:stretch>
          </a:blipFill>
        </p:spPr>
        <p:txBody>
          <a:bodyPr/>
          <a:lstStyle/>
          <a:p>
            <a:endParaRPr lang="en-IN"/>
          </a:p>
        </p:txBody>
      </p:sp>
      <p:grpSp>
        <p:nvGrpSpPr>
          <p:cNvPr id="3" name="Group 3"/>
          <p:cNvGrpSpPr/>
          <p:nvPr/>
        </p:nvGrpSpPr>
        <p:grpSpPr>
          <a:xfrm>
            <a:off x="0" y="0"/>
            <a:ext cx="10273069" cy="10287000"/>
            <a:chOff x="0" y="0"/>
            <a:chExt cx="2705664" cy="2709333"/>
          </a:xfrm>
        </p:grpSpPr>
        <p:sp>
          <p:nvSpPr>
            <p:cNvPr id="4" name="Freeform 4"/>
            <p:cNvSpPr/>
            <p:nvPr/>
          </p:nvSpPr>
          <p:spPr>
            <a:xfrm>
              <a:off x="0" y="0"/>
              <a:ext cx="2705664" cy="2709333"/>
            </a:xfrm>
            <a:custGeom>
              <a:avLst/>
              <a:gdLst/>
              <a:ahLst/>
              <a:cxnLst/>
              <a:rect l="l" t="t" r="r" b="b"/>
              <a:pathLst>
                <a:path w="2705664" h="2709333">
                  <a:moveTo>
                    <a:pt x="0" y="0"/>
                  </a:moveTo>
                  <a:lnTo>
                    <a:pt x="2705664" y="0"/>
                  </a:lnTo>
                  <a:lnTo>
                    <a:pt x="2705664" y="2709333"/>
                  </a:lnTo>
                  <a:lnTo>
                    <a:pt x="0" y="2709333"/>
                  </a:lnTo>
                  <a:close/>
                </a:path>
              </a:pathLst>
            </a:custGeom>
            <a:solidFill>
              <a:srgbClr val="FFFFFF"/>
            </a:solidFill>
          </p:spPr>
          <p:txBody>
            <a:bodyPr/>
            <a:lstStyle/>
            <a:p>
              <a:endParaRPr lang="en-IN"/>
            </a:p>
          </p:txBody>
        </p:sp>
        <p:sp>
          <p:nvSpPr>
            <p:cNvPr id="5" name="TextBox 5"/>
            <p:cNvSpPr txBox="1"/>
            <p:nvPr/>
          </p:nvSpPr>
          <p:spPr>
            <a:xfrm>
              <a:off x="0" y="-57150"/>
              <a:ext cx="2705664" cy="2766483"/>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16780649" y="8885345"/>
            <a:ext cx="919202" cy="745910"/>
          </a:xfrm>
          <a:custGeom>
            <a:avLst/>
            <a:gdLst/>
            <a:ahLst/>
            <a:cxnLst/>
            <a:rect l="l" t="t" r="r" b="b"/>
            <a:pathLst>
              <a:path w="919202" h="745910">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7" name="AutoShape 7"/>
          <p:cNvSpPr/>
          <p:nvPr/>
        </p:nvSpPr>
        <p:spPr>
          <a:xfrm>
            <a:off x="17240250" y="3024088"/>
            <a:ext cx="0" cy="5293724"/>
          </a:xfrm>
          <a:prstGeom prst="line">
            <a:avLst/>
          </a:prstGeom>
          <a:ln w="38100" cap="flat">
            <a:solidFill>
              <a:srgbClr val="FFFFFF"/>
            </a:solidFill>
            <a:prstDash val="solid"/>
            <a:headEnd type="none" w="sm" len="sm"/>
            <a:tailEnd type="none" w="sm" len="sm"/>
          </a:ln>
        </p:spPr>
        <p:txBody>
          <a:bodyPr/>
          <a:lstStyle/>
          <a:p>
            <a:endParaRPr lang="en-IN"/>
          </a:p>
        </p:txBody>
      </p:sp>
      <p:sp>
        <p:nvSpPr>
          <p:cNvPr id="8" name="AutoShape 8"/>
          <p:cNvSpPr/>
          <p:nvPr/>
        </p:nvSpPr>
        <p:spPr>
          <a:xfrm>
            <a:off x="9144000" y="9277350"/>
            <a:ext cx="7058731" cy="0"/>
          </a:xfrm>
          <a:prstGeom prst="line">
            <a:avLst/>
          </a:prstGeom>
          <a:ln w="38100" cap="flat">
            <a:solidFill>
              <a:srgbClr val="FFFFFF"/>
            </a:solidFill>
            <a:prstDash val="solid"/>
            <a:headEnd type="none" w="sm" len="sm"/>
            <a:tailEnd type="none" w="sm" len="sm"/>
          </a:ln>
        </p:spPr>
        <p:txBody>
          <a:bodyPr/>
          <a:lstStyle/>
          <a:p>
            <a:endParaRPr lang="en-IN"/>
          </a:p>
        </p:txBody>
      </p:sp>
      <p:sp>
        <p:nvSpPr>
          <p:cNvPr id="9" name="Freeform 9"/>
          <p:cNvSpPr/>
          <p:nvPr/>
        </p:nvSpPr>
        <p:spPr>
          <a:xfrm rot="5324316">
            <a:off x="14890109" y="-3175249"/>
            <a:ext cx="6662432" cy="5614266"/>
          </a:xfrm>
          <a:custGeom>
            <a:avLst/>
            <a:gdLst/>
            <a:ahLst/>
            <a:cxnLst/>
            <a:rect l="l" t="t" r="r" b="b"/>
            <a:pathLst>
              <a:path w="6662432" h="5614266">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grpSp>
        <p:nvGrpSpPr>
          <p:cNvPr id="10" name="Group 10"/>
          <p:cNvGrpSpPr/>
          <p:nvPr/>
        </p:nvGrpSpPr>
        <p:grpSpPr>
          <a:xfrm>
            <a:off x="16481007" y="1073135"/>
            <a:ext cx="1514312" cy="1301362"/>
            <a:chOff x="0" y="0"/>
            <a:chExt cx="812800" cy="698500"/>
          </a:xfrm>
        </p:grpSpPr>
        <p:sp>
          <p:nvSpPr>
            <p:cNvPr id="11" name="Freeform 11"/>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FFFFFF"/>
            </a:solidFill>
          </p:spPr>
          <p:txBody>
            <a:bodyPr/>
            <a:lstStyle/>
            <a:p>
              <a:endParaRPr lang="en-IN"/>
            </a:p>
          </p:txBody>
        </p:sp>
        <p:sp>
          <p:nvSpPr>
            <p:cNvPr id="12" name="TextBox 12"/>
            <p:cNvSpPr txBox="1"/>
            <p:nvPr/>
          </p:nvSpPr>
          <p:spPr>
            <a:xfrm>
              <a:off x="114300" y="-57150"/>
              <a:ext cx="584200" cy="75565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0" y="0"/>
            <a:ext cx="1028700" cy="1771441"/>
            <a:chOff x="0" y="0"/>
            <a:chExt cx="270933" cy="466552"/>
          </a:xfrm>
        </p:grpSpPr>
        <p:sp>
          <p:nvSpPr>
            <p:cNvPr id="14" name="Freeform 14"/>
            <p:cNvSpPr/>
            <p:nvPr/>
          </p:nvSpPr>
          <p:spPr>
            <a:xfrm>
              <a:off x="0" y="0"/>
              <a:ext cx="270933" cy="466552"/>
            </a:xfrm>
            <a:custGeom>
              <a:avLst/>
              <a:gdLst/>
              <a:ahLst/>
              <a:cxnLst/>
              <a:rect l="l" t="t" r="r" b="b"/>
              <a:pathLst>
                <a:path w="270933" h="466552">
                  <a:moveTo>
                    <a:pt x="0" y="0"/>
                  </a:moveTo>
                  <a:lnTo>
                    <a:pt x="270933" y="0"/>
                  </a:lnTo>
                  <a:lnTo>
                    <a:pt x="270933" y="466552"/>
                  </a:lnTo>
                  <a:lnTo>
                    <a:pt x="0" y="466552"/>
                  </a:lnTo>
                  <a:close/>
                </a:path>
              </a:pathLst>
            </a:custGeom>
            <a:solidFill>
              <a:srgbClr val="1B9461"/>
            </a:solidFill>
          </p:spPr>
          <p:txBody>
            <a:bodyPr/>
            <a:lstStyle/>
            <a:p>
              <a:endParaRPr lang="en-IN"/>
            </a:p>
          </p:txBody>
        </p:sp>
        <p:sp>
          <p:nvSpPr>
            <p:cNvPr id="15" name="TextBox 15"/>
            <p:cNvSpPr txBox="1"/>
            <p:nvPr/>
          </p:nvSpPr>
          <p:spPr>
            <a:xfrm>
              <a:off x="0" y="-57150"/>
              <a:ext cx="270933" cy="523702"/>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0" y="8088569"/>
            <a:ext cx="1028700" cy="1169731"/>
            <a:chOff x="0" y="0"/>
            <a:chExt cx="270933" cy="308077"/>
          </a:xfrm>
        </p:grpSpPr>
        <p:sp>
          <p:nvSpPr>
            <p:cNvPr id="17" name="Freeform 17"/>
            <p:cNvSpPr/>
            <p:nvPr/>
          </p:nvSpPr>
          <p:spPr>
            <a:xfrm>
              <a:off x="0" y="0"/>
              <a:ext cx="270933" cy="308077"/>
            </a:xfrm>
            <a:custGeom>
              <a:avLst/>
              <a:gdLst/>
              <a:ahLst/>
              <a:cxnLst/>
              <a:rect l="l" t="t" r="r" b="b"/>
              <a:pathLst>
                <a:path w="270933" h="308077">
                  <a:moveTo>
                    <a:pt x="0" y="0"/>
                  </a:moveTo>
                  <a:lnTo>
                    <a:pt x="270933" y="0"/>
                  </a:lnTo>
                  <a:lnTo>
                    <a:pt x="270933" y="308077"/>
                  </a:lnTo>
                  <a:lnTo>
                    <a:pt x="0" y="308077"/>
                  </a:lnTo>
                  <a:close/>
                </a:path>
              </a:pathLst>
            </a:custGeom>
            <a:solidFill>
              <a:srgbClr val="222222"/>
            </a:solidFill>
          </p:spPr>
          <p:txBody>
            <a:bodyPr/>
            <a:lstStyle/>
            <a:p>
              <a:endParaRPr lang="en-IN"/>
            </a:p>
          </p:txBody>
        </p:sp>
        <p:sp>
          <p:nvSpPr>
            <p:cNvPr id="18" name="TextBox 18"/>
            <p:cNvSpPr txBox="1"/>
            <p:nvPr/>
          </p:nvSpPr>
          <p:spPr>
            <a:xfrm>
              <a:off x="0" y="-57150"/>
              <a:ext cx="270933" cy="365227"/>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0" y="9258300"/>
            <a:ext cx="1028700" cy="1028700"/>
            <a:chOff x="0" y="0"/>
            <a:chExt cx="270933" cy="270933"/>
          </a:xfrm>
        </p:grpSpPr>
        <p:sp>
          <p:nvSpPr>
            <p:cNvPr id="20" name="Freeform 20"/>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B9461"/>
            </a:solidFill>
            <a:ln cap="sq">
              <a:noFill/>
              <a:prstDash val="solid"/>
              <a:miter/>
            </a:ln>
          </p:spPr>
          <p:txBody>
            <a:bodyPr/>
            <a:lstStyle/>
            <a:p>
              <a:endParaRPr lang="en-IN"/>
            </a:p>
          </p:txBody>
        </p:sp>
        <p:sp>
          <p:nvSpPr>
            <p:cNvPr id="21" name="TextBox 21"/>
            <p:cNvSpPr txBox="1"/>
            <p:nvPr/>
          </p:nvSpPr>
          <p:spPr>
            <a:xfrm>
              <a:off x="0" y="-57150"/>
              <a:ext cx="270933" cy="328083"/>
            </a:xfrm>
            <a:prstGeom prst="rect">
              <a:avLst/>
            </a:prstGeom>
          </p:spPr>
          <p:txBody>
            <a:bodyPr lIns="50800" tIns="50800" rIns="50800" bIns="50800" rtlCol="0" anchor="ctr"/>
            <a:lstStyle/>
            <a:p>
              <a:pPr algn="ctr">
                <a:lnSpc>
                  <a:spcPts val="2659"/>
                </a:lnSpc>
              </a:pPr>
              <a:endParaRPr/>
            </a:p>
          </p:txBody>
        </p:sp>
      </p:grpSp>
      <p:sp>
        <p:nvSpPr>
          <p:cNvPr id="22" name="AutoShape 22"/>
          <p:cNvSpPr/>
          <p:nvPr/>
        </p:nvSpPr>
        <p:spPr>
          <a:xfrm>
            <a:off x="1723107" y="2460438"/>
            <a:ext cx="903745" cy="0"/>
          </a:xfrm>
          <a:prstGeom prst="line">
            <a:avLst/>
          </a:prstGeom>
          <a:ln w="238125" cap="flat">
            <a:solidFill>
              <a:srgbClr val="1B9461"/>
            </a:solidFill>
            <a:prstDash val="solid"/>
            <a:headEnd type="none" w="sm" len="sm"/>
            <a:tailEnd type="none" w="sm" len="sm"/>
          </a:ln>
        </p:spPr>
        <p:txBody>
          <a:bodyPr/>
          <a:lstStyle/>
          <a:p>
            <a:endParaRPr lang="en-IN"/>
          </a:p>
        </p:txBody>
      </p:sp>
      <p:sp>
        <p:nvSpPr>
          <p:cNvPr id="23" name="Freeform 23"/>
          <p:cNvSpPr/>
          <p:nvPr/>
        </p:nvSpPr>
        <p:spPr>
          <a:xfrm>
            <a:off x="1723107" y="2970025"/>
            <a:ext cx="8549962" cy="3428859"/>
          </a:xfrm>
          <a:custGeom>
            <a:avLst/>
            <a:gdLst/>
            <a:ahLst/>
            <a:cxnLst/>
            <a:rect l="l" t="t" r="r" b="b"/>
            <a:pathLst>
              <a:path w="8549962" h="3428859">
                <a:moveTo>
                  <a:pt x="0" y="0"/>
                </a:moveTo>
                <a:lnTo>
                  <a:pt x="8549962" y="0"/>
                </a:lnTo>
                <a:lnTo>
                  <a:pt x="8549962" y="3428859"/>
                </a:lnTo>
                <a:lnTo>
                  <a:pt x="0" y="3428859"/>
                </a:lnTo>
                <a:lnTo>
                  <a:pt x="0" y="0"/>
                </a:lnTo>
                <a:close/>
              </a:path>
            </a:pathLst>
          </a:custGeom>
          <a:blipFill>
            <a:blip r:embed="rId7"/>
            <a:stretch>
              <a:fillRect l="-453" t="-1171"/>
            </a:stretch>
          </a:blipFill>
        </p:spPr>
        <p:txBody>
          <a:bodyPr/>
          <a:lstStyle/>
          <a:p>
            <a:endParaRPr lang="en-IN"/>
          </a:p>
        </p:txBody>
      </p:sp>
      <p:sp>
        <p:nvSpPr>
          <p:cNvPr id="24" name="TextBox 24"/>
          <p:cNvSpPr txBox="1"/>
          <p:nvPr/>
        </p:nvSpPr>
        <p:spPr>
          <a:xfrm>
            <a:off x="1723107" y="900442"/>
            <a:ext cx="7420893" cy="1051500"/>
          </a:xfrm>
          <a:prstGeom prst="rect">
            <a:avLst/>
          </a:prstGeom>
        </p:spPr>
        <p:txBody>
          <a:bodyPr lIns="0" tIns="0" rIns="0" bIns="0" rtlCol="0" anchor="t">
            <a:spAutoFit/>
          </a:bodyPr>
          <a:lstStyle/>
          <a:p>
            <a:pPr algn="l">
              <a:lnSpc>
                <a:spcPts val="8193"/>
              </a:lnSpc>
              <a:spcBef>
                <a:spcPct val="0"/>
              </a:spcBef>
            </a:pPr>
            <a:r>
              <a:rPr lang="en-US" sz="5852" b="1" u="sng" spc="380">
                <a:solidFill>
                  <a:srgbClr val="1B9461"/>
                </a:solidFill>
                <a:latin typeface="Poppins Bold"/>
                <a:ea typeface="Poppins Bold"/>
                <a:cs typeface="Poppins Bold"/>
                <a:sym typeface="Poppins Bold"/>
              </a:rPr>
              <a:t>Insights</a:t>
            </a:r>
          </a:p>
        </p:txBody>
      </p:sp>
      <p:sp>
        <p:nvSpPr>
          <p:cNvPr id="25" name="TextBox 25"/>
          <p:cNvSpPr txBox="1"/>
          <p:nvPr/>
        </p:nvSpPr>
        <p:spPr>
          <a:xfrm>
            <a:off x="10415266" y="2947888"/>
            <a:ext cx="6663737" cy="5660390"/>
          </a:xfrm>
          <a:prstGeom prst="rect">
            <a:avLst/>
          </a:prstGeom>
        </p:spPr>
        <p:txBody>
          <a:bodyPr lIns="0" tIns="0" rIns="0" bIns="0" rtlCol="0" anchor="t">
            <a:spAutoFit/>
          </a:bodyPr>
          <a:lstStyle/>
          <a:p>
            <a:pPr algn="l">
              <a:lnSpc>
                <a:spcPts val="4060"/>
              </a:lnSpc>
            </a:pPr>
            <a:endParaRPr/>
          </a:p>
          <a:p>
            <a:pPr marL="626111" lvl="1" indent="-313055" algn="l">
              <a:lnSpc>
                <a:spcPts val="4060"/>
              </a:lnSpc>
              <a:buFont typeface="Arial"/>
              <a:buChar char="•"/>
            </a:pPr>
            <a:r>
              <a:rPr lang="en-US" sz="2900">
                <a:solidFill>
                  <a:srgbClr val="000000"/>
                </a:solidFill>
                <a:latin typeface="Poppins"/>
                <a:ea typeface="Poppins"/>
                <a:cs typeface="Poppins"/>
                <a:sym typeface="Poppins"/>
              </a:rPr>
              <a:t>The image shows key performance indicators (KPIs) with a total of 132M cases, 239K deaths, and 207K new cases across the years 2022, 2023, and 2024. The peak in monthly new cases occurred in July 2023 with 63K new cases and 24.5K total deaths, followed by a decline towards the end of the year.</a:t>
            </a:r>
          </a:p>
        </p:txBody>
      </p:sp>
      <p:sp>
        <p:nvSpPr>
          <p:cNvPr id="26" name="TextBox 26"/>
          <p:cNvSpPr txBox="1"/>
          <p:nvPr/>
        </p:nvSpPr>
        <p:spPr>
          <a:xfrm>
            <a:off x="10486023" y="2134365"/>
            <a:ext cx="7025410" cy="1128396"/>
          </a:xfrm>
          <a:prstGeom prst="rect">
            <a:avLst/>
          </a:prstGeom>
        </p:spPr>
        <p:txBody>
          <a:bodyPr lIns="0" tIns="0" rIns="0" bIns="0" rtlCol="0" anchor="t">
            <a:spAutoFit/>
          </a:bodyPr>
          <a:lstStyle/>
          <a:p>
            <a:pPr algn="l">
              <a:lnSpc>
                <a:spcPts val="4479"/>
              </a:lnSpc>
            </a:pPr>
            <a:r>
              <a:rPr lang="en-US" sz="3199" b="1" u="sng">
                <a:solidFill>
                  <a:srgbClr val="000000"/>
                </a:solidFill>
                <a:latin typeface="Poppins Bold"/>
                <a:ea typeface="Poppins Bold"/>
                <a:cs typeface="Poppins Bold"/>
                <a:sym typeface="Poppins Bold"/>
              </a:rPr>
              <a:t>Temporal Trends in Mpox Outbreak: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836</Words>
  <Application>Microsoft Office PowerPoint</Application>
  <PresentationFormat>Custom</PresentationFormat>
  <Paragraphs>78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Poppins Bold</vt:lpstr>
      <vt:lpstr>Arial</vt:lpstr>
      <vt:lpstr>Calibri</vt:lpstr>
      <vt:lpstr>Poppins</vt:lpstr>
      <vt:lpstr>Poppins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Monkey Pox Outbreak by Dhairya Yadav</dc:title>
  <cp:lastModifiedBy>Yana Bhagchandani</cp:lastModifiedBy>
  <cp:revision>2</cp:revision>
  <dcterms:created xsi:type="dcterms:W3CDTF">2006-08-16T00:00:00Z</dcterms:created>
  <dcterms:modified xsi:type="dcterms:W3CDTF">2024-09-06T11:36:36Z</dcterms:modified>
  <dc:identifier>DAGPy2iRblA</dc:identifier>
</cp:coreProperties>
</file>