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tkinson Hyperlegible Bold" charset="1" panose="00000000000000000000"/>
      <p:regular r:id="rId19"/>
    </p:embeddedFont>
    <p:embeddedFont>
      <p:font typeface="Atkinson Hyperlegible"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4.jpeg" Type="http://schemas.openxmlformats.org/officeDocument/2006/relationships/image"/><Relationship Id="rId9"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jpeg" Type="http://schemas.openxmlformats.org/officeDocument/2006/relationships/image"/><Relationship Id="rId9" Target="../media/image1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jpeg" Type="http://schemas.openxmlformats.org/officeDocument/2006/relationships/image"/><Relationship Id="rId9" Target="../media/image1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jpeg" Type="http://schemas.openxmlformats.org/officeDocument/2006/relationships/image"/><Relationship Id="rId9"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995301" y="561975"/>
            <a:ext cx="16230600" cy="3129271"/>
          </a:xfrm>
          <a:prstGeom prst="rect">
            <a:avLst/>
          </a:prstGeom>
        </p:spPr>
        <p:txBody>
          <a:bodyPr anchor="t" rtlCol="false" tIns="0" lIns="0" bIns="0" rIns="0">
            <a:spAutoFit/>
          </a:bodyPr>
          <a:lstStyle/>
          <a:p>
            <a:pPr algn="ctr">
              <a:lnSpc>
                <a:spcPts val="11629"/>
              </a:lnSpc>
            </a:pPr>
            <a:r>
              <a:rPr lang="en-US" b="true" sz="14537">
                <a:solidFill>
                  <a:srgbClr val="000000"/>
                </a:solidFill>
                <a:latin typeface="Atkinson Hyperlegible Bold"/>
                <a:ea typeface="Atkinson Hyperlegible Bold"/>
                <a:cs typeface="Atkinson Hyperlegible Bold"/>
                <a:sym typeface="Atkinson Hyperlegible Bold"/>
              </a:rPr>
              <a:t>CAPSTONE</a:t>
            </a:r>
            <a:r>
              <a:rPr lang="en-US" b="true" sz="14537">
                <a:solidFill>
                  <a:srgbClr val="000000"/>
                </a:solidFill>
                <a:latin typeface="Atkinson Hyperlegible Bold"/>
                <a:ea typeface="Atkinson Hyperlegible Bold"/>
                <a:cs typeface="Atkinson Hyperlegible Bold"/>
                <a:sym typeface="Atkinson Hyperlegible Bold"/>
              </a:rPr>
              <a:t> PROJECT</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8139975"/>
            <a:ext cx="16230600" cy="493574"/>
          </a:xfrm>
          <a:prstGeom prst="rect">
            <a:avLst/>
          </a:prstGeom>
        </p:spPr>
        <p:txBody>
          <a:bodyPr anchor="t" rtlCol="false" tIns="0" lIns="0" bIns="0" rIns="0">
            <a:spAutoFit/>
          </a:bodyPr>
          <a:lstStyle/>
          <a:p>
            <a:pPr algn="ctr">
              <a:lnSpc>
                <a:spcPts val="3736"/>
              </a:lnSpc>
            </a:pPr>
            <a:r>
              <a:rPr lang="en-US" sz="3736">
                <a:solidFill>
                  <a:srgbClr val="000000"/>
                </a:solidFill>
                <a:latin typeface="Atkinson Hyperlegible"/>
                <a:ea typeface="Atkinson Hyperlegible"/>
                <a:cs typeface="Atkinson Hyperlegible"/>
                <a:sym typeface="Atkinson Hyperlegible"/>
              </a:rPr>
              <a:t>Presented by Dhairya Yadav</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678219" y="4326100"/>
            <a:ext cx="10864763" cy="494952"/>
          </a:xfrm>
          <a:prstGeom prst="rect">
            <a:avLst/>
          </a:prstGeom>
        </p:spPr>
        <p:txBody>
          <a:bodyPr anchor="t" rtlCol="false" tIns="0" lIns="0" bIns="0" rIns="0">
            <a:spAutoFit/>
          </a:bodyPr>
          <a:lstStyle/>
          <a:p>
            <a:pPr algn="ctr">
              <a:lnSpc>
                <a:spcPts val="3736"/>
              </a:lnSpc>
            </a:pPr>
            <a:r>
              <a:rPr lang="en-US" sz="3736">
                <a:solidFill>
                  <a:srgbClr val="000000"/>
                </a:solidFill>
                <a:latin typeface="Atkinson Hyperlegible"/>
                <a:ea typeface="Atkinson Hyperlegible"/>
                <a:cs typeface="Atkinson Hyperlegible"/>
                <a:sym typeface="Atkinson Hyperlegible"/>
              </a:rPr>
              <a:t>on</a:t>
            </a:r>
          </a:p>
        </p:txBody>
      </p:sp>
      <p:sp>
        <p:nvSpPr>
          <p:cNvPr name="TextBox 11" id="11"/>
          <p:cNvSpPr txBox="true"/>
          <p:nvPr/>
        </p:nvSpPr>
        <p:spPr>
          <a:xfrm rot="0">
            <a:off x="1028700" y="5402077"/>
            <a:ext cx="16230600" cy="1511905"/>
          </a:xfrm>
          <a:prstGeom prst="rect">
            <a:avLst/>
          </a:prstGeom>
        </p:spPr>
        <p:txBody>
          <a:bodyPr anchor="t" rtlCol="false" tIns="0" lIns="0" bIns="0" rIns="0">
            <a:spAutoFit/>
          </a:bodyPr>
          <a:lstStyle/>
          <a:p>
            <a:pPr algn="ctr">
              <a:lnSpc>
                <a:spcPts val="5898"/>
              </a:lnSpc>
            </a:pPr>
            <a:r>
              <a:rPr lang="en-US" b="true" sz="5898">
                <a:solidFill>
                  <a:srgbClr val="000000"/>
                </a:solidFill>
                <a:latin typeface="Atkinson Hyperlegible Bold"/>
                <a:ea typeface="Atkinson Hyperlegible Bold"/>
                <a:cs typeface="Atkinson Hyperlegible Bold"/>
                <a:sym typeface="Atkinson Hyperlegible Bold"/>
              </a:rPr>
              <a:t>Ad Click Analysis for Targeted Marketing Optimization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02803" y="2607218"/>
            <a:ext cx="6064552" cy="4812183"/>
          </a:xfrm>
          <a:custGeom>
            <a:avLst/>
            <a:gdLst/>
            <a:ahLst/>
            <a:cxnLst/>
            <a:rect r="r" b="b" t="t" l="l"/>
            <a:pathLst>
              <a:path h="4812183" w="6064552">
                <a:moveTo>
                  <a:pt x="0" y="0"/>
                </a:moveTo>
                <a:lnTo>
                  <a:pt x="6064552" y="0"/>
                </a:lnTo>
                <a:lnTo>
                  <a:pt x="6064552" y="4812183"/>
                </a:lnTo>
                <a:lnTo>
                  <a:pt x="0" y="4812183"/>
                </a:lnTo>
                <a:lnTo>
                  <a:pt x="0" y="0"/>
                </a:lnTo>
                <a:close/>
              </a:path>
            </a:pathLst>
          </a:custGeom>
          <a:blipFill>
            <a:blip r:embed="rId8"/>
            <a:stretch>
              <a:fillRect l="0" t="0" r="0" b="0"/>
            </a:stretch>
          </a:blipFill>
          <a:ln cap="sq">
            <a:noFill/>
            <a:prstDash val="solid"/>
            <a:miter/>
          </a:ln>
        </p:spPr>
      </p:sp>
      <p:sp>
        <p:nvSpPr>
          <p:cNvPr name="Freeform 6" id="6"/>
          <p:cNvSpPr/>
          <p:nvPr/>
        </p:nvSpPr>
        <p:spPr>
          <a:xfrm flipH="false" flipV="false" rot="0">
            <a:off x="10703237" y="2607218"/>
            <a:ext cx="6120529" cy="4812183"/>
          </a:xfrm>
          <a:custGeom>
            <a:avLst/>
            <a:gdLst/>
            <a:ahLst/>
            <a:cxnLst/>
            <a:rect r="r" b="b" t="t" l="l"/>
            <a:pathLst>
              <a:path h="4812183" w="6120529">
                <a:moveTo>
                  <a:pt x="0" y="0"/>
                </a:moveTo>
                <a:lnTo>
                  <a:pt x="6120529" y="0"/>
                </a:lnTo>
                <a:lnTo>
                  <a:pt x="6120529" y="4812183"/>
                </a:lnTo>
                <a:lnTo>
                  <a:pt x="0" y="4812183"/>
                </a:lnTo>
                <a:lnTo>
                  <a:pt x="0" y="0"/>
                </a:lnTo>
                <a:close/>
              </a:path>
            </a:pathLst>
          </a:custGeom>
          <a:blipFill>
            <a:blip r:embed="rId9"/>
            <a:stretch>
              <a:fillRect l="0" t="0" r="-385" b="0"/>
            </a:stretch>
          </a:blipFill>
        </p:spPr>
      </p:sp>
      <p:sp>
        <p:nvSpPr>
          <p:cNvPr name="TextBox 7" id="7"/>
          <p:cNvSpPr txBox="true"/>
          <p:nvPr/>
        </p:nvSpPr>
        <p:spPr>
          <a:xfrm rot="0">
            <a:off x="2702803" y="7617096"/>
            <a:ext cx="6064552" cy="1126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plot, it seems like Entertainment and social media is the most used platforms for ads.</a:t>
            </a:r>
          </a:p>
        </p:txBody>
      </p:sp>
      <p:sp>
        <p:nvSpPr>
          <p:cNvPr name="TextBox 8" id="8"/>
          <p:cNvSpPr txBox="true"/>
          <p:nvPr/>
        </p:nvSpPr>
        <p:spPr>
          <a:xfrm rot="0">
            <a:off x="5323669" y="295275"/>
            <a:ext cx="7640663"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RESULT</a:t>
            </a:r>
          </a:p>
        </p:txBody>
      </p:sp>
      <p:sp>
        <p:nvSpPr>
          <p:cNvPr name="TextBox 9" id="9"/>
          <p:cNvSpPr txBox="true"/>
          <p:nvPr/>
        </p:nvSpPr>
        <p:spPr>
          <a:xfrm rot="0">
            <a:off x="2090856" y="1289051"/>
            <a:ext cx="7665091" cy="1507490"/>
          </a:xfrm>
          <a:prstGeom prst="rect">
            <a:avLst/>
          </a:prstGeom>
        </p:spPr>
        <p:txBody>
          <a:bodyPr anchor="t" rtlCol="false" tIns="0" lIns="0" bIns="0" rIns="0">
            <a:spAutoFit/>
          </a:bodyPr>
          <a:lstStyle/>
          <a:p>
            <a:pPr algn="l" marL="464186" indent="-232093" lvl="1">
              <a:lnSpc>
                <a:spcPts val="3010"/>
              </a:lnSpc>
              <a:buFont typeface="Arial"/>
              <a:buChar char="•"/>
            </a:pPr>
            <a:r>
              <a:rPr lang="en-US" b="true" sz="2150" u="sng">
                <a:solidFill>
                  <a:srgbClr val="000000"/>
                </a:solidFill>
                <a:latin typeface="Atkinson Hyperlegible Bold"/>
                <a:ea typeface="Atkinson Hyperlegible Bold"/>
                <a:cs typeface="Atkinson Hyperlegible Bold"/>
                <a:sym typeface="Atkinson Hyperlegible Bold"/>
              </a:rPr>
              <a:t>Browsing History and Behavior:</a:t>
            </a:r>
          </a:p>
          <a:p>
            <a:pPr algn="l" marL="928371" indent="-309457" lvl="2">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How does a user’s browsing history (Shopping, Social Media, etc.) correlate with their click behavior?</a:t>
            </a:r>
          </a:p>
          <a:p>
            <a:pPr algn="l">
              <a:lnSpc>
                <a:spcPts val="3010"/>
              </a:lnSpc>
            </a:pPr>
          </a:p>
        </p:txBody>
      </p:sp>
      <p:sp>
        <p:nvSpPr>
          <p:cNvPr name="TextBox 10" id="10"/>
          <p:cNvSpPr txBox="true"/>
          <p:nvPr/>
        </p:nvSpPr>
        <p:spPr>
          <a:xfrm rot="0">
            <a:off x="10703237" y="7617096"/>
            <a:ext cx="6120529" cy="745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graph, it is clear that Morning and Afternoon is the busiest hour.</a:t>
            </a:r>
          </a:p>
        </p:txBody>
      </p:sp>
      <p:sp>
        <p:nvSpPr>
          <p:cNvPr name="TextBox 11" id="11"/>
          <p:cNvSpPr txBox="true"/>
          <p:nvPr/>
        </p:nvSpPr>
        <p:spPr>
          <a:xfrm rot="0">
            <a:off x="9847399" y="1289051"/>
            <a:ext cx="7411901" cy="1507490"/>
          </a:xfrm>
          <a:prstGeom prst="rect">
            <a:avLst/>
          </a:prstGeom>
        </p:spPr>
        <p:txBody>
          <a:bodyPr anchor="t" rtlCol="false" tIns="0" lIns="0" bIns="0" rIns="0">
            <a:spAutoFit/>
          </a:bodyPr>
          <a:lstStyle/>
          <a:p>
            <a:pPr algn="l" marL="464186" indent="-232093" lvl="1">
              <a:lnSpc>
                <a:spcPts val="3010"/>
              </a:lnSpc>
              <a:buFont typeface="Arial"/>
              <a:buChar char="•"/>
            </a:pPr>
            <a:r>
              <a:rPr lang="en-US" b="true" sz="2150" u="sng">
                <a:solidFill>
                  <a:srgbClr val="000000"/>
                </a:solidFill>
                <a:latin typeface="Atkinson Hyperlegible Bold"/>
                <a:ea typeface="Atkinson Hyperlegible Bold"/>
                <a:cs typeface="Atkinson Hyperlegible Bold"/>
                <a:sym typeface="Atkinson Hyperlegible Bold"/>
              </a:rPr>
              <a:t>Time of Day Influence:</a:t>
            </a:r>
          </a:p>
          <a:p>
            <a:pPr algn="l" marL="928371" indent="-309457" lvl="2">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Is there a trend in user engagement with ads across different times of the day?</a:t>
            </a:r>
          </a:p>
          <a:p>
            <a:pPr algn="l">
              <a:lnSpc>
                <a:spcPts val="301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636832" y="6315379"/>
            <a:ext cx="2654999" cy="3086962"/>
          </a:xfrm>
          <a:custGeom>
            <a:avLst/>
            <a:gdLst/>
            <a:ahLst/>
            <a:cxnLst/>
            <a:rect r="r" b="b" t="t" l="l"/>
            <a:pathLst>
              <a:path h="3086962" w="2654999">
                <a:moveTo>
                  <a:pt x="0" y="0"/>
                </a:moveTo>
                <a:lnTo>
                  <a:pt x="2654999" y="0"/>
                </a:lnTo>
                <a:lnTo>
                  <a:pt x="2654999" y="3086962"/>
                </a:lnTo>
                <a:lnTo>
                  <a:pt x="0" y="3086962"/>
                </a:lnTo>
                <a:lnTo>
                  <a:pt x="0" y="0"/>
                </a:lnTo>
                <a:close/>
              </a:path>
            </a:pathLst>
          </a:custGeom>
          <a:blipFill>
            <a:blip r:embed="rId8"/>
            <a:stretch>
              <a:fillRect l="-30277" t="0" r="-11399" b="-3942"/>
            </a:stretch>
          </a:blipFill>
        </p:spPr>
      </p:sp>
      <p:sp>
        <p:nvSpPr>
          <p:cNvPr name="Freeform 6" id="6"/>
          <p:cNvSpPr/>
          <p:nvPr/>
        </p:nvSpPr>
        <p:spPr>
          <a:xfrm flipH="false" flipV="false" rot="0">
            <a:off x="11636832" y="2318035"/>
            <a:ext cx="2654999" cy="3343439"/>
          </a:xfrm>
          <a:custGeom>
            <a:avLst/>
            <a:gdLst/>
            <a:ahLst/>
            <a:cxnLst/>
            <a:rect r="r" b="b" t="t" l="l"/>
            <a:pathLst>
              <a:path h="3343439" w="2654999">
                <a:moveTo>
                  <a:pt x="0" y="0"/>
                </a:moveTo>
                <a:lnTo>
                  <a:pt x="2654999" y="0"/>
                </a:lnTo>
                <a:lnTo>
                  <a:pt x="2654999" y="3343439"/>
                </a:lnTo>
                <a:lnTo>
                  <a:pt x="0" y="3343439"/>
                </a:lnTo>
                <a:lnTo>
                  <a:pt x="0" y="0"/>
                </a:lnTo>
                <a:close/>
              </a:path>
            </a:pathLst>
          </a:custGeom>
          <a:blipFill>
            <a:blip r:embed="rId9"/>
            <a:stretch>
              <a:fillRect l="0" t="0" r="0" b="-10691"/>
            </a:stretch>
          </a:blipFill>
        </p:spPr>
      </p:sp>
      <p:sp>
        <p:nvSpPr>
          <p:cNvPr name="Freeform 7" id="7"/>
          <p:cNvSpPr/>
          <p:nvPr/>
        </p:nvSpPr>
        <p:spPr>
          <a:xfrm flipH="false" flipV="false" rot="0">
            <a:off x="1845450" y="6090829"/>
            <a:ext cx="9512224" cy="2263556"/>
          </a:xfrm>
          <a:custGeom>
            <a:avLst/>
            <a:gdLst/>
            <a:ahLst/>
            <a:cxnLst/>
            <a:rect r="r" b="b" t="t" l="l"/>
            <a:pathLst>
              <a:path h="2263556" w="9512224">
                <a:moveTo>
                  <a:pt x="0" y="0"/>
                </a:moveTo>
                <a:lnTo>
                  <a:pt x="9512224" y="0"/>
                </a:lnTo>
                <a:lnTo>
                  <a:pt x="9512224" y="2263556"/>
                </a:lnTo>
                <a:lnTo>
                  <a:pt x="0" y="2263556"/>
                </a:lnTo>
                <a:lnTo>
                  <a:pt x="0" y="0"/>
                </a:lnTo>
                <a:close/>
              </a:path>
            </a:pathLst>
          </a:custGeom>
          <a:blipFill>
            <a:blip r:embed="rId10"/>
            <a:stretch>
              <a:fillRect l="0" t="-1829" r="0" b="-2755"/>
            </a:stretch>
          </a:blipFill>
        </p:spPr>
      </p:sp>
      <p:sp>
        <p:nvSpPr>
          <p:cNvPr name="TextBox 8" id="8"/>
          <p:cNvSpPr txBox="true"/>
          <p:nvPr/>
        </p:nvSpPr>
        <p:spPr>
          <a:xfrm rot="0">
            <a:off x="5323669" y="295275"/>
            <a:ext cx="7640663"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RESULT</a:t>
            </a:r>
          </a:p>
        </p:txBody>
      </p:sp>
      <p:sp>
        <p:nvSpPr>
          <p:cNvPr name="TextBox 9" id="9"/>
          <p:cNvSpPr txBox="true"/>
          <p:nvPr/>
        </p:nvSpPr>
        <p:spPr>
          <a:xfrm rot="0">
            <a:off x="2193643" y="1259472"/>
            <a:ext cx="13900714" cy="387985"/>
          </a:xfrm>
          <a:prstGeom prst="rect">
            <a:avLst/>
          </a:prstGeom>
        </p:spPr>
        <p:txBody>
          <a:bodyPr anchor="t" rtlCol="false" tIns="0" lIns="0" bIns="0" rIns="0">
            <a:spAutoFit/>
          </a:bodyPr>
          <a:lstStyle/>
          <a:p>
            <a:pPr algn="ctr">
              <a:lnSpc>
                <a:spcPts val="3289"/>
              </a:lnSpc>
            </a:pPr>
            <a:r>
              <a:rPr lang="en-US" b="true" sz="2349" u="sng">
                <a:solidFill>
                  <a:srgbClr val="000000"/>
                </a:solidFill>
                <a:latin typeface="Atkinson Hyperlegible Bold"/>
                <a:ea typeface="Atkinson Hyperlegible Bold"/>
                <a:cs typeface="Atkinson Hyperlegible Bold"/>
                <a:sym typeface="Atkinson Hyperlegible Bold"/>
              </a:rPr>
              <a:t>Missing Data:</a:t>
            </a:r>
          </a:p>
        </p:txBody>
      </p:sp>
      <p:sp>
        <p:nvSpPr>
          <p:cNvPr name="TextBox 10" id="10"/>
          <p:cNvSpPr txBox="true"/>
          <p:nvPr/>
        </p:nvSpPr>
        <p:spPr>
          <a:xfrm rot="0">
            <a:off x="1494665" y="1785754"/>
            <a:ext cx="6994238" cy="4172713"/>
          </a:xfrm>
          <a:prstGeom prst="rect">
            <a:avLst/>
          </a:prstGeom>
        </p:spPr>
        <p:txBody>
          <a:bodyPr anchor="t" rtlCol="false" tIns="0" lIns="0" bIns="0" rIns="0">
            <a:spAutoFit/>
          </a:bodyPr>
          <a:lstStyle/>
          <a:p>
            <a:pPr algn="l" marL="641217" indent="-320608" lvl="1">
              <a:lnSpc>
                <a:spcPts val="4157"/>
              </a:lnSpc>
              <a:buFont typeface="Arial"/>
              <a:buChar char="•"/>
            </a:pPr>
            <a:r>
              <a:rPr lang="en-US" sz="2969">
                <a:solidFill>
                  <a:srgbClr val="000000"/>
                </a:solidFill>
                <a:latin typeface="Atkinson Hyperlegible"/>
                <a:ea typeface="Atkinson Hyperlegible"/>
                <a:cs typeface="Atkinson Hyperlegible"/>
                <a:sym typeface="Atkinson Hyperlegible"/>
              </a:rPr>
              <a:t>The major task in this dataset was to handle the missing values.</a:t>
            </a:r>
          </a:p>
          <a:p>
            <a:pPr algn="l">
              <a:lnSpc>
                <a:spcPts val="4157"/>
              </a:lnSpc>
            </a:pPr>
          </a:p>
          <a:p>
            <a:pPr algn="l" marL="641217" indent="-320608" lvl="1">
              <a:lnSpc>
                <a:spcPts val="4157"/>
              </a:lnSpc>
              <a:buFont typeface="Arial"/>
              <a:buChar char="•"/>
            </a:pPr>
            <a:r>
              <a:rPr lang="en-US" sz="2969">
                <a:solidFill>
                  <a:srgbClr val="000000"/>
                </a:solidFill>
                <a:latin typeface="Atkinson Hyperlegible"/>
                <a:ea typeface="Atkinson Hyperlegible"/>
                <a:cs typeface="Atkinson Hyperlegible"/>
                <a:sym typeface="Atkinson Hyperlegible"/>
              </a:rPr>
              <a:t>By using SKLearn library and Simple Imputer we filled missing values with mean of value for continuous feature and with the most number of occurence for categorical features.</a:t>
            </a:r>
          </a:p>
        </p:txBody>
      </p:sp>
      <p:sp>
        <p:nvSpPr>
          <p:cNvPr name="TextBox 11" id="11"/>
          <p:cNvSpPr txBox="true"/>
          <p:nvPr/>
        </p:nvSpPr>
        <p:spPr>
          <a:xfrm rot="0">
            <a:off x="11636832" y="1785754"/>
            <a:ext cx="3094638" cy="448843"/>
          </a:xfrm>
          <a:prstGeom prst="rect">
            <a:avLst/>
          </a:prstGeom>
        </p:spPr>
        <p:txBody>
          <a:bodyPr anchor="t" rtlCol="false" tIns="0" lIns="0" bIns="0" rIns="0">
            <a:spAutoFit/>
          </a:bodyPr>
          <a:lstStyle/>
          <a:p>
            <a:pPr algn="l">
              <a:lnSpc>
                <a:spcPts val="3610"/>
              </a:lnSpc>
            </a:pPr>
            <a:r>
              <a:rPr lang="en-US" b="true" sz="2579" u="sng">
                <a:solidFill>
                  <a:srgbClr val="000000"/>
                </a:solidFill>
                <a:latin typeface="Atkinson Hyperlegible Bold"/>
                <a:ea typeface="Atkinson Hyperlegible Bold"/>
                <a:cs typeface="Atkinson Hyperlegible Bold"/>
                <a:sym typeface="Atkinson Hyperlegible Bold"/>
              </a:rPr>
              <a:t>Before cleaning</a:t>
            </a:r>
          </a:p>
        </p:txBody>
      </p:sp>
      <p:sp>
        <p:nvSpPr>
          <p:cNvPr name="TextBox 12" id="12"/>
          <p:cNvSpPr txBox="true"/>
          <p:nvPr/>
        </p:nvSpPr>
        <p:spPr>
          <a:xfrm rot="0">
            <a:off x="11636832" y="5780811"/>
            <a:ext cx="2654999" cy="448843"/>
          </a:xfrm>
          <a:prstGeom prst="rect">
            <a:avLst/>
          </a:prstGeom>
        </p:spPr>
        <p:txBody>
          <a:bodyPr anchor="t" rtlCol="false" tIns="0" lIns="0" bIns="0" rIns="0">
            <a:spAutoFit/>
          </a:bodyPr>
          <a:lstStyle/>
          <a:p>
            <a:pPr algn="l">
              <a:lnSpc>
                <a:spcPts val="3610"/>
              </a:lnSpc>
            </a:pPr>
            <a:r>
              <a:rPr lang="en-US" b="true" sz="2579" u="sng">
                <a:solidFill>
                  <a:srgbClr val="000000"/>
                </a:solidFill>
                <a:latin typeface="Atkinson Hyperlegible Bold"/>
                <a:ea typeface="Atkinson Hyperlegible Bold"/>
                <a:cs typeface="Atkinson Hyperlegible Bold"/>
                <a:sym typeface="Atkinson Hyperlegible Bold"/>
              </a:rPr>
              <a:t>After cleaning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69641" y="314325"/>
            <a:ext cx="8865010" cy="917406"/>
          </a:xfrm>
          <a:prstGeom prst="rect">
            <a:avLst/>
          </a:prstGeom>
        </p:spPr>
        <p:txBody>
          <a:bodyPr anchor="t" rtlCol="false" tIns="0" lIns="0" bIns="0" rIns="0">
            <a:spAutoFit/>
          </a:bodyPr>
          <a:lstStyle/>
          <a:p>
            <a:pPr algn="ctr">
              <a:lnSpc>
                <a:spcPts val="6497"/>
              </a:lnSpc>
            </a:pPr>
            <a:r>
              <a:rPr lang="en-US" b="true" sz="8121">
                <a:solidFill>
                  <a:srgbClr val="000000"/>
                </a:solidFill>
                <a:latin typeface="Atkinson Hyperlegible Bold"/>
                <a:ea typeface="Atkinson Hyperlegible Bold"/>
                <a:cs typeface="Atkinson Hyperlegible Bold"/>
                <a:sym typeface="Atkinson Hyperlegible Bold"/>
              </a:rPr>
              <a:t>CONCLUSION</a:t>
            </a:r>
          </a:p>
        </p:txBody>
      </p:sp>
      <p:grpSp>
        <p:nvGrpSpPr>
          <p:cNvPr name="Group 3" id="3"/>
          <p:cNvGrpSpPr/>
          <p:nvPr/>
        </p:nvGrpSpPr>
        <p:grpSpPr>
          <a:xfrm rot="0">
            <a:off x="10336685" y="3512934"/>
            <a:ext cx="6922615" cy="4597374"/>
            <a:chOff x="0" y="0"/>
            <a:chExt cx="1823240" cy="1210831"/>
          </a:xfrm>
        </p:grpSpPr>
        <p:sp>
          <p:nvSpPr>
            <p:cNvPr name="Freeform 4" id="4"/>
            <p:cNvSpPr/>
            <p:nvPr/>
          </p:nvSpPr>
          <p:spPr>
            <a:xfrm flipH="false" flipV="false" rot="0">
              <a:off x="0" y="0"/>
              <a:ext cx="1823240" cy="1210831"/>
            </a:xfrm>
            <a:custGeom>
              <a:avLst/>
              <a:gdLst/>
              <a:ahLst/>
              <a:cxnLst/>
              <a:rect r="r" b="b" t="t" l="l"/>
              <a:pathLst>
                <a:path h="1210831" w="1823240">
                  <a:moveTo>
                    <a:pt x="57036" y="0"/>
                  </a:moveTo>
                  <a:lnTo>
                    <a:pt x="1766204" y="0"/>
                  </a:lnTo>
                  <a:cubicBezTo>
                    <a:pt x="1797704" y="0"/>
                    <a:pt x="1823240" y="25536"/>
                    <a:pt x="1823240" y="57036"/>
                  </a:cubicBezTo>
                  <a:lnTo>
                    <a:pt x="1823240" y="1153795"/>
                  </a:lnTo>
                  <a:cubicBezTo>
                    <a:pt x="1823240" y="1168922"/>
                    <a:pt x="1817231" y="1183429"/>
                    <a:pt x="1806535" y="1194126"/>
                  </a:cubicBezTo>
                  <a:cubicBezTo>
                    <a:pt x="1795838" y="1204822"/>
                    <a:pt x="1781331" y="1210831"/>
                    <a:pt x="1766204" y="1210831"/>
                  </a:cubicBezTo>
                  <a:lnTo>
                    <a:pt x="57036" y="1210831"/>
                  </a:lnTo>
                  <a:cubicBezTo>
                    <a:pt x="41909" y="1210831"/>
                    <a:pt x="27402" y="1204822"/>
                    <a:pt x="16705" y="1194126"/>
                  </a:cubicBezTo>
                  <a:cubicBezTo>
                    <a:pt x="6009" y="1183429"/>
                    <a:pt x="0" y="1168922"/>
                    <a:pt x="0" y="1153795"/>
                  </a:cubicBezTo>
                  <a:lnTo>
                    <a:pt x="0" y="57036"/>
                  </a:lnTo>
                  <a:cubicBezTo>
                    <a:pt x="0" y="41909"/>
                    <a:pt x="6009" y="27402"/>
                    <a:pt x="16705" y="16705"/>
                  </a:cubicBezTo>
                  <a:cubicBezTo>
                    <a:pt x="27402" y="6009"/>
                    <a:pt x="41909" y="0"/>
                    <a:pt x="57036" y="0"/>
                  </a:cubicBezTo>
                  <a:close/>
                </a:path>
              </a:pathLst>
            </a:custGeom>
            <a:solidFill>
              <a:srgbClr val="C0B3A0">
                <a:alpha val="53725"/>
              </a:srgbClr>
            </a:solidFill>
          </p:spPr>
        </p:sp>
        <p:sp>
          <p:nvSpPr>
            <p:cNvPr name="TextBox 5" id="5"/>
            <p:cNvSpPr txBox="true"/>
            <p:nvPr/>
          </p:nvSpPr>
          <p:spPr>
            <a:xfrm>
              <a:off x="0" y="-38100"/>
              <a:ext cx="1823240" cy="124893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445772" y="3696690"/>
            <a:ext cx="6704441" cy="4172713"/>
          </a:xfrm>
          <a:prstGeom prst="rect">
            <a:avLst/>
          </a:prstGeom>
        </p:spPr>
        <p:txBody>
          <a:bodyPr anchor="t" rtlCol="false" tIns="0" lIns="0" bIns="0" rIns="0">
            <a:spAutoFit/>
          </a:bodyPr>
          <a:lstStyle/>
          <a:p>
            <a:pPr algn="l" marL="641217" indent="-320608" lvl="1">
              <a:lnSpc>
                <a:spcPts val="4157"/>
              </a:lnSpc>
              <a:buFont typeface="Arial"/>
              <a:buChar char="•"/>
            </a:pPr>
            <a:r>
              <a:rPr lang="en-US" sz="2969">
                <a:solidFill>
                  <a:srgbClr val="000000"/>
                </a:solidFill>
                <a:latin typeface="Atkinson Hyperlegible"/>
                <a:ea typeface="Atkinson Hyperlegible"/>
                <a:cs typeface="Atkinson Hyperlegible"/>
                <a:sym typeface="Atkinson Hyperlegible"/>
              </a:rPr>
              <a:t>The Decision Tree with KBest feature selection outperforms other models, showing the highest accuracy (0.773), precision (0.787), F1 score (0.841), and ROC-AUC (0.708). </a:t>
            </a:r>
          </a:p>
          <a:p>
            <a:pPr algn="l" marL="641217" indent="-320608" lvl="1">
              <a:lnSpc>
                <a:spcPts val="4157"/>
              </a:lnSpc>
              <a:buFont typeface="Arial"/>
              <a:buChar char="•"/>
            </a:pPr>
            <a:r>
              <a:rPr lang="en-US" sz="2969">
                <a:solidFill>
                  <a:srgbClr val="000000"/>
                </a:solidFill>
                <a:latin typeface="Atkinson Hyperlegible"/>
                <a:ea typeface="Atkinson Hyperlegible"/>
                <a:cs typeface="Atkinson Hyperlegible"/>
                <a:sym typeface="Atkinson Hyperlegible"/>
              </a:rPr>
              <a:t>It provides the best balance between precision and recall. </a:t>
            </a:r>
          </a:p>
        </p:txBody>
      </p:sp>
      <p:sp>
        <p:nvSpPr>
          <p:cNvPr name="Freeform 7" id="7"/>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28700" y="3632226"/>
            <a:ext cx="8773446" cy="4478083"/>
          </a:xfrm>
          <a:custGeom>
            <a:avLst/>
            <a:gdLst/>
            <a:ahLst/>
            <a:cxnLst/>
            <a:rect r="r" b="b" t="t" l="l"/>
            <a:pathLst>
              <a:path h="4478083" w="8773446">
                <a:moveTo>
                  <a:pt x="0" y="0"/>
                </a:moveTo>
                <a:lnTo>
                  <a:pt x="8773446" y="0"/>
                </a:lnTo>
                <a:lnTo>
                  <a:pt x="8773446" y="4478083"/>
                </a:lnTo>
                <a:lnTo>
                  <a:pt x="0" y="4478083"/>
                </a:lnTo>
                <a:lnTo>
                  <a:pt x="0" y="0"/>
                </a:lnTo>
                <a:close/>
              </a:path>
            </a:pathLst>
          </a:custGeom>
          <a:blipFill>
            <a:blip r:embed="rId8"/>
            <a:stretch>
              <a:fillRect l="0" t="-233" r="-1210" b="-233"/>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51772"/>
            <a:ext cx="12779699" cy="1772364"/>
          </a:xfrm>
          <a:prstGeom prst="rect">
            <a:avLst/>
          </a:prstGeom>
        </p:spPr>
        <p:txBody>
          <a:bodyPr anchor="t" rtlCol="false" tIns="0" lIns="0" bIns="0" rIns="0">
            <a:spAutoFit/>
          </a:bodyPr>
          <a:lstStyle/>
          <a:p>
            <a:pPr algn="ctr">
              <a:lnSpc>
                <a:spcPts val="12435"/>
              </a:lnSpc>
            </a:pPr>
            <a:r>
              <a:rPr lang="en-US" b="true" sz="15544">
                <a:solidFill>
                  <a:srgbClr val="000000"/>
                </a:solidFill>
                <a:latin typeface="Atkinson Hyperlegible Bold"/>
                <a:ea typeface="Atkinson Hyperlegible Bold"/>
                <a:cs typeface="Atkinson Hyperlegible Bold"/>
                <a:sym typeface="Atkinson Hyperlegible Bold"/>
              </a:rPr>
              <a:t>Thank You</a:t>
            </a:r>
          </a:p>
        </p:txBody>
      </p:sp>
      <p:sp>
        <p:nvSpPr>
          <p:cNvPr name="TextBox 3" id="3"/>
          <p:cNvSpPr txBox="true"/>
          <p:nvPr/>
        </p:nvSpPr>
        <p:spPr>
          <a:xfrm rot="0">
            <a:off x="4243940" y="5965283"/>
            <a:ext cx="9800119" cy="780710"/>
          </a:xfrm>
          <a:prstGeom prst="rect">
            <a:avLst/>
          </a:prstGeom>
        </p:spPr>
        <p:txBody>
          <a:bodyPr anchor="t" rtlCol="false" tIns="0" lIns="0" bIns="0" rIns="0">
            <a:spAutoFit/>
          </a:bodyPr>
          <a:lstStyle/>
          <a:p>
            <a:pPr algn="ctr">
              <a:lnSpc>
                <a:spcPts val="5926"/>
              </a:lnSpc>
            </a:pPr>
            <a:r>
              <a:rPr lang="en-US" sz="5926">
                <a:solidFill>
                  <a:srgbClr val="000000"/>
                </a:solidFill>
                <a:latin typeface="Atkinson Hyperlegible"/>
                <a:ea typeface="Atkinson Hyperlegible"/>
                <a:cs typeface="Atkinson Hyperlegible"/>
                <a:sym typeface="Atkinson Hyperlegible"/>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361526"/>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5282797" cy="4100313"/>
            <a:chOff x="0" y="0"/>
            <a:chExt cx="7043730" cy="5467084"/>
          </a:xfrm>
        </p:grpSpPr>
        <p:sp>
          <p:nvSpPr>
            <p:cNvPr name="TextBox 6" id="6"/>
            <p:cNvSpPr txBox="true"/>
            <p:nvPr/>
          </p:nvSpPr>
          <p:spPr>
            <a:xfrm rot="0">
              <a:off x="0" y="-304800"/>
              <a:ext cx="7043730"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Abstract</a:t>
              </a:r>
            </a:p>
          </p:txBody>
        </p:sp>
        <p:sp>
          <p:nvSpPr>
            <p:cNvPr name="TextBox 7" id="7"/>
            <p:cNvSpPr txBox="true"/>
            <p:nvPr/>
          </p:nvSpPr>
          <p:spPr>
            <a:xfrm rot="0">
              <a:off x="0" y="1246541"/>
              <a:ext cx="7043730"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Problem Statement</a:t>
              </a:r>
            </a:p>
          </p:txBody>
        </p:sp>
        <p:sp>
          <p:nvSpPr>
            <p:cNvPr name="TextBox 8" id="8"/>
            <p:cNvSpPr txBox="true"/>
            <p:nvPr/>
          </p:nvSpPr>
          <p:spPr>
            <a:xfrm rot="0">
              <a:off x="0" y="2797883"/>
              <a:ext cx="7043730"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About Dataset</a:t>
              </a:r>
            </a:p>
          </p:txBody>
        </p:sp>
        <p:sp>
          <p:nvSpPr>
            <p:cNvPr name="TextBox 9" id="9"/>
            <p:cNvSpPr txBox="true"/>
            <p:nvPr/>
          </p:nvSpPr>
          <p:spPr>
            <a:xfrm rot="0">
              <a:off x="0" y="4349224"/>
              <a:ext cx="7043730"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Methodology</a:t>
              </a:r>
            </a:p>
          </p:txBody>
        </p:sp>
      </p:grpSp>
      <p:sp>
        <p:nvSpPr>
          <p:cNvPr name="TextBox 10" id="10"/>
          <p:cNvSpPr txBox="true"/>
          <p:nvPr/>
        </p:nvSpPr>
        <p:spPr>
          <a:xfrm rot="0">
            <a:off x="10024900" y="3645846"/>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Result</a:t>
            </a:r>
          </a:p>
        </p:txBody>
      </p:sp>
      <p:sp>
        <p:nvSpPr>
          <p:cNvPr name="TextBox 11" id="11"/>
          <p:cNvSpPr txBox="true"/>
          <p:nvPr/>
        </p:nvSpPr>
        <p:spPr>
          <a:xfrm rot="0">
            <a:off x="4995148" y="285750"/>
            <a:ext cx="8297704" cy="826442"/>
          </a:xfrm>
          <a:prstGeom prst="rect">
            <a:avLst/>
          </a:prstGeom>
        </p:spPr>
        <p:txBody>
          <a:bodyPr anchor="t" rtlCol="false" tIns="0" lIns="0" bIns="0" rIns="0">
            <a:spAutoFit/>
          </a:bodyPr>
          <a:lstStyle/>
          <a:p>
            <a:pPr algn="ctr">
              <a:lnSpc>
                <a:spcPts val="5841"/>
              </a:lnSpc>
            </a:pPr>
            <a:r>
              <a:rPr lang="en-US" b="true" sz="7301">
                <a:solidFill>
                  <a:srgbClr val="000000"/>
                </a:solidFill>
                <a:latin typeface="Atkinson Hyperlegible Bold"/>
                <a:ea typeface="Atkinson Hyperlegible Bold"/>
                <a:cs typeface="Atkinson Hyperlegible Bold"/>
                <a:sym typeface="Atkinson Hyperlegible Bold"/>
              </a:rPr>
              <a:t>OVERVIEW</a:t>
            </a:r>
          </a:p>
        </p:txBody>
      </p:sp>
      <p:sp>
        <p:nvSpPr>
          <p:cNvPr name="Freeform 12" id="1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0024900" y="4838700"/>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000000"/>
                </a:solidFill>
                <a:latin typeface="Atkinson Hyperlegible"/>
                <a:ea typeface="Atkinson Hyperlegible"/>
                <a:cs typeface="Atkinson Hyperlegible"/>
                <a:sym typeface="Atkinson Hyperlegible"/>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596087" y="295275"/>
            <a:ext cx="9095826"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ABSTRACT</a:t>
            </a:r>
          </a:p>
        </p:txBody>
      </p:sp>
      <p:sp>
        <p:nvSpPr>
          <p:cNvPr name="TextBox 3" id="3"/>
          <p:cNvSpPr txBox="true"/>
          <p:nvPr/>
        </p:nvSpPr>
        <p:spPr>
          <a:xfrm rot="0">
            <a:off x="1028700" y="3248025"/>
            <a:ext cx="16230600" cy="3190875"/>
          </a:xfrm>
          <a:prstGeom prst="rect">
            <a:avLst/>
          </a:prstGeom>
        </p:spPr>
        <p:txBody>
          <a:bodyPr anchor="t" rtlCol="false" tIns="0" lIns="0" bIns="0" rIns="0">
            <a:spAutoFit/>
          </a:bodyPr>
          <a:lstStyle/>
          <a:p>
            <a:pPr algn="just">
              <a:lnSpc>
                <a:spcPts val="4200"/>
              </a:lnSpc>
            </a:pPr>
            <a:r>
              <a:rPr lang="en-US" sz="3000">
                <a:solidFill>
                  <a:srgbClr val="000000"/>
                </a:solidFill>
                <a:latin typeface="Atkinson Hyperlegible"/>
                <a:ea typeface="Atkinson Hyperlegible"/>
                <a:cs typeface="Atkinson Hyperlegible"/>
                <a:sym typeface="Atkinson Hyperlegible"/>
              </a:rPr>
              <a:t>In the digital advertising world, one of the most crucial aspects of ad campaigns is targeting the right users. The ability to understand and predict user behavior in response to ads enables businesses to optimize their ad delivery, thereby increasing click-through rates (CTR), conversions, and overall campaign success.This project aims to analyze user interaction data with ads, identify key behavioral patterns, and use that information to develop a predictive model for ad targeting optimization.</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834902" y="545533"/>
            <a:ext cx="11631329"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PROBLEM STATEMENT</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248025"/>
            <a:ext cx="16230600" cy="3724275"/>
          </a:xfrm>
          <a:prstGeom prst="rect">
            <a:avLst/>
          </a:prstGeom>
        </p:spPr>
        <p:txBody>
          <a:bodyPr anchor="t" rtlCol="false" tIns="0" lIns="0" bIns="0" rIns="0">
            <a:spAutoFit/>
          </a:bodyPr>
          <a:lstStyle/>
          <a:p>
            <a:pPr algn="just">
              <a:lnSpc>
                <a:spcPts val="4200"/>
              </a:lnSpc>
            </a:pPr>
            <a:r>
              <a:rPr lang="en-US" sz="3000">
                <a:solidFill>
                  <a:srgbClr val="000000"/>
                </a:solidFill>
                <a:latin typeface="Atkinson Hyperlegible"/>
                <a:ea typeface="Atkinson Hyperlegible"/>
                <a:cs typeface="Atkinson Hyperlegible"/>
                <a:sym typeface="Atkinson Hyperlegible"/>
              </a:rPr>
              <a:t>Digital advertisers face the challenge of effectively targeting the right users to maximize engagement and conversions. Inefficient ad targeting leads to wasted ad spend, low click-through rates (CTR), and poor return on investment (ROI). The goal of this project is to identify patterns in user interactions with ads and develop a predictive model that optimizes ad targeting. By accurately predicting which users are most likely to engage with specific ads, advertisers can deliver more personalized campaigns, improve CTR, and increase overall ad effectiveness, leading to higher ROI.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336685" y="3512934"/>
            <a:ext cx="6922615" cy="4597374"/>
            <a:chOff x="0" y="0"/>
            <a:chExt cx="1823240" cy="1210831"/>
          </a:xfrm>
        </p:grpSpPr>
        <p:sp>
          <p:nvSpPr>
            <p:cNvPr name="Freeform 3" id="3"/>
            <p:cNvSpPr/>
            <p:nvPr/>
          </p:nvSpPr>
          <p:spPr>
            <a:xfrm flipH="false" flipV="false" rot="0">
              <a:off x="0" y="0"/>
              <a:ext cx="1823240" cy="1210831"/>
            </a:xfrm>
            <a:custGeom>
              <a:avLst/>
              <a:gdLst/>
              <a:ahLst/>
              <a:cxnLst/>
              <a:rect r="r" b="b" t="t" l="l"/>
              <a:pathLst>
                <a:path h="1210831" w="1823240">
                  <a:moveTo>
                    <a:pt x="57036" y="0"/>
                  </a:moveTo>
                  <a:lnTo>
                    <a:pt x="1766204" y="0"/>
                  </a:lnTo>
                  <a:cubicBezTo>
                    <a:pt x="1797704" y="0"/>
                    <a:pt x="1823240" y="25536"/>
                    <a:pt x="1823240" y="57036"/>
                  </a:cubicBezTo>
                  <a:lnTo>
                    <a:pt x="1823240" y="1153795"/>
                  </a:lnTo>
                  <a:cubicBezTo>
                    <a:pt x="1823240" y="1168922"/>
                    <a:pt x="1817231" y="1183429"/>
                    <a:pt x="1806535" y="1194126"/>
                  </a:cubicBezTo>
                  <a:cubicBezTo>
                    <a:pt x="1795838" y="1204822"/>
                    <a:pt x="1781331" y="1210831"/>
                    <a:pt x="1766204" y="1210831"/>
                  </a:cubicBezTo>
                  <a:lnTo>
                    <a:pt x="57036" y="1210831"/>
                  </a:lnTo>
                  <a:cubicBezTo>
                    <a:pt x="41909" y="1210831"/>
                    <a:pt x="27402" y="1204822"/>
                    <a:pt x="16705" y="1194126"/>
                  </a:cubicBezTo>
                  <a:cubicBezTo>
                    <a:pt x="6009" y="1183429"/>
                    <a:pt x="0" y="1168922"/>
                    <a:pt x="0" y="1153795"/>
                  </a:cubicBezTo>
                  <a:lnTo>
                    <a:pt x="0" y="57036"/>
                  </a:lnTo>
                  <a:cubicBezTo>
                    <a:pt x="0" y="41909"/>
                    <a:pt x="6009" y="27402"/>
                    <a:pt x="16705" y="16705"/>
                  </a:cubicBezTo>
                  <a:cubicBezTo>
                    <a:pt x="27402" y="6009"/>
                    <a:pt x="41909" y="0"/>
                    <a:pt x="57036" y="0"/>
                  </a:cubicBezTo>
                  <a:close/>
                </a:path>
              </a:pathLst>
            </a:custGeom>
            <a:solidFill>
              <a:srgbClr val="C0B3A0">
                <a:alpha val="53725"/>
              </a:srgbClr>
            </a:solidFill>
          </p:spPr>
        </p:sp>
        <p:sp>
          <p:nvSpPr>
            <p:cNvPr name="TextBox 4" id="4"/>
            <p:cNvSpPr txBox="true"/>
            <p:nvPr/>
          </p:nvSpPr>
          <p:spPr>
            <a:xfrm>
              <a:off x="0" y="-38100"/>
              <a:ext cx="1823240" cy="124893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3632226"/>
            <a:ext cx="8024976" cy="4478083"/>
          </a:xfrm>
          <a:custGeom>
            <a:avLst/>
            <a:gdLst/>
            <a:ahLst/>
            <a:cxnLst/>
            <a:rect r="r" b="b" t="t" l="l"/>
            <a:pathLst>
              <a:path h="4478083" w="8024976">
                <a:moveTo>
                  <a:pt x="0" y="0"/>
                </a:moveTo>
                <a:lnTo>
                  <a:pt x="8024976" y="0"/>
                </a:lnTo>
                <a:lnTo>
                  <a:pt x="8024976" y="4478083"/>
                </a:lnTo>
                <a:lnTo>
                  <a:pt x="0" y="4478083"/>
                </a:lnTo>
                <a:lnTo>
                  <a:pt x="0" y="0"/>
                </a:lnTo>
                <a:close/>
              </a:path>
            </a:pathLst>
          </a:custGeom>
          <a:blipFill>
            <a:blip r:embed="rId8"/>
            <a:stretch>
              <a:fillRect l="0" t="0" r="0" b="0"/>
            </a:stretch>
          </a:blipFill>
        </p:spPr>
      </p:sp>
      <p:sp>
        <p:nvSpPr>
          <p:cNvPr name="TextBox 9" id="9"/>
          <p:cNvSpPr txBox="true"/>
          <p:nvPr/>
        </p:nvSpPr>
        <p:spPr>
          <a:xfrm rot="0">
            <a:off x="10445772" y="3594126"/>
            <a:ext cx="6704441" cy="43561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tkinson Hyperlegible"/>
                <a:ea typeface="Atkinson Hyperlegible"/>
                <a:cs typeface="Atkinson Hyperlegible"/>
                <a:sym typeface="Atkinson Hyperlegible"/>
              </a:rPr>
              <a:t>This dataset provides insights into user behavior and online advertising, specifically focusing on predicting whether a user will click on an online advertisement. </a:t>
            </a:r>
          </a:p>
          <a:p>
            <a:pPr algn="l" marL="539749" indent="-269875" lvl="1">
              <a:lnSpc>
                <a:spcPts val="3499"/>
              </a:lnSpc>
              <a:buFont typeface="Arial"/>
              <a:buChar char="•"/>
            </a:pPr>
            <a:r>
              <a:rPr lang="en-US" sz="2499">
                <a:solidFill>
                  <a:srgbClr val="000000"/>
                </a:solidFill>
                <a:latin typeface="Atkinson Hyperlegible"/>
                <a:ea typeface="Atkinson Hyperlegible"/>
                <a:cs typeface="Atkinson Hyperlegible"/>
                <a:sym typeface="Atkinson Hyperlegible"/>
              </a:rPr>
              <a:t>It contains user demographic information, browsing habits, and details related to the display of the advertisement. </a:t>
            </a:r>
          </a:p>
          <a:p>
            <a:pPr algn="l" marL="539749" indent="-269875" lvl="1">
              <a:lnSpc>
                <a:spcPts val="3499"/>
              </a:lnSpc>
              <a:buFont typeface="Arial"/>
              <a:buChar char="•"/>
            </a:pPr>
            <a:r>
              <a:rPr lang="en-US" sz="2499">
                <a:solidFill>
                  <a:srgbClr val="000000"/>
                </a:solidFill>
                <a:latin typeface="Atkinson Hyperlegible"/>
                <a:ea typeface="Atkinson Hyperlegible"/>
                <a:cs typeface="Atkinson Hyperlegible"/>
                <a:sym typeface="Atkinson Hyperlegible"/>
              </a:rPr>
              <a:t>This dataset is ideal for building binary classification models to predict user interactions with online ads.</a:t>
            </a:r>
          </a:p>
        </p:txBody>
      </p:sp>
      <p:sp>
        <p:nvSpPr>
          <p:cNvPr name="TextBox 10" id="10"/>
          <p:cNvSpPr txBox="true"/>
          <p:nvPr/>
        </p:nvSpPr>
        <p:spPr>
          <a:xfrm rot="0">
            <a:off x="3902850" y="545533"/>
            <a:ext cx="11631329"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ABOUT DATASET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173710" y="304800"/>
            <a:ext cx="7940580" cy="912922"/>
          </a:xfrm>
          <a:prstGeom prst="rect">
            <a:avLst/>
          </a:prstGeom>
        </p:spPr>
        <p:txBody>
          <a:bodyPr anchor="t" rtlCol="false" tIns="0" lIns="0" bIns="0" rIns="0">
            <a:spAutoFit/>
          </a:bodyPr>
          <a:lstStyle/>
          <a:p>
            <a:pPr algn="ctr">
              <a:lnSpc>
                <a:spcPts val="6426"/>
              </a:lnSpc>
            </a:pPr>
            <a:r>
              <a:rPr lang="en-US" b="true" sz="8033">
                <a:solidFill>
                  <a:srgbClr val="000000"/>
                </a:solidFill>
                <a:latin typeface="Atkinson Hyperlegible Bold"/>
                <a:ea typeface="Atkinson Hyperlegible Bold"/>
                <a:cs typeface="Atkinson Hyperlegible Bold"/>
                <a:sym typeface="Atkinson Hyperlegible Bold"/>
              </a:rPr>
              <a:t>METHODOLOGY</a:t>
            </a:r>
          </a:p>
        </p:txBody>
      </p:sp>
      <p:grpSp>
        <p:nvGrpSpPr>
          <p:cNvPr name="Group 3" id="3"/>
          <p:cNvGrpSpPr/>
          <p:nvPr/>
        </p:nvGrpSpPr>
        <p:grpSpPr>
          <a:xfrm rot="0">
            <a:off x="1028700" y="1301832"/>
            <a:ext cx="6972642" cy="4174167"/>
            <a:chOff x="0" y="0"/>
            <a:chExt cx="1836416" cy="1099369"/>
          </a:xfrm>
        </p:grpSpPr>
        <p:sp>
          <p:nvSpPr>
            <p:cNvPr name="Freeform 4" id="4"/>
            <p:cNvSpPr/>
            <p:nvPr/>
          </p:nvSpPr>
          <p:spPr>
            <a:xfrm flipH="false" flipV="false" rot="0">
              <a:off x="0" y="0"/>
              <a:ext cx="1836416" cy="1099369"/>
            </a:xfrm>
            <a:custGeom>
              <a:avLst/>
              <a:gdLst/>
              <a:ahLst/>
              <a:cxnLst/>
              <a:rect r="r" b="b" t="t" l="l"/>
              <a:pathLst>
                <a:path h="1099369" w="1836416">
                  <a:moveTo>
                    <a:pt x="56627" y="0"/>
                  </a:moveTo>
                  <a:lnTo>
                    <a:pt x="1779789" y="0"/>
                  </a:lnTo>
                  <a:cubicBezTo>
                    <a:pt x="1794808" y="0"/>
                    <a:pt x="1809211" y="5966"/>
                    <a:pt x="1819831" y="16586"/>
                  </a:cubicBezTo>
                  <a:cubicBezTo>
                    <a:pt x="1830450" y="27205"/>
                    <a:pt x="1836416" y="41608"/>
                    <a:pt x="1836416" y="56627"/>
                  </a:cubicBezTo>
                  <a:lnTo>
                    <a:pt x="1836416" y="1042742"/>
                  </a:lnTo>
                  <a:cubicBezTo>
                    <a:pt x="1836416" y="1074016"/>
                    <a:pt x="1811063" y="1099369"/>
                    <a:pt x="1779789" y="1099369"/>
                  </a:cubicBezTo>
                  <a:lnTo>
                    <a:pt x="56627" y="1099369"/>
                  </a:lnTo>
                  <a:cubicBezTo>
                    <a:pt x="41608" y="1099369"/>
                    <a:pt x="27205" y="1093403"/>
                    <a:pt x="16586" y="1082783"/>
                  </a:cubicBezTo>
                  <a:cubicBezTo>
                    <a:pt x="5966" y="1072164"/>
                    <a:pt x="0" y="1057761"/>
                    <a:pt x="0" y="1042742"/>
                  </a:cubicBezTo>
                  <a:lnTo>
                    <a:pt x="0" y="56627"/>
                  </a:lnTo>
                  <a:cubicBezTo>
                    <a:pt x="0" y="25353"/>
                    <a:pt x="25353" y="0"/>
                    <a:pt x="56627" y="0"/>
                  </a:cubicBezTo>
                  <a:close/>
                </a:path>
              </a:pathLst>
            </a:custGeom>
            <a:solidFill>
              <a:srgbClr val="C0B3A0">
                <a:alpha val="53725"/>
              </a:srgbClr>
            </a:solidFill>
          </p:spPr>
        </p:sp>
        <p:sp>
          <p:nvSpPr>
            <p:cNvPr name="TextBox 5" id="5"/>
            <p:cNvSpPr txBox="true"/>
            <p:nvPr/>
          </p:nvSpPr>
          <p:spPr>
            <a:xfrm>
              <a:off x="0" y="-38100"/>
              <a:ext cx="1836416" cy="113746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28247" y="1576442"/>
            <a:ext cx="5696046" cy="568325"/>
          </a:xfrm>
          <a:prstGeom prst="rect">
            <a:avLst/>
          </a:prstGeom>
        </p:spPr>
        <p:txBody>
          <a:bodyPr anchor="t" rtlCol="false" tIns="0" lIns="0" bIns="0" rIns="0">
            <a:spAutoFit/>
          </a:bodyPr>
          <a:lstStyle/>
          <a:p>
            <a:pPr algn="l">
              <a:lnSpc>
                <a:spcPts val="4000"/>
              </a:lnSpc>
            </a:pPr>
            <a:r>
              <a:rPr lang="en-US" b="true" sz="5000" u="sng">
                <a:solidFill>
                  <a:srgbClr val="000000"/>
                </a:solidFill>
                <a:latin typeface="Atkinson Hyperlegible Bold"/>
                <a:ea typeface="Atkinson Hyperlegible Bold"/>
                <a:cs typeface="Atkinson Hyperlegible Bold"/>
                <a:sym typeface="Atkinson Hyperlegible Bold"/>
              </a:rPr>
              <a:t>Data Collection:</a:t>
            </a:r>
          </a:p>
        </p:txBody>
      </p:sp>
      <p:sp>
        <p:nvSpPr>
          <p:cNvPr name="TextBox 7" id="7"/>
          <p:cNvSpPr txBox="true"/>
          <p:nvPr/>
        </p:nvSpPr>
        <p:spPr>
          <a:xfrm rot="0">
            <a:off x="1602020" y="2078092"/>
            <a:ext cx="5826002" cy="31908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tkinson Hyperlegible"/>
                <a:ea typeface="Atkinson Hyperlegible"/>
                <a:cs typeface="Atkinson Hyperlegible"/>
                <a:sym typeface="Atkinson Hyperlegible"/>
              </a:rPr>
              <a:t>Gather historical data on user interactions with ads, including user demographics, ad content, interaction details (clicks, views, conversions), and time of interaction.</a:t>
            </a:r>
          </a:p>
        </p:txBody>
      </p:sp>
      <p:grpSp>
        <p:nvGrpSpPr>
          <p:cNvPr name="Group 8" id="8"/>
          <p:cNvGrpSpPr/>
          <p:nvPr/>
        </p:nvGrpSpPr>
        <p:grpSpPr>
          <a:xfrm rot="0">
            <a:off x="1028700" y="5561724"/>
            <a:ext cx="6972642" cy="3951406"/>
            <a:chOff x="0" y="0"/>
            <a:chExt cx="1836416" cy="1040699"/>
          </a:xfrm>
        </p:grpSpPr>
        <p:sp>
          <p:nvSpPr>
            <p:cNvPr name="Freeform 9" id="9"/>
            <p:cNvSpPr/>
            <p:nvPr/>
          </p:nvSpPr>
          <p:spPr>
            <a:xfrm flipH="false" flipV="false" rot="0">
              <a:off x="0" y="0"/>
              <a:ext cx="1836416" cy="1040699"/>
            </a:xfrm>
            <a:custGeom>
              <a:avLst/>
              <a:gdLst/>
              <a:ahLst/>
              <a:cxnLst/>
              <a:rect r="r" b="b" t="t" l="l"/>
              <a:pathLst>
                <a:path h="1040699" w="1836416">
                  <a:moveTo>
                    <a:pt x="56627" y="0"/>
                  </a:moveTo>
                  <a:lnTo>
                    <a:pt x="1779789" y="0"/>
                  </a:lnTo>
                  <a:cubicBezTo>
                    <a:pt x="1794808" y="0"/>
                    <a:pt x="1809211" y="5966"/>
                    <a:pt x="1819831" y="16586"/>
                  </a:cubicBezTo>
                  <a:cubicBezTo>
                    <a:pt x="1830450" y="27205"/>
                    <a:pt x="1836416" y="41608"/>
                    <a:pt x="1836416" y="56627"/>
                  </a:cubicBezTo>
                  <a:lnTo>
                    <a:pt x="1836416" y="984073"/>
                  </a:lnTo>
                  <a:cubicBezTo>
                    <a:pt x="1836416" y="1015347"/>
                    <a:pt x="1811063" y="1040699"/>
                    <a:pt x="1779789" y="1040699"/>
                  </a:cubicBezTo>
                  <a:lnTo>
                    <a:pt x="56627" y="1040699"/>
                  </a:lnTo>
                  <a:cubicBezTo>
                    <a:pt x="25353" y="1040699"/>
                    <a:pt x="0" y="1015347"/>
                    <a:pt x="0" y="984073"/>
                  </a:cubicBezTo>
                  <a:lnTo>
                    <a:pt x="0" y="56627"/>
                  </a:lnTo>
                  <a:cubicBezTo>
                    <a:pt x="0" y="25353"/>
                    <a:pt x="25353" y="0"/>
                    <a:pt x="56627" y="0"/>
                  </a:cubicBezTo>
                  <a:close/>
                </a:path>
              </a:pathLst>
            </a:custGeom>
            <a:solidFill>
              <a:srgbClr val="C0B3A0">
                <a:alpha val="53725"/>
              </a:srgbClr>
            </a:solidFill>
          </p:spPr>
        </p:sp>
        <p:sp>
          <p:nvSpPr>
            <p:cNvPr name="TextBox 10" id="10"/>
            <p:cNvSpPr txBox="true"/>
            <p:nvPr/>
          </p:nvSpPr>
          <p:spPr>
            <a:xfrm>
              <a:off x="0" y="-38100"/>
              <a:ext cx="1836416" cy="1078799"/>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671413" y="6855655"/>
            <a:ext cx="5826002" cy="26574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tkinson Hyperlegible"/>
                <a:ea typeface="Atkinson Hyperlegible"/>
                <a:cs typeface="Atkinson Hyperlegible"/>
                <a:sym typeface="Atkinson Hyperlegible"/>
              </a:rPr>
              <a:t>Analyze user behavior to identify patterns such as engagement based on demographics, ad types, and time of day.</a:t>
            </a:r>
          </a:p>
        </p:txBody>
      </p:sp>
      <p:sp>
        <p:nvSpPr>
          <p:cNvPr name="TextBox 12" id="12"/>
          <p:cNvSpPr txBox="true"/>
          <p:nvPr/>
        </p:nvSpPr>
        <p:spPr>
          <a:xfrm rot="0">
            <a:off x="1228247" y="5849179"/>
            <a:ext cx="6712333" cy="1073150"/>
          </a:xfrm>
          <a:prstGeom prst="rect">
            <a:avLst/>
          </a:prstGeom>
        </p:spPr>
        <p:txBody>
          <a:bodyPr anchor="t" rtlCol="false" tIns="0" lIns="0" bIns="0" rIns="0">
            <a:spAutoFit/>
          </a:bodyPr>
          <a:lstStyle/>
          <a:p>
            <a:pPr algn="l">
              <a:lnSpc>
                <a:spcPts val="4000"/>
              </a:lnSpc>
            </a:pPr>
            <a:r>
              <a:rPr lang="en-US" b="true" sz="5000" u="sng">
                <a:solidFill>
                  <a:srgbClr val="000000"/>
                </a:solidFill>
                <a:latin typeface="Atkinson Hyperlegible Bold"/>
                <a:ea typeface="Atkinson Hyperlegible Bold"/>
                <a:cs typeface="Atkinson Hyperlegible Bold"/>
                <a:sym typeface="Atkinson Hyperlegible Bold"/>
              </a:rPr>
              <a:t>Exploratory Data Analysis (EDA):</a:t>
            </a:r>
          </a:p>
        </p:txBody>
      </p:sp>
      <p:grpSp>
        <p:nvGrpSpPr>
          <p:cNvPr name="Group 13" id="13"/>
          <p:cNvGrpSpPr/>
          <p:nvPr/>
        </p:nvGrpSpPr>
        <p:grpSpPr>
          <a:xfrm rot="0">
            <a:off x="10286658" y="1263021"/>
            <a:ext cx="6972642" cy="4174167"/>
            <a:chOff x="0" y="0"/>
            <a:chExt cx="1836416" cy="1099369"/>
          </a:xfrm>
        </p:grpSpPr>
        <p:sp>
          <p:nvSpPr>
            <p:cNvPr name="Freeform 14" id="14"/>
            <p:cNvSpPr/>
            <p:nvPr/>
          </p:nvSpPr>
          <p:spPr>
            <a:xfrm flipH="false" flipV="false" rot="0">
              <a:off x="0" y="0"/>
              <a:ext cx="1836416" cy="1099369"/>
            </a:xfrm>
            <a:custGeom>
              <a:avLst/>
              <a:gdLst/>
              <a:ahLst/>
              <a:cxnLst/>
              <a:rect r="r" b="b" t="t" l="l"/>
              <a:pathLst>
                <a:path h="1099369" w="1836416">
                  <a:moveTo>
                    <a:pt x="56627" y="0"/>
                  </a:moveTo>
                  <a:lnTo>
                    <a:pt x="1779789" y="0"/>
                  </a:lnTo>
                  <a:cubicBezTo>
                    <a:pt x="1794808" y="0"/>
                    <a:pt x="1809211" y="5966"/>
                    <a:pt x="1819831" y="16586"/>
                  </a:cubicBezTo>
                  <a:cubicBezTo>
                    <a:pt x="1830450" y="27205"/>
                    <a:pt x="1836416" y="41608"/>
                    <a:pt x="1836416" y="56627"/>
                  </a:cubicBezTo>
                  <a:lnTo>
                    <a:pt x="1836416" y="1042742"/>
                  </a:lnTo>
                  <a:cubicBezTo>
                    <a:pt x="1836416" y="1074016"/>
                    <a:pt x="1811063" y="1099369"/>
                    <a:pt x="1779789" y="1099369"/>
                  </a:cubicBezTo>
                  <a:lnTo>
                    <a:pt x="56627" y="1099369"/>
                  </a:lnTo>
                  <a:cubicBezTo>
                    <a:pt x="41608" y="1099369"/>
                    <a:pt x="27205" y="1093403"/>
                    <a:pt x="16586" y="1082783"/>
                  </a:cubicBezTo>
                  <a:cubicBezTo>
                    <a:pt x="5966" y="1072164"/>
                    <a:pt x="0" y="1057761"/>
                    <a:pt x="0" y="1042742"/>
                  </a:cubicBezTo>
                  <a:lnTo>
                    <a:pt x="0" y="56627"/>
                  </a:lnTo>
                  <a:cubicBezTo>
                    <a:pt x="0" y="25353"/>
                    <a:pt x="25353" y="0"/>
                    <a:pt x="56627" y="0"/>
                  </a:cubicBezTo>
                  <a:close/>
                </a:path>
              </a:pathLst>
            </a:custGeom>
            <a:solidFill>
              <a:srgbClr val="C0B3A0">
                <a:alpha val="53725"/>
              </a:srgbClr>
            </a:solidFill>
          </p:spPr>
        </p:sp>
        <p:sp>
          <p:nvSpPr>
            <p:cNvPr name="TextBox 15" id="15"/>
            <p:cNvSpPr txBox="true"/>
            <p:nvPr/>
          </p:nvSpPr>
          <p:spPr>
            <a:xfrm>
              <a:off x="0" y="-38100"/>
              <a:ext cx="1836416" cy="1137469"/>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430822" y="1576442"/>
            <a:ext cx="6972642" cy="568325"/>
          </a:xfrm>
          <a:prstGeom prst="rect">
            <a:avLst/>
          </a:prstGeom>
        </p:spPr>
        <p:txBody>
          <a:bodyPr anchor="t" rtlCol="false" tIns="0" lIns="0" bIns="0" rIns="0">
            <a:spAutoFit/>
          </a:bodyPr>
          <a:lstStyle/>
          <a:p>
            <a:pPr algn="l">
              <a:lnSpc>
                <a:spcPts val="4000"/>
              </a:lnSpc>
            </a:pPr>
            <a:r>
              <a:rPr lang="en-US" b="true" sz="5000" u="sng">
                <a:solidFill>
                  <a:srgbClr val="000000"/>
                </a:solidFill>
                <a:latin typeface="Atkinson Hyperlegible Bold"/>
                <a:ea typeface="Atkinson Hyperlegible Bold"/>
                <a:cs typeface="Atkinson Hyperlegible Bold"/>
                <a:sym typeface="Atkinson Hyperlegible Bold"/>
              </a:rPr>
              <a:t>Model Development:</a:t>
            </a:r>
          </a:p>
        </p:txBody>
      </p:sp>
      <p:sp>
        <p:nvSpPr>
          <p:cNvPr name="TextBox 17" id="17"/>
          <p:cNvSpPr txBox="true"/>
          <p:nvPr/>
        </p:nvSpPr>
        <p:spPr>
          <a:xfrm rot="0">
            <a:off x="10859978" y="2078092"/>
            <a:ext cx="5826002" cy="31908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tkinson Hyperlegible"/>
                <a:ea typeface="Atkinson Hyperlegible"/>
                <a:cs typeface="Atkinson Hyperlegible"/>
                <a:sym typeface="Atkinson Hyperlegible"/>
              </a:rPr>
              <a:t>Train machine learning models (Logistic Regression, Decision Trees, Random Forest, AdaBoost) to predict user engagement based on historical data.</a:t>
            </a:r>
          </a:p>
        </p:txBody>
      </p:sp>
      <p:grpSp>
        <p:nvGrpSpPr>
          <p:cNvPr name="Group 18" id="18"/>
          <p:cNvGrpSpPr/>
          <p:nvPr/>
        </p:nvGrpSpPr>
        <p:grpSpPr>
          <a:xfrm rot="0">
            <a:off x="10286658" y="5561724"/>
            <a:ext cx="6972642" cy="4035516"/>
            <a:chOff x="0" y="0"/>
            <a:chExt cx="1836416" cy="1062852"/>
          </a:xfrm>
        </p:grpSpPr>
        <p:sp>
          <p:nvSpPr>
            <p:cNvPr name="Freeform 19" id="19"/>
            <p:cNvSpPr/>
            <p:nvPr/>
          </p:nvSpPr>
          <p:spPr>
            <a:xfrm flipH="false" flipV="false" rot="0">
              <a:off x="0" y="0"/>
              <a:ext cx="1836416" cy="1062852"/>
            </a:xfrm>
            <a:custGeom>
              <a:avLst/>
              <a:gdLst/>
              <a:ahLst/>
              <a:cxnLst/>
              <a:rect r="r" b="b" t="t" l="l"/>
              <a:pathLst>
                <a:path h="1062852" w="1836416">
                  <a:moveTo>
                    <a:pt x="56627" y="0"/>
                  </a:moveTo>
                  <a:lnTo>
                    <a:pt x="1779789" y="0"/>
                  </a:lnTo>
                  <a:cubicBezTo>
                    <a:pt x="1794808" y="0"/>
                    <a:pt x="1809211" y="5966"/>
                    <a:pt x="1819831" y="16586"/>
                  </a:cubicBezTo>
                  <a:cubicBezTo>
                    <a:pt x="1830450" y="27205"/>
                    <a:pt x="1836416" y="41608"/>
                    <a:pt x="1836416" y="56627"/>
                  </a:cubicBezTo>
                  <a:lnTo>
                    <a:pt x="1836416" y="1006225"/>
                  </a:lnTo>
                  <a:cubicBezTo>
                    <a:pt x="1836416" y="1037499"/>
                    <a:pt x="1811063" y="1062852"/>
                    <a:pt x="1779789" y="1062852"/>
                  </a:cubicBezTo>
                  <a:lnTo>
                    <a:pt x="56627" y="1062852"/>
                  </a:lnTo>
                  <a:cubicBezTo>
                    <a:pt x="41608" y="1062852"/>
                    <a:pt x="27205" y="1056886"/>
                    <a:pt x="16586" y="1046266"/>
                  </a:cubicBezTo>
                  <a:cubicBezTo>
                    <a:pt x="5966" y="1035647"/>
                    <a:pt x="0" y="1021243"/>
                    <a:pt x="0" y="1006225"/>
                  </a:cubicBezTo>
                  <a:lnTo>
                    <a:pt x="0" y="56627"/>
                  </a:lnTo>
                  <a:cubicBezTo>
                    <a:pt x="0" y="25353"/>
                    <a:pt x="25353" y="0"/>
                    <a:pt x="56627" y="0"/>
                  </a:cubicBezTo>
                  <a:close/>
                </a:path>
              </a:pathLst>
            </a:custGeom>
            <a:solidFill>
              <a:srgbClr val="C0B3A0">
                <a:alpha val="53725"/>
              </a:srgbClr>
            </a:solidFill>
          </p:spPr>
        </p:sp>
        <p:sp>
          <p:nvSpPr>
            <p:cNvPr name="TextBox 20" id="20"/>
            <p:cNvSpPr txBox="true"/>
            <p:nvPr/>
          </p:nvSpPr>
          <p:spPr>
            <a:xfrm>
              <a:off x="0" y="-38100"/>
              <a:ext cx="1836416" cy="1100952"/>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0430822" y="6030245"/>
            <a:ext cx="5665222" cy="568325"/>
          </a:xfrm>
          <a:prstGeom prst="rect">
            <a:avLst/>
          </a:prstGeom>
        </p:spPr>
        <p:txBody>
          <a:bodyPr anchor="t" rtlCol="false" tIns="0" lIns="0" bIns="0" rIns="0">
            <a:spAutoFit/>
          </a:bodyPr>
          <a:lstStyle/>
          <a:p>
            <a:pPr algn="l">
              <a:lnSpc>
                <a:spcPts val="4000"/>
              </a:lnSpc>
            </a:pPr>
            <a:r>
              <a:rPr lang="en-US" b="true" sz="5000" u="sng">
                <a:solidFill>
                  <a:srgbClr val="000000"/>
                </a:solidFill>
                <a:latin typeface="Atkinson Hyperlegible Bold"/>
                <a:ea typeface="Atkinson Hyperlegible Bold"/>
                <a:cs typeface="Atkinson Hyperlegible Bold"/>
                <a:sym typeface="Atkinson Hyperlegible Bold"/>
              </a:rPr>
              <a:t>Model Evaluation:</a:t>
            </a:r>
          </a:p>
        </p:txBody>
      </p:sp>
      <p:sp>
        <p:nvSpPr>
          <p:cNvPr name="TextBox 22" id="22"/>
          <p:cNvSpPr txBox="true"/>
          <p:nvPr/>
        </p:nvSpPr>
        <p:spPr>
          <a:xfrm rot="0">
            <a:off x="10859978" y="6531895"/>
            <a:ext cx="5826002" cy="21240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Atkinson Hyperlegible"/>
                <a:ea typeface="Atkinson Hyperlegible"/>
                <a:cs typeface="Atkinson Hyperlegible"/>
                <a:sym typeface="Atkinson Hyperlegible"/>
              </a:rPr>
              <a:t>Evaluate model performance using key metrics: accuracy, precision, recall, F1-score, and ROC-AUC.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86859" y="563455"/>
            <a:ext cx="11631329"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EDA QUESTIONS</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67310" y="2417939"/>
            <a:ext cx="15191990" cy="6531610"/>
          </a:xfrm>
          <a:prstGeom prst="rect">
            <a:avLst/>
          </a:prstGeom>
        </p:spPr>
        <p:txBody>
          <a:bodyPr anchor="t" rtlCol="false" tIns="0" lIns="0" bIns="0" rIns="0">
            <a:spAutoFit/>
          </a:bodyPr>
          <a:lstStyle/>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Demographic Insights:</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What are the age and gender distributions of users?</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Does the likelihood of clicking on ads differ based on age or gender?</a:t>
            </a:r>
          </a:p>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Device Type and Engagement:</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How does the device type affect the click rate?</a:t>
            </a:r>
          </a:p>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Ad Position Impact:</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Is there a relationship between the ad position (Top, Side) and click-through rates?</a:t>
            </a:r>
          </a:p>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Browsing History and Behavior:</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How does a user’s browsing history (Shopping, Social Media, etc.) correlate with their click behavior?</a:t>
            </a:r>
          </a:p>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Time of Day Influence:</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Is there a trend in user engagement with ads across different times of the day (Morning, Afternoon, Evening, Night)?</a:t>
            </a:r>
          </a:p>
          <a:p>
            <a:pPr algn="l" marL="507364" indent="-253682" lvl="1">
              <a:lnSpc>
                <a:spcPts val="3289"/>
              </a:lnSpc>
              <a:buAutoNum type="arabicPeriod" startAt="1"/>
            </a:pPr>
            <a:r>
              <a:rPr lang="en-US" b="true" sz="2349" u="sng">
                <a:solidFill>
                  <a:srgbClr val="000000"/>
                </a:solidFill>
                <a:latin typeface="Atkinson Hyperlegible Bold"/>
                <a:ea typeface="Atkinson Hyperlegible Bold"/>
                <a:cs typeface="Atkinson Hyperlegible Bold"/>
                <a:sym typeface="Atkinson Hyperlegible Bold"/>
              </a:rPr>
              <a:t>Missing Data:</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How prevalent is missing data across different columns (e.g., gender, device type)?</a:t>
            </a:r>
          </a:p>
          <a:p>
            <a:pPr algn="l" marL="1014729" indent="-338243" lvl="2">
              <a:lnSpc>
                <a:spcPts val="3289"/>
              </a:lnSpc>
              <a:buFont typeface="Arial"/>
              <a:buChar char="⚬"/>
            </a:pPr>
            <a:r>
              <a:rPr lang="en-US" sz="2349">
                <a:solidFill>
                  <a:srgbClr val="000000"/>
                </a:solidFill>
                <a:latin typeface="Atkinson Hyperlegible"/>
                <a:ea typeface="Atkinson Hyperlegible"/>
                <a:cs typeface="Atkinson Hyperlegible"/>
                <a:sym typeface="Atkinson Hyperlegible"/>
              </a:rPr>
              <a:t>How should missing values be treated or imputed for analysis?</a:t>
            </a:r>
          </a:p>
          <a:p>
            <a:pPr algn="l">
              <a:lnSpc>
                <a:spcPts val="328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02803" y="2607218"/>
            <a:ext cx="6441197" cy="4812183"/>
          </a:xfrm>
          <a:custGeom>
            <a:avLst/>
            <a:gdLst/>
            <a:ahLst/>
            <a:cxnLst/>
            <a:rect r="r" b="b" t="t" l="l"/>
            <a:pathLst>
              <a:path h="4812183" w="6441197">
                <a:moveTo>
                  <a:pt x="0" y="0"/>
                </a:moveTo>
                <a:lnTo>
                  <a:pt x="6441197" y="0"/>
                </a:lnTo>
                <a:lnTo>
                  <a:pt x="6441197" y="4812183"/>
                </a:lnTo>
                <a:lnTo>
                  <a:pt x="0" y="4812183"/>
                </a:lnTo>
                <a:lnTo>
                  <a:pt x="0" y="0"/>
                </a:lnTo>
                <a:close/>
              </a:path>
            </a:pathLst>
          </a:custGeom>
          <a:blipFill>
            <a:blip r:embed="rId8"/>
            <a:stretch>
              <a:fillRect l="-302" t="0" r="-302" b="0"/>
            </a:stretch>
          </a:blipFill>
        </p:spPr>
      </p:sp>
      <p:sp>
        <p:nvSpPr>
          <p:cNvPr name="Freeform 6" id="6"/>
          <p:cNvSpPr/>
          <p:nvPr/>
        </p:nvSpPr>
        <p:spPr>
          <a:xfrm flipH="false" flipV="false" rot="0">
            <a:off x="10703237" y="2607218"/>
            <a:ext cx="6183146" cy="4812183"/>
          </a:xfrm>
          <a:custGeom>
            <a:avLst/>
            <a:gdLst/>
            <a:ahLst/>
            <a:cxnLst/>
            <a:rect r="r" b="b" t="t" l="l"/>
            <a:pathLst>
              <a:path h="4812183" w="6183146">
                <a:moveTo>
                  <a:pt x="0" y="0"/>
                </a:moveTo>
                <a:lnTo>
                  <a:pt x="6183146" y="0"/>
                </a:lnTo>
                <a:lnTo>
                  <a:pt x="6183146" y="4812183"/>
                </a:lnTo>
                <a:lnTo>
                  <a:pt x="0" y="4812183"/>
                </a:lnTo>
                <a:lnTo>
                  <a:pt x="0" y="0"/>
                </a:lnTo>
                <a:close/>
              </a:path>
            </a:pathLst>
          </a:custGeom>
          <a:blipFill>
            <a:blip r:embed="rId9"/>
            <a:stretch>
              <a:fillRect l="-389" t="-1497" r="-389" b="0"/>
            </a:stretch>
          </a:blipFill>
        </p:spPr>
      </p:sp>
      <p:sp>
        <p:nvSpPr>
          <p:cNvPr name="TextBox 7" id="7"/>
          <p:cNvSpPr txBox="true"/>
          <p:nvPr/>
        </p:nvSpPr>
        <p:spPr>
          <a:xfrm rot="0">
            <a:off x="2702803" y="7617096"/>
            <a:ext cx="6441197" cy="1126490"/>
          </a:xfrm>
          <a:prstGeom prst="rect">
            <a:avLst/>
          </a:prstGeom>
        </p:spPr>
        <p:txBody>
          <a:bodyPr anchor="t" rtlCol="false" tIns="0" lIns="0" bIns="0" rIns="0">
            <a:spAutoFit/>
          </a:bodyPr>
          <a:lstStyle/>
          <a:p>
            <a:pPr algn="just"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distribution we can see that younger users are more likely to click on ads compared to older users.</a:t>
            </a:r>
          </a:p>
        </p:txBody>
      </p:sp>
      <p:sp>
        <p:nvSpPr>
          <p:cNvPr name="TextBox 8" id="8"/>
          <p:cNvSpPr txBox="true"/>
          <p:nvPr/>
        </p:nvSpPr>
        <p:spPr>
          <a:xfrm rot="0">
            <a:off x="5323669" y="295275"/>
            <a:ext cx="7640663"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RESULT</a:t>
            </a:r>
          </a:p>
        </p:txBody>
      </p:sp>
      <p:sp>
        <p:nvSpPr>
          <p:cNvPr name="TextBox 9" id="9"/>
          <p:cNvSpPr txBox="true"/>
          <p:nvPr/>
        </p:nvSpPr>
        <p:spPr>
          <a:xfrm rot="0">
            <a:off x="2193643" y="1259472"/>
            <a:ext cx="13900714" cy="418828"/>
          </a:xfrm>
          <a:prstGeom prst="rect">
            <a:avLst/>
          </a:prstGeom>
        </p:spPr>
        <p:txBody>
          <a:bodyPr anchor="t" rtlCol="false" tIns="0" lIns="0" bIns="0" rIns="0">
            <a:spAutoFit/>
          </a:bodyPr>
          <a:lstStyle/>
          <a:p>
            <a:pPr algn="ctr">
              <a:lnSpc>
                <a:spcPts val="3010"/>
              </a:lnSpc>
            </a:pPr>
            <a:r>
              <a:rPr lang="en-US" b="true" sz="2150" u="sng">
                <a:solidFill>
                  <a:srgbClr val="000000"/>
                </a:solidFill>
                <a:latin typeface="Atkinson Hyperlegible Bold"/>
                <a:ea typeface="Atkinson Hyperlegible Bold"/>
                <a:cs typeface="Atkinson Hyperlegible Bold"/>
                <a:sym typeface="Atkinson Hyperlegible Bold"/>
              </a:rPr>
              <a:t>D</a:t>
            </a:r>
            <a:r>
              <a:rPr lang="en-US" b="true" sz="2150" u="sng">
                <a:solidFill>
                  <a:srgbClr val="000000"/>
                </a:solidFill>
                <a:latin typeface="Atkinson Hyperlegible Bold"/>
                <a:ea typeface="Atkinson Hyperlegible Bold"/>
                <a:cs typeface="Atkinson Hyperlegible Bold"/>
                <a:sym typeface="Atkinson Hyperlegible Bold"/>
              </a:rPr>
              <a:t>emographic Insights:</a:t>
            </a:r>
          </a:p>
          <a:p>
            <a:pPr algn="ctr">
              <a:lnSpc>
                <a:spcPts val="235"/>
              </a:lnSpc>
            </a:pPr>
          </a:p>
        </p:txBody>
      </p:sp>
      <p:sp>
        <p:nvSpPr>
          <p:cNvPr name="TextBox 10" id="10"/>
          <p:cNvSpPr txBox="true"/>
          <p:nvPr/>
        </p:nvSpPr>
        <p:spPr>
          <a:xfrm rot="0">
            <a:off x="10703237" y="7617096"/>
            <a:ext cx="6183146" cy="1126490"/>
          </a:xfrm>
          <a:prstGeom prst="rect">
            <a:avLst/>
          </a:prstGeom>
        </p:spPr>
        <p:txBody>
          <a:bodyPr anchor="t" rtlCol="false" tIns="0" lIns="0" bIns="0" rIns="0">
            <a:spAutoFit/>
          </a:bodyPr>
          <a:lstStyle/>
          <a:p>
            <a:pPr algn="just"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figure we can see that females and males are more likely to click on ads compared to non-binary individuals.</a:t>
            </a:r>
          </a:p>
        </p:txBody>
      </p:sp>
      <p:sp>
        <p:nvSpPr>
          <p:cNvPr name="TextBox 11" id="11"/>
          <p:cNvSpPr txBox="true"/>
          <p:nvPr/>
        </p:nvSpPr>
        <p:spPr>
          <a:xfrm rot="0">
            <a:off x="2702803" y="1721746"/>
            <a:ext cx="6441197" cy="745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Does the likelihood of clicking on ads differ based on age?</a:t>
            </a:r>
          </a:p>
        </p:txBody>
      </p:sp>
      <p:sp>
        <p:nvSpPr>
          <p:cNvPr name="TextBox 12" id="12"/>
          <p:cNvSpPr txBox="true"/>
          <p:nvPr/>
        </p:nvSpPr>
        <p:spPr>
          <a:xfrm rot="0">
            <a:off x="10703237" y="1721746"/>
            <a:ext cx="6183146" cy="745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What are the gender distributions of users with respect to click rate?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02803" y="2607218"/>
            <a:ext cx="6346502" cy="4965673"/>
          </a:xfrm>
          <a:custGeom>
            <a:avLst/>
            <a:gdLst/>
            <a:ahLst/>
            <a:cxnLst/>
            <a:rect r="r" b="b" t="t" l="l"/>
            <a:pathLst>
              <a:path h="4965673" w="6346502">
                <a:moveTo>
                  <a:pt x="0" y="0"/>
                </a:moveTo>
                <a:lnTo>
                  <a:pt x="6346503" y="0"/>
                </a:lnTo>
                <a:lnTo>
                  <a:pt x="6346503" y="4965674"/>
                </a:lnTo>
                <a:lnTo>
                  <a:pt x="0" y="4965674"/>
                </a:lnTo>
                <a:lnTo>
                  <a:pt x="0" y="0"/>
                </a:lnTo>
                <a:close/>
              </a:path>
            </a:pathLst>
          </a:custGeom>
          <a:blipFill>
            <a:blip r:embed="rId8"/>
            <a:stretch>
              <a:fillRect l="0" t="0" r="0" b="0"/>
            </a:stretch>
          </a:blipFill>
        </p:spPr>
      </p:sp>
      <p:sp>
        <p:nvSpPr>
          <p:cNvPr name="Freeform 6" id="6"/>
          <p:cNvSpPr/>
          <p:nvPr/>
        </p:nvSpPr>
        <p:spPr>
          <a:xfrm flipH="false" flipV="false" rot="0">
            <a:off x="10703237" y="2607218"/>
            <a:ext cx="6424818" cy="4965673"/>
          </a:xfrm>
          <a:custGeom>
            <a:avLst/>
            <a:gdLst/>
            <a:ahLst/>
            <a:cxnLst/>
            <a:rect r="r" b="b" t="t" l="l"/>
            <a:pathLst>
              <a:path h="4965673" w="6424818">
                <a:moveTo>
                  <a:pt x="0" y="0"/>
                </a:moveTo>
                <a:lnTo>
                  <a:pt x="6424818" y="0"/>
                </a:lnTo>
                <a:lnTo>
                  <a:pt x="6424818" y="4965674"/>
                </a:lnTo>
                <a:lnTo>
                  <a:pt x="0" y="4965674"/>
                </a:lnTo>
                <a:lnTo>
                  <a:pt x="0" y="0"/>
                </a:lnTo>
                <a:close/>
              </a:path>
            </a:pathLst>
          </a:custGeom>
          <a:blipFill>
            <a:blip r:embed="rId9"/>
            <a:stretch>
              <a:fillRect l="0" t="-707" r="0" b="-707"/>
            </a:stretch>
          </a:blipFill>
          <a:ln cap="sq">
            <a:noFill/>
            <a:prstDash val="solid"/>
            <a:miter/>
          </a:ln>
        </p:spPr>
      </p:sp>
      <p:sp>
        <p:nvSpPr>
          <p:cNvPr name="TextBox 7" id="7"/>
          <p:cNvSpPr txBox="true"/>
          <p:nvPr/>
        </p:nvSpPr>
        <p:spPr>
          <a:xfrm rot="0">
            <a:off x="2702803" y="7725292"/>
            <a:ext cx="6346502" cy="745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graph, it seems like desktop is the most associated device with ad click.</a:t>
            </a:r>
          </a:p>
        </p:txBody>
      </p:sp>
      <p:sp>
        <p:nvSpPr>
          <p:cNvPr name="TextBox 8" id="8"/>
          <p:cNvSpPr txBox="true"/>
          <p:nvPr/>
        </p:nvSpPr>
        <p:spPr>
          <a:xfrm rot="0">
            <a:off x="5323669" y="295275"/>
            <a:ext cx="7640663" cy="920751"/>
          </a:xfrm>
          <a:prstGeom prst="rect">
            <a:avLst/>
          </a:prstGeom>
        </p:spPr>
        <p:txBody>
          <a:bodyPr anchor="t" rtlCol="false" tIns="0" lIns="0" bIns="0" rIns="0">
            <a:spAutoFit/>
          </a:bodyPr>
          <a:lstStyle/>
          <a:p>
            <a:pPr algn="ctr">
              <a:lnSpc>
                <a:spcPts val="6400"/>
              </a:lnSpc>
            </a:pPr>
            <a:r>
              <a:rPr lang="en-US" b="true" sz="8000">
                <a:solidFill>
                  <a:srgbClr val="000000"/>
                </a:solidFill>
                <a:latin typeface="Atkinson Hyperlegible Bold"/>
                <a:ea typeface="Atkinson Hyperlegible Bold"/>
                <a:cs typeface="Atkinson Hyperlegible Bold"/>
                <a:sym typeface="Atkinson Hyperlegible Bold"/>
              </a:rPr>
              <a:t>RESULT</a:t>
            </a:r>
          </a:p>
        </p:txBody>
      </p:sp>
      <p:sp>
        <p:nvSpPr>
          <p:cNvPr name="TextBox 9" id="9"/>
          <p:cNvSpPr txBox="true"/>
          <p:nvPr/>
        </p:nvSpPr>
        <p:spPr>
          <a:xfrm rot="0">
            <a:off x="2090856" y="1289051"/>
            <a:ext cx="7665091" cy="1126490"/>
          </a:xfrm>
          <a:prstGeom prst="rect">
            <a:avLst/>
          </a:prstGeom>
        </p:spPr>
        <p:txBody>
          <a:bodyPr anchor="t" rtlCol="false" tIns="0" lIns="0" bIns="0" rIns="0">
            <a:spAutoFit/>
          </a:bodyPr>
          <a:lstStyle/>
          <a:p>
            <a:pPr algn="just" marL="464186" indent="-232093" lvl="1">
              <a:lnSpc>
                <a:spcPts val="3010"/>
              </a:lnSpc>
              <a:buFont typeface="Arial"/>
              <a:buChar char="•"/>
            </a:pPr>
            <a:r>
              <a:rPr lang="en-US" b="true" sz="2150" u="sng">
                <a:solidFill>
                  <a:srgbClr val="000000"/>
                </a:solidFill>
                <a:latin typeface="Atkinson Hyperlegible Bold"/>
                <a:ea typeface="Atkinson Hyperlegible Bold"/>
                <a:cs typeface="Atkinson Hyperlegible Bold"/>
                <a:sym typeface="Atkinson Hyperlegible Bold"/>
              </a:rPr>
              <a:t>Device Type and Engagement:</a:t>
            </a:r>
          </a:p>
          <a:p>
            <a:pPr algn="just" marL="928371" indent="-309457" lvl="2">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How does the device type affect the click rate?</a:t>
            </a:r>
          </a:p>
          <a:p>
            <a:pPr algn="just">
              <a:lnSpc>
                <a:spcPts val="3010"/>
              </a:lnSpc>
            </a:pPr>
          </a:p>
        </p:txBody>
      </p:sp>
      <p:sp>
        <p:nvSpPr>
          <p:cNvPr name="TextBox 10" id="10"/>
          <p:cNvSpPr txBox="true"/>
          <p:nvPr/>
        </p:nvSpPr>
        <p:spPr>
          <a:xfrm rot="0">
            <a:off x="10703237" y="7725292"/>
            <a:ext cx="6424818" cy="745490"/>
          </a:xfrm>
          <a:prstGeom prst="rect">
            <a:avLst/>
          </a:prstGeom>
        </p:spPr>
        <p:txBody>
          <a:bodyPr anchor="t" rtlCol="false" tIns="0" lIns="0" bIns="0" rIns="0">
            <a:spAutoFit/>
          </a:bodyPr>
          <a:lstStyle/>
          <a:p>
            <a:pPr algn="l" marL="464186" indent="-232093" lvl="1">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From the above graph, it seems like ads at bottom side are clicked the most.</a:t>
            </a:r>
          </a:p>
        </p:txBody>
      </p:sp>
      <p:sp>
        <p:nvSpPr>
          <p:cNvPr name="TextBox 11" id="11"/>
          <p:cNvSpPr txBox="true"/>
          <p:nvPr/>
        </p:nvSpPr>
        <p:spPr>
          <a:xfrm rot="0">
            <a:off x="9847399" y="1222784"/>
            <a:ext cx="7101104" cy="1507490"/>
          </a:xfrm>
          <a:prstGeom prst="rect">
            <a:avLst/>
          </a:prstGeom>
        </p:spPr>
        <p:txBody>
          <a:bodyPr anchor="t" rtlCol="false" tIns="0" lIns="0" bIns="0" rIns="0">
            <a:spAutoFit/>
          </a:bodyPr>
          <a:lstStyle/>
          <a:p>
            <a:pPr algn="l" marL="464186" indent="-232093" lvl="1">
              <a:lnSpc>
                <a:spcPts val="3010"/>
              </a:lnSpc>
              <a:buFont typeface="Arial"/>
              <a:buChar char="•"/>
            </a:pPr>
            <a:r>
              <a:rPr lang="en-US" b="true" sz="2150" u="sng">
                <a:solidFill>
                  <a:srgbClr val="000000"/>
                </a:solidFill>
                <a:latin typeface="Atkinson Hyperlegible Bold"/>
                <a:ea typeface="Atkinson Hyperlegible Bold"/>
                <a:cs typeface="Atkinson Hyperlegible Bold"/>
                <a:sym typeface="Atkinson Hyperlegible Bold"/>
              </a:rPr>
              <a:t>Ad Position Impact:</a:t>
            </a:r>
          </a:p>
          <a:p>
            <a:pPr algn="just" marL="928371" indent="-309457" lvl="2">
              <a:lnSpc>
                <a:spcPts val="3010"/>
              </a:lnSpc>
              <a:buFont typeface="Arial"/>
              <a:buChar char="⚬"/>
            </a:pPr>
            <a:r>
              <a:rPr lang="en-US" sz="2150">
                <a:solidFill>
                  <a:srgbClr val="000000"/>
                </a:solidFill>
                <a:latin typeface="Atkinson Hyperlegible"/>
                <a:ea typeface="Atkinson Hyperlegible"/>
                <a:cs typeface="Atkinson Hyperlegible"/>
                <a:sym typeface="Atkinson Hyperlegible"/>
              </a:rPr>
              <a:t>Is there a relationship between the ad position (Top, Side) and click-through rates?</a:t>
            </a:r>
          </a:p>
          <a:p>
            <a:pPr algn="just">
              <a:lnSpc>
                <a:spcPts val="301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DAGRN4CCkzA</dc:identifier>
  <dcterms:modified xsi:type="dcterms:W3CDTF">2011-08-01T06:04:30Z</dcterms:modified>
  <cp:revision>1</cp:revision>
  <dc:title>Ad_Click_Analysis_by_Dhairya_Yadav</dc:title>
</cp:coreProperties>
</file>