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83" r:id="rId2"/>
    <p:sldId id="370" r:id="rId3"/>
    <p:sldId id="354" r:id="rId4"/>
    <p:sldId id="324" r:id="rId5"/>
    <p:sldId id="325" r:id="rId6"/>
    <p:sldId id="364" r:id="rId7"/>
    <p:sldId id="363" r:id="rId8"/>
    <p:sldId id="352" r:id="rId9"/>
    <p:sldId id="340" r:id="rId10"/>
    <p:sldId id="355" r:id="rId11"/>
    <p:sldId id="328" r:id="rId12"/>
    <p:sldId id="329" r:id="rId13"/>
    <p:sldId id="360" r:id="rId14"/>
    <p:sldId id="362" r:id="rId15"/>
    <p:sldId id="356" r:id="rId16"/>
    <p:sldId id="330" r:id="rId17"/>
    <p:sldId id="346" r:id="rId18"/>
    <p:sldId id="361" r:id="rId19"/>
    <p:sldId id="372" r:id="rId20"/>
    <p:sldId id="357" r:id="rId21"/>
    <p:sldId id="326" r:id="rId22"/>
    <p:sldId id="347" r:id="rId23"/>
    <p:sldId id="348" r:id="rId24"/>
    <p:sldId id="366" r:id="rId25"/>
    <p:sldId id="365" r:id="rId26"/>
    <p:sldId id="359" r:id="rId27"/>
    <p:sldId id="335" r:id="rId28"/>
    <p:sldId id="336" r:id="rId29"/>
    <p:sldId id="368" r:id="rId30"/>
    <p:sldId id="371" r:id="rId31"/>
    <p:sldId id="344" r:id="rId32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Roboto Condensed" panose="02000000000000000000" pitchFamily="2" charset="0"/>
      <p:regular r:id="rId39"/>
      <p:bold r:id="rId40"/>
      <p:italic r:id="rId41"/>
      <p:boldItalic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Roboto Light" panose="02000000000000000000" pitchFamily="2" charset="0"/>
      <p:regular r:id="rId45"/>
      <p:italic r:id="rId46"/>
    </p:embeddedFont>
    <p:embeddedFont>
      <p:font typeface="Wingdings 2" panose="05020102010507070707" pitchFamily="18" charset="2"/>
      <p:regular r:id="rId47"/>
    </p:embeddedFont>
    <p:embeddedFont>
      <p:font typeface="Wingdings 3" panose="05040102010807070707" pitchFamily="18" charset="2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064"/>
    <a:srgbClr val="F54337"/>
    <a:srgbClr val="ED524F"/>
    <a:srgbClr val="3366FF"/>
    <a:srgbClr val="301B92"/>
    <a:srgbClr val="673BB7"/>
    <a:srgbClr val="607D8B"/>
    <a:srgbClr val="B71B1C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baseline="0" dirty="0"/>
              <a:t> University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" descr="E:\Clients\Darshan\Data Structure\2018\PPT\images\data-structure.png"/>
          <p:cNvPicPr>
            <a:picLocks noChangeAspect="1" noChangeArrowheads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LineDrawing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916" y="2065383"/>
            <a:ext cx="286695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sz="1800" dirty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6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9780096" y="5890392"/>
            <a:ext cx="2554142" cy="587454"/>
            <a:chOff x="94752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BB346F31-C7D8-DF35-B3E9-E3B7EB21A595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B170BB5-C8D8-B43D-366F-053EE63BF13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437224" y="6087939"/>
            <a:ext cx="2554142" cy="650953"/>
            <a:chOff x="9437224" y="6087939"/>
            <a:chExt cx="2554142" cy="6509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499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5C4F-8A41-EBFD-B2B5-2C732E0F9FF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345A3-38B2-BCBB-D269-D39495CE8AF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815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1) – Introduction to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084F9-3A54-A135-A700-24D255E8A64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1)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Data Structure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DU# 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473" y="5202315"/>
            <a:ext cx="1412015" cy="1393794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Primitive vs. Non-Primitive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Primitive and Non-Primitive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</a:p>
          <a:p>
            <a:pPr lvl="1"/>
            <a:r>
              <a:rPr lang="en-IN" dirty="0"/>
              <a:t>Primitive data structures are basic structures and are directly operated upon by machine instructions.</a:t>
            </a:r>
          </a:p>
          <a:p>
            <a:pPr lvl="1"/>
            <a:r>
              <a:rPr lang="en-IN" b="1" i="1" dirty="0">
                <a:solidFill>
                  <a:srgbClr val="C0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character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pointers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examples of primitive data structures.</a:t>
            </a:r>
          </a:p>
          <a:p>
            <a:r>
              <a:rPr lang="en-US" b="1" dirty="0"/>
              <a:t>Non primitive data structure</a:t>
            </a:r>
          </a:p>
          <a:p>
            <a:pPr lvl="1"/>
            <a:r>
              <a:rPr lang="en-IN" dirty="0"/>
              <a:t>These are derived </a:t>
            </a:r>
            <a:r>
              <a:rPr lang="en-IN" dirty="0">
                <a:ea typeface="Roboto Light" pitchFamily="2" charset="0"/>
              </a:rPr>
              <a:t>from</a:t>
            </a:r>
            <a:r>
              <a:rPr lang="en-IN" dirty="0"/>
              <a:t> primitive data structures.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items.</a:t>
            </a:r>
          </a:p>
          <a:p>
            <a:pPr lvl="1"/>
            <a:r>
              <a:rPr lang="en-IN" dirty="0"/>
              <a:t>Examples of Non-primitive data type are </a:t>
            </a:r>
            <a:r>
              <a:rPr lang="en-IN" b="1" i="1" dirty="0">
                <a:solidFill>
                  <a:srgbClr val="C0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Queue</a:t>
            </a:r>
            <a:r>
              <a:rPr lang="en-IN" dirty="0"/>
              <a:t>,</a:t>
            </a:r>
            <a:r>
              <a:rPr lang="en-IN" b="1" i="1" dirty="0">
                <a:solidFill>
                  <a:srgbClr val="C00000"/>
                </a:solidFill>
              </a:rPr>
              <a:t> Linked List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/>
              <a:t>,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dirty="0"/>
              <a:t> and </a:t>
            </a:r>
            <a:r>
              <a:rPr lang="en-IN" b="1" i="1" dirty="0">
                <a:solidFill>
                  <a:srgbClr val="C00000"/>
                </a:solidFill>
              </a:rPr>
              <a:t>File</a:t>
            </a:r>
            <a:r>
              <a:rPr lang="en-IN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45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Non-Primitive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28810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44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62600" y="4481285"/>
            <a:ext cx="609600" cy="457200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28194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36576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44958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5334000" y="4709885"/>
            <a:ext cx="2286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1085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124200" y="330724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581400" y="493848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008420" y="456915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76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89711"/>
              </p:ext>
            </p:extLst>
          </p:nvPr>
        </p:nvGraphicFramePr>
        <p:xfrm>
          <a:off x="131763" y="876301"/>
          <a:ext cx="11928473" cy="1375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These are </a:t>
                      </a:r>
                      <a:r>
                        <a:rPr lang="en-US" sz="2200" b="1" dirty="0"/>
                        <a:t>basic structures </a:t>
                      </a:r>
                      <a:r>
                        <a:rPr lang="en-US" sz="2200" dirty="0"/>
                        <a:t>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These are </a:t>
                      </a:r>
                      <a:r>
                        <a:rPr lang="en-IN" sz="2200" b="1" dirty="0"/>
                        <a:t>derived</a:t>
                      </a:r>
                      <a:r>
                        <a:rPr lang="en-IN" sz="2200" dirty="0"/>
                        <a:t> </a:t>
                      </a:r>
                      <a:r>
                        <a:rPr lang="en-IN" sz="22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200" dirty="0"/>
                        <a:t> primitive data structures.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97C814-50F9-2D0B-714B-7F00CC4FE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98862"/>
              </p:ext>
            </p:extLst>
          </p:nvPr>
        </p:nvGraphicFramePr>
        <p:xfrm>
          <a:off x="131762" y="2259796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756383479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29317092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26609403"/>
                    </a:ext>
                  </a:extLst>
                </a:gridCol>
              </a:tblGrid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Int, float, char, double, </a:t>
                      </a:r>
                      <a:r>
                        <a:rPr lang="en-US" sz="2200" dirty="0" err="1"/>
                        <a:t>boolean</a:t>
                      </a:r>
                      <a:r>
                        <a:rPr lang="en-US" sz="2200" dirty="0"/>
                        <a:t>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04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E691C6-03EC-4844-D7B1-D24BA89B6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87679"/>
              </p:ext>
            </p:extLst>
          </p:nvPr>
        </p:nvGraphicFramePr>
        <p:xfrm>
          <a:off x="131761" y="3018558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356449036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3742863797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752805369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Fixed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predefined</a:t>
                      </a:r>
                      <a:r>
                        <a:rPr lang="en-US" sz="2200" dirty="0"/>
                        <a:t>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Dynamic</a:t>
                      </a:r>
                      <a:r>
                        <a:rPr lang="en-US" sz="2200" dirty="0"/>
                        <a:t> and </a:t>
                      </a:r>
                      <a:r>
                        <a:rPr lang="en-US" sz="2200" b="1" dirty="0"/>
                        <a:t>can be varied </a:t>
                      </a:r>
                      <a:r>
                        <a:rPr lang="en-US" sz="2200" dirty="0"/>
                        <a:t>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4953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4FAB81-928F-92E3-E616-A5827C0FD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0712"/>
              </p:ext>
            </p:extLst>
          </p:nvPr>
        </p:nvGraphicFramePr>
        <p:xfrm>
          <a:off x="131760" y="3791391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66104691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4214834772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47827164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Limited</a:t>
                      </a:r>
                      <a:r>
                        <a:rPr lang="en-US" sz="2200" dirty="0"/>
                        <a:t>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There are </a:t>
                      </a:r>
                      <a:r>
                        <a:rPr lang="en-US" sz="2200" b="1" dirty="0"/>
                        <a:t>variety</a:t>
                      </a:r>
                      <a:r>
                        <a:rPr lang="en-US" sz="2200" dirty="0"/>
                        <a:t>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9278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571382-2E77-02B0-BD49-568026A6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1309"/>
              </p:ext>
            </p:extLst>
          </p:nvPr>
        </p:nvGraphicFramePr>
        <p:xfrm>
          <a:off x="131760" y="4544847"/>
          <a:ext cx="11928473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3379603702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340632044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862855422"/>
                    </a:ext>
                  </a:extLst>
                </a:gridCol>
              </a:tblGrid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representing </a:t>
                      </a:r>
                      <a:r>
                        <a:rPr lang="en-US" sz="2200" b="1" dirty="0"/>
                        <a:t>simple values </a:t>
                      </a:r>
                      <a:r>
                        <a:rPr lang="en-US" sz="2200" dirty="0"/>
                        <a:t>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for organizing and managing data in </a:t>
                      </a:r>
                      <a:r>
                        <a:rPr lang="en-US" sz="2200" b="1" dirty="0"/>
                        <a:t>more complex ways</a:t>
                      </a:r>
                      <a:r>
                        <a:rPr lang="en-US" sz="2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5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8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3DC-DBDE-2221-D355-D1D19180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vs. Non-Primitive Data Structures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AEE1E-7ED9-2B5A-BA26-389F20D94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041728"/>
              </p:ext>
            </p:extLst>
          </p:nvPr>
        </p:nvGraphicFramePr>
        <p:xfrm>
          <a:off x="131763" y="876301"/>
          <a:ext cx="11928473" cy="411034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8490">
                  <a:extLst>
                    <a:ext uri="{9D8B030D-6E8A-4147-A177-3AD203B41FA5}">
                      <a16:colId xmlns:a16="http://schemas.microsoft.com/office/drawing/2014/main" val="2260447900"/>
                    </a:ext>
                  </a:extLst>
                </a:gridCol>
                <a:gridCol w="4961157">
                  <a:extLst>
                    <a:ext uri="{9D8B030D-6E8A-4147-A177-3AD203B41FA5}">
                      <a16:colId xmlns:a16="http://schemas.microsoft.com/office/drawing/2014/main" val="157133776"/>
                    </a:ext>
                  </a:extLst>
                </a:gridCol>
                <a:gridCol w="5258826">
                  <a:extLst>
                    <a:ext uri="{9D8B030D-6E8A-4147-A177-3AD203B41FA5}">
                      <a16:colId xmlns:a16="http://schemas.microsoft.com/office/drawing/2014/main" val="2119577743"/>
                    </a:ext>
                  </a:extLst>
                </a:gridCol>
              </a:tblGrid>
              <a:tr h="613990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Non-Primitive Data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089256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These are basic structures and are directly operated upon by machine instructions.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These are derived </a:t>
                      </a:r>
                      <a:r>
                        <a:rPr lang="en-IN" sz="2000" dirty="0">
                          <a:ea typeface="Roboto Light" pitchFamily="2" charset="0"/>
                        </a:rPr>
                        <a:t>from</a:t>
                      </a:r>
                      <a:r>
                        <a:rPr lang="en-IN" sz="2000" dirty="0"/>
                        <a:t> primitive data structures.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01359"/>
                  </a:ext>
                </a:extLst>
              </a:tr>
              <a:tr h="446874"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float, char, double, Boolean,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Array, Stack, Queue, Linked List, Tree, Graph,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0020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Fixed and predefined by the programming language.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Dynamic and can be varied during runtime.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47859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to basic arithmetic and logical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are variety of operations can be performed depending upon the data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773580"/>
                  </a:ext>
                </a:extLst>
              </a:tr>
              <a:tr h="759788">
                <a:tc>
                  <a:txBody>
                    <a:bodyPr/>
                    <a:lstStyle/>
                    <a:p>
                      <a:r>
                        <a:rPr lang="en-US" sz="2400" b="1" dirty="0"/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representing simple values and performing basic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for organizing and managing data in more complex ways.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48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800" dirty="0"/>
              <a:t>Linear vs. Non-Linear Data Structures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/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Data 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locations.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US" b="1" dirty="0"/>
              <a:t>Non-Linear Data Structures</a:t>
            </a:r>
          </a:p>
          <a:p>
            <a:pPr lvl="1"/>
            <a:r>
              <a:rPr lang="en-IN" dirty="0"/>
              <a:t>Nonlinear data structures are those data structure in which data items are not arranged in a sequence.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C00000"/>
                </a:solidFill>
              </a:rPr>
              <a:t>Tree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C00000"/>
                </a:solidFill>
              </a:rPr>
              <a:t>Graph</a:t>
            </a:r>
            <a:r>
              <a:rPr lang="en-IN" b="1" i="1" dirty="0"/>
              <a:t>.</a:t>
            </a:r>
            <a:endParaRPr lang="en-US" b="1" i="1" dirty="0"/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88" y="377008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8" y="3770086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93886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60534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6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82887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934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839200" y="537028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02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9" grpId="0" uiExpand="1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28514571"/>
              </p:ext>
            </p:extLst>
          </p:nvPr>
        </p:nvGraphicFramePr>
        <p:xfrm>
          <a:off x="293014" y="282911"/>
          <a:ext cx="1171400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4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Non-Linear Data</a:t>
                      </a:r>
                      <a:r>
                        <a:rPr lang="en-US" sz="2400" b="1" baseline="0" dirty="0"/>
                        <a:t> Structure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Elements are </a:t>
                      </a:r>
                      <a:r>
                        <a:rPr lang="en-US" sz="2200" b="1" dirty="0"/>
                        <a:t>arranged in a linear order </a:t>
                      </a:r>
                      <a:r>
                        <a:rPr lang="en-US" sz="22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71061"/>
              </p:ext>
            </p:extLst>
          </p:nvPr>
        </p:nvGraphicFramePr>
        <p:xfrm>
          <a:off x="287861" y="1842255"/>
          <a:ext cx="1171400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63412"/>
              </p:ext>
            </p:extLst>
          </p:nvPr>
        </p:nvGraphicFramePr>
        <p:xfrm>
          <a:off x="287861" y="2305287"/>
          <a:ext cx="11714008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3D8959-9ABE-CDBD-E27A-F582E716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56674"/>
              </p:ext>
            </p:extLst>
          </p:nvPr>
        </p:nvGraphicFramePr>
        <p:xfrm>
          <a:off x="287861" y="3191032"/>
          <a:ext cx="1171400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4284092489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149791337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30879099"/>
                    </a:ext>
                  </a:extLst>
                </a:gridCol>
              </a:tblGrid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22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7071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C63DB4-72B6-55F8-421D-F3D9B2F36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7458"/>
              </p:ext>
            </p:extLst>
          </p:nvPr>
        </p:nvGraphicFramePr>
        <p:xfrm>
          <a:off x="287861" y="3958959"/>
          <a:ext cx="11714008" cy="591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648987702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3098352862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82358390"/>
                    </a:ext>
                  </a:extLst>
                </a:gridCol>
              </a:tblGrid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52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vs. Non-Linear Data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92273"/>
              </p:ext>
            </p:extLst>
          </p:nvPr>
        </p:nvGraphicFramePr>
        <p:xfrm>
          <a:off x="346229" y="876300"/>
          <a:ext cx="11714008" cy="36509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3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Non-Linear Data</a:t>
                      </a:r>
                      <a:r>
                        <a:rPr lang="en-US" sz="2100" baseline="0" dirty="0"/>
                        <a:t> Structure</a:t>
                      </a:r>
                      <a:endParaRPr lang="en-US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Elements are </a:t>
                      </a:r>
                      <a:r>
                        <a:rPr lang="en-US" sz="1800" b="1" dirty="0"/>
                        <a:t>arranged in a linear order </a:t>
                      </a:r>
                      <a:r>
                        <a:rPr lang="en-US" sz="1800" dirty="0"/>
                        <a:t>where each and every element is attached to its previous and next adjacent.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Elements are not arranged in a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sequence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Single level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is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Multiple levels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are involved.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implementation is easy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non-linear data structure.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implementation is complex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 comparison to linear data structure.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89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Traversal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 be traversed in a single run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elements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can’t be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traversed in a single run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3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Examples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Array, stack, queue, linked list, etc.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Trees and graphs.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Create</a:t>
            </a:r>
            <a:r>
              <a:rPr lang="en-IN" dirty="0"/>
              <a:t>: It results in reserving memory for program elements.</a:t>
            </a:r>
          </a:p>
          <a:p>
            <a:r>
              <a:rPr lang="en-IN" b="1" dirty="0"/>
              <a:t>Destroy</a:t>
            </a:r>
            <a:r>
              <a:rPr lang="en-IN" dirty="0"/>
              <a:t>: It destroys memory space allocated for specified data structure.</a:t>
            </a:r>
          </a:p>
          <a:p>
            <a:r>
              <a:rPr lang="en-IN" b="1" dirty="0"/>
              <a:t>Selection</a:t>
            </a:r>
            <a:r>
              <a:rPr lang="en-IN" dirty="0"/>
              <a:t>: It deals with accessing a particular data within a data structure.</a:t>
            </a:r>
          </a:p>
          <a:p>
            <a:r>
              <a:rPr lang="en-IN" b="1" dirty="0" err="1"/>
              <a:t>Updation</a:t>
            </a:r>
            <a:r>
              <a:rPr lang="en-IN" dirty="0"/>
              <a:t>: It updates or modifies the data in the data structure.</a:t>
            </a:r>
          </a:p>
          <a:p>
            <a:r>
              <a:rPr lang="en-IN" b="1" dirty="0"/>
              <a:t>Searching</a:t>
            </a:r>
            <a:r>
              <a:rPr lang="en-IN" dirty="0"/>
              <a:t>: It finds the presence of desired data item in the list of data items.</a:t>
            </a:r>
          </a:p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order.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list.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list.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Classification of 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Primitive vs. Non-Primitive Data Structure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vs. Non-Linear Data Structures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Performance Analysis and Measurement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Analysis of algorithms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Time Complexity Calculation</a:t>
            </a:r>
          </a:p>
        </p:txBody>
      </p:sp>
    </p:spTree>
    <p:extLst>
      <p:ext uri="{BB962C8B-B14F-4D97-AF65-F5344CB8AC3E}">
        <p14:creationId xmlns:p14="http://schemas.microsoft.com/office/powerpoint/2010/main" val="29665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Algorithm?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 is the </a:t>
            </a:r>
            <a:r>
              <a:rPr lang="en-IN" b="1" dirty="0">
                <a:solidFill>
                  <a:srgbClr val="C00000"/>
                </a:solidFill>
              </a:rPr>
              <a:t>sequence of steps </a:t>
            </a:r>
            <a:r>
              <a:rPr lang="en-IN" dirty="0"/>
              <a:t>to solve a problem.</a:t>
            </a:r>
          </a:p>
          <a:p>
            <a:r>
              <a:rPr lang="en-IN" dirty="0"/>
              <a:t>Infinitely many correct algorithms are available for the same problem.</a:t>
            </a:r>
          </a:p>
          <a:p>
            <a:r>
              <a:rPr lang="en-US" dirty="0"/>
              <a:t>From the available algorithms, a programmer should </a:t>
            </a:r>
            <a:r>
              <a:rPr lang="en-US" b="1" dirty="0">
                <a:solidFill>
                  <a:srgbClr val="C00000"/>
                </a:solidFill>
              </a:rPr>
              <a:t>choose the efficient one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need to learn how to compare the performance of different algorithms and choose the best one to solve a particular problem. </a:t>
            </a:r>
          </a:p>
          <a:p>
            <a:r>
              <a:rPr lang="en-IN" dirty="0"/>
              <a:t>While analysing an algorithm, we mostly consider </a:t>
            </a:r>
            <a:r>
              <a:rPr lang="en-IN" b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space complexity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b="1" i="1" dirty="0">
              <a:solidFill>
                <a:srgbClr val="C00000"/>
              </a:solidFill>
            </a:endParaRPr>
          </a:p>
          <a:p>
            <a:endParaRPr lang="en-IN" b="1" i="1" dirty="0">
              <a:solidFill>
                <a:srgbClr val="C00000"/>
              </a:solidFill>
            </a:endParaRP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591" y="2705146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421" y="2639957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975" y="2686217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3999606" y="2967205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024539" y="3079999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4658" y="4076746"/>
            <a:ext cx="1600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18421" y="4076746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5" y="4076746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8B1E8A-EBD9-35BC-44C5-BADD45A873F6}"/>
              </a:ext>
            </a:extLst>
          </p:cNvPr>
          <p:cNvSpPr/>
          <p:nvPr/>
        </p:nvSpPr>
        <p:spPr>
          <a:xfrm>
            <a:off x="2095130" y="2539014"/>
            <a:ext cx="1793289" cy="216615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/>
      <p:bldP spid="11" grpId="0"/>
      <p:bldP spid="12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>
                <a:solidFill>
                  <a:srgbClr val="C00000"/>
                </a:solidFill>
              </a:rPr>
              <a:t>Time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time taken by an algorithm to run as a function of the length of the input.</a:t>
            </a:r>
          </a:p>
          <a:p>
            <a:r>
              <a:rPr lang="en-IN" b="1" i="1" dirty="0">
                <a:solidFill>
                  <a:srgbClr val="C00000"/>
                </a:solidFill>
              </a:rPr>
              <a:t>Space complexity </a:t>
            </a:r>
            <a:r>
              <a:rPr lang="en-IN" dirty="0"/>
              <a:t>of an algorithm </a:t>
            </a:r>
            <a:r>
              <a:rPr lang="en-IN" b="1" dirty="0"/>
              <a:t>estimates</a:t>
            </a:r>
            <a:r>
              <a:rPr lang="en-IN" dirty="0"/>
              <a:t> the amount of space or memory taken by an algorithm to run as a function of the length of the input.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analysing the algorithm. We will only consider the execution time of an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5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Worst-Case Analysis (Big-O Notation): </a:t>
            </a:r>
          </a:p>
          <a:p>
            <a:pPr lvl="1"/>
            <a:r>
              <a:rPr lang="en-IN" dirty="0"/>
              <a:t>In Worst Case analysis </a:t>
            </a:r>
            <a:r>
              <a:rPr lang="en-IN" b="1" dirty="0">
                <a:solidFill>
                  <a:srgbClr val="C00000"/>
                </a:solidFill>
              </a:rPr>
              <a:t>upper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case causes a </a:t>
            </a:r>
            <a:r>
              <a:rPr lang="en-US" b="1" dirty="0">
                <a:solidFill>
                  <a:srgbClr val="C00000"/>
                </a:solidFill>
              </a:rPr>
              <a:t>maximum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It offers a simplified way to express the growth rate of an algorithm as input increases.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worst-case</a:t>
            </a:r>
            <a:r>
              <a:rPr lang="en-US" dirty="0"/>
              <a:t> time complexity is defined by the </a:t>
            </a:r>
            <a:r>
              <a:rPr lang="en-US" b="1" dirty="0">
                <a:solidFill>
                  <a:schemeClr val="accent6"/>
                </a:solidFill>
              </a:rPr>
              <a:t>Big-O</a:t>
            </a:r>
            <a:r>
              <a:rPr lang="en-US" dirty="0"/>
              <a:t> </a:t>
            </a:r>
            <a:r>
              <a:rPr lang="en-US" b="1" dirty="0"/>
              <a:t>(O) </a:t>
            </a:r>
            <a:r>
              <a:rPr lang="en-US" dirty="0"/>
              <a:t>notation.</a:t>
            </a:r>
          </a:p>
          <a:p>
            <a:pPr lvl="1"/>
            <a:r>
              <a:rPr lang="en-US" dirty="0"/>
              <a:t>For example in Linear Search, the worst case happens when the element to be searched is not present in the array.</a:t>
            </a:r>
          </a:p>
          <a:p>
            <a:pPr lvl="1"/>
            <a:r>
              <a:rPr lang="en-US" dirty="0"/>
              <a:t>For following given array worst case happens when 80 is not present in the array. </a:t>
            </a:r>
          </a:p>
          <a:p>
            <a:pPr lvl="1"/>
            <a:r>
              <a:rPr lang="en-US" dirty="0"/>
              <a:t>So the complexity would be O(n), as total n comparisons had to be done.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4AB532-7397-2FA7-EE2B-B655EC81E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31759"/>
              </p:ext>
            </p:extLst>
          </p:nvPr>
        </p:nvGraphicFramePr>
        <p:xfrm>
          <a:off x="2012545" y="4606082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20E9F8-5A56-5685-1377-53889CA1959B}"/>
              </a:ext>
            </a:extLst>
          </p:cNvPr>
          <p:cNvSpPr txBox="1"/>
          <p:nvPr/>
        </p:nvSpPr>
        <p:spPr>
          <a:xfrm>
            <a:off x="1566159" y="4620637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6100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Best-Case Analysis (Big-</a:t>
            </a:r>
            <a:r>
              <a:rPr lang="en-US" b="1" dirty="0"/>
              <a:t> Ω</a:t>
            </a:r>
            <a:r>
              <a:rPr lang="en-IN" b="1" dirty="0"/>
              <a:t> Notation) :</a:t>
            </a:r>
          </a:p>
          <a:p>
            <a:pPr lvl="1"/>
            <a:r>
              <a:rPr lang="en-IN" dirty="0"/>
              <a:t>In Best Case analysis </a:t>
            </a:r>
            <a:r>
              <a:rPr lang="en-IN" b="1" dirty="0">
                <a:solidFill>
                  <a:srgbClr val="C00000"/>
                </a:solidFill>
              </a:rPr>
              <a:t>lower bound </a:t>
            </a:r>
            <a:r>
              <a:rPr lang="en-IN" dirty="0"/>
              <a:t>on the running time of an algorithm is calculated.</a:t>
            </a:r>
          </a:p>
          <a:p>
            <a:pPr lvl="1"/>
            <a:r>
              <a:rPr lang="en-US" dirty="0"/>
              <a:t>This is the case that causes a </a:t>
            </a:r>
            <a:r>
              <a:rPr lang="en-US" b="1" dirty="0">
                <a:solidFill>
                  <a:srgbClr val="C00000"/>
                </a:solidFill>
              </a:rPr>
              <a:t>minimum number of operations </a:t>
            </a:r>
            <a:r>
              <a:rPr lang="en-US" dirty="0"/>
              <a:t>to be executed.</a:t>
            </a:r>
          </a:p>
          <a:p>
            <a:pPr lvl="1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best-case</a:t>
            </a:r>
            <a:r>
              <a:rPr lang="en-US" dirty="0"/>
              <a:t> time complexity is defined by the Omega</a:t>
            </a:r>
            <a:r>
              <a:rPr lang="en-US" b="1" dirty="0"/>
              <a:t>(Ω)</a:t>
            </a:r>
            <a:r>
              <a:rPr lang="en-US" dirty="0"/>
              <a:t> notation.</a:t>
            </a:r>
          </a:p>
          <a:p>
            <a:pPr lvl="1"/>
            <a:r>
              <a:rPr lang="en-US" dirty="0"/>
              <a:t>In the Linear Search problem, the best case occurs when searching element is present at the first location.</a:t>
            </a:r>
          </a:p>
          <a:p>
            <a:pPr lvl="1"/>
            <a:r>
              <a:rPr lang="en-US" dirty="0"/>
              <a:t>For following given array best case happens when we are searching for 50 in the array. </a:t>
            </a:r>
          </a:p>
          <a:p>
            <a:pPr lvl="1"/>
            <a:r>
              <a:rPr lang="en-US" dirty="0"/>
              <a:t>So the complexity would be </a:t>
            </a:r>
            <a:r>
              <a:rPr lang="el-GR" dirty="0"/>
              <a:t>Ω</a:t>
            </a:r>
            <a:r>
              <a:rPr lang="en-US" dirty="0"/>
              <a:t>(1), as only 1 comparison needs to be done.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16246-B33A-5328-2937-C2C02D7B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8865"/>
              </p:ext>
            </p:extLst>
          </p:nvPr>
        </p:nvGraphicFramePr>
        <p:xfrm>
          <a:off x="2012545" y="3983511"/>
          <a:ext cx="344467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34">
                  <a:extLst>
                    <a:ext uri="{9D8B030D-6E8A-4147-A177-3AD203B41FA5}">
                      <a16:colId xmlns:a16="http://schemas.microsoft.com/office/drawing/2014/main" val="3309288233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204647988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4000389540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1902195542"/>
                    </a:ext>
                  </a:extLst>
                </a:gridCol>
                <a:gridCol w="688934">
                  <a:extLst>
                    <a:ext uri="{9D8B030D-6E8A-4147-A177-3AD203B41FA5}">
                      <a16:colId xmlns:a16="http://schemas.microsoft.com/office/drawing/2014/main" val="3146965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0411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2F25E4-8372-E235-A9CB-90E408CFCEE0}"/>
              </a:ext>
            </a:extLst>
          </p:cNvPr>
          <p:cNvSpPr txBox="1"/>
          <p:nvPr/>
        </p:nvSpPr>
        <p:spPr>
          <a:xfrm>
            <a:off x="1566159" y="3998066"/>
            <a:ext cx="60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: </a:t>
            </a:r>
          </a:p>
        </p:txBody>
      </p:sp>
    </p:spTree>
    <p:extLst>
      <p:ext uri="{BB962C8B-B14F-4D97-AF65-F5344CB8AC3E}">
        <p14:creationId xmlns:p14="http://schemas.microsoft.com/office/powerpoint/2010/main" val="21211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Worst-Best-Average Case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Average-Case Analysis (Big </a:t>
            </a:r>
            <a:r>
              <a:rPr lang="en-US" b="1" dirty="0"/>
              <a:t>Ꝋ Notation)</a:t>
            </a:r>
            <a:r>
              <a:rPr lang="en-IN" b="1" dirty="0"/>
              <a:t>: </a:t>
            </a:r>
          </a:p>
          <a:p>
            <a:pPr lvl="1"/>
            <a:r>
              <a:rPr lang="en-US" dirty="0"/>
              <a:t>In Average Case analysis, we take </a:t>
            </a:r>
            <a:r>
              <a:rPr lang="en-US" b="1" dirty="0">
                <a:solidFill>
                  <a:srgbClr val="C00000"/>
                </a:solidFill>
              </a:rPr>
              <a:t>all possible inputs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calculate the average computing time for all of the inputs</a:t>
            </a:r>
            <a:r>
              <a:rPr lang="en-US" dirty="0"/>
              <a:t>.</a:t>
            </a:r>
          </a:p>
          <a:p>
            <a:pPr marL="857250" lvl="1" indent="-395288"/>
            <a:r>
              <a:rPr lang="en-US" dirty="0"/>
              <a:t>An algorithm’s </a:t>
            </a:r>
            <a:r>
              <a:rPr lang="en-US" b="1" dirty="0">
                <a:solidFill>
                  <a:srgbClr val="C00000"/>
                </a:solidFill>
              </a:rPr>
              <a:t>average-case</a:t>
            </a:r>
            <a:r>
              <a:rPr lang="en-US" dirty="0"/>
              <a:t> time complexity is defined by </a:t>
            </a:r>
            <a:r>
              <a:rPr lang="en-US" b="1" dirty="0">
                <a:solidFill>
                  <a:srgbClr val="C00000"/>
                </a:solidFill>
              </a:rPr>
              <a:t>the Theta notation (Ꝋ).</a:t>
            </a:r>
          </a:p>
          <a:p>
            <a:pPr lvl="1"/>
            <a:r>
              <a:rPr lang="en-US" dirty="0"/>
              <a:t>This notation gives the </a:t>
            </a:r>
            <a:r>
              <a:rPr lang="en-US" b="1" dirty="0">
                <a:solidFill>
                  <a:srgbClr val="C00000"/>
                </a:solidFill>
              </a:rPr>
              <a:t>estimated average amount of time </a:t>
            </a:r>
            <a:r>
              <a:rPr lang="en-US" dirty="0"/>
              <a:t>an algorithm requires to consider all input values.</a:t>
            </a:r>
          </a:p>
          <a:p>
            <a:pPr lvl="1"/>
            <a:r>
              <a:rPr lang="en-US" dirty="0"/>
              <a:t>For Linear Search, this case happens when the search element is present somewhere in the middle of the array.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74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2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Complexity of an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era we have high configured resources, so immense amount of space would be available to us.</a:t>
            </a:r>
          </a:p>
          <a:p>
            <a:r>
              <a:rPr lang="en-IN" dirty="0"/>
              <a:t>So here the concern is not to optimize space but to optimize time. </a:t>
            </a:r>
          </a:p>
          <a:p>
            <a:r>
              <a:rPr lang="en-IN" dirty="0"/>
              <a:t>Hence Time Complexity is at the prime consideration.</a:t>
            </a:r>
          </a:p>
          <a:p>
            <a:r>
              <a:rPr lang="en-IN" dirty="0"/>
              <a:t>Here we </a:t>
            </a:r>
            <a:r>
              <a:rPr lang="en-IN" b="1" dirty="0">
                <a:solidFill>
                  <a:srgbClr val="C00000"/>
                </a:solidFill>
              </a:rPr>
              <a:t>don’t measure the actual time </a:t>
            </a:r>
            <a:r>
              <a:rPr lang="en-IN" dirty="0"/>
              <a:t>required in executing each statement in the code, but we measure:</a:t>
            </a:r>
          </a:p>
          <a:p>
            <a:pPr lvl="1"/>
            <a:r>
              <a:rPr lang="en-IN" dirty="0"/>
              <a:t>how many times each statements of the algorithm executes</a:t>
            </a:r>
          </a:p>
          <a:p>
            <a:pPr lvl="1"/>
            <a:r>
              <a:rPr lang="en-IN" dirty="0"/>
              <a:t>the number of elementary functions performed by the algorithm</a:t>
            </a:r>
          </a:p>
          <a:p>
            <a:r>
              <a:rPr lang="en-IN" dirty="0"/>
              <a:t>Since the algorithm's performance may vary with different types of input data, we usually use the worst-case Time complexity of an algorithm because that is the maximum time taken for any input size.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6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total = 0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 total = total + A[i]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2806" y="1454468"/>
            <a:ext cx="400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 is array, n is no of elements in array</a:t>
            </a:r>
            <a:endParaRPr lang="en-US" sz="20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267204" y="1654523"/>
            <a:ext cx="2615602" cy="218503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7" idx="1"/>
          </p:cNvCxnSpPr>
          <p:nvPr/>
        </p:nvCxnSpPr>
        <p:spPr>
          <a:xfrm flipH="1">
            <a:off x="4972365" y="2490977"/>
            <a:ext cx="27534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0" idx="1"/>
          </p:cNvCxnSpPr>
          <p:nvPr/>
        </p:nvCxnSpPr>
        <p:spPr>
          <a:xfrm flipH="1">
            <a:off x="5638802" y="2863811"/>
            <a:ext cx="2087056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3" idx="1"/>
          </p:cNvCxnSpPr>
          <p:nvPr/>
        </p:nvCxnSpPr>
        <p:spPr>
          <a:xfrm flipH="1">
            <a:off x="6882807" y="3193103"/>
            <a:ext cx="843051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6" idx="1"/>
          </p:cNvCxnSpPr>
          <p:nvPr/>
        </p:nvCxnSpPr>
        <p:spPr>
          <a:xfrm flipH="1">
            <a:off x="5391465" y="3541898"/>
            <a:ext cx="2334393" cy="607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7400" y="4186089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3549" y="451200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43549" y="482965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=</a:t>
            </a:r>
            <a:r>
              <a:rPr lang="pt-BR" dirty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47132" y="4512004"/>
            <a:ext cx="2890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We can neglate constant 4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4191001" y="4696670"/>
            <a:ext cx="1414749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33600" y="5351391"/>
            <a:ext cx="7772400" cy="400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Time complexity of given algorithm is </a:t>
            </a:r>
            <a:r>
              <a:rPr lang="en-IN" sz="2000" b="1" i="1" dirty="0">
                <a:solidFill>
                  <a:srgbClr val="C00000"/>
                </a:solidFill>
              </a:rPr>
              <a:t>n</a:t>
            </a:r>
            <a:r>
              <a:rPr lang="en-IN" sz="2000" dirty="0"/>
              <a:t> unit time 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8411658" y="1964648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Cost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097458" y="1963411"/>
            <a:ext cx="1447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No of Times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4116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097458" y="2370843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5858" y="1963411"/>
            <a:ext cx="685800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51000"/>
                  <a:satMod val="130000"/>
                </a:sysClr>
              </a:gs>
              <a:gs pos="80000">
                <a:sysClr val="windowText" lastClr="000000">
                  <a:shade val="93000"/>
                  <a:satMod val="130000"/>
                </a:sysClr>
              </a:gs>
              <a:gs pos="100000">
                <a:sysClr val="windowText" lastClr="000000">
                  <a:shade val="94000"/>
                  <a:satMod val="135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Line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725858" y="2370843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116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097458" y="2743677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 + 1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725858" y="2743677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84116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097458" y="3072969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725858" y="3072969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4116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097458" y="3421764"/>
            <a:ext cx="1447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725858" y="3421764"/>
            <a:ext cx="685800" cy="24026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2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4" grpId="0"/>
      <p:bldP spid="45" grpId="0"/>
      <p:bldP spid="46" grpId="0"/>
      <p:bldP spid="47" grpId="0"/>
      <p:bldP spid="5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 -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Calculate Time Complexity of searching an element from an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8608" y="1639135"/>
            <a:ext cx="78669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SearchArray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A,n,x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 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for i = 0 to n-1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 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if A[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equals x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		return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5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return -1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18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Structure. Draw classification of Data Structure. </a:t>
            </a:r>
          </a:p>
          <a:p>
            <a:r>
              <a:rPr lang="en-US" dirty="0"/>
              <a:t>Differentiate between linear and nonlinear data structures.</a:t>
            </a:r>
          </a:p>
          <a:p>
            <a:r>
              <a:rPr lang="en-US" dirty="0"/>
              <a:t>Define Complexity. Explain Time and Space Complexity. </a:t>
            </a:r>
          </a:p>
          <a:p>
            <a:r>
              <a:rPr lang="en-US" dirty="0"/>
              <a:t>Explain a tradeoff between time and space complexity.</a:t>
            </a:r>
          </a:p>
          <a:p>
            <a:r>
              <a:rPr lang="en-US" dirty="0"/>
              <a:t>Calculate the time complexity for a given algorithm or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9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220129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5210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the </a:t>
            </a:r>
            <a:r>
              <a:rPr lang="en-US" b="1" dirty="0">
                <a:solidFill>
                  <a:srgbClr val="C00000"/>
                </a:solidFill>
              </a:rPr>
              <a:t>basic fact </a:t>
            </a:r>
            <a:r>
              <a:rPr lang="en-US" dirty="0"/>
              <a:t>or entity that is utilized in calculation or manipulation.</a:t>
            </a:r>
          </a:p>
          <a:p>
            <a:r>
              <a:rPr lang="en-IN" dirty="0"/>
              <a:t>There are two different types of data : </a:t>
            </a:r>
            <a:r>
              <a:rPr lang="en-IN" b="1" dirty="0">
                <a:solidFill>
                  <a:srgbClr val="C00000"/>
                </a:solidFill>
              </a:rPr>
              <a:t>Numeric</a:t>
            </a:r>
            <a:r>
              <a:rPr lang="en-IN" dirty="0"/>
              <a:t> and </a:t>
            </a:r>
            <a:r>
              <a:rPr lang="en-IN" b="1" dirty="0">
                <a:solidFill>
                  <a:srgbClr val="C00000"/>
                </a:solidFill>
              </a:rPr>
              <a:t>Alphanumeric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When a programmer collects such type of data for processing, he would </a:t>
            </a:r>
            <a:r>
              <a:rPr lang="en-US" b="1" dirty="0">
                <a:solidFill>
                  <a:srgbClr val="C00000"/>
                </a:solidFill>
              </a:rPr>
              <a:t>require to store </a:t>
            </a:r>
            <a:r>
              <a:rPr lang="en-US" dirty="0"/>
              <a:t>them in </a:t>
            </a:r>
            <a:r>
              <a:rPr lang="en-US" b="1" dirty="0">
                <a:solidFill>
                  <a:srgbClr val="C00000"/>
                </a:solidFill>
              </a:rPr>
              <a:t>computer’s main memory</a:t>
            </a:r>
            <a:r>
              <a:rPr lang="en-US" dirty="0"/>
              <a:t>.</a:t>
            </a:r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process of storing data </a:t>
            </a:r>
            <a:r>
              <a:rPr lang="en-IN" dirty="0"/>
              <a:t>items in </a:t>
            </a:r>
            <a:r>
              <a:rPr lang="en-IN" b="1" dirty="0">
                <a:solidFill>
                  <a:srgbClr val="C00000"/>
                </a:solidFill>
              </a:rPr>
              <a:t>computer’s main memory </a:t>
            </a:r>
            <a:r>
              <a:rPr lang="en-IN" dirty="0"/>
              <a:t>is called </a:t>
            </a:r>
            <a:r>
              <a:rPr lang="en-IN" b="1" i="1" dirty="0">
                <a:solidFill>
                  <a:srgbClr val="C00000"/>
                </a:solidFill>
              </a:rPr>
              <a:t>representation</a:t>
            </a:r>
            <a:r>
              <a:rPr lang="en-IN" i="1" dirty="0"/>
              <a:t>.</a:t>
            </a:r>
            <a:endParaRPr lang="en-IN" dirty="0"/>
          </a:p>
          <a:p>
            <a:r>
              <a:rPr lang="en-IN" dirty="0"/>
              <a:t>Data to be processed </a:t>
            </a:r>
            <a:r>
              <a:rPr lang="en-IN" b="1" dirty="0">
                <a:solidFill>
                  <a:srgbClr val="C00000"/>
                </a:solidFill>
              </a:rPr>
              <a:t>must be organized </a:t>
            </a:r>
            <a:r>
              <a:rPr lang="en-IN" dirty="0"/>
              <a:t>in a particular fashion, these organization </a:t>
            </a:r>
            <a:r>
              <a:rPr lang="en-IN" b="1" dirty="0">
                <a:solidFill>
                  <a:srgbClr val="C00000"/>
                </a:solidFill>
              </a:rPr>
              <a:t>leads to structuring of data</a:t>
            </a:r>
            <a:r>
              <a:rPr lang="en-IN" dirty="0"/>
              <a:t>, and hence the mission to study the </a:t>
            </a:r>
            <a:r>
              <a:rPr lang="en-IN" b="1" dirty="0">
                <a:solidFill>
                  <a:srgbClr val="C00000"/>
                </a:solidFill>
              </a:rPr>
              <a:t>Data Structures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2050" name="Picture 2" descr="E:\Clients\Darshan\Data Structure\2018\PPT\images\data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315" y="460465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20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C00000"/>
                </a:solidFill>
              </a:rPr>
              <a:t>Data Structure </a:t>
            </a:r>
            <a:r>
              <a:rPr lang="en-US" dirty="0"/>
              <a:t>is a representation of the logical relationship existing between individual elements of data.</a:t>
            </a:r>
            <a:endParaRPr lang="en-IN" dirty="0"/>
          </a:p>
          <a:p>
            <a:r>
              <a:rPr lang="en-IN" dirty="0"/>
              <a:t>In other words, a data structure is a </a:t>
            </a:r>
            <a:r>
              <a:rPr lang="en-IN" b="1" dirty="0">
                <a:solidFill>
                  <a:srgbClr val="C00000"/>
                </a:solidFill>
              </a:rPr>
              <a:t>way of organizing all data items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/>
              <a:t>considers</a:t>
            </a:r>
            <a:r>
              <a:rPr lang="en-IN" dirty="0"/>
              <a:t> not only the </a:t>
            </a:r>
            <a:r>
              <a:rPr lang="en-IN" b="1" dirty="0"/>
              <a:t>elements stored </a:t>
            </a:r>
            <a:r>
              <a:rPr lang="en-IN" dirty="0"/>
              <a:t>but also their </a:t>
            </a:r>
            <a:r>
              <a:rPr lang="en-IN" b="1" dirty="0"/>
              <a:t>relationship to each other.</a:t>
            </a:r>
          </a:p>
          <a:p>
            <a:r>
              <a:rPr lang="en-IN" dirty="0"/>
              <a:t>We can also define data structure as a </a:t>
            </a:r>
            <a:r>
              <a:rPr lang="en-IN" b="1" dirty="0">
                <a:solidFill>
                  <a:srgbClr val="C00000"/>
                </a:solidFill>
              </a:rPr>
              <a:t>mathematical or logical model</a:t>
            </a:r>
            <a:r>
              <a:rPr lang="en-IN" dirty="0"/>
              <a:t> of a particular </a:t>
            </a:r>
            <a:r>
              <a:rPr lang="en-IN" b="1" dirty="0">
                <a:solidFill>
                  <a:srgbClr val="C00000"/>
                </a:solidFill>
              </a:rPr>
              <a:t>organization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data items.</a:t>
            </a:r>
          </a:p>
          <a:p>
            <a:r>
              <a:rPr lang="en-IN" dirty="0"/>
              <a:t>Data Structure mainly specifies the following four things :</a:t>
            </a:r>
          </a:p>
          <a:p>
            <a:pPr lvl="1"/>
            <a:r>
              <a:rPr lang="en-IN" dirty="0"/>
              <a:t>Organization of Data</a:t>
            </a:r>
          </a:p>
          <a:p>
            <a:pPr lvl="1"/>
            <a:r>
              <a:rPr lang="en-IN" dirty="0"/>
              <a:t>Accessing Methods</a:t>
            </a:r>
          </a:p>
          <a:p>
            <a:pPr lvl="1"/>
            <a:r>
              <a:rPr lang="en-IN" dirty="0"/>
              <a:t>Degree of Associativity</a:t>
            </a:r>
          </a:p>
          <a:p>
            <a:pPr lvl="1"/>
            <a:r>
              <a:rPr lang="en-IN" dirty="0"/>
              <a:t>Processing alternatives for information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96" y="4772391"/>
            <a:ext cx="1345324" cy="10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3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CBBA29-61F2-13B9-B6E1-9ABC7EDC2F97}"/>
              </a:ext>
            </a:extLst>
          </p:cNvPr>
          <p:cNvSpPr/>
          <p:nvPr/>
        </p:nvSpPr>
        <p:spPr>
          <a:xfrm>
            <a:off x="4856085" y="2254928"/>
            <a:ext cx="2139719" cy="2432482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representation</a:t>
            </a:r>
            <a:r>
              <a:rPr lang="en-IN" dirty="0"/>
              <a:t> of a particular data </a:t>
            </a:r>
            <a:r>
              <a:rPr lang="en-IN" b="1" dirty="0"/>
              <a:t>structure in the memory</a:t>
            </a:r>
            <a:r>
              <a:rPr lang="en-IN" dirty="0"/>
              <a:t> of a computer is called </a:t>
            </a:r>
            <a:r>
              <a:rPr lang="en-IN" b="1" i="1" dirty="0">
                <a:solidFill>
                  <a:srgbClr val="C00000"/>
                </a:solidFill>
              </a:rPr>
              <a:t>Storage Structure.</a:t>
            </a:r>
          </a:p>
          <a:p>
            <a:r>
              <a:rPr lang="en-IN" dirty="0"/>
              <a:t>The storage structure </a:t>
            </a:r>
            <a:r>
              <a:rPr lang="en-IN" b="1" dirty="0"/>
              <a:t>representation</a:t>
            </a:r>
            <a:r>
              <a:rPr lang="en-IN" dirty="0"/>
              <a:t> </a:t>
            </a:r>
            <a:r>
              <a:rPr lang="en-IN" b="1" dirty="0"/>
              <a:t>in auxiliary memory </a:t>
            </a:r>
            <a:r>
              <a:rPr lang="en-IN" dirty="0"/>
              <a:t>is called as </a:t>
            </a:r>
            <a:r>
              <a:rPr lang="en-IN" b="1" i="1" dirty="0">
                <a:solidFill>
                  <a:srgbClr val="C00000"/>
                </a:solidFill>
              </a:rPr>
              <a:t>File Structure.</a:t>
            </a:r>
          </a:p>
        </p:txBody>
      </p:sp>
      <p:pic>
        <p:nvPicPr>
          <p:cNvPr id="4098" name="Picture 2" descr="E:\Clients\Darshan\Data Structure\2018\PPT\images\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8771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35336"/>
            <a:ext cx="1625934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lients\Darshan\Data Structure\2018\PPT\images\Amazon-Interview-Questions -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535336"/>
            <a:ext cx="1488951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us 3"/>
          <p:cNvSpPr/>
          <p:nvPr/>
        </p:nvSpPr>
        <p:spPr>
          <a:xfrm>
            <a:off x="4191000" y="2906810"/>
            <a:ext cx="533400" cy="533400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7155744" y="2906810"/>
            <a:ext cx="533400" cy="533400"/>
          </a:xfrm>
          <a:prstGeom prst="mathEqual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1" y="4083445"/>
            <a:ext cx="1460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Algorithm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1" y="4083445"/>
            <a:ext cx="204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Data Structure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10974" y="4083445"/>
            <a:ext cx="126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91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build="p"/>
      <p:bldP spid="4" grpId="0" animBg="1"/>
      <p:bldP spid="6" grpId="0" animBg="1"/>
      <p:bldP spid="7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Structure?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In simple words, </a:t>
            </a:r>
            <a:r>
              <a:rPr lang="en-IN" b="1" dirty="0">
                <a:solidFill>
                  <a:srgbClr val="C00000"/>
                </a:solidFill>
              </a:rPr>
              <a:t>Data Structure </a:t>
            </a:r>
            <a:r>
              <a:rPr lang="en-IN" dirty="0"/>
              <a:t>is a way of </a:t>
            </a:r>
            <a:r>
              <a:rPr lang="en-IN" b="1" dirty="0">
                <a:solidFill>
                  <a:srgbClr val="C00000"/>
                </a:solidFill>
              </a:rPr>
              <a:t>organizing data </a:t>
            </a:r>
            <a:r>
              <a:rPr lang="en-IN" dirty="0"/>
              <a:t>in </a:t>
            </a:r>
            <a:r>
              <a:rPr lang="en-IN" b="1" dirty="0">
                <a:solidFill>
                  <a:srgbClr val="C00000"/>
                </a:solidFill>
              </a:rPr>
              <a:t>computer memory </a:t>
            </a:r>
            <a:r>
              <a:rPr lang="en-IN" dirty="0"/>
              <a:t>so that they can be </a:t>
            </a:r>
            <a:r>
              <a:rPr lang="en-IN" b="1" dirty="0">
                <a:solidFill>
                  <a:srgbClr val="C00000"/>
                </a:solidFill>
              </a:rPr>
              <a:t>accessed efficiently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</a:pPr>
            <a:r>
              <a:rPr lang="en-IN" dirty="0"/>
              <a:t>Data structures are responsible for storing, organizing, processing and accessing data efficiently.</a:t>
            </a:r>
          </a:p>
          <a:p>
            <a:pPr>
              <a:lnSpc>
                <a:spcPct val="100000"/>
              </a:lnSpc>
            </a:pPr>
            <a:r>
              <a:rPr lang="en-IN" dirty="0"/>
              <a:t>There are different types of data structures available having their own characteristics, applications, advantages and disadvantages.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programmer should </a:t>
            </a:r>
            <a:r>
              <a:rPr lang="en-US" b="1" dirty="0">
                <a:solidFill>
                  <a:srgbClr val="C00000"/>
                </a:solidFill>
              </a:rPr>
              <a:t>identify the most suitable data structure </a:t>
            </a:r>
            <a:r>
              <a:rPr lang="en-US" dirty="0"/>
              <a:t>from available data structures for the given problem definition.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In order to identify the suitable structure for the given problem, one needs to know the available data structures.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3074" name="Picture 2" descr="E:\Clients\Darshan\Data Structure\2018\PPT\images\data structur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496" y="4772391"/>
            <a:ext cx="1345324" cy="10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of Data Structure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4650809" y="997857"/>
            <a:ext cx="2286000" cy="457200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rPr>
              <a:t>Data Structure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060009" y="1455057"/>
            <a:ext cx="7949852" cy="914400"/>
            <a:chOff x="609600" y="1600200"/>
            <a:chExt cx="7949852" cy="914400"/>
          </a:xfrm>
          <a:solidFill>
            <a:schemeClr val="bg2">
              <a:lumMod val="95000"/>
            </a:schemeClr>
          </a:solidFill>
        </p:grpSpPr>
        <p:sp>
          <p:nvSpPr>
            <p:cNvPr id="58" name="Rounded Rectangle 57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</a:rPr>
                <a:t>Non-Primitive Data Structure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4" name="Straight Arrow Connector 63"/>
            <p:cNvCxnSpPr>
              <a:endCxn id="58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6" name="Straight Arrow Connector 65"/>
            <p:cNvCxnSpPr>
              <a:endCxn id="60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67" name="Straight Connector 66"/>
            <p:cNvCxnSpPr>
              <a:stCxn id="5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68" name="Group 67"/>
          <p:cNvGrpSpPr/>
          <p:nvPr/>
        </p:nvGrpSpPr>
        <p:grpSpPr>
          <a:xfrm>
            <a:off x="1744771" y="2369457"/>
            <a:ext cx="3678476" cy="1811055"/>
            <a:chOff x="294362" y="2514600"/>
            <a:chExt cx="3678476" cy="1811055"/>
          </a:xfrm>
          <a:solidFill>
            <a:schemeClr val="bg2">
              <a:lumMod val="95000"/>
            </a:schemeClr>
          </a:solidFill>
        </p:grpSpPr>
        <p:sp>
          <p:nvSpPr>
            <p:cNvPr id="69" name="Rounded Rectangle 6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Integer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Floating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882282" y="2895600"/>
              <a:ext cx="1291224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Characters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Pointers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6" name="Straight Arrow Connector 75"/>
            <p:cNvCxnSpPr>
              <a:endCxn id="6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7" name="Straight Arrow Connector 76"/>
            <p:cNvCxnSpPr>
              <a:endCxn id="71" idx="0"/>
            </p:cNvCxnSpPr>
            <p:nvPr/>
          </p:nvCxnSpPr>
          <p:spPr>
            <a:xfrm>
              <a:off x="2516688" y="2653553"/>
              <a:ext cx="11206" cy="242047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79" name="Straight Arrow Connector 78"/>
            <p:cNvCxnSpPr>
              <a:endCxn id="73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1" name="Straight Arrow Connector 80"/>
            <p:cNvCxnSpPr>
              <a:endCxn id="7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3" name="Straight Connector 82"/>
            <p:cNvCxnSpPr>
              <a:stCxn id="58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85" name="Group 84"/>
          <p:cNvGrpSpPr/>
          <p:nvPr/>
        </p:nvGrpSpPr>
        <p:grpSpPr>
          <a:xfrm>
            <a:off x="6022409" y="3207657"/>
            <a:ext cx="3886199" cy="1295400"/>
            <a:chOff x="4572000" y="3352800"/>
            <a:chExt cx="3886199" cy="1295400"/>
          </a:xfrm>
          <a:solidFill>
            <a:schemeClr val="bg2">
              <a:lumMod val="95000"/>
            </a:schemeClr>
          </a:solidFill>
        </p:grpSpPr>
        <p:sp>
          <p:nvSpPr>
            <p:cNvPr id="86" name="Rounded Rectangle 8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7173238" y="4038600"/>
              <a:ext cx="1284961" cy="6096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Non-Linear List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1" name="Straight Arrow Connector 90"/>
            <p:cNvCxnSpPr>
              <a:endCxn id="8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2" name="Straight Arrow Connector 91"/>
            <p:cNvCxnSpPr>
              <a:cxnSpLocks/>
              <a:endCxn id="8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9" name="Straight Connector 98"/>
            <p:cNvCxnSpPr>
              <a:stCxn id="116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0" name="Group 99"/>
          <p:cNvGrpSpPr/>
          <p:nvPr/>
        </p:nvGrpSpPr>
        <p:grpSpPr>
          <a:xfrm>
            <a:off x="5326171" y="4503057"/>
            <a:ext cx="2374725" cy="1066800"/>
            <a:chOff x="3875762" y="4648200"/>
            <a:chExt cx="2374725" cy="1066800"/>
          </a:xfrm>
          <a:solidFill>
            <a:schemeClr val="bg2">
              <a:lumMod val="95000"/>
            </a:schemeClr>
          </a:solidFill>
        </p:grpSpPr>
        <p:sp>
          <p:nvSpPr>
            <p:cNvPr id="101" name="Rounded Rectangle 100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Stack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Queue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Arrow Connector 103"/>
            <p:cNvCxnSpPr>
              <a:endCxn id="101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Arrow Connector 104"/>
            <p:cNvCxnSpPr>
              <a:endCxn id="102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>
              <a:stCxn id="8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07" name="Group 106"/>
          <p:cNvGrpSpPr/>
          <p:nvPr/>
        </p:nvGrpSpPr>
        <p:grpSpPr>
          <a:xfrm>
            <a:off x="8085028" y="4503057"/>
            <a:ext cx="2362200" cy="1066800"/>
            <a:chOff x="6634619" y="4648200"/>
            <a:chExt cx="2362200" cy="1066800"/>
          </a:xfrm>
          <a:solidFill>
            <a:schemeClr val="bg2">
              <a:lumMod val="95000"/>
            </a:schemeClr>
          </a:solidFill>
        </p:grpSpPr>
        <p:sp>
          <p:nvSpPr>
            <p:cNvPr id="108" name="Rounded Rectangle 107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Graphs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  <a:grpFill/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Trees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Arrow Connector 110"/>
            <p:cNvCxnSpPr>
              <a:endCxn id="108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Arrow Connector 111"/>
            <p:cNvCxnSpPr>
              <a:endCxn id="109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Straight Arrow Connector 112"/>
            <p:cNvCxnSpPr>
              <a:cxnSpLocks/>
              <a:stCxn id="8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14" name="Group 113"/>
          <p:cNvGrpSpPr/>
          <p:nvPr/>
        </p:nvGrpSpPr>
        <p:grpSpPr>
          <a:xfrm>
            <a:off x="6022409" y="2369457"/>
            <a:ext cx="4277638" cy="838200"/>
            <a:chOff x="4572000" y="2514600"/>
            <a:chExt cx="4277638" cy="838200"/>
          </a:xfrm>
          <a:solidFill>
            <a:schemeClr val="bg2">
              <a:lumMod val="95000"/>
            </a:schemeClr>
          </a:solidFill>
        </p:grpSpPr>
        <p:sp>
          <p:nvSpPr>
            <p:cNvPr id="115" name="Rounded Rectangle 114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Arrays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Lists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Files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Straight Arrow Connector 118"/>
            <p:cNvCxnSpPr>
              <a:endCxn id="115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Straight Arrow Connector 119"/>
            <p:cNvCxnSpPr>
              <a:endCxn id="116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Straight Arrow Connector 120"/>
            <p:cNvCxnSpPr>
              <a:endCxn id="117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Straight Connector 121"/>
            <p:cNvCxnSpPr>
              <a:stCxn id="60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  <a:grp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7424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2220</Words>
  <Application>Microsoft Office PowerPoint</Application>
  <PresentationFormat>Widescreen</PresentationFormat>
  <Paragraphs>296</Paragraphs>
  <Slides>31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 Condensed</vt:lpstr>
      <vt:lpstr>Calibri</vt:lpstr>
      <vt:lpstr>Arial</vt:lpstr>
      <vt:lpstr>Wingdings 2</vt:lpstr>
      <vt:lpstr>Wingdings</vt:lpstr>
      <vt:lpstr>Roboto Condensed Light</vt:lpstr>
      <vt:lpstr>Wingdings 3</vt:lpstr>
      <vt:lpstr>Consolas</vt:lpstr>
      <vt:lpstr>Roboto Light</vt:lpstr>
      <vt:lpstr>Office Theme</vt:lpstr>
      <vt:lpstr>Unit-1 (Part 1)  Introduction to  Data Structure </vt:lpstr>
      <vt:lpstr>PowerPoint Presentation</vt:lpstr>
      <vt:lpstr>Data Structure</vt:lpstr>
      <vt:lpstr>What is Data?</vt:lpstr>
      <vt:lpstr>What is Data Structure?</vt:lpstr>
      <vt:lpstr>What is Data Structure? Cont.</vt:lpstr>
      <vt:lpstr>What is Data Structure? Cont.</vt:lpstr>
      <vt:lpstr>Classification of Data Structure</vt:lpstr>
      <vt:lpstr>Classification of Data Structure</vt:lpstr>
      <vt:lpstr>Primitive vs. Non-Primitive Data Structures</vt:lpstr>
      <vt:lpstr>Primitive and Non-Primitive Data Structures</vt:lpstr>
      <vt:lpstr>Non-Primitive Data Structure</vt:lpstr>
      <vt:lpstr>Primitive vs. Non-Primitive Data Structures</vt:lpstr>
      <vt:lpstr>Primitive vs. Non-Primitive Data Structures</vt:lpstr>
      <vt:lpstr>Linear vs. Non-Linear Data Structures</vt:lpstr>
      <vt:lpstr>Linear / Non-Linear Data Structures</vt:lpstr>
      <vt:lpstr>PowerPoint Presentation</vt:lpstr>
      <vt:lpstr>Linear vs. Non-Linear Data Structures</vt:lpstr>
      <vt:lpstr>Operations of Data Structure</vt:lpstr>
      <vt:lpstr>Analysis of Algorithm</vt:lpstr>
      <vt:lpstr>What is Algorithm? </vt:lpstr>
      <vt:lpstr>Time and Space Analysis of Algorithms</vt:lpstr>
      <vt:lpstr>Worst-Best-Average Case Time Complexity</vt:lpstr>
      <vt:lpstr>Worst-Best-Average Case Time Complexity</vt:lpstr>
      <vt:lpstr>Worst-Best-Average Case Time Complexity</vt:lpstr>
      <vt:lpstr>Time Complexity Calculation</vt:lpstr>
      <vt:lpstr>Time Complexity of an Algorithm</vt:lpstr>
      <vt:lpstr>Calculating Time Complexity</vt:lpstr>
      <vt:lpstr>Calculating Time Complexity - Practice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 (Part 1) Introduction to Data Structure</dc:title>
  <dc:creator>ADMIN</dc:creator>
  <cp:keywords>Unit-1 (Part 1) Introduction to Data Structure</cp:keywords>
  <cp:lastModifiedBy>HareKrishna</cp:lastModifiedBy>
  <cp:revision>216</cp:revision>
  <dcterms:created xsi:type="dcterms:W3CDTF">2020-05-01T05:09:15Z</dcterms:created>
  <dcterms:modified xsi:type="dcterms:W3CDTF">2024-06-16T04:38:07Z</dcterms:modified>
  <cp:category>Unit-1 (Part 1) Introduction to Data Structure</cp:category>
</cp:coreProperties>
</file>