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83" r:id="rId2"/>
    <p:sldId id="292" r:id="rId3"/>
    <p:sldId id="387" r:id="rId4"/>
    <p:sldId id="345" r:id="rId5"/>
    <p:sldId id="346" r:id="rId6"/>
    <p:sldId id="395" r:id="rId7"/>
    <p:sldId id="386" r:id="rId8"/>
    <p:sldId id="388" r:id="rId9"/>
    <p:sldId id="348" r:id="rId10"/>
    <p:sldId id="349" r:id="rId11"/>
    <p:sldId id="350" r:id="rId12"/>
    <p:sldId id="351" r:id="rId13"/>
    <p:sldId id="410" r:id="rId14"/>
    <p:sldId id="389" r:id="rId15"/>
    <p:sldId id="353" r:id="rId16"/>
    <p:sldId id="383" r:id="rId17"/>
    <p:sldId id="355" r:id="rId18"/>
    <p:sldId id="357" r:id="rId19"/>
    <p:sldId id="359" r:id="rId20"/>
    <p:sldId id="390" r:id="rId21"/>
    <p:sldId id="360" r:id="rId22"/>
    <p:sldId id="361" r:id="rId23"/>
    <p:sldId id="362" r:id="rId24"/>
    <p:sldId id="391" r:id="rId25"/>
    <p:sldId id="363" r:id="rId26"/>
    <p:sldId id="364" r:id="rId27"/>
    <p:sldId id="365" r:id="rId28"/>
    <p:sldId id="366" r:id="rId29"/>
    <p:sldId id="367" r:id="rId30"/>
    <p:sldId id="368" r:id="rId31"/>
    <p:sldId id="398" r:id="rId32"/>
    <p:sldId id="399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370" r:id="rId41"/>
    <p:sldId id="409" r:id="rId42"/>
    <p:sldId id="396" r:id="rId43"/>
    <p:sldId id="408" r:id="rId44"/>
    <p:sldId id="392" r:id="rId45"/>
    <p:sldId id="371" r:id="rId46"/>
    <p:sldId id="372" r:id="rId47"/>
    <p:sldId id="413" r:id="rId48"/>
    <p:sldId id="373" r:id="rId49"/>
    <p:sldId id="374" r:id="rId50"/>
    <p:sldId id="375" r:id="rId51"/>
    <p:sldId id="393" r:id="rId52"/>
    <p:sldId id="376" r:id="rId53"/>
    <p:sldId id="377" r:id="rId54"/>
    <p:sldId id="414" r:id="rId55"/>
    <p:sldId id="415" r:id="rId56"/>
    <p:sldId id="394" r:id="rId57"/>
    <p:sldId id="378" r:id="rId58"/>
    <p:sldId id="379" r:id="rId59"/>
    <p:sldId id="380" r:id="rId60"/>
    <p:sldId id="381" r:id="rId61"/>
    <p:sldId id="382" r:id="rId62"/>
    <p:sldId id="416" r:id="rId63"/>
    <p:sldId id="385" r:id="rId64"/>
  </p:sldIdLst>
  <p:sldSz cx="12192000" cy="6858000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  <p:embeddedFont>
      <p:font typeface="Roboto Condensed Light" panose="02000000000000000000" pitchFamily="2" charset="0"/>
      <p:regular r:id="rId75"/>
      <p:italic r:id="rId76"/>
    </p:embeddedFont>
    <p:embeddedFont>
      <p:font typeface="Wingdings 2" panose="05020102010507070707" pitchFamily="18" charset="2"/>
      <p:regular r:id="rId77"/>
    </p:embeddedFont>
    <p:embeddedFont>
      <p:font typeface="Wingdings 3" panose="05040102010807070707" pitchFamily="18" charset="2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2FA0AE"/>
    <a:srgbClr val="558ED5"/>
    <a:srgbClr val="B84742"/>
    <a:srgbClr val="5C0000"/>
    <a:srgbClr val="1D3064"/>
    <a:srgbClr val="F54337"/>
    <a:srgbClr val="ED524F"/>
    <a:srgbClr val="3366FF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1D37084-7B86-4282-7E64-C39C36DDD8C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97839DA-1409-302C-B631-51AB9B4EE83D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8182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1499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9D8F-A94F-5990-D6C7-86B7513ABCA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E76C4-FD01-DC7D-1EBF-A0C8DEC6280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A584F-738E-8479-5CDC-387AA7688E0F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3)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Stack </a:t>
            </a:r>
            <a:br>
              <a:rPr lang="en-US" sz="6000" dirty="0"/>
            </a:br>
            <a:r>
              <a:rPr lang="en-US" sz="6000" b="0" dirty="0"/>
              <a:t>Linear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046" y="879566"/>
            <a:ext cx="5617028" cy="568669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of Stack using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Class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top=-1;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 MAX=5;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int</a:t>
            </a:r>
            <a:r>
              <a:rPr lang="en-US" sz="1400" b="1" dirty="0"/>
              <a:t>[] stack = new </a:t>
            </a:r>
            <a:r>
              <a:rPr lang="en-US" sz="1400" b="1" dirty="0" err="1"/>
              <a:t>int</a:t>
            </a:r>
            <a:r>
              <a:rPr lang="en-US" sz="1400" b="1" dirty="0"/>
              <a:t>[MAX];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public void push(</a:t>
            </a:r>
            <a:r>
              <a:rPr lang="en-US" sz="1400" b="1" dirty="0" err="1"/>
              <a:t>int</a:t>
            </a:r>
            <a:r>
              <a:rPr lang="en-US" sz="1400" b="1" dirty="0"/>
              <a:t> 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if(top&gt;=MAX-1)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</a:t>
            </a:r>
            <a:r>
              <a:rPr lang="en-US" sz="1400" b="1" dirty="0" err="1"/>
              <a:t>System.out.println</a:t>
            </a:r>
            <a:r>
              <a:rPr lang="en-US" sz="1400" b="1" dirty="0"/>
              <a:t>(“Stack Overflow”);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top++;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	stack[top]=n;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876144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</p:spTree>
    <p:extLst>
      <p:ext uri="{BB962C8B-B14F-4D97-AF65-F5344CB8AC3E}">
        <p14:creationId xmlns:p14="http://schemas.microsoft.com/office/powerpoint/2010/main" val="36729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 the grammar of the input string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407226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‘c’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characters following ‘c’; Compare them to the characters on 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NEXT ← NEXTCHAR (STRING)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X ← POP (S, TOP)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NEXT ≠ X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 Exit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NEXT = ‘ ‘ 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Write (‘VALID STRING’)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characters following ‘c’;</a:t>
            </a:r>
          </a:p>
          <a:p>
            <a:pPr marL="442913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to the characters on stack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</a:p>
          <a:p>
            <a:r>
              <a:rPr lang="en-IN" dirty="0"/>
              <a:t>i.e. number 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 – Introduction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Operations on Stack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 of Stack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Check the given grammar for the input string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Polish Notations and their compilation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Postfix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Prefix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Postfix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Prefix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Recursion (Factorial)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41580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notation is known </a:t>
            </a:r>
            <a:r>
              <a:rPr lang="en-IN" b="1" dirty="0" err="1">
                <a:solidFill>
                  <a:srgbClr val="C00000"/>
                </a:solidFill>
              </a:rPr>
              <a:t>Lukasiewicz</a:t>
            </a:r>
            <a:r>
              <a:rPr lang="en-IN" b="1" dirty="0">
                <a:solidFill>
                  <a:srgbClr val="C00000"/>
                </a:solidFill>
              </a:rPr>
              <a:t>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Reverse 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due to Polish logician </a:t>
            </a:r>
            <a:r>
              <a:rPr lang="en-IN" i="1" dirty="0"/>
              <a:t>Jan </a:t>
            </a:r>
            <a:r>
              <a:rPr lang="en-IN" i="1" dirty="0" err="1"/>
              <a:t>Lukasiewicz</a:t>
            </a:r>
            <a:r>
              <a:rPr lang="en-IN" dirty="0"/>
              <a:t>.</a:t>
            </a:r>
          </a:p>
          <a:p>
            <a:r>
              <a:rPr lang="en-IN" dirty="0"/>
              <a:t>In both </a:t>
            </a:r>
            <a:r>
              <a:rPr lang="en-IN" b="1" dirty="0"/>
              <a:t>prefix</a:t>
            </a:r>
            <a:r>
              <a:rPr lang="en-IN" dirty="0"/>
              <a:t> and </a:t>
            </a:r>
            <a:r>
              <a:rPr lang="en-IN" b="1" dirty="0"/>
              <a:t>postfix </a:t>
            </a:r>
            <a:r>
              <a:rPr lang="en-IN" dirty="0"/>
              <a:t>equivalents of an infix expression, the </a:t>
            </a:r>
            <a:r>
              <a:rPr lang="en-IN" b="1" i="1" dirty="0">
                <a:solidFill>
                  <a:srgbClr val="C00000"/>
                </a:solidFill>
              </a:rPr>
              <a:t>variables are in same relative position</a:t>
            </a:r>
            <a:r>
              <a:rPr lang="en-IN" dirty="0"/>
              <a:t>.</a:t>
            </a:r>
          </a:p>
          <a:p>
            <a:r>
              <a:rPr lang="en-IN" dirty="0"/>
              <a:t>The expressions in postfix or prefix form are </a:t>
            </a:r>
            <a:r>
              <a:rPr lang="en-IN" b="1" i="1" dirty="0">
                <a:solidFill>
                  <a:srgbClr val="C00000"/>
                </a:solidFill>
              </a:rPr>
              <a:t>parenthesis free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u="sng" dirty="0"/>
              <a:t>operators are rearranged according to rules of precedence for operators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8723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Rank of any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DA3-87BC-CC56-5D42-0B20E3FF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R(+) 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32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>
                <a:solidFill>
                  <a:srgbClr val="C00000"/>
                </a:solidFill>
              </a:rPr>
              <a:t>‘)’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This 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>
                <a:solidFill>
                  <a:srgbClr val="C00000"/>
                </a:solidFill>
              </a:rPr>
              <a:t>POLISH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All symbols have precedence value given by the table.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dirty="0"/>
              <a:t>The 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contains the rank of expression. </a:t>
            </a:r>
          </a:p>
          <a:p>
            <a:r>
              <a:rPr lang="en-IN" dirty="0"/>
              <a:t>The 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EXIT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&gt; F(NEXT)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&lt;1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   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next symbol]</a:t>
            </a:r>
          </a:p>
          <a:p>
            <a:pPr marL="363538"/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1538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523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  <p:bldP spid="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39605" y="504087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888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162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0.00026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0046 L 0.0002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66296 L -2.70833E-6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4.58333E-6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75044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5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117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-0.0026 0.546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54675 L -0.00078 0.662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7" grpId="0"/>
      <p:bldP spid="58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2744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9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-0.00078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117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5449 L -0.00078 0.662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1" grpId="0"/>
      <p:bldP spid="52" grpId="0"/>
      <p:bldP spid="86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1501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35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117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026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0.00078 0.500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026 0.541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-0.0026 0.6629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65" grpId="0"/>
      <p:bldP spid="62" grpId="0"/>
      <p:bldP spid="63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26025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0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2.70833E-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759 L -2.70833E-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1644 L 0.00183 0.5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50764 L -2.70833E-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5449 L -2.70833E-6 0.662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9" grpId="0"/>
      <p:bldP spid="66" grpId="0"/>
      <p:bldP spid="67" grpId="0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390147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2702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122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91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1759 L 0.00091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091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9028 L 0.00091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2269 L 0.00091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32 L 0.00091 0.507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0741 L 0.00091 0.5430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306 L 0.00091 0.661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73" grpId="0"/>
      <p:bldP spid="70" grpId="0"/>
      <p:bldP spid="71" grpId="0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53082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9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217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22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11736 L -0.00078 0.2162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297 L -0.00078 0.50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741 L 0.00026 0.541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0.00026 0.661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77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71839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76D3DD-CDBC-0DAB-9021-3DBD01319170}"/>
              </a:ext>
            </a:extLst>
          </p:cNvPr>
          <p:cNvSpPr txBox="1"/>
          <p:nvPr/>
        </p:nvSpPr>
        <p:spPr>
          <a:xfrm>
            <a:off x="9142270" y="5936684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34383-E555-3197-1C17-FA1A2B407A58}"/>
              </a:ext>
            </a:extLst>
          </p:cNvPr>
          <p:cNvSpPr txBox="1"/>
          <p:nvPr/>
        </p:nvSpPr>
        <p:spPr>
          <a:xfrm>
            <a:off x="10967396" y="5924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0797BB-BD1C-6E25-6441-59232FA841FF}"/>
              </a:ext>
            </a:extLst>
          </p:cNvPr>
          <p:cNvSpPr txBox="1"/>
          <p:nvPr/>
        </p:nvSpPr>
        <p:spPr>
          <a:xfrm>
            <a:off x="7809487" y="591355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B9120A-654B-E0E4-0AA1-1ABA22A3FB4E}"/>
              </a:ext>
            </a:extLst>
          </p:cNvPr>
          <p:cNvSpPr txBox="1"/>
          <p:nvPr/>
        </p:nvSpPr>
        <p:spPr>
          <a:xfrm>
            <a:off x="7821211" y="59018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E9CCBA-8E24-F4E5-75E2-9579A85E0F89}"/>
              </a:ext>
            </a:extLst>
          </p:cNvPr>
          <p:cNvSpPr txBox="1"/>
          <p:nvPr/>
        </p:nvSpPr>
        <p:spPr>
          <a:xfrm>
            <a:off x="9142271" y="5936685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6432EE-4D1C-12C7-5F1A-2E6C46830390}"/>
              </a:ext>
            </a:extLst>
          </p:cNvPr>
          <p:cNvSpPr txBox="1"/>
          <p:nvPr/>
        </p:nvSpPr>
        <p:spPr>
          <a:xfrm>
            <a:off x="10955674" y="59132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9523A-9E6E-798B-E183-3B0B8B3F1244}"/>
              </a:ext>
            </a:extLst>
          </p:cNvPr>
          <p:cNvSpPr txBox="1"/>
          <p:nvPr/>
        </p:nvSpPr>
        <p:spPr>
          <a:xfrm>
            <a:off x="7821212" y="59018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6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574 L -0.00377 0.2145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-0.00377 0.25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172 L -0.00377 0.321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-0.00377 0.25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0.00183 0.2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0.00508 0.5106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1065 L 0.00508 0.577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7709 L 0.00404 0.6608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81" grpId="0"/>
      <p:bldP spid="83" grpId="0"/>
      <p:bldP spid="83" grpId="1"/>
      <p:bldP spid="84" grpId="0"/>
      <p:bldP spid="84" grpId="1"/>
      <p:bldP spid="78" grpId="0"/>
      <p:bldP spid="78" grpId="1"/>
      <p:bldP spid="79" grpId="0"/>
      <p:bldP spid="79" grpId="1"/>
      <p:bldP spid="80" grpId="0"/>
      <p:bldP spid="80" grpId="1"/>
      <p:bldP spid="91" grpId="0"/>
      <p:bldP spid="91" grpId="1"/>
      <p:bldP spid="92" grpId="0"/>
      <p:bldP spid="92" grpId="1"/>
      <p:bldP spid="93" grpId="0"/>
      <p:bldP spid="94" grpId="0"/>
      <p:bldP spid="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894236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EBE0AC-A30E-3DCA-8744-18083E54F908}"/>
              </a:ext>
            </a:extLst>
          </p:cNvPr>
          <p:cNvSpPr txBox="1"/>
          <p:nvPr/>
        </p:nvSpPr>
        <p:spPr>
          <a:xfrm>
            <a:off x="6459129" y="623082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BEE368-C81B-175E-E6AB-DFE4A10A6D1B}"/>
              </a:ext>
            </a:extLst>
          </p:cNvPr>
          <p:cNvSpPr txBox="1"/>
          <p:nvPr/>
        </p:nvSpPr>
        <p:spPr>
          <a:xfrm>
            <a:off x="9149777" y="6222247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/+*</a:t>
            </a:r>
            <a:endParaRPr 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5A5EF6-D115-0E4F-EB28-BAEF4AFB1350}"/>
              </a:ext>
            </a:extLst>
          </p:cNvPr>
          <p:cNvSpPr txBox="1"/>
          <p:nvPr/>
        </p:nvSpPr>
        <p:spPr>
          <a:xfrm>
            <a:off x="10930859" y="62044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5409DD-A0C8-A671-B88B-02729563D1C3}"/>
              </a:ext>
            </a:extLst>
          </p:cNvPr>
          <p:cNvSpPr txBox="1"/>
          <p:nvPr/>
        </p:nvSpPr>
        <p:spPr>
          <a:xfrm>
            <a:off x="7809490" y="62066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2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574 L -0.00078 0.213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8843 L 0.00117 0.322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2268 L -0.00078 0.2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0.00026 0.51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1065 L -0.00169 0.57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57408 L 0.00026 0.6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66088 L -1.47451E-17 -2.22222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85" grpId="0"/>
      <p:bldP spid="87" grpId="0"/>
      <p:bldP spid="88" grpId="0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</a:t>
            </a:r>
            <a:r>
              <a:rPr lang="en-IN" sz="2400" dirty="0">
                <a:solidFill>
                  <a:schemeClr val="accent6"/>
                </a:solidFill>
              </a:rPr>
              <a:t>linear list </a:t>
            </a:r>
            <a:r>
              <a:rPr lang="en-IN" sz="2400" dirty="0"/>
              <a:t>which allows </a:t>
            </a:r>
            <a:r>
              <a:rPr lang="en-IN" sz="2400" dirty="0">
                <a:solidFill>
                  <a:schemeClr val="accent6"/>
                </a:solidFill>
              </a:rPr>
              <a:t>insertion and deletion of an element</a:t>
            </a:r>
            <a:r>
              <a:rPr lang="en-IN" sz="2400" dirty="0"/>
              <a:t> at </a:t>
            </a:r>
            <a:r>
              <a:rPr lang="en-IN" sz="2400" b="1" dirty="0"/>
              <a:t>one end only </a:t>
            </a:r>
            <a:r>
              <a:rPr lang="en-IN" sz="2400" dirty="0"/>
              <a:t>is called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insertion operation</a:t>
            </a:r>
            <a:r>
              <a:rPr lang="en-IN" sz="2400" dirty="0"/>
              <a:t> is called as </a:t>
            </a:r>
            <a:r>
              <a:rPr lang="en-IN" sz="2400" dirty="0">
                <a:solidFill>
                  <a:schemeClr val="accent6"/>
                </a:solidFill>
              </a:rPr>
              <a:t>PUSH</a:t>
            </a:r>
            <a:r>
              <a:rPr lang="en-IN" sz="2400" dirty="0"/>
              <a:t> and </a:t>
            </a:r>
            <a:r>
              <a:rPr lang="en-IN" sz="2400" b="1" dirty="0"/>
              <a:t>deletion operation</a:t>
            </a:r>
            <a:r>
              <a:rPr lang="en-IN" sz="2400" dirty="0"/>
              <a:t> as </a:t>
            </a:r>
            <a:r>
              <a:rPr lang="en-IN" sz="2400" dirty="0">
                <a:solidFill>
                  <a:schemeClr val="accent6"/>
                </a:solidFill>
              </a:rPr>
              <a:t>POP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most accessible elements</a:t>
            </a:r>
            <a:r>
              <a:rPr lang="en-IN" sz="2400" dirty="0"/>
              <a:t> in stack is known as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elements can only be removed in the opposite orders from that in which they were added to the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Such a linear list is referred to as </a:t>
            </a:r>
            <a:r>
              <a:rPr lang="en-IN" sz="2400" dirty="0">
                <a:solidFill>
                  <a:schemeClr val="accent6"/>
                </a:solidFill>
              </a:rPr>
              <a:t>a LIFO (Last In First Out) </a:t>
            </a:r>
            <a:r>
              <a:rPr lang="en-IN" sz="2400" dirty="0"/>
              <a:t>list.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719" y="3268068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Add ‘)’ to the end of the infix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Push ‘(‘ on to the stack.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2528063"/>
            <a:ext cx="9338893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operand</a:t>
            </a:r>
            <a:r>
              <a:rPr lang="en-US" sz="2000" dirty="0"/>
              <a:t> (whether a number or a character) is encountered, add it to the postfix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2518636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3286926"/>
            <a:ext cx="9338893" cy="40233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left parenthesis ‘(’, is encountered, push it on the 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080" y="3732468"/>
            <a:ext cx="9338893" cy="13234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Repeatedly</a:t>
            </a:r>
            <a:r>
              <a:rPr lang="en-US" sz="2000" b="1" dirty="0"/>
              <a:t> pop </a:t>
            </a:r>
            <a:r>
              <a:rPr lang="en-US" sz="2000" dirty="0"/>
              <a:t>from stack and add it to the postfix expression until a </a:t>
            </a:r>
            <a:r>
              <a:rPr lang="en-US" sz="2000" b="1" dirty="0"/>
              <a:t>‘(‘</a:t>
            </a:r>
            <a:r>
              <a:rPr lang="en-US" sz="2000" dirty="0"/>
              <a:t> is encountered.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Discard</a:t>
            </a:r>
            <a:r>
              <a:rPr lang="en-US" sz="2000" dirty="0"/>
              <a:t> the </a:t>
            </a:r>
            <a:r>
              <a:rPr lang="en-US" b="1" dirty="0"/>
              <a:t>‘ ( ‘.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7719" y="3704194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5105739"/>
            <a:ext cx="9338893" cy="1384995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operator O 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Repeatedly pop </a:t>
            </a:r>
            <a:r>
              <a:rPr lang="en-US" sz="2000" dirty="0"/>
              <a:t>from the stack and add each operator (popped from the stack) to the postfix expression which has the </a:t>
            </a:r>
            <a:r>
              <a:rPr lang="en-US" sz="2000" b="1" dirty="0"/>
              <a:t>same or a higher precedence than O</a:t>
            </a:r>
            <a:r>
              <a:rPr lang="en-US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Push the operator </a:t>
            </a:r>
            <a:r>
              <a:rPr lang="en-US" sz="2400" b="1" dirty="0"/>
              <a:t>O</a:t>
            </a:r>
            <a:r>
              <a:rPr lang="en-US" sz="2000" b="1" dirty="0"/>
              <a:t> </a:t>
            </a:r>
            <a:r>
              <a:rPr lang="en-US" sz="2000" dirty="0"/>
              <a:t>to the stack.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7719" y="5049183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ABA08-0C5B-3F43-FF6B-1A59D959F202}"/>
              </a:ext>
            </a:extLst>
          </p:cNvPr>
          <p:cNvSpPr/>
          <p:nvPr/>
        </p:nvSpPr>
        <p:spPr>
          <a:xfrm>
            <a:off x="346995" y="1953535"/>
            <a:ext cx="9701978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Repeat until each character in the infix notation is scanned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FE1C7-F66F-6B18-541A-43B7AFDB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224"/>
              </p:ext>
            </p:extLst>
          </p:nvPr>
        </p:nvGraphicFramePr>
        <p:xfrm>
          <a:off x="10289218" y="79951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2FB338-3FEF-F432-A0C8-66DFD4F2173D}"/>
              </a:ext>
            </a:extLst>
          </p:cNvPr>
          <p:cNvCxnSpPr>
            <a:cxnSpLocks/>
          </p:cNvCxnSpPr>
          <p:nvPr/>
        </p:nvCxnSpPr>
        <p:spPr>
          <a:xfrm>
            <a:off x="11478827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3AD35-9490-9891-F8A4-7741D3C3D613}"/>
              </a:ext>
            </a:extLst>
          </p:cNvPr>
          <p:cNvCxnSpPr>
            <a:cxnSpLocks/>
          </p:cNvCxnSpPr>
          <p:nvPr/>
        </p:nvCxnSpPr>
        <p:spPr>
          <a:xfrm flipV="1">
            <a:off x="11656381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Example : Infix to Postfix : a + b * c – d / 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+ b * c – d / e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25866"/>
              </p:ext>
            </p:extLst>
          </p:nvPr>
        </p:nvGraphicFramePr>
        <p:xfrm>
          <a:off x="816747" y="1571835"/>
          <a:ext cx="7031113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2459993" y="221657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2459993" y="260465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2459993" y="297387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2459993" y="340523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2459993" y="37877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2459993" y="418521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93EA1-DEA9-7113-E501-A6EBBA99614B}"/>
              </a:ext>
            </a:extLst>
          </p:cNvPr>
          <p:cNvSpPr txBox="1"/>
          <p:nvPr/>
        </p:nvSpPr>
        <p:spPr>
          <a:xfrm>
            <a:off x="2459993" y="45732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643BF-7532-DA6C-7820-0D07752E7A76}"/>
              </a:ext>
            </a:extLst>
          </p:cNvPr>
          <p:cNvSpPr txBox="1"/>
          <p:nvPr/>
        </p:nvSpPr>
        <p:spPr>
          <a:xfrm>
            <a:off x="2459993" y="50179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12274-260A-7F60-6958-5A7A1288D2E2}"/>
              </a:ext>
            </a:extLst>
          </p:cNvPr>
          <p:cNvSpPr txBox="1"/>
          <p:nvPr/>
        </p:nvSpPr>
        <p:spPr>
          <a:xfrm>
            <a:off x="2459993" y="542484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9F680-E10E-9B28-4C62-A7371145E286}"/>
              </a:ext>
            </a:extLst>
          </p:cNvPr>
          <p:cNvSpPr txBox="1"/>
          <p:nvPr/>
        </p:nvSpPr>
        <p:spPr>
          <a:xfrm>
            <a:off x="2459993" y="580349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36478-1E75-9085-04CD-4A6CB2BB993D}"/>
              </a:ext>
            </a:extLst>
          </p:cNvPr>
          <p:cNvSpPr txBox="1"/>
          <p:nvPr/>
        </p:nvSpPr>
        <p:spPr>
          <a:xfrm>
            <a:off x="2459993" y="617270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DE73C-5A53-5BCE-D3D6-06A32E06AC2D}"/>
              </a:ext>
            </a:extLst>
          </p:cNvPr>
          <p:cNvSpPr txBox="1"/>
          <p:nvPr/>
        </p:nvSpPr>
        <p:spPr>
          <a:xfrm>
            <a:off x="3970751" y="218994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068409" y="26345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B5642-12DD-AA2A-0DE6-55BEE93D5898}"/>
              </a:ext>
            </a:extLst>
          </p:cNvPr>
          <p:cNvSpPr txBox="1"/>
          <p:nvPr/>
        </p:nvSpPr>
        <p:spPr>
          <a:xfrm>
            <a:off x="4068409" y="299436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2BB5B-C41F-F6A7-3A61-3B39BB5195E8}"/>
              </a:ext>
            </a:extLst>
          </p:cNvPr>
          <p:cNvSpPr txBox="1"/>
          <p:nvPr/>
        </p:nvSpPr>
        <p:spPr>
          <a:xfrm>
            <a:off x="4069726" y="3363582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74D9-CCD7-A5A8-039E-6AEECB520779}"/>
              </a:ext>
            </a:extLst>
          </p:cNvPr>
          <p:cNvSpPr txBox="1"/>
          <p:nvPr/>
        </p:nvSpPr>
        <p:spPr>
          <a:xfrm>
            <a:off x="4069726" y="37771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06F5C-54C6-D5FA-AF03-C0A305D44090}"/>
              </a:ext>
            </a:extLst>
          </p:cNvPr>
          <p:cNvSpPr txBox="1"/>
          <p:nvPr/>
        </p:nvSpPr>
        <p:spPr>
          <a:xfrm>
            <a:off x="4069726" y="41868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5250-80F1-2268-E608-A4B34FB35987}"/>
              </a:ext>
            </a:extLst>
          </p:cNvPr>
          <p:cNvSpPr txBox="1"/>
          <p:nvPr/>
        </p:nvSpPr>
        <p:spPr>
          <a:xfrm>
            <a:off x="4069726" y="4574931"/>
            <a:ext cx="10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1EB50-804F-1ADC-AFBF-AB2CC167EE5A}"/>
              </a:ext>
            </a:extLst>
          </p:cNvPr>
          <p:cNvSpPr txBox="1"/>
          <p:nvPr/>
        </p:nvSpPr>
        <p:spPr>
          <a:xfrm>
            <a:off x="4069726" y="498185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E9C03-C525-7FF9-5A10-29440823882E}"/>
              </a:ext>
            </a:extLst>
          </p:cNvPr>
          <p:cNvSpPr txBox="1"/>
          <p:nvPr/>
        </p:nvSpPr>
        <p:spPr>
          <a:xfrm>
            <a:off x="4069726" y="538878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B616C-30AA-B0D2-D60C-EE2E86ECB139}"/>
              </a:ext>
            </a:extLst>
          </p:cNvPr>
          <p:cNvSpPr txBox="1"/>
          <p:nvPr/>
        </p:nvSpPr>
        <p:spPr>
          <a:xfrm>
            <a:off x="4069726" y="577685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D0A74-A35B-B51C-03E0-9D87A0ACAF83}"/>
              </a:ext>
            </a:extLst>
          </p:cNvPr>
          <p:cNvSpPr txBox="1"/>
          <p:nvPr/>
        </p:nvSpPr>
        <p:spPr>
          <a:xfrm>
            <a:off x="4069726" y="6146067"/>
            <a:ext cx="15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 e /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954077" y="26530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980707" y="303054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982187" y="341376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980707" y="38297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998867" y="42384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998867" y="463136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998867" y="50383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998867" y="538558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980707" y="580407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1000128" y="61947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D892D-0A01-A815-30E2-A81F480534D4}"/>
              </a:ext>
            </a:extLst>
          </p:cNvPr>
          <p:cNvSpPr txBox="1"/>
          <p:nvPr/>
        </p:nvSpPr>
        <p:spPr>
          <a:xfrm>
            <a:off x="2136290" y="834618"/>
            <a:ext cx="117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400" b="1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954077" y="1590714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2313840" y="15921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3906660" y="1593876"/>
            <a:ext cx="19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Postfix Expression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7D0CCB3-5026-E8E1-AD9E-4BD56AE9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40580"/>
              </p:ext>
            </p:extLst>
          </p:nvPr>
        </p:nvGraphicFramePr>
        <p:xfrm>
          <a:off x="10289218" y="93268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2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978" y="1822305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Prefix Conversion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8856" y="951238"/>
            <a:ext cx="11160000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infix expression. </a:t>
            </a:r>
          </a:p>
          <a:p>
            <a:r>
              <a:rPr lang="en-US" sz="2000" dirty="0"/>
              <a:t>Note : while reversing </a:t>
            </a:r>
            <a:r>
              <a:rPr lang="en-US" sz="2000" b="1" dirty="0"/>
              <a:t>each ‘(‘ will become ‘)’ </a:t>
            </a:r>
            <a:r>
              <a:rPr lang="en-US" sz="2000" dirty="0"/>
              <a:t>and each </a:t>
            </a:r>
            <a:r>
              <a:rPr lang="en-US" sz="2000" b="1" dirty="0"/>
              <a:t>‘)’ becomes ‘(‘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56" y="951240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856" y="1813971"/>
            <a:ext cx="111600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Convert the reversed infix expression to </a:t>
            </a:r>
            <a:r>
              <a:rPr lang="en-US" sz="2000" b="1" dirty="0"/>
              <a:t>“nearly” postfix </a:t>
            </a:r>
            <a:r>
              <a:rPr lang="en-US" sz="2000" dirty="0"/>
              <a:t>expression.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While converting, </a:t>
            </a:r>
            <a:r>
              <a:rPr lang="en-US" sz="2000" b="1" dirty="0"/>
              <a:t>instead of popping operators with greater than or equal precedence</a:t>
            </a:r>
            <a:r>
              <a:rPr lang="en-US" sz="2000" dirty="0"/>
              <a:t>, here we will </a:t>
            </a:r>
            <a:r>
              <a:rPr lang="en-US" sz="2000" b="1" dirty="0"/>
              <a:t>only pop the operators from stack that have greater precedence</a:t>
            </a:r>
            <a:r>
              <a:rPr lang="en-US" sz="20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856" y="3061901"/>
            <a:ext cx="11160000" cy="4001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postfix expression.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856" y="3061901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2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Infix to Postfix &amp; Prefix Conversion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9A1A0-0107-6EA8-7043-8E880963A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91583"/>
              </p:ext>
            </p:extLst>
          </p:nvPr>
        </p:nvGraphicFramePr>
        <p:xfrm>
          <a:off x="131763" y="911812"/>
          <a:ext cx="9731328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5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85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087BA3-0609-F817-1042-34495FDB4C2E}"/>
              </a:ext>
            </a:extLst>
          </p:cNvPr>
          <p:cNvSpPr txBox="1"/>
          <p:nvPr/>
        </p:nvSpPr>
        <p:spPr>
          <a:xfrm>
            <a:off x="967659" y="137603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* c – d / e * h </a:t>
            </a:r>
            <a:endParaRPr lang="en-US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60317-AEA7-6456-44E5-210C582F2EBB}"/>
              </a:ext>
            </a:extLst>
          </p:cNvPr>
          <p:cNvSpPr txBox="1"/>
          <p:nvPr/>
        </p:nvSpPr>
        <p:spPr>
          <a:xfrm>
            <a:off x="960256" y="1807480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^ B – C * D + E ^ F / G</a:t>
            </a:r>
            <a:endParaRPr lang="en-US" sz="2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99EFA-9F0F-A1D0-A3DC-84B01671109D}"/>
              </a:ext>
            </a:extLst>
          </p:cNvPr>
          <p:cNvSpPr txBox="1"/>
          <p:nvPr/>
        </p:nvSpPr>
        <p:spPr>
          <a:xfrm>
            <a:off x="970607" y="2316302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– C * D * E ^ F ^ G</a:t>
            </a:r>
            <a:endParaRPr lang="en-US" sz="2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6BDF-6F2A-C043-2A16-C4AB1C0DFC87}"/>
              </a:ext>
            </a:extLst>
          </p:cNvPr>
          <p:cNvSpPr txBox="1"/>
          <p:nvPr/>
        </p:nvSpPr>
        <p:spPr>
          <a:xfrm>
            <a:off x="980953" y="277796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2 * 3 / (2 – 1) + 5 * 3</a:t>
            </a:r>
            <a:endParaRPr lang="en-US" sz="2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5E167-2730-18F0-037F-D4B4B7285F2A}"/>
              </a:ext>
            </a:extLst>
          </p:cNvPr>
          <p:cNvSpPr txBox="1"/>
          <p:nvPr/>
        </p:nvSpPr>
        <p:spPr>
          <a:xfrm>
            <a:off x="991297" y="3195579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(B * (C – D) / E)</a:t>
            </a:r>
            <a:endParaRPr lang="en-US" sz="2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445E-5181-19F7-7897-656BF5D7DCAB}"/>
              </a:ext>
            </a:extLst>
          </p:cNvPr>
          <p:cNvSpPr txBox="1"/>
          <p:nvPr/>
        </p:nvSpPr>
        <p:spPr>
          <a:xfrm>
            <a:off x="972066" y="360543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( A + B ) * C + D / ( B + A * C ) +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13438-5685-80AC-B773-30380ABE42FF}"/>
              </a:ext>
            </a:extLst>
          </p:cNvPr>
          <p:cNvSpPr txBox="1"/>
          <p:nvPr/>
        </p:nvSpPr>
        <p:spPr>
          <a:xfrm>
            <a:off x="1000170" y="410270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0" dirty="0"/>
              <a:t>((a+b^c^d)*(e+f/d))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AED96-87A1-A088-0580-F1B411E98571}"/>
              </a:ext>
            </a:extLst>
          </p:cNvPr>
          <p:cNvSpPr txBox="1"/>
          <p:nvPr/>
        </p:nvSpPr>
        <p:spPr>
          <a:xfrm>
            <a:off x="1001662" y="455440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( A + B * C / D - E + F / G / ( H + I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9267-BFBC-DD8F-9477-507B56B4F934}"/>
              </a:ext>
            </a:extLst>
          </p:cNvPr>
          <p:cNvSpPr txBox="1"/>
          <p:nvPr/>
        </p:nvSpPr>
        <p:spPr>
          <a:xfrm>
            <a:off x="1000170" y="499837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((b * c) / (d – 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FF4BF-37BA-CE8F-00C2-F72F60918FD9}"/>
              </a:ext>
            </a:extLst>
          </p:cNvPr>
          <p:cNvSpPr txBox="1"/>
          <p:nvPr/>
        </p:nvSpPr>
        <p:spPr>
          <a:xfrm>
            <a:off x="1001651" y="5470367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 B * C – (D / E – F) * G) * H</a:t>
            </a:r>
          </a:p>
        </p:txBody>
      </p:sp>
    </p:spTree>
    <p:extLst>
      <p:ext uri="{BB962C8B-B14F-4D97-AF65-F5344CB8AC3E}">
        <p14:creationId xmlns:p14="http://schemas.microsoft.com/office/powerpoint/2010/main" val="426762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3671156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Postfix Expression : 5,4,6,+,*,4,9,3,/,+,*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32415"/>
              </p:ext>
            </p:extLst>
          </p:nvPr>
        </p:nvGraphicFramePr>
        <p:xfrm>
          <a:off x="339523" y="825463"/>
          <a:ext cx="8953499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5, 4, 6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856640" y="34802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801834" y="266315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799871" y="390264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819555" y="429689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819555" y="470673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834908" y="509945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68A7A4-7194-B5F3-C20B-9A36454FF249}"/>
              </a:ext>
            </a:extLst>
          </p:cNvPr>
          <p:cNvSpPr txBox="1"/>
          <p:nvPr/>
        </p:nvSpPr>
        <p:spPr>
          <a:xfrm>
            <a:off x="833276" y="548756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4E2C-FB05-045E-071B-AB6B550B1BE4}"/>
              </a:ext>
            </a:extLst>
          </p:cNvPr>
          <p:cNvSpPr txBox="1"/>
          <p:nvPr/>
        </p:nvSpPr>
        <p:spPr>
          <a:xfrm>
            <a:off x="6630835" y="2672502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93FDA-64D1-1566-D94A-73F376DC6627}"/>
              </a:ext>
            </a:extLst>
          </p:cNvPr>
          <p:cNvSpPr txBox="1"/>
          <p:nvPr/>
        </p:nvSpPr>
        <p:spPr>
          <a:xfrm>
            <a:off x="8298599" y="266297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856640" y="3871358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4AD65B-10DB-AF54-22A6-DD16C226E7DE}"/>
              </a:ext>
            </a:extLst>
          </p:cNvPr>
          <p:cNvSpPr txBox="1"/>
          <p:nvPr/>
        </p:nvSpPr>
        <p:spPr>
          <a:xfrm>
            <a:off x="1856639" y="4262104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50, 4, 9, 3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15B35-CB20-176E-3820-61E715756E74}"/>
              </a:ext>
            </a:extLst>
          </p:cNvPr>
          <p:cNvSpPr txBox="1"/>
          <p:nvPr/>
        </p:nvSpPr>
        <p:spPr>
          <a:xfrm>
            <a:off x="1856639" y="4683578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842179-B820-9560-9EC5-9D57A77AA831}"/>
              </a:ext>
            </a:extLst>
          </p:cNvPr>
          <p:cNvSpPr txBox="1"/>
          <p:nvPr/>
        </p:nvSpPr>
        <p:spPr>
          <a:xfrm>
            <a:off x="4776230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357C6C-906E-1DB4-1502-EE21BDF4C212}"/>
              </a:ext>
            </a:extLst>
          </p:cNvPr>
          <p:cNvSpPr txBox="1"/>
          <p:nvPr/>
        </p:nvSpPr>
        <p:spPr>
          <a:xfrm>
            <a:off x="6652415" y="466806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A94534-4DD9-4D52-A35F-18089FEAA62E}"/>
              </a:ext>
            </a:extLst>
          </p:cNvPr>
          <p:cNvSpPr txBox="1"/>
          <p:nvPr/>
        </p:nvSpPr>
        <p:spPr>
          <a:xfrm>
            <a:off x="8257646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FEB21B-AC7D-CB3B-2FCF-22930510B6FD}"/>
              </a:ext>
            </a:extLst>
          </p:cNvPr>
          <p:cNvSpPr txBox="1"/>
          <p:nvPr/>
        </p:nvSpPr>
        <p:spPr>
          <a:xfrm>
            <a:off x="1855267" y="5054819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C15E6C-62BC-FEA1-C6CA-B430B296CDDB}"/>
              </a:ext>
            </a:extLst>
          </p:cNvPr>
          <p:cNvSpPr txBox="1"/>
          <p:nvPr/>
        </p:nvSpPr>
        <p:spPr>
          <a:xfrm>
            <a:off x="4801834" y="508965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8E2FF-B057-D5C5-A47D-ECF91AF50D97}"/>
              </a:ext>
            </a:extLst>
          </p:cNvPr>
          <p:cNvSpPr txBox="1"/>
          <p:nvPr/>
        </p:nvSpPr>
        <p:spPr>
          <a:xfrm>
            <a:off x="6652415" y="50569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60A0F-CD31-377E-C1AB-9F9BC9DD9327}"/>
              </a:ext>
            </a:extLst>
          </p:cNvPr>
          <p:cNvSpPr txBox="1"/>
          <p:nvPr/>
        </p:nvSpPr>
        <p:spPr>
          <a:xfrm>
            <a:off x="8295770" y="505742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14322-5952-DA1E-D324-506335D0C059}"/>
              </a:ext>
            </a:extLst>
          </p:cNvPr>
          <p:cNvSpPr txBox="1"/>
          <p:nvPr/>
        </p:nvSpPr>
        <p:spPr>
          <a:xfrm>
            <a:off x="1870803" y="5485770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F9018-C8AD-9658-89F1-B7AE3286F72A}"/>
              </a:ext>
            </a:extLst>
          </p:cNvPr>
          <p:cNvSpPr txBox="1"/>
          <p:nvPr/>
        </p:nvSpPr>
        <p:spPr>
          <a:xfrm>
            <a:off x="4801834" y="545707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4AB80-D775-2564-7749-72DDF4375183}"/>
              </a:ext>
            </a:extLst>
          </p:cNvPr>
          <p:cNvSpPr txBox="1"/>
          <p:nvPr/>
        </p:nvSpPr>
        <p:spPr>
          <a:xfrm>
            <a:off x="6652415" y="547519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317B52-ACF1-E1AE-C29A-D79561D91263}"/>
              </a:ext>
            </a:extLst>
          </p:cNvPr>
          <p:cNvSpPr txBox="1"/>
          <p:nvPr/>
        </p:nvSpPr>
        <p:spPr>
          <a:xfrm>
            <a:off x="8316748" y="550678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6014842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350 </a:t>
            </a:r>
          </a:p>
        </p:txBody>
      </p:sp>
    </p:spTree>
    <p:extLst>
      <p:ext uri="{BB962C8B-B14F-4D97-AF65-F5344CB8AC3E}">
        <p14:creationId xmlns:p14="http://schemas.microsoft.com/office/powerpoint/2010/main" val="11382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29" grpId="0"/>
      <p:bldP spid="38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pointer TOP keeps track of the top element in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Initially, when the </a:t>
            </a:r>
            <a:r>
              <a:rPr lang="en-IN" sz="2400" b="1" dirty="0"/>
              <a:t>stack is empty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 has a value of </a:t>
            </a:r>
            <a:r>
              <a:rPr lang="en-IN" sz="2400" dirty="0">
                <a:solidFill>
                  <a:schemeClr val="accent6"/>
                </a:solidFill>
              </a:rPr>
              <a:t>“zero”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Each time a</a:t>
            </a:r>
            <a:r>
              <a:rPr lang="en-IN" sz="2400" b="1" dirty="0"/>
              <a:t> new element is inserted</a:t>
            </a:r>
            <a:r>
              <a:rPr lang="en-IN" sz="2400" dirty="0"/>
              <a:t> in the stack, the pointer is </a:t>
            </a:r>
            <a:r>
              <a:rPr lang="en-IN" sz="2400" dirty="0">
                <a:solidFill>
                  <a:schemeClr val="accent6"/>
                </a:solidFill>
              </a:rPr>
              <a:t>incremented by “one”</a:t>
            </a:r>
            <a:r>
              <a:rPr lang="en-IN" sz="2400" dirty="0"/>
              <a:t> before, the element is placed on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6"/>
                </a:solidFill>
              </a:rPr>
              <a:t>pointer is decremented by “one”</a:t>
            </a:r>
            <a:r>
              <a:rPr lang="en-IN" sz="2400" dirty="0"/>
              <a:t> each time a </a:t>
            </a:r>
            <a:r>
              <a:rPr lang="en-IN" sz="2400" b="1" dirty="0"/>
              <a:t>deletion is made</a:t>
            </a:r>
            <a:r>
              <a:rPr lang="en-IN" sz="2400" dirty="0"/>
              <a:t> from the stack.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Postfix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3511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7 5 2 + * 4 1 1 + /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/>
                        <a:t>12, 7, 3, -, /, 2, 1, 5, +, *, +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2, 3, 1, *, +, 9,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5, 6, 2, +, *, 12, 4, /,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12, 2, /, 34, 20, -, +, 5,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Prefix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66643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Prefix Expression : -, *, +, 4, 3, 2, 5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360730"/>
              </p:ext>
            </p:extLst>
          </p:nvPr>
        </p:nvGraphicFramePr>
        <p:xfrm>
          <a:off x="339523" y="825463"/>
          <a:ext cx="8953499" cy="34390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111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5, 2, 3, 4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904265" y="348978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828446" y="3874072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913790" y="3880883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4976617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9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1FE9A-610D-B1DF-DBFF-4C8767DBD1EE}"/>
              </a:ext>
            </a:extLst>
          </p:cNvPr>
          <p:cNvSpPr txBox="1"/>
          <p:nvPr/>
        </p:nvSpPr>
        <p:spPr>
          <a:xfrm>
            <a:off x="4774375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77EF-EB57-ABF4-C077-4F47D260035F}"/>
              </a:ext>
            </a:extLst>
          </p:cNvPr>
          <p:cNvSpPr txBox="1"/>
          <p:nvPr/>
        </p:nvSpPr>
        <p:spPr>
          <a:xfrm>
            <a:off x="6634727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03722-101F-75A7-DF1C-BC64064E96B5}"/>
              </a:ext>
            </a:extLst>
          </p:cNvPr>
          <p:cNvSpPr txBox="1"/>
          <p:nvPr/>
        </p:nvSpPr>
        <p:spPr>
          <a:xfrm>
            <a:off x="8273027" y="349250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0E750-718A-FE1A-19FA-0A1883F27A7B}"/>
              </a:ext>
            </a:extLst>
          </p:cNvPr>
          <p:cNvSpPr txBox="1"/>
          <p:nvPr/>
        </p:nvSpPr>
        <p:spPr>
          <a:xfrm>
            <a:off x="477437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6F118-E14E-6FFD-4E59-F8530B48E1CB}"/>
              </a:ext>
            </a:extLst>
          </p:cNvPr>
          <p:cNvSpPr txBox="1"/>
          <p:nvPr/>
        </p:nvSpPr>
        <p:spPr>
          <a:xfrm>
            <a:off x="662222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E84C0-FEE0-92F9-B036-427A226D3998}"/>
              </a:ext>
            </a:extLst>
          </p:cNvPr>
          <p:cNvSpPr txBox="1"/>
          <p:nvPr/>
        </p:nvSpPr>
        <p:spPr>
          <a:xfrm>
            <a:off x="8273027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89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42" grpId="0"/>
      <p:bldP spid="43" grpId="0"/>
      <p:bldP spid="44" grpId="0"/>
      <p:bldP spid="29" grpId="0"/>
      <p:bldP spid="38" grpId="0"/>
      <p:bldP spid="47" grpId="0"/>
      <p:bldP spid="48" grpId="0"/>
      <p:bldP spid="49" grpId="0"/>
      <p:bldP spid="50" grpId="0"/>
      <p:bldP spid="64" grpId="0" animBg="1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Prefix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82085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+, *, 2, +, /, 14, 2, 5,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-, *, 6, 3, -, 4,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+, +, 2, 6, +, -, 13, 2,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/, *, 2, *, 5, +, 3, 6, 5,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*, 3, +, 16, 2, /, 12,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85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389400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solution.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E.g.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</a:p>
          <a:p>
            <a:pPr algn="r"/>
            <a:r>
              <a:rPr lang="en-US" sz="2000" dirty="0"/>
              <a:t>E.g.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integer number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</a:p>
          <a:p>
            <a:r>
              <a:rPr lang="en-US" dirty="0"/>
              <a:t>This 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Stack S</a:t>
            </a:r>
            <a:r>
              <a:rPr lang="en-US" dirty="0"/>
              <a:t> is used to store an activation record associated with each recursive call. </a:t>
            </a:r>
          </a:p>
          <a:p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S.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TEMP_REC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/>
              <a:t>.</a:t>
            </a:r>
          </a:p>
          <a:p>
            <a:r>
              <a:rPr lang="en-US" b="1" dirty="0"/>
              <a:t>Initially</a:t>
            </a:r>
            <a:r>
              <a:rPr lang="en-US" dirty="0"/>
              <a:t> 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88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Frequently asked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State algorithms for following operations on Stack:  PUSH, POP, PEEP, CHANGE. </a:t>
            </a:r>
            <a:endParaRPr lang="en-US" dirty="0"/>
          </a:p>
          <a:p>
            <a:r>
              <a:rPr lang="en-US" sz="2400" dirty="0"/>
              <a:t>Write an algorithm to evaluate POSTFIX Expression. </a:t>
            </a:r>
          </a:p>
          <a:p>
            <a:r>
              <a:rPr lang="en-US" sz="2400" dirty="0"/>
              <a:t>Write an algorithm to convert an infix expression to postfix expression. </a:t>
            </a:r>
          </a:p>
          <a:p>
            <a:r>
              <a:rPr lang="en-US" sz="2400" dirty="0"/>
              <a:t>Consider the stack S of characters, where S is allocated 8 memory cells. </a:t>
            </a:r>
          </a:p>
          <a:p>
            <a:pPr lvl="1"/>
            <a:r>
              <a:rPr lang="en-US" dirty="0"/>
              <a:t>S: A,C,D, F, K, _, _, _. Sketch the stack after each of the following operations. </a:t>
            </a:r>
          </a:p>
          <a:p>
            <a:pPr lvl="1"/>
            <a:r>
              <a:rPr lang="en-US" dirty="0"/>
              <a:t>Pop(), Pop() ,Push(L), Push(P), Pop(), Push(R), Push (S), Pop(). </a:t>
            </a:r>
          </a:p>
          <a:p>
            <a:r>
              <a:rPr lang="en-US" sz="2400" dirty="0"/>
              <a:t>Solve the Postfix Expression 6 2 3 + - 3 8 2 / + * 2 $ 3 + using Stack. </a:t>
            </a:r>
          </a:p>
        </p:txBody>
      </p:sp>
    </p:spTree>
    <p:extLst>
      <p:ext uri="{BB962C8B-B14F-4D97-AF65-F5344CB8AC3E}">
        <p14:creationId xmlns:p14="http://schemas.microsoft.com/office/powerpoint/2010/main" val="4072377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Push – Pop – Peep - Change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7247</Words>
  <Application>Microsoft Office PowerPoint</Application>
  <PresentationFormat>Widescreen</PresentationFormat>
  <Paragraphs>1700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Roboto Condensed</vt:lpstr>
      <vt:lpstr>Arial</vt:lpstr>
      <vt:lpstr>Calibri</vt:lpstr>
      <vt:lpstr>Wingdings 2</vt:lpstr>
      <vt:lpstr>Wingdings</vt:lpstr>
      <vt:lpstr>Roboto Condensed Light</vt:lpstr>
      <vt:lpstr>Consolas</vt:lpstr>
      <vt:lpstr>Wingdings 3</vt:lpstr>
      <vt:lpstr>Office Theme</vt:lpstr>
      <vt:lpstr>Unit-1 (Part 3)  Stack  Linear Data Structure</vt:lpstr>
      <vt:lpstr>PowerPoint Presentation</vt:lpstr>
      <vt:lpstr>Stack</vt:lpstr>
      <vt:lpstr>Stack</vt:lpstr>
      <vt:lpstr>Stack </vt:lpstr>
      <vt:lpstr>Applications of Stack</vt:lpstr>
      <vt:lpstr>Applications of Stack</vt:lpstr>
      <vt:lpstr>Operations on Stack</vt:lpstr>
      <vt:lpstr>Procedure : PUSH (S, TOP, X)</vt:lpstr>
      <vt:lpstr>Function : POP (S, TOP)</vt:lpstr>
      <vt:lpstr>Function : PEEP (S, TOP, I)</vt:lpstr>
      <vt:lpstr>PROCEDURE : CHANGE (S, TOP, X, I)</vt:lpstr>
      <vt:lpstr>Programming of Stack using an Array</vt:lpstr>
      <vt:lpstr>Check the grammar of the input string</vt:lpstr>
      <vt:lpstr>Algorithm: RECOGNIZE</vt:lpstr>
      <vt:lpstr>Algorithm: RECOGNIZE</vt:lpstr>
      <vt:lpstr>Algorithm: RECOGNIZE</vt:lpstr>
      <vt:lpstr>Algorithm: RECOGNIZE</vt:lpstr>
      <vt:lpstr>Algorithm : RECOGNIZE</vt:lpstr>
      <vt:lpstr>Polish Notations</vt:lpstr>
      <vt:lpstr>Polish Expression &amp; their Compilation</vt:lpstr>
      <vt:lpstr>Polish Notation</vt:lpstr>
      <vt:lpstr>Polish Notation</vt:lpstr>
      <vt:lpstr>Infix to Postfix Conversion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Infix to Postfix Conversion</vt:lpstr>
      <vt:lpstr>Example : Infix to Postfix : a + b * c – d / e </vt:lpstr>
      <vt:lpstr>General Infix to Prefix Conversion</vt:lpstr>
      <vt:lpstr>Exercise : Infix to Postfix &amp; Prefix Conversion</vt:lpstr>
      <vt:lpstr>Evaluation of Postfix Expression</vt:lpstr>
      <vt:lpstr> Evaluation of Postfix Expression</vt:lpstr>
      <vt:lpstr> Evaluation of Postfix Expression</vt:lpstr>
      <vt:lpstr> Evaluation of Postfix Expression : 5,4,6,+,*,4,9,3,/,+,*</vt:lpstr>
      <vt:lpstr>Algorithm: EVALUATE_POSTFIX</vt:lpstr>
      <vt:lpstr>Algorithm: EVALUATE_POSTFIX</vt:lpstr>
      <vt:lpstr>Exercise : Evaluation of Postfix Expression</vt:lpstr>
      <vt:lpstr>Evaluation of Prefix Expression</vt:lpstr>
      <vt:lpstr>Algorithm: EVALUATE_PREFIX</vt:lpstr>
      <vt:lpstr>Algorithm: EVALUATE_PREFIX</vt:lpstr>
      <vt:lpstr> Evaluation of Prefix Expression : -, *, +, 4, 3, 2, 5</vt:lpstr>
      <vt:lpstr>Exercise : Evaluation of Prefix Expression</vt:lpstr>
      <vt:lpstr>Recursion</vt:lpstr>
      <vt:lpstr>Recursion</vt:lpstr>
      <vt:lpstr>Algorithm to find factorial using recursion</vt:lpstr>
      <vt:lpstr>Algorithm: FACTORIAL</vt:lpstr>
      <vt:lpstr>Trace of Algorithm FACTORIAL, N=2</vt:lpstr>
      <vt:lpstr>Trace of Algorithm FACTORIAL, N=2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HareKrishna</cp:lastModifiedBy>
  <cp:revision>373</cp:revision>
  <dcterms:created xsi:type="dcterms:W3CDTF">2020-05-01T05:09:15Z</dcterms:created>
  <dcterms:modified xsi:type="dcterms:W3CDTF">2024-06-16T04:39:36Z</dcterms:modified>
</cp:coreProperties>
</file>