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5"/>
  </p:notesMasterIdLst>
  <p:handoutMasterIdLst>
    <p:handoutMasterId r:id="rId76"/>
  </p:handoutMasterIdLst>
  <p:sldIdLst>
    <p:sldId id="283" r:id="rId2"/>
    <p:sldId id="417" r:id="rId3"/>
    <p:sldId id="301" r:id="rId4"/>
    <p:sldId id="412" r:id="rId5"/>
    <p:sldId id="368" r:id="rId6"/>
    <p:sldId id="369" r:id="rId7"/>
    <p:sldId id="370" r:id="rId8"/>
    <p:sldId id="371" r:id="rId9"/>
    <p:sldId id="372" r:id="rId10"/>
    <p:sldId id="309" r:id="rId11"/>
    <p:sldId id="373" r:id="rId12"/>
    <p:sldId id="311" r:id="rId13"/>
    <p:sldId id="374" r:id="rId14"/>
    <p:sldId id="312" r:id="rId15"/>
    <p:sldId id="375" r:id="rId16"/>
    <p:sldId id="376" r:id="rId17"/>
    <p:sldId id="315" r:id="rId18"/>
    <p:sldId id="316" r:id="rId19"/>
    <p:sldId id="384" r:id="rId20"/>
    <p:sldId id="377" r:id="rId21"/>
    <p:sldId id="318" r:id="rId22"/>
    <p:sldId id="319" r:id="rId23"/>
    <p:sldId id="379" r:id="rId24"/>
    <p:sldId id="393" r:id="rId25"/>
    <p:sldId id="321" r:id="rId26"/>
    <p:sldId id="322" r:id="rId27"/>
    <p:sldId id="323" r:id="rId28"/>
    <p:sldId id="385" r:id="rId29"/>
    <p:sldId id="394" r:id="rId30"/>
    <p:sldId id="325" r:id="rId31"/>
    <p:sldId id="326" r:id="rId32"/>
    <p:sldId id="383" r:id="rId33"/>
    <p:sldId id="395" r:id="rId34"/>
    <p:sldId id="396" r:id="rId35"/>
    <p:sldId id="330" r:id="rId36"/>
    <p:sldId id="331" r:id="rId37"/>
    <p:sldId id="332" r:id="rId38"/>
    <p:sldId id="416" r:id="rId39"/>
    <p:sldId id="397" r:id="rId40"/>
    <p:sldId id="398" r:id="rId41"/>
    <p:sldId id="399" r:id="rId42"/>
    <p:sldId id="337" r:id="rId43"/>
    <p:sldId id="400" r:id="rId44"/>
    <p:sldId id="340" r:id="rId45"/>
    <p:sldId id="401" r:id="rId46"/>
    <p:sldId id="343" r:id="rId47"/>
    <p:sldId id="344" r:id="rId48"/>
    <p:sldId id="345" r:id="rId49"/>
    <p:sldId id="402" r:id="rId50"/>
    <p:sldId id="347" r:id="rId51"/>
    <p:sldId id="348" r:id="rId52"/>
    <p:sldId id="404" r:id="rId53"/>
    <p:sldId id="405" r:id="rId54"/>
    <p:sldId id="351" r:id="rId55"/>
    <p:sldId id="406" r:id="rId56"/>
    <p:sldId id="353" r:id="rId57"/>
    <p:sldId id="407" r:id="rId58"/>
    <p:sldId id="355" r:id="rId59"/>
    <p:sldId id="408" r:id="rId60"/>
    <p:sldId id="409" r:id="rId61"/>
    <p:sldId id="387" r:id="rId62"/>
    <p:sldId id="388" r:id="rId63"/>
    <p:sldId id="358" r:id="rId64"/>
    <p:sldId id="359" r:id="rId65"/>
    <p:sldId id="410" r:id="rId66"/>
    <p:sldId id="361" r:id="rId67"/>
    <p:sldId id="390" r:id="rId68"/>
    <p:sldId id="392" r:id="rId69"/>
    <p:sldId id="391" r:id="rId70"/>
    <p:sldId id="411" r:id="rId71"/>
    <p:sldId id="365" r:id="rId72"/>
    <p:sldId id="364" r:id="rId73"/>
    <p:sldId id="366" r:id="rId74"/>
  </p:sldIdLst>
  <p:sldSz cx="12192000" cy="6858000"/>
  <p:notesSz cx="6858000" cy="9144000"/>
  <p:embeddedFontLst>
    <p:embeddedFont>
      <p:font typeface="Consolas" panose="020B0609020204030204" pitchFamily="49" charset="0"/>
      <p:regular r:id="rId77"/>
      <p:bold r:id="rId78"/>
      <p:italic r:id="rId79"/>
      <p:boldItalic r:id="rId80"/>
    </p:embeddedFont>
    <p:embeddedFont>
      <p:font typeface="Roboto Condensed" panose="02000000000000000000" pitchFamily="2" charset="0"/>
      <p:regular r:id="rId81"/>
      <p:bold r:id="rId82"/>
      <p:italic r:id="rId83"/>
      <p:boldItalic r:id="rId84"/>
    </p:embeddedFont>
    <p:embeddedFont>
      <p:font typeface="Roboto Condensed Light" panose="02000000000000000000" pitchFamily="2" charset="0"/>
      <p:regular r:id="rId85"/>
      <p:italic r:id="rId86"/>
    </p:embeddedFont>
    <p:embeddedFont>
      <p:font typeface="Wingdings 2" panose="05020102010507070707" pitchFamily="18" charset="2"/>
      <p:regular r:id="rId87"/>
    </p:embeddedFont>
    <p:embeddedFont>
      <p:font typeface="Wingdings 3" panose="05040102010807070707" pitchFamily="18" charset="2"/>
      <p:regular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86275" autoAdjust="0"/>
  </p:normalViewPr>
  <p:slideViewPr>
    <p:cSldViewPr snapToGrid="0">
      <p:cViewPr varScale="1">
        <p:scale>
          <a:sx n="58" d="100"/>
          <a:sy n="58" d="100"/>
        </p:scale>
        <p:origin x="1296" y="66"/>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19-06-2024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9716596" y="886592"/>
            <a:ext cx="2554142" cy="587454"/>
            <a:chOff x="9424496" y="861192"/>
            <a:chExt cx="2554142" cy="587454"/>
          </a:xfrm>
        </p:grpSpPr>
        <p:pic>
          <p:nvPicPr>
            <p:cNvPr id="33" name="Picture 32">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4" name="Rectangle 33">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56580" y="9015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6" name="Straight Connector 35">
            <a:extLst>
              <a:ext uri="{FF2B5EF4-FFF2-40B4-BE49-F238E27FC236}">
                <a16:creationId xmlns:a16="http://schemas.microsoft.com/office/drawing/2014/main" id="{F86BF578-C91A-4942-95D5-11408C3CCACF}"/>
              </a:ext>
            </a:extLst>
          </p:cNvPr>
          <p:cNvCxnSpPr/>
          <p:nvPr userDrawn="1"/>
        </p:nvCxnSpPr>
        <p:spPr>
          <a:xfrm>
            <a:off x="4180" y="7239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2" name="Group 21"/>
          <p:cNvGrpSpPr/>
          <p:nvPr userDrawn="1"/>
        </p:nvGrpSpPr>
        <p:grpSpPr>
          <a:xfrm>
            <a:off x="9818224" y="6087939"/>
            <a:ext cx="2554142" cy="650953"/>
            <a:chOff x="9437224" y="6087939"/>
            <a:chExt cx="2554142" cy="650953"/>
          </a:xfrm>
        </p:grpSpPr>
        <p:pic>
          <p:nvPicPr>
            <p:cNvPr id="23" name="Picture 22">
              <a:extLst>
                <a:ext uri="{FF2B5EF4-FFF2-40B4-BE49-F238E27FC236}">
                  <a16:creationId xmlns:a16="http://schemas.microsoft.com/office/drawing/2014/main" id="{8DD61FEC-075B-4EDD-97CA-36E6F72630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24" name="Rectangle 23">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26" name="Picture 25">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7"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8"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9"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26758" y="1499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20" name="Group 19"/>
          <p:cNvGrpSpPr/>
          <p:nvPr userDrawn="1"/>
        </p:nvGrpSpPr>
        <p:grpSpPr>
          <a:xfrm>
            <a:off x="9726758" y="6003345"/>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3" name="Rectangle 22">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19" name="Straight Connector 18">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 (Part 2)</a:t>
            </a:r>
            <a:r>
              <a:rPr lang="en-US" sz="6000" dirty="0"/>
              <a:t> </a:t>
            </a:r>
            <a:br>
              <a:rPr lang="en-US" sz="6000" dirty="0"/>
            </a:br>
            <a:r>
              <a:rPr lang="en-US" sz="6000" dirty="0"/>
              <a:t>Linked List</a:t>
            </a:r>
            <a:br>
              <a:rPr lang="en-US" sz="6000" dirty="0"/>
            </a:br>
            <a:r>
              <a:rPr lang="en-US" sz="6000" b="0" dirty="0"/>
              <a:t>Linear Data Structure</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Singly Linked List</a:t>
            </a:r>
            <a:endParaRPr lang="en-US" dirty="0"/>
          </a:p>
        </p:txBody>
      </p:sp>
      <p:sp>
        <p:nvSpPr>
          <p:cNvPr id="3" name="Content Placeholder 2"/>
          <p:cNvSpPr>
            <a:spLocks noGrp="1"/>
          </p:cNvSpPr>
          <p:nvPr>
            <p:ph idx="1"/>
          </p:nvPr>
        </p:nvSpPr>
        <p:spPr>
          <a:xfrm>
            <a:off x="131180" y="2725912"/>
            <a:ext cx="11929641" cy="3740798"/>
          </a:xfrm>
        </p:spPr>
        <p:txBody>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a:p>
            <a:endParaRPr lang="en-US" dirty="0"/>
          </a:p>
        </p:txBody>
      </p:sp>
      <p:grpSp>
        <p:nvGrpSpPr>
          <p:cNvPr id="4" name="Group 3"/>
          <p:cNvGrpSpPr/>
          <p:nvPr/>
        </p:nvGrpSpPr>
        <p:grpSpPr>
          <a:xfrm>
            <a:off x="2133600" y="1141222"/>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7" name="Group 6"/>
          <p:cNvGrpSpPr/>
          <p:nvPr/>
        </p:nvGrpSpPr>
        <p:grpSpPr>
          <a:xfrm>
            <a:off x="4069039" y="1141222"/>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0" name="Group 9"/>
          <p:cNvGrpSpPr/>
          <p:nvPr/>
        </p:nvGrpSpPr>
        <p:grpSpPr>
          <a:xfrm>
            <a:off x="5974039" y="1141222"/>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3" name="Group 12"/>
          <p:cNvGrpSpPr/>
          <p:nvPr/>
        </p:nvGrpSpPr>
        <p:grpSpPr>
          <a:xfrm>
            <a:off x="7879039"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429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20" name="Rectangle 19"/>
          <p:cNvSpPr/>
          <p:nvPr/>
        </p:nvSpPr>
        <p:spPr>
          <a:xfrm>
            <a:off x="4425479" y="1502381"/>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597811"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3680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583297" y="2969216"/>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534913"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953751" y="2283415"/>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749053"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5105523" y="1672981"/>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577879" y="2284757"/>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7130053" y="2016715"/>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73115" y="2388953"/>
            <a:ext cx="2799434" cy="630942"/>
          </a:xfrm>
          <a:prstGeom prst="rect">
            <a:avLst/>
          </a:prstGeom>
          <a:noFill/>
        </p:spPr>
        <p:txBody>
          <a:bodyPr wrap="square" rtlCol="0">
            <a:spAutoFit/>
          </a:bodyPr>
          <a:lstStyle/>
          <a:p>
            <a:pPr algn="ctr"/>
            <a:r>
              <a:rPr lang="en-IN" sz="3500" b="1" dirty="0"/>
              <a:t>Typical Node</a:t>
            </a:r>
          </a:p>
        </p:txBody>
      </p:sp>
      <p:sp>
        <p:nvSpPr>
          <p:cNvPr id="3" name="TextBox 2"/>
          <p:cNvSpPr txBox="1"/>
          <p:nvPr/>
        </p:nvSpPr>
        <p:spPr>
          <a:xfrm>
            <a:off x="7988366" y="2128173"/>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grpSp>
        <p:nvGrpSpPr>
          <p:cNvPr id="18" name="Group 17"/>
          <p:cNvGrpSpPr/>
          <p:nvPr/>
        </p:nvGrpSpPr>
        <p:grpSpPr>
          <a:xfrm>
            <a:off x="1258833" y="5241940"/>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3194272" y="5241940"/>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5099272" y="5241940"/>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9" name="Group 38"/>
          <p:cNvGrpSpPr/>
          <p:nvPr/>
        </p:nvGrpSpPr>
        <p:grpSpPr>
          <a:xfrm>
            <a:off x="7004272" y="5241940"/>
            <a:ext cx="1532242" cy="533400"/>
            <a:chOff x="951919" y="5486400"/>
            <a:chExt cx="1532242" cy="533400"/>
          </a:xfrm>
        </p:grpSpPr>
        <p:sp>
          <p:nvSpPr>
            <p:cNvPr id="40" name="Rectangle 3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1" name="Rectangle 4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2" name="Straight Arrow Connector 41"/>
          <p:cNvCxnSpPr>
            <a:stCxn id="32" idx="3"/>
            <a:endCxn id="34" idx="1"/>
          </p:cNvCxnSpPr>
          <p:nvPr/>
        </p:nvCxnSpPr>
        <p:spPr>
          <a:xfrm>
            <a:off x="2791076" y="550864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5" idx="3"/>
            <a:endCxn id="37" idx="1"/>
          </p:cNvCxnSpPr>
          <p:nvPr/>
        </p:nvCxnSpPr>
        <p:spPr>
          <a:xfrm>
            <a:off x="4726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8" idx="3"/>
            <a:endCxn id="40" idx="1"/>
          </p:cNvCxnSpPr>
          <p:nvPr/>
        </p:nvCxnSpPr>
        <p:spPr>
          <a:xfrm>
            <a:off x="6631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flipH="1">
            <a:off x="7766272" y="5241940"/>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652641" y="575604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9" name="TextBox 48"/>
          <p:cNvSpPr txBox="1"/>
          <p:nvPr/>
        </p:nvSpPr>
        <p:spPr>
          <a:xfrm>
            <a:off x="5559256" y="576929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0" name="TextBox 49"/>
          <p:cNvSpPr txBox="1"/>
          <p:nvPr/>
        </p:nvSpPr>
        <p:spPr>
          <a:xfrm>
            <a:off x="7487374" y="576929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1" name="TextBox 50"/>
          <p:cNvSpPr txBox="1"/>
          <p:nvPr/>
        </p:nvSpPr>
        <p:spPr>
          <a:xfrm>
            <a:off x="1722751" y="576771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2" name="TextBox 51"/>
          <p:cNvSpPr txBox="1"/>
          <p:nvPr/>
        </p:nvSpPr>
        <p:spPr>
          <a:xfrm>
            <a:off x="2092572" y="532980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53" name="TextBox 52"/>
          <p:cNvSpPr txBox="1"/>
          <p:nvPr/>
        </p:nvSpPr>
        <p:spPr>
          <a:xfrm>
            <a:off x="4017450" y="531814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4" name="TextBox 53"/>
          <p:cNvSpPr txBox="1"/>
          <p:nvPr/>
        </p:nvSpPr>
        <p:spPr>
          <a:xfrm>
            <a:off x="5929077" y="531814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5" name="Straight Arrow Connector 54"/>
          <p:cNvCxnSpPr>
            <a:endCxn id="41" idx="0"/>
          </p:cNvCxnSpPr>
          <p:nvPr/>
        </p:nvCxnSpPr>
        <p:spPr>
          <a:xfrm>
            <a:off x="8155514" y="501334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8155514" y="5013340"/>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8543067" y="4704942"/>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58" name="TextBox 57"/>
          <p:cNvSpPr txBox="1"/>
          <p:nvPr/>
        </p:nvSpPr>
        <p:spPr>
          <a:xfrm>
            <a:off x="7016279" y="4870115"/>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grpSp>
        <p:nvGrpSpPr>
          <p:cNvPr id="8" name="Group 7"/>
          <p:cNvGrpSpPr/>
          <p:nvPr/>
        </p:nvGrpSpPr>
        <p:grpSpPr>
          <a:xfrm>
            <a:off x="303346" y="893246"/>
            <a:ext cx="5000174" cy="1821766"/>
            <a:chOff x="8409307" y="102828"/>
            <a:chExt cx="5000174" cy="1821766"/>
          </a:xfrm>
        </p:grpSpPr>
        <p:sp>
          <p:nvSpPr>
            <p:cNvPr id="20" name="Rectangle 19"/>
            <p:cNvSpPr/>
            <p:nvPr/>
          </p:nvSpPr>
          <p:spPr>
            <a:xfrm>
              <a:off x="8409307" y="102828"/>
              <a:ext cx="5000174" cy="18217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095453"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10865695"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10080939" y="1140403"/>
              <a:ext cx="647934" cy="400110"/>
            </a:xfrm>
            <a:prstGeom prst="rect">
              <a:avLst/>
            </a:prstGeom>
            <a:noFill/>
          </p:spPr>
          <p:txBody>
            <a:bodyPr wrap="none" rtlCol="0">
              <a:spAutoFit/>
            </a:bodyPr>
            <a:lstStyle/>
            <a:p>
              <a:r>
                <a:rPr lang="en-IN" sz="2000" b="1" dirty="0"/>
                <a:t>Data</a:t>
              </a:r>
              <a:endParaRPr lang="en-US" sz="2000" b="1" dirty="0"/>
            </a:p>
          </p:txBody>
        </p:sp>
        <p:sp>
          <p:nvSpPr>
            <p:cNvPr id="24" name="TextBox 23"/>
            <p:cNvSpPr txBox="1"/>
            <p:nvPr/>
          </p:nvSpPr>
          <p:spPr>
            <a:xfrm>
              <a:off x="11032555" y="1154920"/>
              <a:ext cx="1261884" cy="707886"/>
            </a:xfrm>
            <a:prstGeom prst="rect">
              <a:avLst/>
            </a:prstGeom>
            <a:noFill/>
          </p:spPr>
          <p:txBody>
            <a:bodyPr wrap="none" rtlCol="0">
              <a:spAutoFit/>
            </a:bodyPr>
            <a:lstStyle/>
            <a:p>
              <a:r>
                <a:rPr lang="en-IN" sz="2000" b="1" dirty="0"/>
                <a:t>Pointer to </a:t>
              </a:r>
              <a:br>
                <a:rPr lang="en-IN" sz="2000" b="1" dirty="0"/>
              </a:br>
              <a:r>
                <a:rPr lang="en-IN" sz="2000" b="1" dirty="0"/>
                <a:t>Next Node</a:t>
              </a:r>
              <a:endParaRPr lang="en-US" sz="2000" b="1" dirty="0"/>
            </a:p>
          </p:txBody>
        </p:sp>
        <p:cxnSp>
          <p:nvCxnSpPr>
            <p:cNvPr id="25" name="Straight Arrow Connector 24"/>
            <p:cNvCxnSpPr>
              <a:endCxn id="21" idx="2"/>
            </p:cNvCxnSpPr>
            <p:nvPr/>
          </p:nvCxnSpPr>
          <p:spPr>
            <a:xfrm flipV="1">
              <a:off x="10464445" y="883862"/>
              <a:ext cx="12008" cy="3286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11246695" y="883864"/>
              <a:ext cx="0" cy="32752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9603166" y="273428"/>
              <a:ext cx="358158" cy="1495823"/>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9066813" y="615233"/>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11627695" y="617162"/>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03346" y="2897058"/>
            <a:ext cx="5000174" cy="2693131"/>
            <a:chOff x="4084321" y="3631469"/>
            <a:chExt cx="5000174" cy="2693131"/>
          </a:xfrm>
        </p:grpSpPr>
        <p:sp>
          <p:nvSpPr>
            <p:cNvPr id="19" name="Rectangle 18"/>
            <p:cNvSpPr/>
            <p:nvPr/>
          </p:nvSpPr>
          <p:spPr>
            <a:xfrm>
              <a:off x="4084321" y="3631469"/>
              <a:ext cx="5000174" cy="26931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1938992"/>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*link;</a:t>
              </a:r>
            </a:p>
            <a:p>
              <a:r>
                <a:rPr lang="en-US" sz="2400" b="1" dirty="0">
                  <a:latin typeface="Consolas" pitchFamily="49" charset="0"/>
                  <a:cs typeface="Consolas" pitchFamily="49" charset="0"/>
                </a:rPr>
                <a:t>};</a:t>
              </a:r>
            </a:p>
          </p:txBody>
        </p:sp>
      </p:grpSp>
      <p:sp>
        <p:nvSpPr>
          <p:cNvPr id="44" name="TextBox 43"/>
          <p:cNvSpPr txBox="1"/>
          <p:nvPr/>
        </p:nvSpPr>
        <p:spPr>
          <a:xfrm>
            <a:off x="303346" y="5723480"/>
            <a:ext cx="5000174"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79598" y="1864312"/>
            <a:ext cx="6409507" cy="3706616"/>
            <a:chOff x="4211776" y="2689450"/>
            <a:chExt cx="3680632" cy="4448102"/>
          </a:xfrm>
        </p:grpSpPr>
        <p:sp>
          <p:nvSpPr>
            <p:cNvPr id="33" name="Rectangle 32"/>
            <p:cNvSpPr/>
            <p:nvPr/>
          </p:nvSpPr>
          <p:spPr>
            <a:xfrm>
              <a:off x="4211776" y="2689450"/>
              <a:ext cx="3680632" cy="44481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5" y="2854445"/>
              <a:ext cx="3626432" cy="4173606"/>
            </a:xfrm>
            <a:prstGeom prst="rect">
              <a:avLst/>
            </a:prstGeom>
            <a:noFill/>
          </p:spPr>
          <p:txBody>
            <a:bodyPr wrap="square" rtlCol="0">
              <a:spAutoFit/>
            </a:bodyPr>
            <a:lstStyle/>
            <a:p>
              <a:r>
                <a:rPr lang="en-US" sz="2000" b="1" dirty="0">
                  <a:latin typeface="Consolas" panose="020B0609020204030204"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info;</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link;</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Next is by default initialized as null</a:t>
              </a:r>
            </a:p>
            <a:p>
              <a:r>
                <a:rPr lang="en-US" sz="2000" b="1" dirty="0">
                  <a:latin typeface="Consolas" pitchFamily="49" charset="0"/>
                  <a:cs typeface="Consolas" pitchFamily="49" charset="0"/>
                </a:rPr>
                <a:t>	</a:t>
              </a:r>
              <a:r>
                <a:rPr lang="en-US" sz="2000" b="1" dirty="0">
                  <a:latin typeface="Consolas" panose="020B0609020204030204" pitchFamily="49" charset="0"/>
                </a:rPr>
                <a:t>public</a:t>
              </a:r>
              <a:r>
                <a:rPr lang="en-US" sz="2000" dirty="0">
                  <a:latin typeface="Consolas" panose="020B0609020204030204" pitchFamily="49" charset="0"/>
                </a:rPr>
                <a:t> </a:t>
              </a:r>
              <a:r>
                <a:rPr lang="en-US" sz="2000" dirty="0">
                  <a:solidFill>
                    <a:schemeClr val="accent2">
                      <a:lumMod val="75000"/>
                    </a:schemeClr>
                  </a:solidFill>
                  <a:latin typeface="Consolas" panose="020B0609020204030204" pitchFamily="49" charset="0"/>
                </a:rPr>
                <a:t>Node</a:t>
              </a:r>
              <a:r>
                <a:rPr lang="en-US" sz="2000" dirty="0">
                  <a:latin typeface="Consolas" panose="020B0609020204030204" pitchFamily="49" charset="0"/>
                </a:rPr>
                <a:t> (</a:t>
              </a:r>
              <a:r>
                <a:rPr lang="en-US" sz="2000" b="1" dirty="0" err="1">
                  <a:solidFill>
                    <a:schemeClr val="accent3"/>
                  </a:solidFill>
                  <a:latin typeface="Consolas" panose="020B0609020204030204" pitchFamily="49" charset="0"/>
                </a:rPr>
                <a:t>int</a:t>
              </a:r>
              <a:r>
                <a:rPr lang="en-US" sz="2000" dirty="0">
                  <a:latin typeface="Consolas" panose="020B0609020204030204" pitchFamily="49" charset="0"/>
                </a:rPr>
                <a:t> data) {  </a:t>
              </a:r>
            </a:p>
            <a:p>
              <a:r>
                <a:rPr lang="en-US" sz="2000" dirty="0">
                  <a:latin typeface="Consolas" panose="020B0609020204030204" pitchFamily="49" charset="0"/>
                </a:rPr>
                <a:t>            </a:t>
              </a:r>
              <a:r>
                <a:rPr lang="en-US" sz="2000" b="1" dirty="0">
                  <a:latin typeface="Consolas" panose="020B0609020204030204" pitchFamily="49" charset="0"/>
                </a:rPr>
                <a:t>this</a:t>
              </a:r>
              <a:r>
                <a:rPr lang="en-US" sz="2000" dirty="0">
                  <a:latin typeface="Consolas" panose="020B0609020204030204" pitchFamily="49" charset="0"/>
                </a:rPr>
                <a:t>.info = data;   </a:t>
              </a:r>
            </a:p>
            <a:p>
              <a:r>
                <a:rPr lang="en-US" sz="2000" b="1" dirty="0">
                  <a:latin typeface="Consolas" panose="020B0609020204030204" pitchFamily="49" charset="0"/>
                </a:rPr>
                <a:t>            </a:t>
              </a:r>
              <a:r>
                <a:rPr lang="en-US" sz="2000" b="1" dirty="0" err="1">
                  <a:latin typeface="Consolas" panose="020B0609020204030204" pitchFamily="49" charset="0"/>
                </a:rPr>
                <a:t>this</a:t>
              </a:r>
              <a:r>
                <a:rPr lang="en-US" sz="2000" dirty="0" err="1">
                  <a:latin typeface="Consolas" panose="020B0609020204030204" pitchFamily="49" charset="0"/>
                </a:rPr>
                <a:t>.link</a:t>
              </a:r>
              <a:r>
                <a:rPr lang="en-US" sz="2000" dirty="0">
                  <a:latin typeface="Consolas" panose="020B0609020204030204" pitchFamily="49" charset="0"/>
                </a:rPr>
                <a:t> = </a:t>
              </a:r>
              <a:r>
                <a:rPr lang="en-US" sz="2000" b="1" dirty="0">
                  <a:latin typeface="Consolas" panose="020B0609020204030204" pitchFamily="49" charset="0"/>
                </a:rPr>
                <a:t>null</a:t>
              </a:r>
              <a:r>
                <a:rPr lang="en-US" sz="2000" dirty="0">
                  <a:latin typeface="Consolas" panose="020B0609020204030204" pitchFamily="49" charset="0"/>
                </a:rPr>
                <a:t>;  </a:t>
              </a:r>
            </a:p>
            <a:p>
              <a:r>
                <a:rPr lang="en-US" sz="2000" dirty="0">
                  <a:latin typeface="Consolas" panose="020B0609020204030204" pitchFamily="49" charset="0"/>
                </a:rPr>
                <a:t>        }  </a:t>
              </a:r>
            </a:p>
            <a:p>
              <a:r>
                <a:rPr lang="en-US" sz="2000" b="1" dirty="0">
                  <a:latin typeface="Consolas" pitchFamily="49" charset="0"/>
                  <a:cs typeface="Consolas" pitchFamily="49" charset="0"/>
                </a:rPr>
                <a:t>}</a:t>
              </a:r>
            </a:p>
          </p:txBody>
        </p:sp>
      </p:grpSp>
      <p:sp>
        <p:nvSpPr>
          <p:cNvPr id="35" name="TextBox 34"/>
          <p:cNvSpPr txBox="1"/>
          <p:nvPr/>
        </p:nvSpPr>
        <p:spPr>
          <a:xfrm>
            <a:off x="5479598" y="5723480"/>
            <a:ext cx="6409506" cy="553998"/>
          </a:xfrm>
          <a:prstGeom prst="rect">
            <a:avLst/>
          </a:prstGeom>
          <a:noFill/>
        </p:spPr>
        <p:txBody>
          <a:bodyPr wrap="square" rtlCol="0">
            <a:spAutoFit/>
          </a:bodyPr>
          <a:lstStyle/>
          <a:p>
            <a:pPr algn="ctr"/>
            <a:r>
              <a:rPr lang="en-IN" sz="3000" b="1" dirty="0"/>
              <a:t>Java class to represent a node</a:t>
            </a:r>
          </a:p>
        </p:txBody>
      </p:sp>
    </p:spTree>
    <p:extLst>
      <p:ext uri="{BB962C8B-B14F-4D97-AF65-F5344CB8AC3E}">
        <p14:creationId xmlns:p14="http://schemas.microsoft.com/office/powerpoint/2010/main" val="19334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457200" indent="-457200">
              <a:buFont typeface="+mj-lt"/>
              <a:buAutoNum type="arabicPeriod"/>
            </a:pPr>
            <a:r>
              <a:rPr lang="en-US" sz="2400" dirty="0"/>
              <a:t>Insert at first position</a:t>
            </a:r>
          </a:p>
          <a:p>
            <a:pPr marL="457200" indent="-457200">
              <a:buFont typeface="+mj-lt"/>
              <a:buAutoNum type="arabicPeriod"/>
            </a:pPr>
            <a:r>
              <a:rPr lang="en-US" sz="2400" dirty="0"/>
              <a:t>Insert at last position</a:t>
            </a:r>
          </a:p>
          <a:p>
            <a:pPr marL="457200" indent="-457200">
              <a:buFont typeface="+mj-lt"/>
              <a:buAutoNum type="arabicPeriod"/>
            </a:pPr>
            <a:r>
              <a:rPr lang="en-US" sz="2400" dirty="0"/>
              <a:t>Insert in Ordered Linked list</a:t>
            </a:r>
          </a:p>
          <a:p>
            <a:pPr marL="457200" indent="-457200">
              <a:buFont typeface="+mj-lt"/>
              <a:buAutoNum type="arabicPeriod"/>
            </a:pPr>
            <a:r>
              <a:rPr lang="en-US" sz="2400" dirty="0"/>
              <a:t>Delete Element</a:t>
            </a:r>
          </a:p>
          <a:p>
            <a:pPr marL="457200" indent="-457200">
              <a:buFont typeface="+mj-lt"/>
              <a:buAutoNum type="arabicPeriod"/>
            </a:pPr>
            <a:r>
              <a:rPr lang="en-US" sz="2400" dirty="0"/>
              <a:t>Copy Linked List</a:t>
            </a:r>
          </a:p>
        </p:txBody>
      </p:sp>
    </p:spTree>
    <p:extLst>
      <p:ext uri="{BB962C8B-B14F-4D97-AF65-F5344CB8AC3E}">
        <p14:creationId xmlns:p14="http://schemas.microsoft.com/office/powerpoint/2010/main" val="5679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a:xfrm>
            <a:off x="131180" y="876144"/>
            <a:ext cx="11929641" cy="2151141"/>
          </a:xfrm>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a:p>
            <a:endParaRPr lang="en-US" dirty="0"/>
          </a:p>
        </p:txBody>
      </p:sp>
      <p:grpSp>
        <p:nvGrpSpPr>
          <p:cNvPr id="4" name="Group 3"/>
          <p:cNvGrpSpPr/>
          <p:nvPr/>
        </p:nvGrpSpPr>
        <p:grpSpPr>
          <a:xfrm>
            <a:off x="1540693" y="3523344"/>
            <a:ext cx="1066800" cy="457200"/>
            <a:chOff x="685800" y="3505200"/>
            <a:chExt cx="1066800" cy="457200"/>
          </a:xfrm>
        </p:grpSpPr>
        <p:sp>
          <p:nvSpPr>
            <p:cNvPr id="5" name="Rectangle 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7" name="Straight Arrow Connector 16"/>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1" name="Group 20"/>
          <p:cNvGrpSpPr/>
          <p:nvPr/>
        </p:nvGrpSpPr>
        <p:grpSpPr>
          <a:xfrm>
            <a:off x="3902893" y="3523344"/>
            <a:ext cx="1066800" cy="457200"/>
            <a:chOff x="685800" y="3505200"/>
            <a:chExt cx="1066800" cy="457200"/>
          </a:xfrm>
        </p:grpSpPr>
        <p:sp>
          <p:nvSpPr>
            <p:cNvPr id="22" name="Rectangle 21"/>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902893" y="4209144"/>
            <a:ext cx="1066800" cy="457200"/>
            <a:chOff x="685800" y="3505200"/>
            <a:chExt cx="1066800" cy="457200"/>
          </a:xfrm>
        </p:grpSpPr>
        <p:sp>
          <p:nvSpPr>
            <p:cNvPr id="25" name="Rectangle 2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902893" y="4894944"/>
            <a:ext cx="1066800" cy="457200"/>
            <a:chOff x="685800" y="3505200"/>
            <a:chExt cx="1066800" cy="457200"/>
          </a:xfrm>
        </p:grpSpPr>
        <p:sp>
          <p:nvSpPr>
            <p:cNvPr id="28" name="Rectangle 2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902893" y="5885544"/>
            <a:ext cx="1066800" cy="457200"/>
            <a:chOff x="685800" y="3505200"/>
            <a:chExt cx="1066800" cy="457200"/>
          </a:xfrm>
        </p:grpSpPr>
        <p:sp>
          <p:nvSpPr>
            <p:cNvPr id="31" name="Rectangle 3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6" idx="3"/>
            <a:endCxn id="5"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39" name="Group 38"/>
          <p:cNvGrpSpPr/>
          <p:nvPr/>
        </p:nvGrpSpPr>
        <p:grpSpPr>
          <a:xfrm>
            <a:off x="2648805" y="3687412"/>
            <a:ext cx="1177889" cy="369332"/>
            <a:chOff x="2403511" y="3745468"/>
            <a:chExt cx="1177889" cy="369332"/>
          </a:xfrm>
        </p:grpSpPr>
        <p:sp>
          <p:nvSpPr>
            <p:cNvPr id="40" name="TextBox 39"/>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1" name="Straight Arrow Connector 40"/>
            <p:cNvCxnSpPr>
              <a:stCxn id="40"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2" name="TextBox 41"/>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3" name="Straight Arrow Connector 42"/>
          <p:cNvCxnSpPr>
            <a:stCxn id="42"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8841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8">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8">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39"/>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3"/>
                                        </p:tgtEl>
                                      </p:cBhvr>
                                    </p:animEffect>
                                    <p:set>
                                      <p:cBhvr>
                                        <p:cTn id="101" dur="1" fill="hold">
                                          <p:stCondLst>
                                            <p:cond delay="499"/>
                                          </p:stCondLst>
                                        </p:cTn>
                                        <p:tgtEl>
                                          <p:spTgt spid="33"/>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up)">
                                      <p:cBhvr>
                                        <p:cTn id="10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38" grpId="0" build="allAtOnce" animBg="1"/>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US" dirty="0"/>
          </a:p>
        </p:txBody>
      </p:sp>
    </p:spTree>
    <p:extLst>
      <p:ext uri="{BB962C8B-B14F-4D97-AF65-F5344CB8AC3E}">
        <p14:creationId xmlns:p14="http://schemas.microsoft.com/office/powerpoint/2010/main" val="25715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 FIRST)</a:t>
            </a:r>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Java code to insert a Node at First Location</a:t>
            </a:r>
          </a:p>
        </p:txBody>
      </p:sp>
      <p:sp>
        <p:nvSpPr>
          <p:cNvPr id="6" name="Rectangle 5"/>
          <p:cNvSpPr/>
          <p:nvPr/>
        </p:nvSpPr>
        <p:spPr>
          <a:xfrm>
            <a:off x="212364" y="905699"/>
            <a:ext cx="5101318" cy="45632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2364" y="4842109"/>
            <a:ext cx="4824052" cy="400110"/>
          </a:xfrm>
          <a:prstGeom prst="rect">
            <a:avLst/>
          </a:prstGeom>
          <a:noFill/>
        </p:spPr>
        <p:txBody>
          <a:bodyPr wrap="square" rtlCol="0">
            <a:spAutoFit/>
          </a:bodyPr>
          <a:lstStyle/>
          <a:p>
            <a:r>
              <a:rPr lang="en-US" sz="2000" dirty="0"/>
              <a:t>    </a:t>
            </a:r>
            <a:r>
              <a:rPr lang="en-US" sz="2000" b="1" dirty="0"/>
              <a:t>public</a:t>
            </a:r>
            <a:r>
              <a:rPr lang="en-US" sz="2000" dirty="0"/>
              <a:t> </a:t>
            </a:r>
            <a:r>
              <a:rPr lang="en-US" sz="2000" dirty="0">
                <a:solidFill>
                  <a:schemeClr val="tx2"/>
                </a:solidFill>
              </a:rPr>
              <a:t>Node</a:t>
            </a:r>
            <a:r>
              <a:rPr lang="en-US" sz="2000" dirty="0"/>
              <a:t> </a:t>
            </a:r>
            <a:r>
              <a:rPr lang="en-US" sz="2000" dirty="0">
                <a:solidFill>
                  <a:schemeClr val="accent6"/>
                </a:solidFill>
              </a:rPr>
              <a:t>first</a:t>
            </a:r>
            <a:r>
              <a:rPr lang="en-US" sz="2000" dirty="0"/>
              <a:t> = </a:t>
            </a:r>
            <a:r>
              <a:rPr lang="en-US" sz="2000" b="1" dirty="0"/>
              <a:t>null</a:t>
            </a:r>
            <a:r>
              <a:rPr lang="en-US" sz="2000" dirty="0"/>
              <a:t>;  </a:t>
            </a:r>
          </a:p>
        </p:txBody>
      </p:sp>
      <p:sp>
        <p:nvSpPr>
          <p:cNvPr id="9" name="Rectangle 8"/>
          <p:cNvSpPr/>
          <p:nvPr/>
        </p:nvSpPr>
        <p:spPr>
          <a:xfrm>
            <a:off x="5453060" y="905698"/>
            <a:ext cx="6540094" cy="5567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1427" y="4011113"/>
            <a:ext cx="6232349" cy="2462213"/>
          </a:xfrm>
          <a:prstGeom prst="rect">
            <a:avLst/>
          </a:prstGeom>
          <a:noFill/>
        </p:spPr>
        <p:txBody>
          <a:bodyPr wrap="square" rtlCol="0">
            <a:spAutoFit/>
          </a:bodyPr>
          <a:lstStyle/>
          <a:p>
            <a:r>
              <a:rPr lang="en-US" i="1" dirty="0">
                <a:solidFill>
                  <a:schemeClr val="accent3">
                    <a:lumMod val="75000"/>
                  </a:schemeClr>
                </a:solidFill>
              </a:rPr>
              <a:t>           //Node temp will point to head node (first node)</a:t>
            </a:r>
          </a:p>
          <a:p>
            <a:r>
              <a:rPr lang="en-US" sz="2000" dirty="0"/>
              <a:t>          </a:t>
            </a:r>
            <a:r>
              <a:rPr lang="en-US" sz="2000" dirty="0">
                <a:solidFill>
                  <a:schemeClr val="tx2"/>
                </a:solidFill>
              </a:rPr>
              <a:t>Node</a:t>
            </a:r>
            <a:r>
              <a:rPr lang="en-US" sz="2000" dirty="0"/>
              <a:t> </a:t>
            </a:r>
            <a:r>
              <a:rPr lang="en-US" sz="2000" dirty="0">
                <a:solidFill>
                  <a:schemeClr val="accent6"/>
                </a:solidFill>
              </a:rPr>
              <a:t>temp</a:t>
            </a:r>
            <a:r>
              <a:rPr lang="en-US" sz="2000" dirty="0"/>
              <a:t> = </a:t>
            </a:r>
            <a:r>
              <a:rPr lang="en-US" sz="2000" dirty="0">
                <a:solidFill>
                  <a:schemeClr val="accent6"/>
                </a:solidFill>
              </a:rPr>
              <a:t>first</a:t>
            </a:r>
            <a:r>
              <a:rPr lang="en-US" sz="2000" dirty="0"/>
              <a:t>;  </a:t>
            </a:r>
          </a:p>
          <a:p>
            <a:r>
              <a:rPr lang="en-US" i="1" dirty="0">
                <a:solidFill>
                  <a:schemeClr val="accent3">
                    <a:lumMod val="75000"/>
                  </a:schemeClr>
                </a:solidFill>
              </a:rPr>
              <a:t>           //</a:t>
            </a:r>
            <a:r>
              <a:rPr lang="en-US" i="1" dirty="0" err="1">
                <a:solidFill>
                  <a:schemeClr val="accent3">
                    <a:lumMod val="75000"/>
                  </a:schemeClr>
                </a:solidFill>
              </a:rPr>
              <a:t>newNode</a:t>
            </a:r>
            <a:r>
              <a:rPr lang="en-US" i="1" dirty="0">
                <a:solidFill>
                  <a:schemeClr val="accent3">
                    <a:lumMod val="75000"/>
                  </a:schemeClr>
                </a:solidFill>
              </a:rPr>
              <a:t> will become new head of the list (first node)</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  </a:t>
            </a:r>
          </a:p>
          <a:p>
            <a:r>
              <a:rPr lang="en-US" i="1" dirty="0">
                <a:solidFill>
                  <a:schemeClr val="accent3">
                    <a:lumMod val="75000"/>
                  </a:schemeClr>
                </a:solidFill>
              </a:rPr>
              <a:t>           //Node temp will be added after new head (first node)</a:t>
            </a:r>
          </a:p>
          <a:p>
            <a:r>
              <a:rPr lang="en-US" sz="2000" dirty="0"/>
              <a:t>         </a:t>
            </a:r>
            <a:r>
              <a:rPr lang="en-US" sz="2000" dirty="0">
                <a:solidFill>
                  <a:schemeClr val="accent6"/>
                </a:solidFill>
              </a:rPr>
              <a:t> </a:t>
            </a:r>
            <a:r>
              <a:rPr lang="en-US" sz="2000" dirty="0" err="1">
                <a:solidFill>
                  <a:schemeClr val="accent6"/>
                </a:solidFill>
              </a:rPr>
              <a:t>first</a:t>
            </a:r>
            <a:r>
              <a:rPr lang="en-US" sz="2000" dirty="0" err="1"/>
              <a:t>.link</a:t>
            </a:r>
            <a:r>
              <a:rPr lang="en-US" sz="2000" dirty="0"/>
              <a:t> = </a:t>
            </a:r>
            <a:r>
              <a:rPr lang="en-US" sz="2000" dirty="0">
                <a:solidFill>
                  <a:schemeClr val="accent6"/>
                </a:solidFill>
              </a:rPr>
              <a:t>temp</a:t>
            </a:r>
            <a:r>
              <a:rPr lang="en-US" sz="2000" dirty="0"/>
              <a:t>;  </a:t>
            </a:r>
          </a:p>
          <a:p>
            <a:r>
              <a:rPr lang="en-US" sz="2000" dirty="0"/>
              <a:t>        }  </a:t>
            </a:r>
          </a:p>
          <a:p>
            <a:r>
              <a:rPr lang="en-US" sz="2000" dirty="0"/>
              <a:t> </a:t>
            </a:r>
            <a:r>
              <a:rPr lang="en-US" sz="2000" b="1" dirty="0">
                <a:solidFill>
                  <a:schemeClr val="accent6"/>
                </a:solidFill>
              </a:rPr>
              <a:t>}</a:t>
            </a:r>
          </a:p>
        </p:txBody>
      </p:sp>
      <p:sp>
        <p:nvSpPr>
          <p:cNvPr id="12" name="TextBox 11"/>
          <p:cNvSpPr txBox="1"/>
          <p:nvPr/>
        </p:nvSpPr>
        <p:spPr>
          <a:xfrm>
            <a:off x="350997" y="1002127"/>
            <a:ext cx="4824052" cy="400110"/>
          </a:xfrm>
          <a:prstGeom prst="rect">
            <a:avLst/>
          </a:prstGeom>
          <a:noFill/>
        </p:spPr>
        <p:txBody>
          <a:bodyPr wrap="square" rtlCol="0">
            <a:spAutoFit/>
          </a:bodyPr>
          <a:lstStyle/>
          <a:p>
            <a:r>
              <a:rPr lang="en-US" sz="2000" b="1" dirty="0"/>
              <a:t>public</a:t>
            </a:r>
            <a:r>
              <a:rPr lang="en-US" sz="2000" dirty="0"/>
              <a:t> </a:t>
            </a:r>
            <a:r>
              <a:rPr lang="en-US" sz="2000" b="1" dirty="0"/>
              <a:t>class</a:t>
            </a:r>
            <a:r>
              <a:rPr lang="en-US" sz="2000" dirty="0"/>
              <a:t> </a:t>
            </a:r>
            <a:r>
              <a:rPr lang="en-US" sz="2000" b="1" dirty="0" err="1">
                <a:solidFill>
                  <a:schemeClr val="accent2">
                    <a:lumMod val="75000"/>
                  </a:schemeClr>
                </a:solidFill>
              </a:rPr>
              <a:t>LinkedList</a:t>
            </a:r>
            <a:r>
              <a:rPr lang="en-US" sz="2000" dirty="0"/>
              <a:t> </a:t>
            </a:r>
            <a:r>
              <a:rPr lang="en-US" sz="2000" b="1" dirty="0">
                <a:solidFill>
                  <a:schemeClr val="accent6"/>
                </a:solidFill>
              </a:rPr>
              <a:t>{  </a:t>
            </a:r>
            <a:r>
              <a:rPr lang="en-US" sz="2000" dirty="0"/>
              <a:t>  </a:t>
            </a:r>
          </a:p>
        </p:txBody>
      </p:sp>
      <p:sp>
        <p:nvSpPr>
          <p:cNvPr id="13" name="TextBox 12"/>
          <p:cNvSpPr txBox="1"/>
          <p:nvPr/>
        </p:nvSpPr>
        <p:spPr>
          <a:xfrm>
            <a:off x="350997" y="1617680"/>
            <a:ext cx="4824052" cy="3139321"/>
          </a:xfrm>
          <a:prstGeom prst="rect">
            <a:avLst/>
          </a:prstGeom>
          <a:noFill/>
        </p:spPr>
        <p:txBody>
          <a:bodyPr wrap="square" rtlCol="0">
            <a:spAutoFit/>
          </a:bodyPr>
          <a:lstStyle/>
          <a:p>
            <a:r>
              <a:rPr lang="en-US" i="1" dirty="0">
                <a:solidFill>
                  <a:schemeClr val="accent3">
                    <a:lumMod val="75000"/>
                  </a:schemeClr>
                </a:solidFill>
              </a:rPr>
              <a:t>    //Represent a node of the singly linked list  </a:t>
            </a:r>
          </a:p>
          <a:p>
            <a:r>
              <a:rPr lang="en-US" sz="2000" dirty="0"/>
              <a:t>    </a:t>
            </a:r>
            <a:r>
              <a:rPr lang="en-US" sz="2000" b="1" dirty="0"/>
              <a:t>class</a:t>
            </a:r>
            <a:r>
              <a:rPr lang="en-US" sz="2000" dirty="0"/>
              <a:t> </a:t>
            </a:r>
            <a:r>
              <a:rPr lang="en-US" sz="2000" b="1" dirty="0">
                <a:solidFill>
                  <a:schemeClr val="accent2">
                    <a:lumMod val="75000"/>
                  </a:schemeClr>
                </a:solidFill>
              </a:rPr>
              <a:t>Node</a:t>
            </a:r>
            <a:r>
              <a:rPr lang="en-US" sz="2000" dirty="0">
                <a:solidFill>
                  <a:schemeClr val="accent2">
                    <a:lumMod val="75000"/>
                  </a:schemeClr>
                </a:solidFill>
              </a:rPr>
              <a:t> </a:t>
            </a:r>
            <a:r>
              <a:rPr lang="en-US" sz="2000" dirty="0"/>
              <a:t>{  </a:t>
            </a:r>
          </a:p>
          <a:p>
            <a:r>
              <a:rPr lang="en-US" sz="2000" dirty="0"/>
              <a:t>        </a:t>
            </a:r>
            <a:r>
              <a:rPr lang="en-US" sz="2000" b="1" dirty="0" err="1">
                <a:solidFill>
                  <a:schemeClr val="accent4"/>
                </a:solidFill>
              </a:rPr>
              <a:t>int</a:t>
            </a:r>
            <a:r>
              <a:rPr lang="en-US" sz="2000" dirty="0"/>
              <a:t> info;  </a:t>
            </a:r>
          </a:p>
          <a:p>
            <a:r>
              <a:rPr lang="en-US" sz="2000" dirty="0"/>
              <a:t>        </a:t>
            </a:r>
            <a:r>
              <a:rPr lang="en-US" sz="2000" b="1" dirty="0">
                <a:solidFill>
                  <a:schemeClr val="accent4"/>
                </a:solidFill>
              </a:rPr>
              <a:t>Node</a:t>
            </a:r>
            <a:r>
              <a:rPr lang="en-US" sz="2000" dirty="0"/>
              <a:t> link;  </a:t>
            </a:r>
          </a:p>
          <a:p>
            <a:r>
              <a:rPr lang="en-US" sz="2000" dirty="0"/>
              <a:t>  </a:t>
            </a:r>
          </a:p>
          <a:p>
            <a:r>
              <a:rPr lang="en-US" sz="2000" dirty="0"/>
              <a:t>        </a:t>
            </a:r>
            <a:r>
              <a:rPr lang="en-US" sz="2000" b="1" dirty="0"/>
              <a:t>public</a:t>
            </a:r>
            <a:r>
              <a:rPr lang="en-US" sz="2000" dirty="0"/>
              <a:t> </a:t>
            </a:r>
            <a:r>
              <a:rPr lang="en-US" sz="2000" dirty="0">
                <a:solidFill>
                  <a:schemeClr val="accent2">
                    <a:lumMod val="75000"/>
                  </a:schemeClr>
                </a:solidFill>
              </a:rPr>
              <a:t>Node</a:t>
            </a:r>
            <a:r>
              <a:rPr lang="en-US" sz="2000" dirty="0"/>
              <a:t> (</a:t>
            </a:r>
            <a:r>
              <a:rPr lang="en-US" sz="2000" b="1" dirty="0" err="1"/>
              <a:t>int</a:t>
            </a:r>
            <a:r>
              <a:rPr lang="en-US" sz="2000" dirty="0"/>
              <a:t> data) {  </a:t>
            </a:r>
          </a:p>
          <a:p>
            <a:r>
              <a:rPr lang="en-US" sz="2000" dirty="0"/>
              <a:t>            </a:t>
            </a:r>
            <a:r>
              <a:rPr lang="en-US" sz="2000" b="1" dirty="0"/>
              <a:t>this</a:t>
            </a:r>
            <a:r>
              <a:rPr lang="en-US" sz="2000" dirty="0"/>
              <a:t>.info = data;   </a:t>
            </a:r>
          </a:p>
          <a:p>
            <a:r>
              <a:rPr lang="en-US" sz="2000" b="1" dirty="0"/>
              <a:t>            </a:t>
            </a:r>
            <a:r>
              <a:rPr lang="en-US" sz="2000" b="1" dirty="0" err="1"/>
              <a:t>this</a:t>
            </a:r>
            <a:r>
              <a:rPr lang="en-US" sz="2000" dirty="0" err="1"/>
              <a:t>.link</a:t>
            </a:r>
            <a:r>
              <a:rPr lang="en-US" sz="2000" dirty="0"/>
              <a:t> = </a:t>
            </a:r>
            <a:r>
              <a:rPr lang="en-US" sz="2000" b="1" dirty="0"/>
              <a:t>null</a:t>
            </a:r>
            <a:r>
              <a:rPr lang="en-US" sz="2000" dirty="0"/>
              <a:t>;  </a:t>
            </a:r>
          </a:p>
          <a:p>
            <a:r>
              <a:rPr lang="en-US" sz="2000" dirty="0"/>
              <a:t>        }  </a:t>
            </a:r>
          </a:p>
          <a:p>
            <a:r>
              <a:rPr lang="en-US" sz="2000" dirty="0"/>
              <a:t>    } </a:t>
            </a:r>
          </a:p>
        </p:txBody>
      </p:sp>
      <p:sp>
        <p:nvSpPr>
          <p:cNvPr id="14" name="TextBox 13"/>
          <p:cNvSpPr txBox="1"/>
          <p:nvPr/>
        </p:nvSpPr>
        <p:spPr>
          <a:xfrm>
            <a:off x="5606932" y="1002127"/>
            <a:ext cx="6232349" cy="400110"/>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insertAtFirst</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p:txBody>
      </p:sp>
      <p:sp>
        <p:nvSpPr>
          <p:cNvPr id="15" name="TextBox 14"/>
          <p:cNvSpPr txBox="1"/>
          <p:nvPr/>
        </p:nvSpPr>
        <p:spPr>
          <a:xfrm>
            <a:off x="5683868" y="1508917"/>
            <a:ext cx="6232349" cy="677108"/>
          </a:xfrm>
          <a:prstGeom prst="rect">
            <a:avLst/>
          </a:prstGeom>
          <a:noFill/>
        </p:spPr>
        <p:txBody>
          <a:bodyPr wrap="square" rtlCol="0">
            <a:spAutoFit/>
          </a:bodyPr>
          <a:lstStyle/>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16" name="TextBox 15"/>
          <p:cNvSpPr txBox="1"/>
          <p:nvPr/>
        </p:nvSpPr>
        <p:spPr>
          <a:xfrm>
            <a:off x="5760805" y="2265052"/>
            <a:ext cx="6232349" cy="1631216"/>
          </a:xfrm>
          <a:prstGeom prst="rect">
            <a:avLst/>
          </a:prstGeom>
          <a:noFill/>
        </p:spPr>
        <p:txBody>
          <a:bodyPr wrap="square" rtlCol="0">
            <a:spAutoFit/>
          </a:bodyPr>
          <a:lstStyle/>
          <a:p>
            <a:r>
              <a:rPr lang="en-US" i="1" dirty="0">
                <a:solidFill>
                  <a:schemeClr val="accent3">
                    <a:lumMod val="75000"/>
                  </a:schemeClr>
                </a:solidFill>
              </a:rPr>
              <a:t>       //Checks if the list is empty </a:t>
            </a:r>
            <a:r>
              <a:rPr lang="en-US" sz="2000" dirty="0"/>
              <a:t> </a:t>
            </a:r>
          </a:p>
          <a:p>
            <a:r>
              <a:rPr lang="en-US" sz="2000" dirty="0"/>
              <a:t>        </a:t>
            </a:r>
            <a:r>
              <a:rPr lang="en-US" sz="2000" b="1" dirty="0"/>
              <a:t>if</a:t>
            </a:r>
            <a:r>
              <a:rPr lang="en-US" sz="2000" dirty="0"/>
              <a:t>(</a:t>
            </a:r>
            <a:r>
              <a:rPr lang="en-US" sz="2000" dirty="0">
                <a:solidFill>
                  <a:schemeClr val="accent6"/>
                </a:solidFill>
              </a:rPr>
              <a:t>first</a:t>
            </a:r>
            <a:r>
              <a:rPr lang="en-US" sz="2000" dirty="0"/>
              <a:t> == </a:t>
            </a:r>
            <a:r>
              <a:rPr lang="en-US" sz="2000" b="1" dirty="0"/>
              <a:t>null</a:t>
            </a:r>
            <a:r>
              <a:rPr lang="en-US" sz="2000" dirty="0"/>
              <a:t>) {  </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  </a:t>
            </a:r>
          </a:p>
          <a:p>
            <a:r>
              <a:rPr lang="en-US" sz="2000" dirty="0"/>
              <a:t>            return;</a:t>
            </a:r>
          </a:p>
          <a:p>
            <a:r>
              <a:rPr lang="en-US" sz="2000" dirty="0"/>
              <a:t>        } </a:t>
            </a:r>
          </a:p>
        </p:txBody>
      </p:sp>
    </p:spTree>
    <p:extLst>
      <p:ext uri="{BB962C8B-B14F-4D97-AF65-F5344CB8AC3E}">
        <p14:creationId xmlns:p14="http://schemas.microsoft.com/office/powerpoint/2010/main" val="22379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1157831"/>
            <a:ext cx="9688649" cy="5262979"/>
          </a:xfrm>
          <a:prstGeom prst="rect">
            <a:avLst/>
          </a:prstGeom>
          <a:noFill/>
        </p:spPr>
        <p:txBody>
          <a:bodyPr wrap="square" rtlCol="0">
            <a:spAutoFit/>
          </a:bodyPr>
          <a:lstStyle/>
          <a:p>
            <a:r>
              <a:rPr lang="en-US" sz="2400" b="1" dirty="0"/>
              <a:t>Topics to be covered</a:t>
            </a:r>
          </a:p>
          <a:p>
            <a:pPr marL="800100" lvl="1" indent="-342900">
              <a:buFont typeface="Wingdings" panose="05000000000000000000" pitchFamily="2" charset="2"/>
              <a:buChar char="§"/>
            </a:pPr>
            <a:r>
              <a:rPr lang="en-US" sz="2400" dirty="0">
                <a:solidFill>
                  <a:schemeClr val="bg1">
                    <a:lumMod val="50000"/>
                  </a:schemeClr>
                </a:solidFill>
              </a:rPr>
              <a:t>What is a Linked List?</a:t>
            </a:r>
          </a:p>
          <a:p>
            <a:pPr marL="800100" lvl="1" indent="-342900">
              <a:buFont typeface="Wingdings" panose="05000000000000000000" pitchFamily="2" charset="2"/>
              <a:buChar char="§"/>
            </a:pPr>
            <a:r>
              <a:rPr lang="en-US" sz="2400" dirty="0">
                <a:solidFill>
                  <a:schemeClr val="bg1">
                    <a:lumMod val="50000"/>
                  </a:schemeClr>
                </a:solidFill>
              </a:rPr>
              <a:t>Linked Storage Representation vs. Continuous Storage Representation</a:t>
            </a:r>
          </a:p>
          <a:p>
            <a:pPr marL="800100" lvl="1" indent="-342900">
              <a:buFont typeface="Wingdings" panose="05000000000000000000" pitchFamily="2" charset="2"/>
              <a:buChar char="§"/>
            </a:pPr>
            <a:r>
              <a:rPr lang="en-US" sz="2400" dirty="0">
                <a:solidFill>
                  <a:schemeClr val="bg1">
                    <a:lumMod val="50000"/>
                  </a:schemeClr>
                </a:solidFill>
              </a:rPr>
              <a:t>Type of Linked List</a:t>
            </a:r>
          </a:p>
          <a:p>
            <a:pPr marL="800100" lvl="1" indent="-342900">
              <a:buFont typeface="Wingdings" panose="05000000000000000000" pitchFamily="2" charset="2"/>
              <a:buChar char="§"/>
            </a:pPr>
            <a:r>
              <a:rPr lang="en-US" sz="2400" dirty="0">
                <a:solidFill>
                  <a:schemeClr val="bg1">
                    <a:lumMod val="50000"/>
                  </a:schemeClr>
                </a:solidFill>
              </a:rPr>
              <a:t>Operations on Linked List</a:t>
            </a:r>
          </a:p>
          <a:p>
            <a:pPr marL="800100" lvl="1" indent="-342900">
              <a:buFont typeface="Wingdings" panose="05000000000000000000" pitchFamily="2" charset="2"/>
              <a:buChar char="§"/>
            </a:pPr>
            <a:r>
              <a:rPr lang="en-US" sz="2400" dirty="0">
                <a:solidFill>
                  <a:schemeClr val="bg1">
                    <a:lumMod val="50000"/>
                  </a:schemeClr>
                </a:solidFill>
              </a:rPr>
              <a:t>Singly Linked List</a:t>
            </a:r>
          </a:p>
          <a:p>
            <a:pPr marL="1257300" lvl="2" indent="-342900">
              <a:buFont typeface="Arial" panose="020B0604020202020204" pitchFamily="34" charset="0"/>
              <a:buChar char="•"/>
            </a:pPr>
            <a:r>
              <a:rPr lang="en-US" sz="2400" dirty="0">
                <a:solidFill>
                  <a:schemeClr val="bg1">
                    <a:lumMod val="50000"/>
                  </a:schemeClr>
                </a:solidFill>
              </a:rPr>
              <a:t>Node Structure of Singly List</a:t>
            </a:r>
          </a:p>
          <a:p>
            <a:pPr marL="1257300" lvl="2" indent="-342900">
              <a:buFont typeface="Arial" panose="020B0604020202020204" pitchFamily="34" charset="0"/>
              <a:buChar char="•"/>
            </a:pPr>
            <a:r>
              <a:rPr lang="en-US" sz="2400" dirty="0">
                <a:solidFill>
                  <a:schemeClr val="bg1">
                    <a:lumMod val="50000"/>
                  </a:schemeClr>
                </a:solidFill>
              </a:rPr>
              <a:t>Operations on Singly Linked List</a:t>
            </a:r>
          </a:p>
          <a:p>
            <a:pPr marL="800100" lvl="1" indent="-342900">
              <a:buFont typeface="Wingdings" panose="05000000000000000000" pitchFamily="2" charset="2"/>
              <a:buChar char="§"/>
            </a:pPr>
            <a:r>
              <a:rPr lang="en-US" sz="2400" dirty="0">
                <a:solidFill>
                  <a:schemeClr val="bg1">
                    <a:lumMod val="50000"/>
                  </a:schemeClr>
                </a:solidFill>
              </a:rPr>
              <a:t>Circularly Linked Linear List</a:t>
            </a:r>
          </a:p>
          <a:p>
            <a:pPr marL="1257300" lvl="2" indent="-342900">
              <a:buFont typeface="Arial" panose="020B0604020202020204" pitchFamily="34" charset="0"/>
              <a:buChar char="•"/>
            </a:pPr>
            <a:r>
              <a:rPr lang="en-US" sz="2400" dirty="0">
                <a:solidFill>
                  <a:schemeClr val="bg1">
                    <a:lumMod val="50000"/>
                  </a:schemeClr>
                </a:solidFill>
              </a:rPr>
              <a:t>Operations on Circularly Linked List</a:t>
            </a:r>
          </a:p>
          <a:p>
            <a:pPr marL="1257300" lvl="2" indent="-342900">
              <a:buFont typeface="Arial" panose="020B0604020202020204" pitchFamily="34" charset="0"/>
              <a:buChar char="•"/>
            </a:pPr>
            <a:r>
              <a:rPr lang="en-US" sz="2400" dirty="0">
                <a:solidFill>
                  <a:schemeClr val="bg1">
                    <a:lumMod val="50000"/>
                  </a:schemeClr>
                </a:solidFill>
              </a:rPr>
              <a:t>Circularly Linked List with Header Node</a:t>
            </a:r>
          </a:p>
          <a:p>
            <a:pPr marL="800100" lvl="1" indent="-342900">
              <a:buFont typeface="Wingdings" panose="05000000000000000000" pitchFamily="2" charset="2"/>
              <a:buChar char="§"/>
            </a:pPr>
            <a:r>
              <a:rPr lang="en-US" sz="2400" dirty="0">
                <a:solidFill>
                  <a:schemeClr val="bg1">
                    <a:lumMod val="50000"/>
                  </a:schemeClr>
                </a:solidFill>
              </a:rPr>
              <a:t>Doubly Linked Linear List</a:t>
            </a:r>
          </a:p>
          <a:p>
            <a:pPr marL="1257300" lvl="2" indent="-342900">
              <a:buFont typeface="Arial" panose="020B0604020202020204" pitchFamily="34" charset="0"/>
              <a:buChar char="•"/>
            </a:pPr>
            <a:r>
              <a:rPr lang="en-US" sz="2400" dirty="0">
                <a:solidFill>
                  <a:schemeClr val="bg1">
                    <a:lumMod val="50000"/>
                  </a:schemeClr>
                </a:solidFill>
              </a:rPr>
              <a:t>Node Structure of Doubly Linked List</a:t>
            </a:r>
          </a:p>
          <a:p>
            <a:pPr marL="1257300" lvl="2" indent="-342900">
              <a:buFont typeface="Arial" panose="020B0604020202020204" pitchFamily="34" charset="0"/>
              <a:buChar char="•"/>
            </a:pPr>
            <a:r>
              <a:rPr lang="en-US" sz="2400" dirty="0">
                <a:solidFill>
                  <a:schemeClr val="bg1">
                    <a:lumMod val="50000"/>
                  </a:schemeClr>
                </a:solidFill>
              </a:rPr>
              <a:t>Operations on Doubly Linked List</a:t>
            </a:r>
          </a:p>
        </p:txBody>
      </p:sp>
    </p:spTree>
    <p:extLst>
      <p:ext uri="{BB962C8B-B14F-4D97-AF65-F5344CB8AC3E}">
        <p14:creationId xmlns:p14="http://schemas.microsoft.com/office/powerpoint/2010/main" val="41396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14934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to insert a Node at Last Location</a:t>
            </a:r>
          </a:p>
        </p:txBody>
      </p:sp>
      <p:sp>
        <p:nvSpPr>
          <p:cNvPr id="9" name="Rectangle 8"/>
          <p:cNvSpPr/>
          <p:nvPr/>
        </p:nvSpPr>
        <p:spPr>
          <a:xfrm>
            <a:off x="5534639" y="905699"/>
            <a:ext cx="6400799" cy="55609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25976" y="5433591"/>
            <a:ext cx="6200317" cy="1015663"/>
          </a:xfrm>
          <a:prstGeom prst="rect">
            <a:avLst/>
          </a:prstGeom>
          <a:noFill/>
        </p:spPr>
        <p:txBody>
          <a:bodyPr wrap="square" rtlCol="0">
            <a:spAutoFit/>
          </a:bodyPr>
          <a:lstStyle/>
          <a:p>
            <a:r>
              <a:rPr lang="en-US" sz="2000" dirty="0"/>
              <a:t>        </a:t>
            </a:r>
            <a:r>
              <a:rPr lang="en-US" sz="2000" dirty="0">
                <a:solidFill>
                  <a:schemeClr val="accent6"/>
                </a:solidFill>
              </a:rPr>
              <a:t> </a:t>
            </a:r>
            <a:r>
              <a:rPr lang="en-US" sz="2000" dirty="0" err="1">
                <a:solidFill>
                  <a:schemeClr val="accent6"/>
                </a:solidFill>
              </a:rPr>
              <a:t>last</a:t>
            </a:r>
            <a:r>
              <a:rPr lang="en-US" sz="2000" dirty="0" err="1"/>
              <a:t>.link</a:t>
            </a:r>
            <a:r>
              <a:rPr lang="en-US" sz="2000" dirty="0"/>
              <a:t> = </a:t>
            </a:r>
            <a:r>
              <a:rPr lang="en-US" sz="2000" dirty="0" err="1">
                <a:solidFill>
                  <a:schemeClr val="accent6"/>
                </a:solidFill>
              </a:rPr>
              <a:t>newNode</a:t>
            </a:r>
            <a:r>
              <a:rPr lang="en-US" sz="2000" dirty="0"/>
              <a:t>;  </a:t>
            </a:r>
          </a:p>
          <a:p>
            <a:r>
              <a:rPr lang="en-US" sz="2000" dirty="0"/>
              <a:t>     } </a:t>
            </a:r>
          </a:p>
          <a:p>
            <a:r>
              <a:rPr lang="en-US" sz="2000" b="1" dirty="0">
                <a:solidFill>
                  <a:schemeClr val="accent6"/>
                </a:solidFill>
              </a:rPr>
              <a:t>}</a:t>
            </a:r>
          </a:p>
        </p:txBody>
      </p:sp>
      <p:grpSp>
        <p:nvGrpSpPr>
          <p:cNvPr id="3" name="Group 2"/>
          <p:cNvGrpSpPr/>
          <p:nvPr/>
        </p:nvGrpSpPr>
        <p:grpSpPr>
          <a:xfrm>
            <a:off x="212364" y="905698"/>
            <a:ext cx="5101318" cy="4656901"/>
            <a:chOff x="212364" y="905698"/>
            <a:chExt cx="5101318" cy="4656901"/>
          </a:xfrm>
        </p:grpSpPr>
        <p:sp>
          <p:nvSpPr>
            <p:cNvPr id="14" name="Rectangle 13"/>
            <p:cNvSpPr/>
            <p:nvPr/>
          </p:nvSpPr>
          <p:spPr>
            <a:xfrm>
              <a:off x="212364" y="905698"/>
              <a:ext cx="5101318" cy="4656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7710" y="1012176"/>
              <a:ext cx="4824052" cy="4370427"/>
            </a:xfrm>
            <a:prstGeom prst="rect">
              <a:avLst/>
            </a:prstGeom>
            <a:noFill/>
          </p:spPr>
          <p:txBody>
            <a:bodyPr wrap="square" rtlCol="0">
              <a:spAutoFit/>
            </a:bodyPr>
            <a:lstStyle/>
            <a:p>
              <a:r>
                <a:rPr lang="en-US" sz="2000" b="1" dirty="0"/>
                <a:t>public</a:t>
              </a:r>
              <a:r>
                <a:rPr lang="en-US" sz="2000" dirty="0"/>
                <a:t> </a:t>
              </a:r>
              <a:r>
                <a:rPr lang="en-US" sz="2000" b="1" dirty="0"/>
                <a:t>class</a:t>
              </a:r>
              <a:r>
                <a:rPr lang="en-US" sz="2000" dirty="0"/>
                <a:t> </a:t>
              </a:r>
              <a:r>
                <a:rPr lang="en-US" sz="2000" b="1" dirty="0" err="1">
                  <a:solidFill>
                    <a:schemeClr val="accent2">
                      <a:lumMod val="75000"/>
                    </a:schemeClr>
                  </a:solidFill>
                </a:rPr>
                <a:t>LinkedList</a:t>
              </a:r>
              <a:r>
                <a:rPr lang="en-US" sz="2000" dirty="0"/>
                <a:t> </a:t>
              </a:r>
              <a:r>
                <a:rPr lang="en-US" sz="2000" b="1" dirty="0">
                  <a:solidFill>
                    <a:schemeClr val="accent6"/>
                  </a:solidFill>
                </a:rPr>
                <a:t>{</a:t>
              </a:r>
              <a:r>
                <a:rPr lang="en-US" sz="2000" dirty="0"/>
                <a:t>  </a:t>
              </a:r>
            </a:p>
            <a:p>
              <a:r>
                <a:rPr lang="en-US" sz="2000" dirty="0"/>
                <a:t>  </a:t>
              </a:r>
            </a:p>
            <a:p>
              <a:r>
                <a:rPr lang="en-US" i="1" dirty="0">
                  <a:solidFill>
                    <a:schemeClr val="accent3">
                      <a:lumMod val="75000"/>
                    </a:schemeClr>
                  </a:solidFill>
                </a:rPr>
                <a:t>    //Represent a node of the singly linked list  </a:t>
              </a:r>
            </a:p>
            <a:p>
              <a:r>
                <a:rPr lang="en-US" sz="2000" dirty="0"/>
                <a:t>    </a:t>
              </a:r>
              <a:r>
                <a:rPr lang="en-US" sz="2000" b="1" dirty="0"/>
                <a:t>class</a:t>
              </a:r>
              <a:r>
                <a:rPr lang="en-US" sz="2000" dirty="0"/>
                <a:t> </a:t>
              </a:r>
              <a:r>
                <a:rPr lang="en-US" sz="2000" b="1" dirty="0">
                  <a:solidFill>
                    <a:schemeClr val="accent2">
                      <a:lumMod val="75000"/>
                    </a:schemeClr>
                  </a:solidFill>
                </a:rPr>
                <a:t>Node</a:t>
              </a:r>
              <a:r>
                <a:rPr lang="en-US" sz="2000" dirty="0">
                  <a:solidFill>
                    <a:schemeClr val="accent2">
                      <a:lumMod val="75000"/>
                    </a:schemeClr>
                  </a:solidFill>
                </a:rPr>
                <a:t> </a:t>
              </a:r>
              <a:r>
                <a:rPr lang="en-US" sz="2000" dirty="0"/>
                <a:t>{  </a:t>
              </a:r>
            </a:p>
            <a:p>
              <a:r>
                <a:rPr lang="en-US" sz="2000" dirty="0"/>
                <a:t>        </a:t>
              </a:r>
              <a:r>
                <a:rPr lang="en-US" sz="2000" b="1" dirty="0" err="1">
                  <a:solidFill>
                    <a:schemeClr val="accent4"/>
                  </a:solidFill>
                </a:rPr>
                <a:t>int</a:t>
              </a:r>
              <a:r>
                <a:rPr lang="en-US" sz="2000" dirty="0"/>
                <a:t> info;  </a:t>
              </a:r>
            </a:p>
            <a:p>
              <a:r>
                <a:rPr lang="en-US" sz="2000" dirty="0"/>
                <a:t>        </a:t>
              </a:r>
              <a:r>
                <a:rPr lang="en-US" sz="2000" b="1" dirty="0">
                  <a:solidFill>
                    <a:schemeClr val="accent4"/>
                  </a:solidFill>
                </a:rPr>
                <a:t>Node</a:t>
              </a:r>
              <a:r>
                <a:rPr lang="en-US" sz="2000" dirty="0"/>
                <a:t> link;  </a:t>
              </a:r>
            </a:p>
            <a:p>
              <a:r>
                <a:rPr lang="en-US" sz="2000" dirty="0"/>
                <a:t>  </a:t>
              </a:r>
            </a:p>
            <a:p>
              <a:r>
                <a:rPr lang="en-US" sz="2000" dirty="0"/>
                <a:t>        </a:t>
              </a:r>
              <a:r>
                <a:rPr lang="en-US" sz="2000" b="1" dirty="0"/>
                <a:t>public</a:t>
              </a:r>
              <a:r>
                <a:rPr lang="en-US" sz="2000" dirty="0"/>
                <a:t> </a:t>
              </a:r>
              <a:r>
                <a:rPr lang="en-US" sz="2000" dirty="0">
                  <a:solidFill>
                    <a:schemeClr val="accent2">
                      <a:lumMod val="75000"/>
                    </a:schemeClr>
                  </a:solidFill>
                </a:rPr>
                <a:t>Node</a:t>
              </a:r>
              <a:r>
                <a:rPr lang="en-US" sz="2000" dirty="0"/>
                <a:t> (</a:t>
              </a:r>
              <a:r>
                <a:rPr lang="en-US" sz="2000" b="1" dirty="0" err="1"/>
                <a:t>int</a:t>
              </a:r>
              <a:r>
                <a:rPr lang="en-US" sz="2000" dirty="0"/>
                <a:t> data) {  </a:t>
              </a:r>
            </a:p>
            <a:p>
              <a:r>
                <a:rPr lang="en-US" sz="2000" dirty="0"/>
                <a:t>            </a:t>
              </a:r>
              <a:r>
                <a:rPr lang="en-US" sz="2000" b="1" dirty="0"/>
                <a:t>this</a:t>
              </a:r>
              <a:r>
                <a:rPr lang="en-US" sz="2000" dirty="0"/>
                <a:t>.info = data;   </a:t>
              </a:r>
            </a:p>
            <a:p>
              <a:r>
                <a:rPr lang="en-US" sz="2000" b="1" dirty="0"/>
                <a:t>            </a:t>
              </a:r>
              <a:r>
                <a:rPr lang="en-US" sz="2000" b="1" dirty="0" err="1"/>
                <a:t>this</a:t>
              </a:r>
              <a:r>
                <a:rPr lang="en-US" sz="2000" dirty="0" err="1"/>
                <a:t>.link</a:t>
              </a:r>
              <a:r>
                <a:rPr lang="en-US" sz="2000" dirty="0"/>
                <a:t> = </a:t>
              </a:r>
              <a:r>
                <a:rPr lang="en-US" sz="2000" b="1" dirty="0"/>
                <a:t>null</a:t>
              </a:r>
              <a:r>
                <a:rPr lang="en-US" sz="2000" dirty="0"/>
                <a:t>;  </a:t>
              </a:r>
            </a:p>
            <a:p>
              <a:r>
                <a:rPr lang="en-US" sz="2000" dirty="0"/>
                <a:t>        }  </a:t>
              </a:r>
            </a:p>
            <a:p>
              <a:r>
                <a:rPr lang="en-US" sz="2000" dirty="0"/>
                <a:t>    }  </a:t>
              </a:r>
            </a:p>
            <a:p>
              <a:endParaRPr lang="en-US" sz="2000" dirty="0"/>
            </a:p>
            <a:p>
              <a:r>
                <a:rPr lang="en-US" sz="2000" dirty="0"/>
                <a:t>    </a:t>
              </a:r>
              <a:r>
                <a:rPr lang="en-US" sz="2000" b="1" dirty="0"/>
                <a:t>public</a:t>
              </a:r>
              <a:r>
                <a:rPr lang="en-US" sz="2000" dirty="0"/>
                <a:t> </a:t>
              </a:r>
              <a:r>
                <a:rPr lang="en-US" sz="2000" dirty="0">
                  <a:solidFill>
                    <a:schemeClr val="accent2">
                      <a:lumMod val="75000"/>
                    </a:schemeClr>
                  </a:solidFill>
                </a:rPr>
                <a:t>Node </a:t>
              </a:r>
              <a:r>
                <a:rPr lang="en-US" sz="2000" dirty="0">
                  <a:solidFill>
                    <a:schemeClr val="accent6"/>
                  </a:solidFill>
                </a:rPr>
                <a:t>first</a:t>
              </a:r>
              <a:r>
                <a:rPr lang="en-US" sz="2000" dirty="0"/>
                <a:t> = </a:t>
              </a:r>
              <a:r>
                <a:rPr lang="en-US" sz="2000" b="1" dirty="0"/>
                <a:t>null</a:t>
              </a:r>
              <a:r>
                <a:rPr lang="en-US" sz="2000" dirty="0"/>
                <a:t>;  </a:t>
              </a:r>
            </a:p>
          </p:txBody>
        </p:sp>
      </p:grpSp>
      <p:sp>
        <p:nvSpPr>
          <p:cNvPr id="12" name="TextBox 11"/>
          <p:cNvSpPr txBox="1"/>
          <p:nvPr/>
        </p:nvSpPr>
        <p:spPr>
          <a:xfrm>
            <a:off x="5725977" y="1005829"/>
            <a:ext cx="6200317" cy="984885"/>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insertAtLast</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16" name="TextBox 15"/>
          <p:cNvSpPr txBox="1"/>
          <p:nvPr/>
        </p:nvSpPr>
        <p:spPr>
          <a:xfrm>
            <a:off x="5735121" y="2168439"/>
            <a:ext cx="6200317" cy="1908215"/>
          </a:xfrm>
          <a:prstGeom prst="rect">
            <a:avLst/>
          </a:prstGeom>
          <a:noFill/>
        </p:spPr>
        <p:txBody>
          <a:bodyPr wrap="square" rtlCol="0">
            <a:spAutoFit/>
          </a:bodyPr>
          <a:lstStyle/>
          <a:p>
            <a:r>
              <a:rPr lang="en-US" i="1" dirty="0">
                <a:solidFill>
                  <a:schemeClr val="accent3">
                    <a:lumMod val="75000"/>
                  </a:schemeClr>
                </a:solidFill>
              </a:rPr>
              <a:t>       //Checks if the list is empty </a:t>
            </a:r>
            <a:r>
              <a:rPr lang="en-US" sz="2000" dirty="0"/>
              <a:t> </a:t>
            </a:r>
          </a:p>
          <a:p>
            <a:r>
              <a:rPr lang="en-US" sz="2000" dirty="0"/>
              <a:t>        </a:t>
            </a:r>
            <a:r>
              <a:rPr lang="en-US" sz="2000" b="1" dirty="0"/>
              <a:t>if</a:t>
            </a:r>
            <a:r>
              <a:rPr lang="en-US" sz="2000" dirty="0"/>
              <a:t>(</a:t>
            </a:r>
            <a:r>
              <a:rPr lang="en-US" sz="2000" dirty="0">
                <a:solidFill>
                  <a:schemeClr val="accent6"/>
                </a:solidFill>
              </a:rPr>
              <a:t>first </a:t>
            </a:r>
            <a:r>
              <a:rPr lang="en-US" sz="2000" dirty="0"/>
              <a:t>== </a:t>
            </a:r>
            <a:r>
              <a:rPr lang="en-US" sz="2000" b="1" dirty="0"/>
              <a:t>null</a:t>
            </a:r>
            <a:r>
              <a:rPr lang="en-US" sz="2000" dirty="0"/>
              <a:t>) {  </a:t>
            </a:r>
          </a:p>
          <a:p>
            <a:r>
              <a:rPr lang="en-US" i="1" dirty="0">
                <a:solidFill>
                  <a:schemeClr val="accent3">
                    <a:lumMod val="75000"/>
                  </a:schemeClr>
                </a:solidFill>
              </a:rPr>
              <a:t>             //If list is empty, first will point to new node  </a:t>
            </a:r>
          </a:p>
          <a:p>
            <a:r>
              <a:rPr lang="en-US" sz="2000" dirty="0"/>
              <a:t>           </a:t>
            </a:r>
            <a:r>
              <a:rPr lang="en-US" sz="2000" dirty="0">
                <a:solidFill>
                  <a:schemeClr val="accent6"/>
                </a:solidFill>
              </a:rPr>
              <a:t> first</a:t>
            </a:r>
            <a:r>
              <a:rPr lang="en-US" sz="2000" dirty="0"/>
              <a:t> = </a:t>
            </a:r>
            <a:r>
              <a:rPr lang="en-US" sz="2000" dirty="0" err="1">
                <a:solidFill>
                  <a:schemeClr val="accent6"/>
                </a:solidFill>
              </a:rPr>
              <a:t>newNode</a:t>
            </a:r>
            <a:r>
              <a:rPr lang="en-US" sz="2000" dirty="0"/>
              <a:t>;</a:t>
            </a:r>
          </a:p>
          <a:p>
            <a:r>
              <a:rPr lang="en-US" sz="2000" dirty="0"/>
              <a:t>            return;</a:t>
            </a:r>
          </a:p>
          <a:p>
            <a:r>
              <a:rPr lang="en-US" sz="2000" dirty="0"/>
              <a:t>        } </a:t>
            </a:r>
          </a:p>
        </p:txBody>
      </p:sp>
      <p:sp>
        <p:nvSpPr>
          <p:cNvPr id="17" name="TextBox 16"/>
          <p:cNvSpPr txBox="1"/>
          <p:nvPr/>
        </p:nvSpPr>
        <p:spPr>
          <a:xfrm>
            <a:off x="5735121" y="4108122"/>
            <a:ext cx="6200317" cy="1323439"/>
          </a:xfrm>
          <a:prstGeom prst="rect">
            <a:avLst/>
          </a:prstGeom>
          <a:noFill/>
        </p:spPr>
        <p:txBody>
          <a:bodyPr wrap="square" rtlCol="0">
            <a:spAutoFit/>
          </a:bodyPr>
          <a:lstStyle/>
          <a:p>
            <a:r>
              <a:rPr lang="en-US" sz="2000" dirty="0"/>
              <a:t>        </a:t>
            </a:r>
            <a:r>
              <a:rPr lang="en-US" sz="2000" dirty="0">
                <a:solidFill>
                  <a:schemeClr val="tx2"/>
                </a:solidFill>
              </a:rPr>
              <a:t>Node</a:t>
            </a:r>
            <a:r>
              <a:rPr lang="en-US" sz="2000" dirty="0"/>
              <a:t> </a:t>
            </a:r>
            <a:r>
              <a:rPr lang="en-US" sz="2000" dirty="0">
                <a:solidFill>
                  <a:schemeClr val="accent6"/>
                </a:solidFill>
              </a:rPr>
              <a:t>last</a:t>
            </a:r>
            <a:r>
              <a:rPr lang="en-US" sz="2000" dirty="0"/>
              <a:t> = </a:t>
            </a:r>
            <a:r>
              <a:rPr lang="en-US" sz="2000" dirty="0">
                <a:solidFill>
                  <a:schemeClr val="accent6"/>
                </a:solidFill>
              </a:rPr>
              <a:t>first</a:t>
            </a:r>
            <a:r>
              <a:rPr lang="en-US" sz="2000" dirty="0"/>
              <a:t>;</a:t>
            </a:r>
          </a:p>
          <a:p>
            <a:r>
              <a:rPr lang="en-US" sz="2000" dirty="0"/>
              <a:t>        while (</a:t>
            </a:r>
            <a:r>
              <a:rPr lang="en-US" sz="2000" dirty="0" err="1">
                <a:solidFill>
                  <a:schemeClr val="accent6"/>
                </a:solidFill>
              </a:rPr>
              <a:t>last</a:t>
            </a:r>
            <a:r>
              <a:rPr lang="en-US" sz="2000" dirty="0" err="1"/>
              <a:t>.link</a:t>
            </a:r>
            <a:r>
              <a:rPr lang="en-US" sz="2000" dirty="0"/>
              <a:t> != null) {</a:t>
            </a:r>
          </a:p>
          <a:p>
            <a:r>
              <a:rPr lang="en-US" sz="2000" dirty="0"/>
              <a:t>                 </a:t>
            </a:r>
            <a:r>
              <a:rPr lang="en-US" sz="2000" dirty="0">
                <a:solidFill>
                  <a:schemeClr val="accent6"/>
                </a:solidFill>
              </a:rPr>
              <a:t>last </a:t>
            </a:r>
            <a:r>
              <a:rPr lang="en-US" sz="2000" dirty="0"/>
              <a:t>= </a:t>
            </a:r>
            <a:r>
              <a:rPr lang="en-US" sz="2000" dirty="0" err="1">
                <a:solidFill>
                  <a:schemeClr val="accent6"/>
                </a:solidFill>
              </a:rPr>
              <a:t>last</a:t>
            </a:r>
            <a:r>
              <a:rPr lang="en-US" sz="2000" dirty="0" err="1"/>
              <a:t>.link</a:t>
            </a:r>
            <a:r>
              <a:rPr lang="en-US" sz="2000" dirty="0"/>
              <a:t>;</a:t>
            </a:r>
          </a:p>
          <a:p>
            <a:r>
              <a:rPr lang="en-US" sz="2000" dirty="0"/>
              <a:t>         }</a:t>
            </a:r>
          </a:p>
        </p:txBody>
      </p:sp>
    </p:spTree>
    <p:extLst>
      <p:ext uri="{BB962C8B-B14F-4D97-AF65-F5344CB8AC3E}">
        <p14:creationId xmlns:p14="http://schemas.microsoft.com/office/powerpoint/2010/main" val="37252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a:xfrm>
            <a:off x="131180" y="876144"/>
            <a:ext cx="11929641" cy="3347513"/>
          </a:xfrm>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a:t>
            </a:r>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5" name="Straight Connector 34"/>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33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b="1" dirty="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precede all 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the list?]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 </a:t>
            </a:r>
          </a:p>
          <a:p>
            <a:r>
              <a:rPr lang="en-IN" sz="2000" b="1" dirty="0">
                <a:latin typeface="Consolas" pitchFamily="49" charset="0"/>
                <a:cs typeface="Consolas" pitchFamily="49" charset="0"/>
              </a:rPr>
              <a:t>    &amp;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to insert a Node in Ordered Linked List</a:t>
            </a:r>
          </a:p>
        </p:txBody>
      </p:sp>
      <p:sp>
        <p:nvSpPr>
          <p:cNvPr id="9" name="Rectangle 8"/>
          <p:cNvSpPr/>
          <p:nvPr/>
        </p:nvSpPr>
        <p:spPr>
          <a:xfrm>
            <a:off x="228285" y="862153"/>
            <a:ext cx="9803485" cy="56096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9147" y="5435913"/>
            <a:ext cx="9692623" cy="1015663"/>
          </a:xfrm>
          <a:prstGeom prst="rect">
            <a:avLst/>
          </a:prstGeom>
          <a:noFill/>
        </p:spPr>
        <p:txBody>
          <a:bodyPr wrap="square" rtlCol="0">
            <a:spAutoFit/>
          </a:bodyPr>
          <a:lstStyle/>
          <a:p>
            <a:r>
              <a:rPr lang="en-US" sz="2000" dirty="0"/>
              <a:t>         </a:t>
            </a:r>
            <a:r>
              <a:rPr lang="en-US" sz="2000" dirty="0" err="1">
                <a:solidFill>
                  <a:schemeClr val="accent6"/>
                </a:solidFill>
              </a:rPr>
              <a:t>newNode</a:t>
            </a:r>
            <a:r>
              <a:rPr lang="en-US" sz="2000" dirty="0" err="1"/>
              <a:t>.link</a:t>
            </a:r>
            <a:r>
              <a:rPr lang="en-US" sz="2000" dirty="0"/>
              <a:t> = </a:t>
            </a:r>
            <a:r>
              <a:rPr lang="en-US" sz="2000" dirty="0" err="1">
                <a:solidFill>
                  <a:schemeClr val="accent6"/>
                </a:solidFill>
              </a:rPr>
              <a:t>current</a:t>
            </a:r>
            <a:r>
              <a:rPr lang="en-US" sz="2000" dirty="0" err="1"/>
              <a:t>.link</a:t>
            </a:r>
            <a:r>
              <a:rPr lang="en-US" sz="2000" dirty="0"/>
              <a:t>;  </a:t>
            </a:r>
          </a:p>
          <a:p>
            <a:r>
              <a:rPr lang="en-US" sz="2000" dirty="0"/>
              <a:t>         </a:t>
            </a:r>
            <a:r>
              <a:rPr lang="en-US" sz="2000" dirty="0" err="1">
                <a:solidFill>
                  <a:schemeClr val="accent6"/>
                </a:solidFill>
              </a:rPr>
              <a:t>current</a:t>
            </a:r>
            <a:r>
              <a:rPr lang="en-US" sz="2000" dirty="0" err="1"/>
              <a:t>.link</a:t>
            </a:r>
            <a:r>
              <a:rPr lang="en-US" sz="2000" dirty="0"/>
              <a:t> = </a:t>
            </a:r>
            <a:r>
              <a:rPr lang="en-US" sz="2000" dirty="0" err="1">
                <a:solidFill>
                  <a:schemeClr val="accent6"/>
                </a:solidFill>
              </a:rPr>
              <a:t>newNode</a:t>
            </a:r>
            <a:r>
              <a:rPr lang="en-US" sz="2000" dirty="0"/>
              <a:t>;</a:t>
            </a:r>
          </a:p>
          <a:p>
            <a:r>
              <a:rPr lang="en-US" sz="2000" dirty="0"/>
              <a:t>} </a:t>
            </a:r>
            <a:endParaRPr lang="en-US" sz="2000" b="1" dirty="0">
              <a:solidFill>
                <a:schemeClr val="accent6"/>
              </a:solidFill>
            </a:endParaRPr>
          </a:p>
        </p:txBody>
      </p:sp>
      <p:sp>
        <p:nvSpPr>
          <p:cNvPr id="6" name="TextBox 5"/>
          <p:cNvSpPr txBox="1"/>
          <p:nvPr/>
        </p:nvSpPr>
        <p:spPr>
          <a:xfrm>
            <a:off x="339147" y="870288"/>
            <a:ext cx="9692623" cy="984885"/>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insertAtOrder</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7" name="TextBox 6"/>
          <p:cNvSpPr txBox="1"/>
          <p:nvPr/>
        </p:nvSpPr>
        <p:spPr>
          <a:xfrm>
            <a:off x="314195" y="2004205"/>
            <a:ext cx="9692623" cy="1938992"/>
          </a:xfrm>
          <a:prstGeom prst="rect">
            <a:avLst/>
          </a:prstGeom>
          <a:noFill/>
        </p:spPr>
        <p:txBody>
          <a:bodyPr wrap="square" rtlCol="0">
            <a:spAutoFit/>
          </a:bodyPr>
          <a:lstStyle/>
          <a:p>
            <a:r>
              <a:rPr lang="en-US" i="1" dirty="0">
                <a:solidFill>
                  <a:schemeClr val="accent3">
                    <a:lumMod val="75000"/>
                  </a:schemeClr>
                </a:solidFill>
              </a:rPr>
              <a:t>       //Location is first one </a:t>
            </a:r>
            <a:r>
              <a:rPr lang="en-US" sz="2000" dirty="0"/>
              <a:t> </a:t>
            </a:r>
          </a:p>
          <a:p>
            <a:r>
              <a:rPr lang="en-US" sz="2000" dirty="0"/>
              <a:t>        </a:t>
            </a:r>
            <a:r>
              <a:rPr lang="en-US" sz="2000" b="1" dirty="0"/>
              <a:t>if</a:t>
            </a:r>
            <a:r>
              <a:rPr lang="en-US" sz="2000" dirty="0"/>
              <a:t>(</a:t>
            </a:r>
            <a:r>
              <a:rPr lang="en-US" sz="2000" dirty="0">
                <a:solidFill>
                  <a:schemeClr val="accent6"/>
                </a:solidFill>
              </a:rPr>
              <a:t>first</a:t>
            </a:r>
            <a:r>
              <a:rPr lang="en-US" sz="2000" dirty="0"/>
              <a:t> == </a:t>
            </a:r>
            <a:r>
              <a:rPr lang="en-US" sz="2000" b="1" dirty="0"/>
              <a:t>null || </a:t>
            </a:r>
            <a:r>
              <a:rPr lang="en-US" sz="2000" dirty="0">
                <a:solidFill>
                  <a:schemeClr val="accent6"/>
                </a:solidFill>
              </a:rPr>
              <a:t>newNode</a:t>
            </a:r>
            <a:r>
              <a:rPr lang="en-US" sz="2000" dirty="0"/>
              <a:t>.info &lt;= </a:t>
            </a:r>
            <a:r>
              <a:rPr lang="en-US" sz="2000" dirty="0">
                <a:solidFill>
                  <a:schemeClr val="accent6"/>
                </a:solidFill>
              </a:rPr>
              <a:t>first</a:t>
            </a:r>
            <a:r>
              <a:rPr lang="en-US" sz="2000" dirty="0"/>
              <a:t>.info) {  </a:t>
            </a:r>
          </a:p>
          <a:p>
            <a:r>
              <a:rPr lang="en-US" sz="2000" dirty="0"/>
              <a:t>            </a:t>
            </a:r>
            <a:r>
              <a:rPr lang="en-US" sz="2000" dirty="0" err="1">
                <a:solidFill>
                  <a:schemeClr val="accent6"/>
                </a:solidFill>
              </a:rPr>
              <a:t>newNode</a:t>
            </a:r>
            <a:r>
              <a:rPr lang="en-US" sz="2000" dirty="0" err="1"/>
              <a:t>.link</a:t>
            </a:r>
            <a:r>
              <a:rPr lang="en-US" sz="2000" dirty="0"/>
              <a:t> = </a:t>
            </a:r>
            <a:r>
              <a:rPr lang="en-US" sz="2000" dirty="0">
                <a:solidFill>
                  <a:schemeClr val="accent6"/>
                </a:solidFill>
              </a:rPr>
              <a:t>first</a:t>
            </a:r>
            <a:r>
              <a:rPr lang="en-US" sz="2000" dirty="0"/>
              <a:t>;</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a:t>
            </a:r>
          </a:p>
          <a:p>
            <a:r>
              <a:rPr lang="en-US" sz="2000" dirty="0"/>
              <a:t>            return;</a:t>
            </a:r>
          </a:p>
          <a:p>
            <a:r>
              <a:rPr lang="en-US" sz="2000" dirty="0"/>
              <a:t>        } </a:t>
            </a:r>
          </a:p>
        </p:txBody>
      </p:sp>
      <p:sp>
        <p:nvSpPr>
          <p:cNvPr id="11" name="TextBox 10"/>
          <p:cNvSpPr txBox="1"/>
          <p:nvPr/>
        </p:nvSpPr>
        <p:spPr>
          <a:xfrm>
            <a:off x="339147" y="4092229"/>
            <a:ext cx="9692623" cy="1323439"/>
          </a:xfrm>
          <a:prstGeom prst="rect">
            <a:avLst/>
          </a:prstGeom>
          <a:noFill/>
        </p:spPr>
        <p:txBody>
          <a:bodyPr wrap="square" rtlCol="0">
            <a:spAutoFit/>
          </a:bodyPr>
          <a:lstStyle/>
          <a:p>
            <a:r>
              <a:rPr lang="en-US" sz="2000" dirty="0"/>
              <a:t>        </a:t>
            </a:r>
            <a:r>
              <a:rPr lang="en-US" sz="2000" dirty="0">
                <a:solidFill>
                  <a:schemeClr val="tx2"/>
                </a:solidFill>
              </a:rPr>
              <a:t>Node</a:t>
            </a:r>
            <a:r>
              <a:rPr lang="en-US" sz="2000" dirty="0"/>
              <a:t> </a:t>
            </a:r>
            <a:r>
              <a:rPr lang="en-US" sz="2000" dirty="0">
                <a:solidFill>
                  <a:schemeClr val="accent6"/>
                </a:solidFill>
              </a:rPr>
              <a:t>current</a:t>
            </a:r>
            <a:r>
              <a:rPr lang="en-US" sz="2000" dirty="0"/>
              <a:t>;</a:t>
            </a:r>
          </a:p>
          <a:p>
            <a:r>
              <a:rPr lang="en-US" sz="2000" dirty="0"/>
              <a:t>        while (</a:t>
            </a:r>
            <a:r>
              <a:rPr lang="en-US" sz="2000" dirty="0" err="1">
                <a:solidFill>
                  <a:schemeClr val="accent6"/>
                </a:solidFill>
              </a:rPr>
              <a:t>current</a:t>
            </a:r>
            <a:r>
              <a:rPr lang="en-US" sz="2000" dirty="0" err="1"/>
              <a:t>.link</a:t>
            </a:r>
            <a:r>
              <a:rPr lang="en-US" sz="2000" dirty="0"/>
              <a:t> != null &amp;&amp; </a:t>
            </a:r>
            <a:r>
              <a:rPr lang="en-US" sz="2000" dirty="0">
                <a:solidFill>
                  <a:schemeClr val="accent6"/>
                </a:solidFill>
              </a:rPr>
              <a:t>newNode</a:t>
            </a:r>
            <a:r>
              <a:rPr lang="en-US" sz="2000" dirty="0"/>
              <a:t>.info&gt;= </a:t>
            </a:r>
            <a:r>
              <a:rPr lang="en-US" sz="2000" dirty="0">
                <a:solidFill>
                  <a:schemeClr val="accent6"/>
                </a:solidFill>
              </a:rPr>
              <a:t>current</a:t>
            </a:r>
            <a:r>
              <a:rPr lang="en-US" sz="2000" dirty="0"/>
              <a:t>.link.info) {</a:t>
            </a:r>
          </a:p>
          <a:p>
            <a:r>
              <a:rPr lang="en-US" sz="2000" dirty="0"/>
              <a:t>                 </a:t>
            </a:r>
            <a:r>
              <a:rPr lang="en-US" sz="2000" dirty="0">
                <a:solidFill>
                  <a:schemeClr val="accent6"/>
                </a:solidFill>
              </a:rPr>
              <a:t>current</a:t>
            </a:r>
            <a:r>
              <a:rPr lang="en-US" sz="2000" dirty="0"/>
              <a:t> = </a:t>
            </a:r>
            <a:r>
              <a:rPr lang="en-US" sz="2000" dirty="0" err="1">
                <a:solidFill>
                  <a:schemeClr val="accent6"/>
                </a:solidFill>
              </a:rPr>
              <a:t>current</a:t>
            </a:r>
            <a:r>
              <a:rPr lang="en-US" sz="2000" dirty="0" err="1"/>
              <a:t>.link</a:t>
            </a:r>
            <a:r>
              <a:rPr lang="en-US" sz="2000" dirty="0"/>
              <a:t>;</a:t>
            </a:r>
          </a:p>
          <a:p>
            <a:r>
              <a:rPr lang="en-US" sz="2000" dirty="0"/>
              <a:t>         }</a:t>
            </a:r>
          </a:p>
        </p:txBody>
      </p:sp>
    </p:spTree>
    <p:extLst>
      <p:ext uri="{BB962C8B-B14F-4D97-AF65-F5344CB8AC3E}">
        <p14:creationId xmlns:p14="http://schemas.microsoft.com/office/powerpoint/2010/main" val="26510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p:bldP spid="7"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DELETE(X, FIRST)</a:t>
            </a:r>
          </a:p>
        </p:txBody>
      </p:sp>
      <p:sp>
        <p:nvSpPr>
          <p:cNvPr id="3" name="Content Placeholder 2"/>
          <p:cNvSpPr>
            <a:spLocks noGrp="1"/>
          </p:cNvSpPr>
          <p:nvPr>
            <p:ph idx="1"/>
          </p:nvPr>
        </p:nvSpPr>
        <p:spPr>
          <a:xfrm>
            <a:off x="131180" y="876145"/>
            <a:ext cx="11929641" cy="1928016"/>
          </a:xfrm>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a:p>
            <a:endParaRPr lang="en-US" dirty="0"/>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1" name="TextBox 30"/>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2" name="Straight Connector 31"/>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76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4294967295"/>
          </p:nvPr>
        </p:nvSpPr>
        <p:spPr>
          <a:xfrm>
            <a:off x="131180" y="863444"/>
            <a:ext cx="11929641" cy="3304347"/>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There are many applications where </a:t>
            </a:r>
            <a:r>
              <a:rPr lang="en-IN" sz="2400" dirty="0">
                <a:solidFill>
                  <a:schemeClr val="accent6"/>
                </a:solidFill>
              </a:rPr>
              <a:t>sequential allocation method is unacceptable</a:t>
            </a:r>
            <a:r>
              <a:rPr lang="en-IN" sz="2400" dirty="0"/>
              <a:t> because of following characteristics</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Unpredictable storage requirement</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Extensive manipulation of stored data</a:t>
            </a:r>
          </a:p>
          <a:p>
            <a:pPr marL="265113" indent="-265113" algn="just">
              <a:buClr>
                <a:schemeClr val="accent6"/>
              </a:buClr>
              <a:buFont typeface="Wingdings 3" panose="05040102010807070707" pitchFamily="18" charset="2"/>
              <a:buChar char=""/>
            </a:pPr>
            <a:r>
              <a:rPr lang="en-IN" sz="2400" dirty="0"/>
              <a:t>One method of </a:t>
            </a:r>
            <a:r>
              <a:rPr lang="en-IN" sz="2400" dirty="0">
                <a:solidFill>
                  <a:schemeClr val="accent6"/>
                </a:solidFill>
              </a:rPr>
              <a:t>obtaining the address of node</a:t>
            </a:r>
            <a:r>
              <a:rPr lang="en-IN" sz="2400" dirty="0"/>
              <a:t> is to </a:t>
            </a:r>
            <a:r>
              <a:rPr lang="en-IN" sz="2400" dirty="0">
                <a:solidFill>
                  <a:schemeClr val="accent6"/>
                </a:solidFill>
              </a:rPr>
              <a:t>store address in computer’s main memory</a:t>
            </a:r>
            <a:r>
              <a:rPr lang="en-IN" sz="2400" dirty="0"/>
              <a:t>, we refer this addressing mode as </a:t>
            </a:r>
            <a:r>
              <a:rPr lang="en-IN" sz="2400" b="1" dirty="0"/>
              <a:t>pointer of link addressing</a:t>
            </a:r>
            <a:r>
              <a:rPr lang="en-IN" sz="2400" dirty="0"/>
              <a:t>.</a:t>
            </a:r>
          </a:p>
          <a:p>
            <a:pPr marL="265113" indent="-265113" algn="just">
              <a:buClr>
                <a:schemeClr val="accent6"/>
              </a:buClr>
              <a:buFont typeface="Wingdings 3" panose="05040102010807070707" pitchFamily="18" charset="2"/>
              <a:buChar char=""/>
            </a:pPr>
            <a:r>
              <a:rPr lang="en-IN" sz="2400" dirty="0"/>
              <a:t>A simple way to represent a linear list is to expand each node to contain a link or pointer to the next node. This representation is called one-way chain or Singly Linked Linear List.</a:t>
            </a:r>
          </a:p>
          <a:p>
            <a:pPr marL="265113" indent="-265113" algn="just">
              <a:buClr>
                <a:schemeClr val="accent6"/>
              </a:buClr>
              <a:buFont typeface="Wingdings 3" panose="05040102010807070707" pitchFamily="18" charset="2"/>
              <a:buChar char=""/>
            </a:pPr>
            <a:endParaRPr lang="en-IN" sz="2400" dirty="0"/>
          </a:p>
          <a:p>
            <a:pPr marL="265113" indent="-265113" algn="just">
              <a:buClr>
                <a:schemeClr val="accent6"/>
              </a:buClr>
              <a:buFont typeface="Wingdings 3" panose="05040102010807070707" pitchFamily="18" charset="2"/>
              <a:buChar char=""/>
            </a:pPr>
            <a:endParaRPr lang="en-US" sz="2400" dirty="0"/>
          </a:p>
        </p:txBody>
      </p:sp>
      <p:grpSp>
        <p:nvGrpSpPr>
          <p:cNvPr id="4" name="Group 3"/>
          <p:cNvGrpSpPr/>
          <p:nvPr/>
        </p:nvGrpSpPr>
        <p:grpSpPr>
          <a:xfrm>
            <a:off x="1978768" y="4792657"/>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914207" y="4792657"/>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819207" y="4792657"/>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724207" y="4792657"/>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511011" y="5059357"/>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446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351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486207" y="4792657"/>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740601" y="5666152"/>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372576" y="5306764"/>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279191" y="5320015"/>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207309" y="5320015"/>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442686" y="5318432"/>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2812507" y="4880525"/>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4737385" y="4868857"/>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6649012" y="4868857"/>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8" name="Straight Arrow Connector 27"/>
          <p:cNvCxnSpPr>
            <a:endCxn id="15" idx="0"/>
          </p:cNvCxnSpPr>
          <p:nvPr/>
        </p:nvCxnSpPr>
        <p:spPr>
          <a:xfrm>
            <a:off x="8875449" y="4564057"/>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8875449" y="4564057"/>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9263002" y="4255659"/>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1" name="TextBox 30"/>
          <p:cNvSpPr txBox="1"/>
          <p:nvPr/>
        </p:nvSpPr>
        <p:spPr>
          <a:xfrm>
            <a:off x="7736214" y="4420832"/>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step-5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X and </a:t>
            </a:r>
          </a:p>
          <a:p>
            <a:r>
              <a:rPr lang="en-IN" sz="2200" dirty="0">
                <a:latin typeface="Consolas" pitchFamily="49" charset="0"/>
                <a:cs typeface="Consolas" pitchFamily="49" charset="0"/>
              </a:rPr>
              <a:t>     LINK (SAVE) ≠ NULL</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a:solidFill>
                  <a:schemeClr val="tx2"/>
                </a:solidFill>
                <a:latin typeface="Consolas" pitchFamily="49" charset="0"/>
                <a:cs typeface="Consolas" pitchFamily="49" charset="0"/>
              </a:rPr>
              <a:t>6. [End of the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DELETE(7541, 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thru step-5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SAVE ≠ X and </a:t>
            </a:r>
          </a:p>
          <a:p>
            <a:r>
              <a:rPr lang="en-IN" sz="2000" dirty="0">
                <a:latin typeface="Consolas" pitchFamily="49" charset="0"/>
                <a:cs typeface="Consolas" pitchFamily="49" charset="0"/>
              </a:rPr>
              <a:t>	LINK (SAVE)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SAVE ≠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a:t>
            </a:r>
            <a:r>
              <a:rPr lang="en-IN" sz="2000"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7. [Delete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delete a Node from linked list</a:t>
            </a:r>
          </a:p>
        </p:txBody>
      </p:sp>
      <p:sp>
        <p:nvSpPr>
          <p:cNvPr id="9" name="Rectangle 8"/>
          <p:cNvSpPr/>
          <p:nvPr/>
        </p:nvSpPr>
        <p:spPr>
          <a:xfrm>
            <a:off x="309305" y="862153"/>
            <a:ext cx="5431737" cy="49290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55053" y="4704814"/>
            <a:ext cx="5419628" cy="1015663"/>
          </a:xfrm>
          <a:prstGeom prst="rect">
            <a:avLst/>
          </a:prstGeom>
          <a:noFill/>
        </p:spPr>
        <p:txBody>
          <a:bodyPr wrap="square" rtlCol="0">
            <a:spAutoFit/>
          </a:bodyPr>
          <a:lstStyle/>
          <a:p>
            <a:r>
              <a:rPr lang="en-US" i="1" dirty="0">
                <a:solidFill>
                  <a:schemeClr val="accent3">
                    <a:lumMod val="75000"/>
                  </a:schemeClr>
                </a:solidFill>
              </a:rPr>
              <a:t>          // Unlink the node from linked list </a:t>
            </a:r>
          </a:p>
          <a:p>
            <a:r>
              <a:rPr lang="en-US" sz="2200" dirty="0"/>
              <a:t>        </a:t>
            </a:r>
            <a:r>
              <a:rPr lang="en-US" sz="2200" dirty="0" err="1"/>
              <a:t>prev.link</a:t>
            </a:r>
            <a:r>
              <a:rPr lang="en-US" sz="2200" dirty="0"/>
              <a:t> = </a:t>
            </a:r>
            <a:r>
              <a:rPr lang="en-US" sz="2200" dirty="0" err="1"/>
              <a:t>temp.link</a:t>
            </a:r>
            <a:r>
              <a:rPr lang="en-US" sz="2200" dirty="0"/>
              <a:t>; </a:t>
            </a:r>
          </a:p>
          <a:p>
            <a:r>
              <a:rPr lang="en-US" sz="2000" b="1" dirty="0">
                <a:solidFill>
                  <a:schemeClr val="accent6"/>
                </a:solidFill>
              </a:rPr>
              <a:t>}</a:t>
            </a:r>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b="1" dirty="0"/>
              <a:t>public</a:t>
            </a:r>
            <a:r>
              <a:rPr lang="en-US" sz="2200" dirty="0"/>
              <a:t> </a:t>
            </a:r>
            <a:r>
              <a:rPr lang="en-US" sz="2200" b="1" dirty="0"/>
              <a:t>void</a:t>
            </a:r>
            <a:r>
              <a:rPr lang="en-US" sz="2200" dirty="0"/>
              <a:t> </a:t>
            </a:r>
            <a:r>
              <a:rPr lang="en-US" sz="2200" b="1" dirty="0" err="1">
                <a:solidFill>
                  <a:schemeClr val="accent6"/>
                </a:solidFill>
              </a:rPr>
              <a:t>deleteNode</a:t>
            </a:r>
            <a:r>
              <a:rPr lang="en-US" sz="2200" b="1" dirty="0">
                <a:solidFill>
                  <a:schemeClr val="accent6"/>
                </a:solidFill>
              </a:rPr>
              <a:t> </a:t>
            </a:r>
            <a:r>
              <a:rPr lang="en-US" sz="2200" dirty="0"/>
              <a:t>(</a:t>
            </a:r>
            <a:r>
              <a:rPr lang="en-US" sz="2200" b="1" dirty="0" err="1">
                <a:solidFill>
                  <a:srgbClr val="00B050"/>
                </a:solidFill>
              </a:rPr>
              <a:t>int</a:t>
            </a:r>
            <a:r>
              <a:rPr lang="en-US" sz="2200" dirty="0"/>
              <a:t> key) </a:t>
            </a:r>
            <a:r>
              <a:rPr lang="en-US" sz="2200" b="1" dirty="0">
                <a:solidFill>
                  <a:schemeClr val="accent6"/>
                </a:solidFill>
              </a:rPr>
              <a:t>{</a:t>
            </a:r>
            <a:r>
              <a:rPr lang="en-US" sz="2200" dirty="0"/>
              <a:t>  </a:t>
            </a:r>
          </a:p>
        </p:txBody>
      </p:sp>
      <p:sp>
        <p:nvSpPr>
          <p:cNvPr id="12" name="TextBox 11"/>
          <p:cNvSpPr txBox="1"/>
          <p:nvPr/>
        </p:nvSpPr>
        <p:spPr>
          <a:xfrm>
            <a:off x="479801" y="1468727"/>
            <a:ext cx="4694081" cy="1754326"/>
          </a:xfrm>
          <a:prstGeom prst="rect">
            <a:avLst/>
          </a:prstGeom>
          <a:noFill/>
        </p:spPr>
        <p:txBody>
          <a:bodyPr wrap="square" rtlCol="0">
            <a:spAutoFit/>
          </a:bodyPr>
          <a:lstStyle/>
          <a:p>
            <a:r>
              <a:rPr lang="en-US" i="1" dirty="0">
                <a:solidFill>
                  <a:schemeClr val="accent3">
                    <a:lumMod val="75000"/>
                  </a:schemeClr>
                </a:solidFill>
              </a:rPr>
              <a:t>       // Linked list is empty</a:t>
            </a:r>
            <a:r>
              <a:rPr lang="en-US" sz="2000" dirty="0"/>
              <a:t> </a:t>
            </a:r>
          </a:p>
          <a:p>
            <a:r>
              <a:rPr lang="en-US" sz="2000" dirty="0"/>
              <a:t>       </a:t>
            </a:r>
            <a:r>
              <a:rPr lang="en-US" sz="2200" dirty="0"/>
              <a:t> </a:t>
            </a:r>
            <a:r>
              <a:rPr lang="en-US" sz="2200" b="1" dirty="0"/>
              <a:t>if</a:t>
            </a:r>
            <a:r>
              <a:rPr lang="en-US" sz="2200" dirty="0"/>
              <a:t>(</a:t>
            </a:r>
            <a:r>
              <a:rPr lang="en-US" sz="2200" dirty="0">
                <a:solidFill>
                  <a:schemeClr val="accent6"/>
                </a:solidFill>
              </a:rPr>
              <a:t>first</a:t>
            </a:r>
            <a:r>
              <a:rPr lang="en-US" sz="2200" dirty="0"/>
              <a:t> == </a:t>
            </a:r>
            <a:r>
              <a:rPr lang="en-US" sz="2200" b="1" dirty="0"/>
              <a:t>null) </a:t>
            </a:r>
            <a:r>
              <a:rPr lang="en-US" sz="2200" dirty="0"/>
              <a:t>{  </a:t>
            </a:r>
          </a:p>
          <a:p>
            <a:r>
              <a:rPr lang="en-US" sz="2200" dirty="0"/>
              <a:t>             </a:t>
            </a:r>
            <a:r>
              <a:rPr lang="en-US" sz="2200" dirty="0" err="1"/>
              <a:t>system.out.println</a:t>
            </a:r>
            <a:r>
              <a:rPr lang="en-US" sz="2200" dirty="0"/>
              <a:t>(“empty");</a:t>
            </a:r>
          </a:p>
          <a:p>
            <a:r>
              <a:rPr lang="en-US" sz="2200" dirty="0"/>
              <a:t>             return;</a:t>
            </a:r>
          </a:p>
          <a:p>
            <a:r>
              <a:rPr lang="en-US" sz="2200" dirty="0"/>
              <a:t>        } </a:t>
            </a:r>
          </a:p>
        </p:txBody>
      </p:sp>
      <p:sp>
        <p:nvSpPr>
          <p:cNvPr id="13" name="TextBox 12"/>
          <p:cNvSpPr txBox="1"/>
          <p:nvPr/>
        </p:nvSpPr>
        <p:spPr>
          <a:xfrm>
            <a:off x="499239" y="3225505"/>
            <a:ext cx="4519537" cy="2369880"/>
          </a:xfrm>
          <a:prstGeom prst="rect">
            <a:avLst/>
          </a:prstGeom>
          <a:noFill/>
        </p:spPr>
        <p:txBody>
          <a:bodyPr wrap="square" rtlCol="0">
            <a:spAutoFit/>
          </a:bodyPr>
          <a:lstStyle/>
          <a:p>
            <a:r>
              <a:rPr lang="en-US" sz="2200" dirty="0"/>
              <a:t>        </a:t>
            </a:r>
            <a:r>
              <a:rPr lang="en-US" sz="2200" dirty="0">
                <a:solidFill>
                  <a:schemeClr val="tx2"/>
                </a:solidFill>
              </a:rPr>
              <a:t>Node</a:t>
            </a:r>
            <a:r>
              <a:rPr lang="en-US" sz="2200" dirty="0"/>
              <a:t> </a:t>
            </a:r>
            <a:r>
              <a:rPr lang="en-US" sz="2200" dirty="0">
                <a:solidFill>
                  <a:schemeClr val="accent6"/>
                </a:solidFill>
              </a:rPr>
              <a:t>temp</a:t>
            </a:r>
            <a:r>
              <a:rPr lang="en-US" sz="2200" dirty="0"/>
              <a:t> = </a:t>
            </a:r>
            <a:r>
              <a:rPr lang="en-US" sz="2200" dirty="0">
                <a:solidFill>
                  <a:schemeClr val="accent6"/>
                </a:solidFill>
              </a:rPr>
              <a:t>first</a:t>
            </a:r>
            <a:r>
              <a:rPr lang="en-US" sz="2200" dirty="0"/>
              <a:t>, </a:t>
            </a:r>
            <a:r>
              <a:rPr lang="en-US" sz="2200" dirty="0" err="1">
                <a:solidFill>
                  <a:schemeClr val="accent6"/>
                </a:solidFill>
              </a:rPr>
              <a:t>prev</a:t>
            </a:r>
            <a:r>
              <a:rPr lang="en-US" sz="2200" dirty="0">
                <a:solidFill>
                  <a:schemeClr val="accent6"/>
                </a:solidFill>
              </a:rPr>
              <a:t> </a:t>
            </a:r>
            <a:r>
              <a:rPr lang="en-US" sz="2200" dirty="0"/>
              <a:t>= null;</a:t>
            </a:r>
          </a:p>
          <a:p>
            <a:endParaRPr lang="en-US" i="1" dirty="0">
              <a:solidFill>
                <a:schemeClr val="accent3">
                  <a:lumMod val="75000"/>
                </a:schemeClr>
              </a:solidFill>
            </a:endParaRPr>
          </a:p>
          <a:p>
            <a:r>
              <a:rPr lang="en-US" i="1" dirty="0">
                <a:solidFill>
                  <a:schemeClr val="accent3">
                    <a:lumMod val="75000"/>
                  </a:schemeClr>
                </a:solidFill>
              </a:rPr>
              <a:t>         // First node holds the key</a:t>
            </a:r>
            <a:r>
              <a:rPr lang="en-US" sz="2000" dirty="0"/>
              <a:t> </a:t>
            </a:r>
            <a:endParaRPr lang="en-US" dirty="0"/>
          </a:p>
          <a:p>
            <a:r>
              <a:rPr lang="en-US" sz="2200" dirty="0"/>
              <a:t>       if(</a:t>
            </a:r>
            <a:r>
              <a:rPr lang="en-US" sz="2200" dirty="0">
                <a:solidFill>
                  <a:schemeClr val="accent6"/>
                </a:solidFill>
              </a:rPr>
              <a:t>temp</a:t>
            </a:r>
            <a:r>
              <a:rPr lang="en-US" sz="2200" dirty="0"/>
              <a:t>.info==key) {</a:t>
            </a:r>
          </a:p>
          <a:p>
            <a:r>
              <a:rPr lang="en-US" sz="2200" dirty="0"/>
              <a:t>              </a:t>
            </a:r>
            <a:r>
              <a:rPr lang="en-US" sz="2200" dirty="0">
                <a:solidFill>
                  <a:schemeClr val="accent6"/>
                </a:solidFill>
              </a:rPr>
              <a:t>first</a:t>
            </a:r>
            <a:r>
              <a:rPr lang="en-US" sz="2200" dirty="0"/>
              <a:t> = </a:t>
            </a:r>
            <a:r>
              <a:rPr lang="en-US" sz="2200" dirty="0" err="1">
                <a:solidFill>
                  <a:schemeClr val="accent6"/>
                </a:solidFill>
              </a:rPr>
              <a:t>temp</a:t>
            </a:r>
            <a:r>
              <a:rPr lang="en-US" sz="2200" dirty="0" err="1"/>
              <a:t>.link</a:t>
            </a:r>
            <a:r>
              <a:rPr lang="en-US" sz="2200" dirty="0"/>
              <a:t>;</a:t>
            </a:r>
          </a:p>
          <a:p>
            <a:r>
              <a:rPr lang="en-US" sz="2200" dirty="0"/>
              <a:t>              return; </a:t>
            </a:r>
          </a:p>
          <a:p>
            <a:r>
              <a:rPr lang="en-US" sz="2200" dirty="0"/>
              <a:t>       }</a:t>
            </a:r>
          </a:p>
        </p:txBody>
      </p:sp>
      <p:sp>
        <p:nvSpPr>
          <p:cNvPr id="15" name="TextBox 14"/>
          <p:cNvSpPr txBox="1"/>
          <p:nvPr/>
        </p:nvSpPr>
        <p:spPr>
          <a:xfrm>
            <a:off x="6705555" y="985105"/>
            <a:ext cx="5054321" cy="2000548"/>
          </a:xfrm>
          <a:prstGeom prst="rect">
            <a:avLst/>
          </a:prstGeom>
          <a:noFill/>
        </p:spPr>
        <p:txBody>
          <a:bodyPr wrap="square" rtlCol="0">
            <a:spAutoFit/>
          </a:bodyPr>
          <a:lstStyle/>
          <a:p>
            <a:r>
              <a:rPr lang="en-US" i="1" dirty="0">
                <a:solidFill>
                  <a:schemeClr val="accent3">
                    <a:lumMod val="75000"/>
                  </a:schemeClr>
                </a:solidFill>
              </a:rPr>
              <a:t>// Search for the key to be deleted, keep track of </a:t>
            </a:r>
          </a:p>
          <a:p>
            <a:r>
              <a:rPr lang="en-US" i="1" dirty="0">
                <a:solidFill>
                  <a:schemeClr val="accent3">
                    <a:lumMod val="75000"/>
                  </a:schemeClr>
                </a:solidFill>
              </a:rPr>
              <a:t>// the previous node as we need to change </a:t>
            </a:r>
            <a:r>
              <a:rPr lang="en-US" i="1" dirty="0" err="1">
                <a:solidFill>
                  <a:schemeClr val="accent3">
                    <a:lumMod val="75000"/>
                  </a:schemeClr>
                </a:solidFill>
              </a:rPr>
              <a:t>temp.link</a:t>
            </a:r>
            <a:r>
              <a:rPr lang="en-US" i="1" dirty="0">
                <a:solidFill>
                  <a:schemeClr val="accent3">
                    <a:lumMod val="75000"/>
                  </a:schemeClr>
                </a:solidFill>
              </a:rPr>
              <a:t> </a:t>
            </a:r>
          </a:p>
          <a:p>
            <a:r>
              <a:rPr lang="en-US" sz="2200" dirty="0"/>
              <a:t>while (</a:t>
            </a:r>
            <a:r>
              <a:rPr lang="en-US" sz="2200" dirty="0">
                <a:solidFill>
                  <a:schemeClr val="accent6"/>
                </a:solidFill>
              </a:rPr>
              <a:t>temp</a:t>
            </a:r>
            <a:r>
              <a:rPr lang="en-US" sz="2200" dirty="0"/>
              <a:t> != null &amp;&amp; </a:t>
            </a:r>
            <a:r>
              <a:rPr lang="en-US" sz="2200" dirty="0">
                <a:solidFill>
                  <a:schemeClr val="accent6"/>
                </a:solidFill>
              </a:rPr>
              <a:t>temp</a:t>
            </a:r>
            <a:r>
              <a:rPr lang="en-US" sz="2200" dirty="0"/>
              <a:t>.info != key) { </a:t>
            </a:r>
          </a:p>
          <a:p>
            <a:r>
              <a:rPr lang="en-US" sz="2200" dirty="0"/>
              <a:t>       </a:t>
            </a:r>
            <a:r>
              <a:rPr lang="en-US" sz="2200" dirty="0" err="1">
                <a:solidFill>
                  <a:schemeClr val="accent6"/>
                </a:solidFill>
              </a:rPr>
              <a:t>prev</a:t>
            </a:r>
            <a:r>
              <a:rPr lang="en-US" sz="2200" dirty="0">
                <a:solidFill>
                  <a:schemeClr val="accent6"/>
                </a:solidFill>
              </a:rPr>
              <a:t> </a:t>
            </a:r>
            <a:r>
              <a:rPr lang="en-US" sz="2200" dirty="0"/>
              <a:t>= </a:t>
            </a:r>
            <a:r>
              <a:rPr lang="en-US" sz="2200" dirty="0">
                <a:solidFill>
                  <a:schemeClr val="accent6"/>
                </a:solidFill>
              </a:rPr>
              <a:t>temp</a:t>
            </a:r>
            <a:r>
              <a:rPr lang="en-US" sz="2200" dirty="0"/>
              <a:t>; </a:t>
            </a:r>
          </a:p>
          <a:p>
            <a:r>
              <a:rPr lang="en-US" sz="2200" dirty="0"/>
              <a:t>       </a:t>
            </a:r>
            <a:r>
              <a:rPr lang="en-US" sz="2200" dirty="0">
                <a:solidFill>
                  <a:schemeClr val="accent6"/>
                </a:solidFill>
              </a:rPr>
              <a:t>temp</a:t>
            </a:r>
            <a:r>
              <a:rPr lang="en-US" sz="2200" dirty="0"/>
              <a:t> = </a:t>
            </a:r>
            <a:r>
              <a:rPr lang="en-US" sz="2200" dirty="0" err="1">
                <a:solidFill>
                  <a:schemeClr val="accent6"/>
                </a:solidFill>
              </a:rPr>
              <a:t>temp</a:t>
            </a:r>
            <a:r>
              <a:rPr lang="en-US" sz="2200" dirty="0" err="1"/>
              <a:t>.link</a:t>
            </a:r>
            <a:r>
              <a:rPr lang="en-US" sz="2200" dirty="0"/>
              <a:t>; </a:t>
            </a:r>
          </a:p>
          <a:p>
            <a:r>
              <a:rPr lang="en-US" sz="2200" dirty="0"/>
              <a:t>} </a:t>
            </a:r>
          </a:p>
        </p:txBody>
      </p:sp>
      <p:sp>
        <p:nvSpPr>
          <p:cNvPr id="16" name="TextBox 15"/>
          <p:cNvSpPr txBox="1"/>
          <p:nvPr/>
        </p:nvSpPr>
        <p:spPr>
          <a:xfrm>
            <a:off x="6705555" y="2983957"/>
            <a:ext cx="5097323" cy="1723549"/>
          </a:xfrm>
          <a:prstGeom prst="rect">
            <a:avLst/>
          </a:prstGeom>
          <a:noFill/>
        </p:spPr>
        <p:txBody>
          <a:bodyPr wrap="square" rtlCol="0">
            <a:spAutoFit/>
          </a:bodyPr>
          <a:lstStyle/>
          <a:p>
            <a:r>
              <a:rPr lang="en-US" i="1" dirty="0">
                <a:solidFill>
                  <a:schemeClr val="accent3">
                    <a:lumMod val="75000"/>
                  </a:schemeClr>
                </a:solidFill>
              </a:rPr>
              <a:t>// If key was not present in linked list </a:t>
            </a:r>
          </a:p>
          <a:p>
            <a:r>
              <a:rPr lang="en-US" sz="2200" dirty="0"/>
              <a:t>if (</a:t>
            </a:r>
            <a:r>
              <a:rPr lang="en-US" sz="2200" dirty="0">
                <a:solidFill>
                  <a:schemeClr val="accent6"/>
                </a:solidFill>
              </a:rPr>
              <a:t>temp</a:t>
            </a:r>
            <a:r>
              <a:rPr lang="en-US" sz="2200" dirty="0"/>
              <a:t> == </a:t>
            </a:r>
            <a:r>
              <a:rPr lang="en-US" sz="2200" b="1" dirty="0"/>
              <a:t>null</a:t>
            </a:r>
            <a:r>
              <a:rPr lang="en-US" sz="2200" dirty="0"/>
              <a:t>) {</a:t>
            </a:r>
          </a:p>
          <a:p>
            <a:r>
              <a:rPr lang="en-US" sz="2200" dirty="0"/>
              <a:t>       </a:t>
            </a:r>
            <a:r>
              <a:rPr lang="en-US" sz="2200" dirty="0" err="1"/>
              <a:t>system.out.println</a:t>
            </a:r>
            <a:r>
              <a:rPr lang="en-US" sz="2200" dirty="0"/>
              <a:t>(“Node not found");</a:t>
            </a:r>
          </a:p>
          <a:p>
            <a:r>
              <a:rPr lang="en-US" sz="2200" dirty="0"/>
              <a:t>       return; </a:t>
            </a:r>
          </a:p>
          <a:p>
            <a:r>
              <a:rPr lang="en-US" sz="2200" dirty="0"/>
              <a:t>}</a:t>
            </a:r>
          </a:p>
        </p:txBody>
      </p:sp>
    </p:spTree>
    <p:extLst>
      <p:ext uri="{BB962C8B-B14F-4D97-AF65-F5344CB8AC3E}">
        <p14:creationId xmlns:p14="http://schemas.microsoft.com/office/powerpoint/2010/main" val="33874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p:bldP spid="7" grpId="0"/>
      <p:bldP spid="12" grpId="0"/>
      <p:bldP spid="13"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76145"/>
            <a:ext cx="11929641" cy="1928016"/>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node to 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308408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Copy</a:t>
            </a:r>
            <a:r>
              <a:rPr lang="en-IN" dirty="0">
                <a:solidFill>
                  <a:srgbClr val="C00000"/>
                </a:solidFill>
              </a:rPr>
              <a:t> </a:t>
            </a:r>
            <a:r>
              <a:rPr lang="en-IN" dirty="0"/>
              <a:t>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p>
          <a:p>
            <a:r>
              <a:rPr lang="en-IN" dirty="0"/>
              <a:t>The 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a:solidFill>
                  <a:srgbClr val="C00000"/>
                </a:solidFill>
              </a:rPr>
              <a:t>BEGIN</a:t>
            </a:r>
            <a:endParaRPr lang="en-US" b="1" dirty="0">
              <a:solidFill>
                <a:srgbClr val="C00000"/>
              </a:solidFill>
            </a:endParaRP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 SAVE</a:t>
            </a:r>
            <a:r>
              <a:rPr lang="en-IN" b="1" dirty="0">
                <a:solidFill>
                  <a:srgbClr val="FF0000"/>
                </a:solidFill>
              </a:rPr>
              <a:t> </a:t>
            </a:r>
            <a:r>
              <a:rPr lang="en-IN" b="1" dirty="0"/>
              <a:t>and</a:t>
            </a:r>
            <a:r>
              <a:rPr lang="en-IN" b="1" dirty="0">
                <a:solidFill>
                  <a:srgbClr val="FF0000"/>
                </a:solidFill>
              </a:rPr>
              <a:t> </a:t>
            </a:r>
            <a:r>
              <a:rPr lang="en-IN" b="1" dirty="0">
                <a:solidFill>
                  <a:srgbClr val="C00000"/>
                </a:solidFill>
              </a:rPr>
              <a:t>PRED</a:t>
            </a:r>
            <a:r>
              <a:rPr lang="en-IN" dirty="0">
                <a:solidFill>
                  <a:srgbClr val="C00000"/>
                </a:solidFill>
              </a:rPr>
              <a:t> </a:t>
            </a:r>
            <a:r>
              <a:rPr lang="en-IN" dirty="0"/>
              <a:t>are temporary pointer variables. </a:t>
            </a:r>
          </a:p>
        </p:txBody>
      </p:sp>
    </p:spTree>
    <p:extLst>
      <p:ext uri="{BB962C8B-B14F-4D97-AF65-F5344CB8AC3E}">
        <p14:creationId xmlns:p14="http://schemas.microsoft.com/office/powerpoint/2010/main" val="266848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AVAILLINK(AVAIL)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Node]</a:t>
            </a:r>
          </a:p>
          <a:p>
            <a:r>
              <a:rPr lang="en-IN" sz="2000" b="1" dirty="0">
                <a:solidFill>
                  <a:schemeClr val="tx2"/>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AVAIL = NULL</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Return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AVAILLINK(AVAIL)</a:t>
            </a:r>
            <a:endParaRPr lang="en-IN" dirty="0">
              <a:latin typeface="Consolas" pitchFamily="49" charset="0"/>
              <a:cs typeface="Consolas" pitchFamily="49" charset="0"/>
            </a:endParaRPr>
          </a:p>
          <a:p>
            <a:r>
              <a:rPr lang="en-IN" dirty="0">
                <a:latin typeface="Consolas" pitchFamily="49" charset="0"/>
                <a:cs typeface="Consolas" pitchFamily="49" charset="0"/>
              </a:rPr>
              <a:t>          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while LINK(SAVE) ≠ NULL</a:t>
            </a:r>
          </a:p>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Return (0)</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 linked list</a:t>
            </a:r>
          </a:p>
        </p:txBody>
      </p:sp>
      <p:sp>
        <p:nvSpPr>
          <p:cNvPr id="3" name="Content Placeholder 2"/>
          <p:cNvSpPr>
            <a:spLocks noGrp="1"/>
          </p:cNvSpPr>
          <p:nvPr>
            <p:ph idx="1"/>
          </p:nvPr>
        </p:nvSpPr>
        <p:spPr/>
        <p:txBody>
          <a:bodyPr/>
          <a:lstStyle/>
          <a:p>
            <a:r>
              <a:rPr lang="en-US" dirty="0"/>
              <a:t>Write an algorithm &amp; Java program to reverse a Singly linked list</a:t>
            </a:r>
          </a:p>
        </p:txBody>
      </p:sp>
    </p:spTree>
    <p:extLst>
      <p:ext uri="{BB962C8B-B14F-4D97-AF65-F5344CB8AC3E}">
        <p14:creationId xmlns:p14="http://schemas.microsoft.com/office/powerpoint/2010/main" val="3684363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a:p>
            <a:endParaRPr lang="en-US" dirty="0"/>
          </a:p>
        </p:txBody>
      </p:sp>
      <p:grpSp>
        <p:nvGrpSpPr>
          <p:cNvPr id="4" name="Group 3"/>
          <p:cNvGrpSpPr/>
          <p:nvPr/>
        </p:nvGrpSpPr>
        <p:grpSpPr>
          <a:xfrm>
            <a:off x="1469568" y="518362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18362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18362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18362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18362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18362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45032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18362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594562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71702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Freeform 29"/>
          <p:cNvSpPr/>
          <p:nvPr/>
        </p:nvSpPr>
        <p:spPr>
          <a:xfrm>
            <a:off x="2136319" y="5469370"/>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7667485" y="4497820"/>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32" name="Straight Arrow Connector 31"/>
          <p:cNvCxnSpPr/>
          <p:nvPr/>
        </p:nvCxnSpPr>
        <p:spPr>
          <a:xfrm>
            <a:off x="7988727" y="4867152"/>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03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heel(1)">
                                      <p:cBhvr>
                                        <p:cTn id="53" dur="2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 linked allocation method of storage can result in both efficient use of computer storage and computer time.</a:t>
            </a:r>
          </a:p>
          <a:p>
            <a:pPr lvl="1"/>
            <a:r>
              <a:rPr lang="en-IN" dirty="0"/>
              <a:t>A </a:t>
            </a:r>
            <a:r>
              <a:rPr lang="en-IN" dirty="0">
                <a:solidFill>
                  <a:schemeClr val="accent6"/>
                </a:solidFill>
              </a:rPr>
              <a:t>linked list </a:t>
            </a:r>
            <a:r>
              <a:rPr lang="en-IN" dirty="0"/>
              <a:t>is a </a:t>
            </a:r>
            <a:r>
              <a:rPr lang="en-IN" dirty="0">
                <a:solidFill>
                  <a:schemeClr val="accent6"/>
                </a:solidFill>
              </a:rPr>
              <a:t>non-sequential collection of data items</a:t>
            </a:r>
            <a:r>
              <a:rPr lang="en-IN" dirty="0"/>
              <a:t>.</a:t>
            </a:r>
          </a:p>
          <a:p>
            <a:pPr lvl="1"/>
            <a:r>
              <a:rPr lang="en-IN" dirty="0">
                <a:solidFill>
                  <a:schemeClr val="accent6"/>
                </a:solidFill>
              </a:rPr>
              <a:t>Each node</a:t>
            </a:r>
            <a:r>
              <a:rPr lang="en-IN" dirty="0"/>
              <a:t> is </a:t>
            </a:r>
            <a:r>
              <a:rPr lang="en-IN" b="1" dirty="0"/>
              <a:t>divided</a:t>
            </a:r>
            <a:r>
              <a:rPr lang="en-IN" dirty="0"/>
              <a:t> into </a:t>
            </a:r>
            <a:r>
              <a:rPr lang="en-IN" dirty="0">
                <a:solidFill>
                  <a:schemeClr val="accent6"/>
                </a:solidFill>
              </a:rPr>
              <a:t>two parts</a:t>
            </a:r>
            <a:r>
              <a:rPr lang="en-IN" dirty="0"/>
              <a:t>, the </a:t>
            </a:r>
            <a:r>
              <a:rPr lang="en-IN" dirty="0">
                <a:solidFill>
                  <a:schemeClr val="accent6"/>
                </a:solidFill>
              </a:rPr>
              <a:t>first part represents the information</a:t>
            </a:r>
            <a:r>
              <a:rPr lang="en-IN" dirty="0"/>
              <a:t> of the element and the </a:t>
            </a:r>
            <a:r>
              <a:rPr lang="en-IN" dirty="0">
                <a:solidFill>
                  <a:schemeClr val="accent6"/>
                </a:solidFill>
              </a:rPr>
              <a:t>second part contains the address</a:t>
            </a:r>
            <a:r>
              <a:rPr lang="en-IN" dirty="0"/>
              <a:t> of the </a:t>
            </a:r>
            <a:r>
              <a:rPr lang="en-IN" dirty="0">
                <a:solidFill>
                  <a:schemeClr val="accent6"/>
                </a:solidFill>
              </a:rPr>
              <a:t>next mode</a:t>
            </a:r>
            <a:r>
              <a:rPr lang="en-IN" dirty="0"/>
              <a:t>.</a:t>
            </a:r>
          </a:p>
          <a:p>
            <a:pPr lvl="1"/>
            <a:r>
              <a:rPr lang="en-IN" dirty="0"/>
              <a:t>The </a:t>
            </a:r>
            <a:r>
              <a:rPr lang="en-IN" dirty="0">
                <a:solidFill>
                  <a:schemeClr val="accent6"/>
                </a:solidFill>
              </a:rPr>
              <a:t>last node</a:t>
            </a:r>
            <a:r>
              <a:rPr lang="en-IN" dirty="0"/>
              <a:t> of the list does not have successor node, so </a:t>
            </a:r>
            <a:r>
              <a:rPr lang="en-IN" dirty="0">
                <a:solidFill>
                  <a:schemeClr val="accent6"/>
                </a:solidFill>
              </a:rPr>
              <a:t>null value is stored as the address</a:t>
            </a:r>
            <a:r>
              <a:rPr lang="en-IN" dirty="0"/>
              <a:t>.</a:t>
            </a:r>
          </a:p>
          <a:p>
            <a:pPr lvl="1"/>
            <a:r>
              <a:rPr lang="en-IN" dirty="0"/>
              <a:t>It is possible for a list to have no nodes at all, such a list is called empty list.</a:t>
            </a:r>
            <a:endParaRPr lang="en-US" dirty="0"/>
          </a:p>
          <a:p>
            <a:endParaRPr lang="en-US" dirty="0"/>
          </a:p>
        </p:txBody>
      </p:sp>
    </p:spTree>
    <p:extLst>
      <p:ext uri="{BB962C8B-B14F-4D97-AF65-F5344CB8AC3E}">
        <p14:creationId xmlns:p14="http://schemas.microsoft.com/office/powerpoint/2010/main" val="30034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sz="2800" b="1" dirty="0"/>
              <a:t>Disadvantages of Circular List</a:t>
            </a:r>
          </a:p>
          <a:p>
            <a:pPr lvl="1"/>
            <a:r>
              <a:rPr lang="en-IN" sz="2400" dirty="0"/>
              <a:t>It is not easy to reverse the linked list.</a:t>
            </a:r>
          </a:p>
          <a:p>
            <a:pPr lvl="1"/>
            <a:r>
              <a:rPr lang="en-IN" sz="2400" dirty="0"/>
              <a:t>If proper care is not taken, then the problem of infinite loop can occur.</a:t>
            </a:r>
          </a:p>
          <a:p>
            <a:pPr lvl="1"/>
            <a:r>
              <a:rPr lang="en-IN" sz="2400" dirty="0"/>
              <a:t>If we at a node and go back to the previous node, then we can not do it in single step. Instead we have to complete the entire circle by going through the in between nodes and then we will reach the required node.</a:t>
            </a:r>
          </a:p>
          <a:p>
            <a:r>
              <a:rPr lang="en-IN" sz="2800" b="1" dirty="0"/>
              <a:t>Operations on Circular List</a:t>
            </a:r>
          </a:p>
          <a:p>
            <a:pPr lvl="1"/>
            <a:r>
              <a:rPr lang="en-IN" sz="2400" dirty="0"/>
              <a:t>Insert at First</a:t>
            </a:r>
          </a:p>
          <a:p>
            <a:pPr lvl="1"/>
            <a:r>
              <a:rPr lang="en-IN" sz="2400" dirty="0"/>
              <a:t>Insert at Last</a:t>
            </a:r>
          </a:p>
          <a:p>
            <a:pPr lvl="1"/>
            <a:r>
              <a:rPr lang="en-IN" sz="2400" dirty="0"/>
              <a:t>Insert in Ordered List</a:t>
            </a:r>
          </a:p>
          <a:p>
            <a:pPr lvl="1"/>
            <a:r>
              <a:rPr lang="en-IN" sz="2400" dirty="0"/>
              <a:t>Delete a node</a:t>
            </a:r>
          </a:p>
          <a:p>
            <a:endParaRPr lang="en-US" dirty="0"/>
          </a:p>
        </p:txBody>
      </p:sp>
    </p:spTree>
    <p:extLst>
      <p:ext uri="{BB962C8B-B14F-4D97-AF65-F5344CB8AC3E}">
        <p14:creationId xmlns:p14="http://schemas.microsoft.com/office/powerpoint/2010/main" val="168159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41715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a:t>
            </a:r>
          </a:p>
          <a:p>
            <a:r>
              <a:rPr lang="en-IN" sz="2000" dirty="0">
                <a:latin typeface="Consolas" pitchFamily="49" charset="0"/>
                <a:cs typeface="Consolas" pitchFamily="49" charset="0"/>
              </a:rPr>
              <a:t>    INFO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X</a:t>
            </a: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380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X</a:t>
            </a: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7528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IF    INFO(NEW)≤ INFO(FIRST)</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new node]</a:t>
            </a:r>
          </a:p>
          <a:p>
            <a:r>
              <a:rPr lang="en-IN" sz="2000" b="1" dirty="0">
                <a:solidFill>
                  <a:schemeClr val="accent2">
                    <a:lumMod val="75000"/>
                  </a:schemeClr>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CIR_INS_ORD(3,FIRST,LAST)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44500" indent="-44450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INFO(NEW)≤ INFO(FIRST)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CIR_INS_ORD(18,FIRST,LAST)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SAVE = LAST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a:p>
            <a:endParaRPr lang="en-US" dirty="0"/>
          </a:p>
        </p:txBody>
      </p:sp>
    </p:spTree>
    <p:extLst>
      <p:ext uri="{BB962C8B-B14F-4D97-AF65-F5344CB8AC3E}">
        <p14:creationId xmlns:p14="http://schemas.microsoft.com/office/powerpoint/2010/main" val="1717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5"/>
            <a:ext cx="11929641" cy="1645114"/>
          </a:xfrm>
        </p:spPr>
        <p:txBody>
          <a:bodyPr/>
          <a:lstStyle/>
          <a:p>
            <a:r>
              <a:rPr lang="en-US" dirty="0">
                <a:solidFill>
                  <a:srgbClr val="C00000"/>
                </a:solidFill>
              </a:rPr>
              <a:t>Insertion 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endParaRPr lang="en-IN" dirty="0"/>
          </a:p>
          <a:p>
            <a:endParaRPr lang="en-US" dirty="0">
              <a:solidFill>
                <a:srgbClr val="C00000"/>
              </a:solidFill>
            </a:endParaRPr>
          </a:p>
          <a:p>
            <a:endParaRPr lang="en-US"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2131363" y="4169252"/>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948070" y="4169252"/>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6853070" y="4169252"/>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8758070" y="4169252"/>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stCxn id="32" idx="3"/>
            <a:endCxn id="34"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47" name="TextBox 46"/>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49" name="Group 48"/>
          <p:cNvGrpSpPr/>
          <p:nvPr/>
        </p:nvGrpSpPr>
        <p:grpSpPr>
          <a:xfrm>
            <a:off x="3451197" y="5325503"/>
            <a:ext cx="1532242" cy="533400"/>
            <a:chOff x="951919" y="5486400"/>
            <a:chExt cx="1532242" cy="533400"/>
          </a:xfrm>
        </p:grpSpPr>
        <p:sp>
          <p:nvSpPr>
            <p:cNvPr id="50" name="Rectangle 4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1" name="Rectangle 5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2" name="Straight Arrow Connector 51"/>
          <p:cNvCxnSpPr>
            <a:endCxn id="50"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54" name="TextBox 53"/>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55" name="Straight Connector 54"/>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51"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706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2" grpId="0"/>
      <p:bldP spid="43" grpId="0"/>
      <p:bldP spid="44" grpId="0"/>
      <p:bldP spid="45" grpId="0"/>
      <p:bldP spid="46" grpId="0"/>
      <p:bldP spid="47" grpId="0"/>
      <p:bldP spid="48" grpId="0"/>
      <p:bldP spid="53" grpId="0"/>
      <p:bldP spid="5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write(‘Linked List is </a:t>
            </a:r>
          </a:p>
          <a:p>
            <a:r>
              <a:rPr lang="en-IN" sz="2200" dirty="0">
                <a:latin typeface="Consolas" pitchFamily="49" charset="0"/>
                <a:cs typeface="Consolas" pitchFamily="49" charset="0"/>
              </a:rPr>
              <a:t>         Empty’)</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 5 </a:t>
            </a:r>
          </a:p>
          <a:p>
            <a:r>
              <a:rPr lang="en-IN" sz="2200" dirty="0">
                <a:latin typeface="Consolas" pitchFamily="49" charset="0"/>
                <a:cs typeface="Consolas" pitchFamily="49" charset="0"/>
              </a:rPr>
              <a:t>        while 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dirty="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517064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Return </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=LAST </a:t>
            </a:r>
            <a:r>
              <a:rPr lang="en-IN" sz="1600" dirty="0">
                <a:latin typeface="Consolas" pitchFamily="49" charset="0"/>
                <a:cs typeface="Consolas" pitchFamily="49" charset="0"/>
              </a:rPr>
              <a:t>(Only One Node)</a:t>
            </a:r>
            <a:r>
              <a:rPr lang="en-IN" sz="2200" dirty="0">
                <a:latin typeface="Consolas" pitchFamily="49" charset="0"/>
                <a:cs typeface="Consolas" pitchFamily="49" charset="0"/>
              </a:rPr>
              <a:t>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anose="05000000000000000000" pitchFamily="2" charset="2"/>
              </a:rPr>
              <a:t> LAST  NULL</a:t>
            </a:r>
            <a:r>
              <a:rPr lang="en-IN" sz="2200" dirty="0">
                <a:latin typeface="Consolas" pitchFamily="49" charset="0"/>
                <a:cs typeface="Consolas" pitchFamily="49" charset="0"/>
              </a:rPr>
              <a:t>	 </a:t>
            </a:r>
          </a:p>
          <a:p>
            <a:r>
              <a:rPr lang="en-IN" sz="2200" b="1" dirty="0">
                <a:solidFill>
                  <a:schemeClr val="tx2">
                    <a:lumMod val="75000"/>
                  </a:schemeClr>
                </a:solidFill>
                <a:latin typeface="Consolas" pitchFamily="49" charset="0"/>
                <a:cs typeface="Consolas" pitchFamily="49" charset="0"/>
              </a:rPr>
              <a:t>    ELSE IF</a:t>
            </a:r>
            <a:r>
              <a:rPr lang="en-IN" sz="2200" dirty="0">
                <a:latin typeface="Consolas" pitchFamily="49" charset="0"/>
                <a:cs typeface="Consolas" pitchFamily="49" charset="0"/>
              </a:rPr>
              <a:t>  X = FIRST </a:t>
            </a:r>
            <a:r>
              <a:rPr lang="en-IN" sz="1400" dirty="0">
                <a:latin typeface="Consolas" pitchFamily="49" charset="0"/>
                <a:cs typeface="Consolas" pitchFamily="49" charset="0"/>
              </a:rPr>
              <a:t>(First Node)</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 </a:t>
            </a:r>
            <a:r>
              <a:rPr lang="en-IN" sz="2200" dirty="0">
                <a:latin typeface="Consolas" pitchFamily="49" charset="0"/>
                <a:cs typeface="Consolas" pitchFamily="49" charset="0"/>
              </a:rPr>
              <a:t>LINK(PRED)</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LAST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CIR_DELETE(7541,FIRST,LAST)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1. [Is Empty List?]</a:t>
            </a:r>
          </a:p>
          <a:p>
            <a:pPr marL="444500"/>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 NULL</a:t>
            </a:r>
          </a:p>
          <a:p>
            <a:pPr marL="444500"/>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Empty’)</a:t>
            </a:r>
          </a:p>
          <a:p>
            <a:pPr marL="444500"/>
            <a:r>
              <a:rPr lang="en-IN" sz="1600" dirty="0">
                <a:latin typeface="Consolas" pitchFamily="49" charset="0"/>
                <a:cs typeface="Consolas" pitchFamily="49" charset="0"/>
              </a:rPr>
              <a:t>Return</a:t>
            </a:r>
          </a:p>
          <a:p>
            <a:r>
              <a:rPr lang="en-IN" sz="1600" b="1" dirty="0">
                <a:solidFill>
                  <a:schemeClr val="tx2"/>
                </a:solidFill>
                <a:latin typeface="Consolas" pitchFamily="49" charset="0"/>
                <a:cs typeface="Consolas" pitchFamily="49" charset="0"/>
              </a:rPr>
              <a:t>2. [Initialize Search for X]</a:t>
            </a:r>
          </a:p>
          <a:p>
            <a:pPr marL="444500"/>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write(‘Node not found’)</a:t>
            </a:r>
          </a:p>
          <a:p>
            <a:r>
              <a:rPr lang="en-IN" sz="1600" dirty="0">
                <a:latin typeface="Consolas" pitchFamily="49" charset="0"/>
                <a:cs typeface="Consolas" pitchFamily="49" charset="0"/>
              </a:rPr>
              <a:t> 	 Return </a:t>
            </a:r>
          </a:p>
          <a:p>
            <a:r>
              <a:rPr lang="en-IN" sz="1600" b="1" dirty="0">
                <a:solidFill>
                  <a:schemeClr val="tx2"/>
                </a:solidFill>
                <a:latin typeface="Consolas" pitchFamily="49" charset="0"/>
                <a:cs typeface="Consolas" pitchFamily="49" charset="0"/>
              </a:rPr>
              <a:t>7. [Delete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ELSE</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a:latin typeface="Consolas" pitchFamily="49" charset="0"/>
                <a:cs typeface="Consolas" pitchFamily="49" charset="0"/>
              </a:rPr>
              <a:t>    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List with Header Node</a:t>
            </a:r>
            <a:endParaRPr lang="en-US" dirty="0"/>
          </a:p>
        </p:txBody>
      </p:sp>
      <p:sp>
        <p:nvSpPr>
          <p:cNvPr id="3" name="Content Placeholder 2"/>
          <p:cNvSpPr>
            <a:spLocks noGrp="1"/>
          </p:cNvSpPr>
          <p:nvPr>
            <p:ph idx="1"/>
          </p:nvPr>
        </p:nvSpPr>
        <p:spPr>
          <a:xfrm>
            <a:off x="131180" y="876144"/>
            <a:ext cx="11929641" cy="2330043"/>
          </a:xfrm>
        </p:spPr>
        <p:txBody>
          <a:bodyPr/>
          <a:lstStyle/>
          <a:p>
            <a:r>
              <a:rPr lang="en-IN" dirty="0"/>
              <a:t>We can have special node, often referred to as </a:t>
            </a:r>
            <a:r>
              <a:rPr lang="en-IN" b="1" dirty="0">
                <a:solidFill>
                  <a:srgbClr val="C00000"/>
                </a:solidFill>
              </a:rPr>
              <a:t>Head node</a:t>
            </a:r>
            <a:r>
              <a:rPr lang="en-IN" b="1" dirty="0">
                <a:solidFill>
                  <a:srgbClr val="FF0000"/>
                </a:solidFill>
              </a:rPr>
              <a:t>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C00000"/>
                </a:solidFill>
              </a:rPr>
              <a:t>HEAD</a:t>
            </a:r>
            <a:r>
              <a:rPr lang="en-IN" dirty="0">
                <a:solidFill>
                  <a:srgbClr val="C00000"/>
                </a:solidFill>
              </a:rPr>
              <a:t> </a:t>
            </a:r>
            <a:r>
              <a:rPr lang="en-IN" dirty="0"/>
              <a:t>contains the address of head node.</a:t>
            </a:r>
            <a:endParaRPr lang="en-US" dirty="0"/>
          </a:p>
          <a:p>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28" name="Freeform 27"/>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9" name="Group 28"/>
          <p:cNvGrpSpPr/>
          <p:nvPr/>
        </p:nvGrpSpPr>
        <p:grpSpPr>
          <a:xfrm>
            <a:off x="6529369" y="5562600"/>
            <a:ext cx="920012" cy="533400"/>
            <a:chOff x="951919" y="5486400"/>
            <a:chExt cx="920012" cy="533400"/>
          </a:xfrm>
        </p:grpSpPr>
        <p:sp>
          <p:nvSpPr>
            <p:cNvPr id="30" name="Rectangle 29"/>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Freeform 31"/>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3" name="TextBox 32"/>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4" name="TextBox 33"/>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35" name="TextBox 34"/>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6772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heel(1)">
                                      <p:cBhvr>
                                        <p:cTn id="6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animBg="1"/>
      <p:bldP spid="32" grpId="0" animBg="1"/>
      <p:bldP spid="33" grpId="0"/>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12646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251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CIR_HEAD_INS_AFTER-P (X,FIRST,LAST)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a:solidFill>
                  <a:srgbClr val="C00000"/>
                </a:solidFill>
              </a:rPr>
              <a:t> after a node whose address is given by P</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1819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LINK(P)</a:t>
            </a:r>
          </a:p>
          <a:p>
            <a:r>
              <a:rPr lang="en-IN" sz="2000" dirty="0">
                <a:latin typeface="Consolas" pitchFamily="49" charset="0"/>
                <a:cs typeface="Consolas" pitchFamily="49" charset="0"/>
                <a:sym typeface="Wingdings" pitchFamily="2" charset="2"/>
              </a:rPr>
              <a:t>    LINK(P)  NEW</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IF</a:t>
            </a:r>
            <a:r>
              <a:rPr lang="en-IN" sz="2000" dirty="0">
                <a:latin typeface="Consolas" pitchFamily="49" charset="0"/>
                <a:cs typeface="Consolas" pitchFamily="49" charset="0"/>
                <a:sym typeface="Wingdings" pitchFamily="2" charset="2"/>
              </a:rPr>
              <a:t>   P = LAST</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THEN</a:t>
            </a:r>
            <a:r>
              <a:rPr lang="en-IN" sz="2000" dirty="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a:p>
            <a:endParaRPr lang="en-US" dirty="0"/>
          </a:p>
        </p:txBody>
      </p:sp>
    </p:spTree>
    <p:extLst>
      <p:ext uri="{BB962C8B-B14F-4D97-AF65-F5344CB8AC3E}">
        <p14:creationId xmlns:p14="http://schemas.microsoft.com/office/powerpoint/2010/main" val="24731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4"/>
            <a:ext cx="11929641" cy="1032555"/>
          </a:xfrm>
        </p:spPr>
        <p:txBody>
          <a:bodyPr/>
          <a:lstStyle/>
          <a:p>
            <a:r>
              <a:rPr lang="en-US" dirty="0">
                <a:solidFill>
                  <a:srgbClr val="C00000"/>
                </a:solidFill>
              </a:rPr>
              <a:t>Deletion Operation</a:t>
            </a:r>
          </a:p>
          <a:p>
            <a:pPr lvl="1"/>
            <a:r>
              <a:rPr lang="en-IN" dirty="0"/>
              <a:t>Deletion operation is more efficient in Linked Allocation</a:t>
            </a:r>
            <a:endParaRPr lang="en-US" dirty="0"/>
          </a:p>
          <a:p>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1" name="TextBox 20"/>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2" name="TextBox 21"/>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3" name="TextBox 22"/>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4" name="TextBox 23"/>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5" name="TextBox 24"/>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6" name="Multiply 25"/>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7" name="Group 26"/>
          <p:cNvGrpSpPr/>
          <p:nvPr/>
        </p:nvGrpSpPr>
        <p:grpSpPr>
          <a:xfrm>
            <a:off x="2131363" y="44776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066802" y="44776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5971802" y="44776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7876802" y="44776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endCxn id="34"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7" name="TextBox 46"/>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49" name="Straight Connector 48"/>
          <p:cNvCxnSpPr>
            <a:stCxn id="29"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5249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animBg="1"/>
      <p:bldP spid="42" grpId="0"/>
      <p:bldP spid="42" grpId="1"/>
      <p:bldP spid="43" grpId="0"/>
      <p:bldP spid="44" grpId="0"/>
      <p:bldP spid="45" grpId="0"/>
      <p:bldP spid="46" grpId="0"/>
      <p:bldP spid="47" grpId="0"/>
      <p:bldP spid="47" grpId="1"/>
      <p:bldP spid="48" grpId="0"/>
      <p:bldP spid="5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76145"/>
            <a:ext cx="11929641" cy="2669398"/>
          </a:xfrm>
        </p:spPr>
        <p:txBody>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pPr marL="0" indent="0">
              <a:buNone/>
            </a:pPr>
            <a:endParaRPr lang="en-US" dirty="0"/>
          </a:p>
        </p:txBody>
      </p:sp>
      <p:grpSp>
        <p:nvGrpSpPr>
          <p:cNvPr id="4" name="Group 3"/>
          <p:cNvGrpSpPr/>
          <p:nvPr/>
        </p:nvGrpSpPr>
        <p:grpSpPr>
          <a:xfrm>
            <a:off x="4128246" y="3917421"/>
            <a:ext cx="1385047" cy="46632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728446" y="3917421"/>
            <a:ext cx="1385047" cy="46632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328646" y="3917421"/>
            <a:ext cx="1385047" cy="46632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928846" y="3917421"/>
            <a:ext cx="1385047" cy="46632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29" name="TextBox 2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30" name="Straight Arrow Connector 29"/>
          <p:cNvCxnSpPr>
            <a:stCxn id="28" idx="0"/>
            <a:endCxn id="6"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33" name="Group 32"/>
          <p:cNvGrpSpPr/>
          <p:nvPr/>
        </p:nvGrpSpPr>
        <p:grpSpPr>
          <a:xfrm>
            <a:off x="835962" y="3917421"/>
            <a:ext cx="2705573" cy="466320"/>
            <a:chOff x="-76200" y="4191000"/>
            <a:chExt cx="1997075" cy="381000"/>
          </a:xfrm>
        </p:grpSpPr>
        <p:sp>
          <p:nvSpPr>
            <p:cNvPr id="34" name="Rectangle 33"/>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5" name="Rectangle 34"/>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6" name="Rectangle 35"/>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37" name="TextBox 36"/>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38" name="TextBox 37"/>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25116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29" grpId="0"/>
      <p:bldP spid="37" grpId="0"/>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Doubly Linked List</a:t>
            </a:r>
            <a:endParaRPr lang="en-US" dirty="0"/>
          </a:p>
        </p:txBody>
      </p:sp>
      <p:sp>
        <p:nvSpPr>
          <p:cNvPr id="20" name="Rectangle 19"/>
          <p:cNvSpPr/>
          <p:nvPr/>
        </p:nvSpPr>
        <p:spPr>
          <a:xfrm>
            <a:off x="4223143" y="1423957"/>
            <a:ext cx="5428565"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611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8031394" y="1750015"/>
            <a:ext cx="86876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RPTR</a:t>
            </a:r>
            <a:endParaRPr lang="en-US" sz="2400" b="1" dirty="0"/>
          </a:p>
        </p:txBody>
      </p:sp>
      <p:sp>
        <p:nvSpPr>
          <p:cNvPr id="23" name="TextBox 22"/>
          <p:cNvSpPr txBox="1"/>
          <p:nvPr/>
        </p:nvSpPr>
        <p:spPr>
          <a:xfrm>
            <a:off x="7271699" y="2522068"/>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8198255"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endCxn id="21" idx="2"/>
          </p:cNvCxnSpPr>
          <p:nvPr/>
        </p:nvCxnSpPr>
        <p:spPr>
          <a:xfrm flipV="1">
            <a:off x="7630482" y="2283415"/>
            <a:ext cx="11671" cy="3193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8412395"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948043" y="1672981"/>
            <a:ext cx="457200" cy="2192899"/>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54589" y="2385331"/>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8900159" y="2016715"/>
            <a:ext cx="38330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365662" y="1898820"/>
            <a:ext cx="3528709" cy="1708160"/>
          </a:xfrm>
          <a:prstGeom prst="rect">
            <a:avLst/>
          </a:prstGeom>
          <a:noFill/>
        </p:spPr>
        <p:txBody>
          <a:bodyPr wrap="square" rtlCol="0">
            <a:spAutoFit/>
          </a:bodyPr>
          <a:lstStyle/>
          <a:p>
            <a:pPr algn="ctr"/>
            <a:r>
              <a:rPr lang="en-IN" sz="3500" b="1" dirty="0"/>
              <a:t>Typical Node</a:t>
            </a:r>
          </a:p>
          <a:p>
            <a:pPr algn="ctr"/>
            <a:r>
              <a:rPr lang="en-IN" sz="3500" b="1" dirty="0"/>
              <a:t>of</a:t>
            </a:r>
          </a:p>
          <a:p>
            <a:pPr algn="ctr"/>
            <a:r>
              <a:rPr lang="en-IN" sz="3500" b="1" dirty="0"/>
              <a:t>Doubly Linked List</a:t>
            </a:r>
          </a:p>
        </p:txBody>
      </p:sp>
      <p:sp>
        <p:nvSpPr>
          <p:cNvPr id="3" name="TextBox 2"/>
          <p:cNvSpPr txBox="1"/>
          <p:nvPr/>
        </p:nvSpPr>
        <p:spPr>
          <a:xfrm>
            <a:off x="9762772" y="2026133"/>
            <a:ext cx="1633781" cy="1477328"/>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LPTR (Node)</a:t>
            </a:r>
          </a:p>
          <a:p>
            <a:pPr algn="ctr"/>
            <a:r>
              <a:rPr lang="en-IN" b="1" dirty="0">
                <a:solidFill>
                  <a:srgbClr val="B84742"/>
                </a:solidFill>
              </a:rPr>
              <a:t>RPTR (Node)</a:t>
            </a:r>
            <a:endParaRPr lang="en-US" b="1" dirty="0">
              <a:solidFill>
                <a:srgbClr val="B84742"/>
              </a:solidFill>
            </a:endParaRPr>
          </a:p>
        </p:txBody>
      </p:sp>
      <p:sp>
        <p:nvSpPr>
          <p:cNvPr id="63" name="Rectangle 62"/>
          <p:cNvSpPr/>
          <p:nvPr/>
        </p:nvSpPr>
        <p:spPr>
          <a:xfrm>
            <a:off x="6390640" y="1750015"/>
            <a:ext cx="86227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LPTR</a:t>
            </a:r>
            <a:endParaRPr lang="en-US" sz="2400" b="1" dirty="0"/>
          </a:p>
        </p:txBody>
      </p:sp>
      <p:sp>
        <p:nvSpPr>
          <p:cNvPr id="64" name="TextBox 63"/>
          <p:cNvSpPr txBox="1"/>
          <p:nvPr/>
        </p:nvSpPr>
        <p:spPr>
          <a:xfrm>
            <a:off x="5423304" y="2937007"/>
            <a:ext cx="1983235" cy="830997"/>
          </a:xfrm>
          <a:prstGeom prst="rect">
            <a:avLst/>
          </a:prstGeom>
          <a:noFill/>
        </p:spPr>
        <p:txBody>
          <a:bodyPr wrap="none" rtlCol="0">
            <a:spAutoFit/>
          </a:bodyPr>
          <a:lstStyle/>
          <a:p>
            <a:pPr algn="r"/>
            <a:r>
              <a:rPr lang="en-IN" sz="2400" b="1" dirty="0"/>
              <a:t>Pointer to </a:t>
            </a:r>
            <a:br>
              <a:rPr lang="en-IN" sz="2400" b="1" dirty="0"/>
            </a:br>
            <a:r>
              <a:rPr lang="en-IN" sz="2400" b="1" dirty="0"/>
              <a:t>Previous Node</a:t>
            </a:r>
            <a:endParaRPr lang="en-US" sz="2400" b="1" dirty="0"/>
          </a:p>
        </p:txBody>
      </p:sp>
      <p:cxnSp>
        <p:nvCxnSpPr>
          <p:cNvPr id="65" name="Straight Arrow Connector 64"/>
          <p:cNvCxnSpPr/>
          <p:nvPr/>
        </p:nvCxnSpPr>
        <p:spPr>
          <a:xfrm flipV="1">
            <a:off x="6823384"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3" idx="1"/>
          </p:cNvCxnSpPr>
          <p:nvPr/>
        </p:nvCxnSpPr>
        <p:spPr>
          <a:xfrm flipH="1" flipV="1">
            <a:off x="6008801" y="2015400"/>
            <a:ext cx="381839" cy="13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7" name="Group 66"/>
          <p:cNvGrpSpPr/>
          <p:nvPr/>
        </p:nvGrpSpPr>
        <p:grpSpPr>
          <a:xfrm>
            <a:off x="2340086" y="4933421"/>
            <a:ext cx="1385047" cy="46632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1" name="Group 70"/>
          <p:cNvGrpSpPr/>
          <p:nvPr/>
        </p:nvGrpSpPr>
        <p:grpSpPr>
          <a:xfrm>
            <a:off x="3940286" y="4933421"/>
            <a:ext cx="1385047" cy="466320"/>
            <a:chOff x="304800" y="4191000"/>
            <a:chExt cx="1066800" cy="381000"/>
          </a:xfrm>
        </p:grpSpPr>
        <p:sp>
          <p:nvSpPr>
            <p:cNvPr id="72" name="Rectangle 7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3" name="Rectangle 7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4" name="Rectangle 7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5" name="Group 74"/>
          <p:cNvGrpSpPr/>
          <p:nvPr/>
        </p:nvGrpSpPr>
        <p:grpSpPr>
          <a:xfrm>
            <a:off x="5540486" y="4933421"/>
            <a:ext cx="1385047" cy="466320"/>
            <a:chOff x="304800" y="4191000"/>
            <a:chExt cx="1066800" cy="381000"/>
          </a:xfrm>
        </p:grpSpPr>
        <p:sp>
          <p:nvSpPr>
            <p:cNvPr id="76" name="Rectangle 7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7" name="Rectangle 7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8" name="Rectangle 7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9" name="Group 78"/>
          <p:cNvGrpSpPr/>
          <p:nvPr/>
        </p:nvGrpSpPr>
        <p:grpSpPr>
          <a:xfrm>
            <a:off x="7140686" y="4933421"/>
            <a:ext cx="1385047" cy="46632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3483087" y="5060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50578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66707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66707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50578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3483087" y="5289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flipH="1">
            <a:off x="8130005" y="4933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flipH="1">
            <a:off x="2340085" y="4933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91" name="TextBox 90"/>
          <p:cNvSpPr txBox="1"/>
          <p:nvPr/>
        </p:nvSpPr>
        <p:spPr>
          <a:xfrm>
            <a:off x="2342640" y="5784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92" name="TextBox 91"/>
          <p:cNvSpPr txBox="1"/>
          <p:nvPr/>
        </p:nvSpPr>
        <p:spPr>
          <a:xfrm>
            <a:off x="8121577" y="5784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93" name="Straight Arrow Connector 92"/>
          <p:cNvCxnSpPr>
            <a:stCxn id="91" idx="0"/>
            <a:endCxn id="69" idx="2"/>
          </p:cNvCxnSpPr>
          <p:nvPr/>
        </p:nvCxnSpPr>
        <p:spPr>
          <a:xfrm flipV="1">
            <a:off x="2534320" y="5399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a:stCxn id="92" idx="0"/>
          </p:cNvCxnSpPr>
          <p:nvPr/>
        </p:nvCxnSpPr>
        <p:spPr>
          <a:xfrm flipV="1">
            <a:off x="8325744" y="5399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5" name="TextBox 94"/>
          <p:cNvSpPr txBox="1"/>
          <p:nvPr/>
        </p:nvSpPr>
        <p:spPr>
          <a:xfrm>
            <a:off x="4176045" y="5771620"/>
            <a:ext cx="3156530" cy="369332"/>
          </a:xfrm>
          <a:prstGeom prst="rect">
            <a:avLst/>
          </a:prstGeom>
          <a:noFill/>
        </p:spPr>
        <p:txBody>
          <a:bodyPr wrap="square" rtlCol="0">
            <a:spAutoFit/>
          </a:bodyPr>
          <a:lstStyle/>
          <a:p>
            <a:pPr algn="ctr"/>
            <a:r>
              <a:rPr lang="en-IN" b="1" dirty="0"/>
              <a:t>Doubly linked linear list</a:t>
            </a:r>
            <a:endParaRPr lang="en-US" b="1" dirty="0"/>
          </a:p>
        </p:txBody>
      </p:sp>
    </p:spTree>
    <p:extLst>
      <p:ext uri="{BB962C8B-B14F-4D97-AF65-F5344CB8AC3E}">
        <p14:creationId xmlns:p14="http://schemas.microsoft.com/office/powerpoint/2010/main" val="33369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P spid="63" grpId="0" animBg="1"/>
      <p:bldP spid="64" grpId="0"/>
      <p:bldP spid="91" grpId="0"/>
      <p:bldP spid="92" grpId="0"/>
      <p:bldP spid="9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Doubly Linked List cont.</a:t>
            </a:r>
            <a:endParaRPr lang="en-US" dirty="0"/>
          </a:p>
        </p:txBody>
      </p:sp>
      <p:grpSp>
        <p:nvGrpSpPr>
          <p:cNvPr id="9" name="Group 8"/>
          <p:cNvGrpSpPr/>
          <p:nvPr/>
        </p:nvGrpSpPr>
        <p:grpSpPr>
          <a:xfrm>
            <a:off x="267133" y="1693098"/>
            <a:ext cx="4973975" cy="3046542"/>
            <a:chOff x="3987145" y="3631469"/>
            <a:chExt cx="4973975" cy="3046542"/>
          </a:xfrm>
        </p:grpSpPr>
        <p:sp>
          <p:nvSpPr>
            <p:cNvPr id="19" name="Rectangle 18"/>
            <p:cNvSpPr/>
            <p:nvPr/>
          </p:nvSpPr>
          <p:spPr>
            <a:xfrm>
              <a:off x="3987145" y="3631469"/>
              <a:ext cx="4973975" cy="3046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2677656"/>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lpter</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rpter</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a:t>
              </a:r>
            </a:p>
          </p:txBody>
        </p:sp>
      </p:grpSp>
      <p:sp>
        <p:nvSpPr>
          <p:cNvPr id="44" name="TextBox 43"/>
          <p:cNvSpPr txBox="1"/>
          <p:nvPr/>
        </p:nvSpPr>
        <p:spPr>
          <a:xfrm>
            <a:off x="267133" y="925150"/>
            <a:ext cx="4973975"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44762" y="1693097"/>
            <a:ext cx="6409509" cy="4580703"/>
            <a:chOff x="4211776" y="3928792"/>
            <a:chExt cx="3680633" cy="5497048"/>
          </a:xfrm>
        </p:grpSpPr>
        <p:sp>
          <p:nvSpPr>
            <p:cNvPr id="33" name="Rectangle 32"/>
            <p:cNvSpPr/>
            <p:nvPr/>
          </p:nvSpPr>
          <p:spPr>
            <a:xfrm>
              <a:off x="4211776" y="3928792"/>
              <a:ext cx="3680632" cy="5497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7" y="3998230"/>
              <a:ext cx="3626432" cy="5281644"/>
            </a:xfrm>
            <a:prstGeom prst="rect">
              <a:avLst/>
            </a:prstGeom>
            <a:noFill/>
          </p:spPr>
          <p:txBody>
            <a:bodyPr wrap="square" rtlCol="0">
              <a:spAutoFit/>
            </a:bodyPr>
            <a:lstStyle/>
            <a:p>
              <a:r>
                <a:rPr lang="en-US" sz="2000" b="1" dirty="0">
                  <a:latin typeface="Consolas"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info;</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lpter</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rpter</a:t>
              </a:r>
              <a:r>
                <a:rPr lang="en-US" sz="2000" b="1" dirty="0">
                  <a:latin typeface="Consolas" pitchFamily="49" charset="0"/>
                  <a:cs typeface="Consolas" pitchFamily="49" charset="0"/>
                </a:rPr>
                <a:t>;</a:t>
              </a:r>
            </a:p>
            <a:p>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a:t>
              </a:r>
              <a:r>
                <a:rPr lang="en-US" b="1" i="1" dirty="0" err="1">
                  <a:solidFill>
                    <a:schemeClr val="tx2">
                      <a:lumMod val="40000"/>
                      <a:lumOff val="60000"/>
                    </a:schemeClr>
                  </a:solidFill>
                  <a:latin typeface="Consolas" pitchFamily="49" charset="0"/>
                  <a:cs typeface="Consolas" pitchFamily="49" charset="0"/>
                </a:rPr>
                <a:t>lpter</a:t>
              </a:r>
              <a:r>
                <a:rPr lang="en-US" b="1" i="1" dirty="0">
                  <a:solidFill>
                    <a:schemeClr val="tx2">
                      <a:lumMod val="40000"/>
                      <a:lumOff val="60000"/>
                    </a:schemeClr>
                  </a:solidFill>
                  <a:latin typeface="Consolas" pitchFamily="49" charset="0"/>
                  <a:cs typeface="Consolas" pitchFamily="49" charset="0"/>
                </a:rPr>
                <a:t> &amp; </a:t>
              </a:r>
              <a:r>
                <a:rPr lang="en-US" b="1" i="1" dirty="0" err="1">
                  <a:solidFill>
                    <a:schemeClr val="tx2">
                      <a:lumMod val="40000"/>
                      <a:lumOff val="60000"/>
                    </a:schemeClr>
                  </a:solidFill>
                  <a:latin typeface="Consolas" pitchFamily="49" charset="0"/>
                  <a:cs typeface="Consolas" pitchFamily="49" charset="0"/>
                </a:rPr>
                <a:t>rpter</a:t>
              </a:r>
              <a:r>
                <a:rPr lang="en-US" b="1" i="1" dirty="0">
                  <a:solidFill>
                    <a:schemeClr val="tx2">
                      <a:lumMod val="40000"/>
                      <a:lumOff val="60000"/>
                    </a:schemeClr>
                  </a:solidFill>
                  <a:latin typeface="Consolas" pitchFamily="49" charset="0"/>
                  <a:cs typeface="Consolas" pitchFamily="49" charset="0"/>
                </a:rPr>
                <a:t> is initialized as null</a:t>
              </a:r>
            </a:p>
            <a:p>
              <a:r>
                <a:rPr lang="en-US" sz="2000" b="1" dirty="0">
                  <a:latin typeface="Consolas" pitchFamily="49" charset="0"/>
                  <a:cs typeface="Consolas" pitchFamily="49" charset="0"/>
                </a:rPr>
                <a:t>	</a:t>
              </a:r>
              <a:r>
                <a:rPr lang="en-US" sz="2000" b="1" dirty="0">
                  <a:solidFill>
                    <a:schemeClr val="accent4">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a:t>
              </a:r>
              <a:r>
                <a:rPr lang="en-US" sz="2000" b="1" dirty="0" err="1">
                  <a:solidFill>
                    <a:schemeClr val="accent3">
                      <a:lumMod val="75000"/>
                    </a:schemeClr>
                  </a:solidFill>
                  <a:latin typeface="Consolas" pitchFamily="49" charset="0"/>
                  <a:cs typeface="Consolas" pitchFamily="49" charset="0"/>
                </a:rPr>
                <a:t>int</a:t>
              </a:r>
              <a:r>
                <a:rPr lang="en-US" sz="2000" b="1" dirty="0">
                  <a:latin typeface="Consolas" pitchFamily="49" charset="0"/>
                  <a:cs typeface="Consolas" pitchFamily="49" charset="0"/>
                </a:rPr>
                <a:t> data) { </a:t>
              </a:r>
            </a:p>
            <a:p>
              <a:r>
                <a:rPr lang="en-US" sz="2000" b="1" dirty="0">
                  <a:latin typeface="Consolas" pitchFamily="49" charset="0"/>
                  <a:cs typeface="Consolas" pitchFamily="49" charset="0"/>
                </a:rPr>
                <a:t> 		info = data;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lpter</a:t>
              </a:r>
              <a:r>
                <a:rPr lang="en-US" sz="2000" b="1" dirty="0">
                  <a:latin typeface="Consolas" pitchFamily="49" charset="0"/>
                  <a:cs typeface="Consolas" pitchFamily="49" charset="0"/>
                </a:rPr>
                <a:t> = null;</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rpter</a:t>
              </a:r>
              <a:r>
                <a:rPr lang="en-US" sz="2000" b="1" dirty="0">
                  <a:latin typeface="Consolas" pitchFamily="49" charset="0"/>
                  <a:cs typeface="Consolas" pitchFamily="49" charset="0"/>
                </a:rPr>
                <a:t> = null;	</a:t>
              </a:r>
            </a:p>
            <a:p>
              <a:r>
                <a:rPr lang="en-US" sz="2000" b="1" dirty="0">
                  <a:latin typeface="Consolas" pitchFamily="49" charset="0"/>
                  <a:cs typeface="Consolas" pitchFamily="49" charset="0"/>
                </a:rPr>
                <a:t>	}</a:t>
              </a:r>
            </a:p>
            <a:p>
              <a:r>
                <a:rPr lang="en-US" sz="2000" b="1" dirty="0">
                  <a:latin typeface="Consolas" pitchFamily="49" charset="0"/>
                  <a:cs typeface="Consolas" pitchFamily="49" charset="0"/>
                </a:rPr>
                <a:t>}</a:t>
              </a:r>
            </a:p>
          </p:txBody>
        </p:sp>
      </p:grpSp>
      <p:sp>
        <p:nvSpPr>
          <p:cNvPr id="35" name="TextBox 34"/>
          <p:cNvSpPr txBox="1"/>
          <p:nvPr/>
        </p:nvSpPr>
        <p:spPr>
          <a:xfrm>
            <a:off x="5444762" y="925150"/>
            <a:ext cx="6409507" cy="553998"/>
          </a:xfrm>
          <a:prstGeom prst="rect">
            <a:avLst/>
          </a:prstGeom>
          <a:noFill/>
        </p:spPr>
        <p:txBody>
          <a:bodyPr wrap="square" rtlCol="0">
            <a:spAutoFit/>
          </a:bodyPr>
          <a:lstStyle/>
          <a:p>
            <a:pPr algn="ctr"/>
            <a:r>
              <a:rPr lang="en-IN" sz="3000" b="1" dirty="0"/>
              <a:t>Java class to represent a node</a:t>
            </a:r>
          </a:p>
        </p:txBody>
      </p:sp>
      <p:grpSp>
        <p:nvGrpSpPr>
          <p:cNvPr id="31" name="Group 30"/>
          <p:cNvGrpSpPr/>
          <p:nvPr/>
        </p:nvGrpSpPr>
        <p:grpSpPr>
          <a:xfrm>
            <a:off x="1433596" y="5106141"/>
            <a:ext cx="2705573" cy="466320"/>
            <a:chOff x="-76200" y="4191000"/>
            <a:chExt cx="1997075" cy="381000"/>
          </a:xfrm>
        </p:grpSpPr>
        <p:sp>
          <p:nvSpPr>
            <p:cNvPr id="36" name="Rectangle 35"/>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7" name="Rectangle 36"/>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8" name="Rectangle 37"/>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Tree>
    <p:extLst>
      <p:ext uri="{BB962C8B-B14F-4D97-AF65-F5344CB8AC3E}">
        <p14:creationId xmlns:p14="http://schemas.microsoft.com/office/powerpoint/2010/main" val="33614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p>
        </p:txBody>
      </p:sp>
    </p:spTree>
    <p:extLst>
      <p:ext uri="{BB962C8B-B14F-4D97-AF65-F5344CB8AC3E}">
        <p14:creationId xmlns:p14="http://schemas.microsoft.com/office/powerpoint/2010/main" val="34865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R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First Position in Doubly Linked List</a:t>
            </a:r>
          </a:p>
        </p:txBody>
      </p:sp>
      <p:sp>
        <p:nvSpPr>
          <p:cNvPr id="9" name="Rectangle 8"/>
          <p:cNvSpPr/>
          <p:nvPr/>
        </p:nvSpPr>
        <p:spPr>
          <a:xfrm>
            <a:off x="309305" y="862153"/>
            <a:ext cx="5431737" cy="56409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DoublyLinkedList</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479801" y="4255477"/>
            <a:ext cx="4694081" cy="769441"/>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head</a:t>
            </a:r>
            <a:r>
              <a:rPr lang="en-US" sz="2200" dirty="0"/>
              <a:t>; </a:t>
            </a:r>
          </a:p>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tail</a:t>
            </a:r>
            <a:r>
              <a:rPr lang="en-US" sz="2200" dirty="0"/>
              <a:t>; </a:t>
            </a:r>
          </a:p>
        </p:txBody>
      </p:sp>
      <p:sp>
        <p:nvSpPr>
          <p:cNvPr id="13" name="TextBox 12"/>
          <p:cNvSpPr txBox="1"/>
          <p:nvPr/>
        </p:nvSpPr>
        <p:spPr>
          <a:xfrm>
            <a:off x="479802" y="5056515"/>
            <a:ext cx="5175924" cy="1446550"/>
          </a:xfrm>
          <a:prstGeom prst="rect">
            <a:avLst/>
          </a:prstGeom>
          <a:noFill/>
        </p:spPr>
        <p:txBody>
          <a:bodyPr wrap="square" rtlCol="0">
            <a:spAutoFit/>
          </a:bodyPr>
          <a:lstStyle/>
          <a:p>
            <a:r>
              <a:rPr lang="en-US" sz="2200" dirty="0"/>
              <a:t>          public </a:t>
            </a:r>
            <a:r>
              <a:rPr lang="en-US" sz="2200" dirty="0" err="1">
                <a:solidFill>
                  <a:schemeClr val="accent6"/>
                </a:solidFill>
              </a:rPr>
              <a:t>DoublyLinkedList</a:t>
            </a:r>
            <a:r>
              <a:rPr lang="en-US" sz="2200" dirty="0"/>
              <a:t>() {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head</a:t>
            </a:r>
            <a:r>
              <a:rPr lang="en-US" sz="2200" dirty="0"/>
              <a:t> = null;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tail</a:t>
            </a:r>
            <a:r>
              <a:rPr lang="en-US" sz="2200" dirty="0"/>
              <a:t> = null; </a:t>
            </a:r>
          </a:p>
          <a:p>
            <a:r>
              <a:rPr lang="en-US" sz="2200" dirty="0"/>
              <a:t>         } </a:t>
            </a:r>
          </a:p>
        </p:txBody>
      </p:sp>
      <p:sp>
        <p:nvSpPr>
          <p:cNvPr id="17" name="TextBox 16"/>
          <p:cNvSpPr txBox="1"/>
          <p:nvPr/>
        </p:nvSpPr>
        <p:spPr>
          <a:xfrm>
            <a:off x="6076710" y="946208"/>
            <a:ext cx="4712824" cy="430887"/>
          </a:xfrm>
          <a:prstGeom prst="rect">
            <a:avLst/>
          </a:prstGeom>
          <a:noFill/>
        </p:spPr>
        <p:txBody>
          <a:bodyPr wrap="square" rtlCol="0">
            <a:spAutoFit/>
          </a:bodyPr>
          <a:lstStyle/>
          <a:p>
            <a:r>
              <a:rPr lang="en-US" sz="2200" dirty="0">
                <a:solidFill>
                  <a:schemeClr val="accent2">
                    <a:lumMod val="75000"/>
                  </a:schemeClr>
                </a:solidFill>
              </a:rPr>
              <a:t>public void</a:t>
            </a:r>
            <a:r>
              <a:rPr lang="en-US" sz="2200" dirty="0"/>
              <a:t> </a:t>
            </a:r>
            <a:r>
              <a:rPr lang="en-US" sz="2200" dirty="0" err="1">
                <a:solidFill>
                  <a:schemeClr val="accent6"/>
                </a:solidFill>
              </a:rPr>
              <a:t>insertAtBeginning</a:t>
            </a:r>
            <a:r>
              <a:rPr lang="en-US" sz="2200" dirty="0"/>
              <a:t>(</a:t>
            </a:r>
            <a:r>
              <a:rPr lang="en-US" sz="2200" dirty="0" err="1">
                <a:solidFill>
                  <a:schemeClr val="accent2">
                    <a:lumMod val="75000"/>
                  </a:schemeClr>
                </a:solidFill>
              </a:rPr>
              <a:t>int</a:t>
            </a:r>
            <a:r>
              <a:rPr lang="en-US" sz="2200" dirty="0"/>
              <a:t> data) {</a:t>
            </a:r>
          </a:p>
        </p:txBody>
      </p:sp>
      <p:sp>
        <p:nvSpPr>
          <p:cNvPr id="18" name="TextBox 17"/>
          <p:cNvSpPr txBox="1"/>
          <p:nvPr/>
        </p:nvSpPr>
        <p:spPr>
          <a:xfrm>
            <a:off x="6202680" y="1444340"/>
            <a:ext cx="4694081" cy="430887"/>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9" name="TextBox 18"/>
          <p:cNvSpPr txBox="1"/>
          <p:nvPr/>
        </p:nvSpPr>
        <p:spPr>
          <a:xfrm>
            <a:off x="6750898" y="2087693"/>
            <a:ext cx="4519537" cy="1446550"/>
          </a:xfrm>
          <a:prstGeom prst="rect">
            <a:avLst/>
          </a:prstGeom>
          <a:noFill/>
        </p:spPr>
        <p:txBody>
          <a:bodyPr wrap="square" rtlCol="0">
            <a:spAutoFit/>
          </a:bodyPr>
          <a:lstStyle/>
          <a:p>
            <a:r>
              <a:rPr lang="en-US" sz="2200" dirty="0"/>
              <a:t> </a:t>
            </a:r>
            <a:r>
              <a:rPr lang="en-US" sz="2200" dirty="0">
                <a:solidFill>
                  <a:schemeClr val="accent2">
                    <a:lumMod val="75000"/>
                  </a:schemeClr>
                </a:solidFill>
              </a:rPr>
              <a:t>if</a:t>
            </a:r>
            <a:r>
              <a:rPr lang="en-US" sz="2200" dirty="0"/>
              <a:t> (</a:t>
            </a:r>
            <a:r>
              <a:rPr lang="en-US" sz="2200" dirty="0">
                <a:solidFill>
                  <a:schemeClr val="accent6"/>
                </a:solidFill>
              </a:rPr>
              <a:t>head</a:t>
            </a:r>
            <a:r>
              <a:rPr lang="en-US" sz="2200" dirty="0"/>
              <a:t> == null) { </a:t>
            </a:r>
          </a:p>
          <a:p>
            <a:r>
              <a:rPr lang="en-US" sz="2200" dirty="0"/>
              <a:t>         </a:t>
            </a:r>
            <a:r>
              <a:rPr lang="en-US" sz="2200" dirty="0">
                <a:solidFill>
                  <a:schemeClr val="accent6"/>
                </a:solidFill>
              </a:rPr>
              <a:t>head</a:t>
            </a:r>
            <a:r>
              <a:rPr lang="en-US" sz="2200" dirty="0"/>
              <a:t> = </a:t>
            </a:r>
            <a:r>
              <a:rPr lang="en-US" sz="2200" dirty="0">
                <a:solidFill>
                  <a:schemeClr val="accent6"/>
                </a:solidFill>
              </a:rPr>
              <a:t>temp</a:t>
            </a:r>
            <a:r>
              <a:rPr lang="en-US" sz="2200" dirty="0"/>
              <a:t>; </a:t>
            </a:r>
          </a:p>
          <a:p>
            <a:r>
              <a:rPr lang="en-US" sz="2200" dirty="0"/>
              <a:t>         </a:t>
            </a:r>
            <a:r>
              <a:rPr lang="en-US" sz="2200" dirty="0">
                <a:solidFill>
                  <a:schemeClr val="accent6"/>
                </a:solidFill>
              </a:rPr>
              <a:t>tail</a:t>
            </a:r>
            <a:r>
              <a:rPr lang="en-US" sz="2200" dirty="0"/>
              <a:t> = </a:t>
            </a:r>
            <a:r>
              <a:rPr lang="en-US" sz="2200" dirty="0">
                <a:solidFill>
                  <a:schemeClr val="accent6"/>
                </a:solidFill>
              </a:rPr>
              <a:t>temp</a:t>
            </a:r>
            <a:r>
              <a:rPr lang="en-US" sz="2200" dirty="0"/>
              <a:t>; </a:t>
            </a:r>
          </a:p>
          <a:p>
            <a:r>
              <a:rPr lang="en-US" sz="2200" dirty="0"/>
              <a:t>  } </a:t>
            </a:r>
          </a:p>
        </p:txBody>
      </p:sp>
      <p:sp>
        <p:nvSpPr>
          <p:cNvPr id="20" name="TextBox 19"/>
          <p:cNvSpPr txBox="1"/>
          <p:nvPr/>
        </p:nvSpPr>
        <p:spPr>
          <a:xfrm>
            <a:off x="6076710" y="3379376"/>
            <a:ext cx="5619990" cy="2462213"/>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solidFill>
                  <a:schemeClr val="accent6"/>
                </a:solidFill>
              </a:rPr>
              <a:t>                     </a:t>
            </a:r>
            <a:r>
              <a:rPr lang="en-US" sz="2200" dirty="0" err="1">
                <a:solidFill>
                  <a:schemeClr val="accent6"/>
                </a:solidFill>
              </a:rPr>
              <a:t>temp</a:t>
            </a:r>
            <a:r>
              <a:rPr lang="en-US" sz="2200" dirty="0" err="1"/>
              <a:t>.next</a:t>
            </a:r>
            <a:r>
              <a:rPr lang="en-US" sz="2200" dirty="0"/>
              <a:t> = </a:t>
            </a:r>
            <a:r>
              <a:rPr lang="en-US" sz="2200" dirty="0">
                <a:solidFill>
                  <a:schemeClr val="accent6"/>
                </a:solidFill>
              </a:rPr>
              <a:t>head</a:t>
            </a:r>
            <a:r>
              <a:rPr lang="en-US" sz="2200" dirty="0"/>
              <a:t>; </a:t>
            </a:r>
          </a:p>
          <a:p>
            <a:r>
              <a:rPr lang="en-US" sz="2200" dirty="0">
                <a:solidFill>
                  <a:schemeClr val="accent6"/>
                </a:solidFill>
              </a:rPr>
              <a:t>                     </a:t>
            </a:r>
            <a:r>
              <a:rPr lang="en-US" sz="2200" dirty="0" err="1">
                <a:solidFill>
                  <a:schemeClr val="accent6"/>
                </a:solidFill>
              </a:rPr>
              <a:t>head</a:t>
            </a:r>
            <a:r>
              <a:rPr lang="en-US" sz="2200" dirty="0" err="1"/>
              <a:t>.prev</a:t>
            </a:r>
            <a:r>
              <a:rPr lang="en-US" sz="2200" dirty="0"/>
              <a:t> = </a:t>
            </a:r>
            <a:r>
              <a:rPr lang="en-US" sz="2200" dirty="0">
                <a:solidFill>
                  <a:schemeClr val="accent6"/>
                </a:solidFill>
              </a:rPr>
              <a:t>temp</a:t>
            </a:r>
            <a:r>
              <a:rPr lang="en-US" sz="2200" dirty="0"/>
              <a:t>; </a:t>
            </a:r>
          </a:p>
          <a:p>
            <a:r>
              <a:rPr lang="en-US" sz="2200" dirty="0">
                <a:solidFill>
                  <a:schemeClr val="accent6"/>
                </a:solidFill>
              </a:rPr>
              <a:t>                     head </a:t>
            </a:r>
            <a:r>
              <a:rPr lang="en-US" sz="2200" dirty="0"/>
              <a:t>= </a:t>
            </a:r>
            <a:r>
              <a:rPr lang="en-US" sz="2200" dirty="0">
                <a:solidFill>
                  <a:schemeClr val="accent6"/>
                </a:solidFill>
              </a:rPr>
              <a:t>temp</a:t>
            </a:r>
            <a:r>
              <a:rPr lang="en-US" sz="2200" dirty="0"/>
              <a:t>;    </a:t>
            </a:r>
          </a:p>
          <a:p>
            <a:r>
              <a:rPr lang="en-US" sz="2200" dirty="0"/>
              <a:t>             } </a:t>
            </a:r>
          </a:p>
          <a:p>
            <a:r>
              <a:rPr lang="en-US" sz="2200" dirty="0"/>
              <a:t>     }</a:t>
            </a:r>
          </a:p>
          <a:p>
            <a:r>
              <a:rPr lang="en-US" sz="2200" b="1" dirty="0">
                <a:solidFill>
                  <a:schemeClr val="accent6"/>
                </a:solidFill>
              </a:rPr>
              <a:t>}</a:t>
            </a:r>
          </a:p>
        </p:txBody>
      </p:sp>
      <p:sp>
        <p:nvSpPr>
          <p:cNvPr id="16" name="TextBox 15"/>
          <p:cNvSpPr txBox="1"/>
          <p:nvPr/>
        </p:nvSpPr>
        <p:spPr>
          <a:xfrm>
            <a:off x="1136210" y="1339832"/>
            <a:ext cx="4519516" cy="3000821"/>
          </a:xfrm>
          <a:prstGeom prst="rect">
            <a:avLst/>
          </a:prstGeom>
          <a:noFill/>
        </p:spPr>
        <p:txBody>
          <a:bodyPr wrap="square" rtlCol="0">
            <a:spAutoFit/>
          </a:bodyPr>
          <a:lstStyle/>
          <a:p>
            <a:r>
              <a:rPr lang="en-US" sz="2100" dirty="0">
                <a:solidFill>
                  <a:schemeClr val="accent2">
                    <a:lumMod val="75000"/>
                  </a:schemeClr>
                </a:solidFill>
              </a:rPr>
              <a:t>class</a:t>
            </a:r>
            <a:r>
              <a:rPr lang="en-US" sz="2100" dirty="0"/>
              <a:t> Node {</a:t>
            </a:r>
          </a:p>
          <a:p>
            <a:r>
              <a:rPr lang="en-US" sz="2100" dirty="0"/>
              <a:t>	</a:t>
            </a:r>
            <a:r>
              <a:rPr lang="en-US" sz="2100" dirty="0" err="1">
                <a:solidFill>
                  <a:schemeClr val="accent2">
                    <a:lumMod val="75000"/>
                  </a:schemeClr>
                </a:solidFill>
              </a:rPr>
              <a:t>int</a:t>
            </a:r>
            <a:r>
              <a:rPr lang="en-US" sz="2100" dirty="0">
                <a:solidFill>
                  <a:schemeClr val="accent2">
                    <a:lumMod val="75000"/>
                  </a:schemeClr>
                </a:solidFill>
              </a:rPr>
              <a:t> info</a:t>
            </a:r>
            <a:r>
              <a:rPr lang="en-US" sz="2100" dirty="0"/>
              <a:t>;</a:t>
            </a:r>
          </a:p>
          <a:p>
            <a:r>
              <a:rPr lang="en-US" sz="2100" dirty="0"/>
              <a:t>	Node </a:t>
            </a:r>
            <a:r>
              <a:rPr lang="en-US" sz="2100" dirty="0" err="1">
                <a:solidFill>
                  <a:schemeClr val="accent2">
                    <a:lumMod val="75000"/>
                  </a:schemeClr>
                </a:solidFill>
              </a:rPr>
              <a:t>lpter</a:t>
            </a:r>
            <a:r>
              <a:rPr lang="en-US" sz="2100" dirty="0"/>
              <a:t>;</a:t>
            </a:r>
          </a:p>
          <a:p>
            <a:r>
              <a:rPr lang="en-US" sz="2100" dirty="0"/>
              <a:t>	Node</a:t>
            </a:r>
            <a:r>
              <a:rPr lang="en-US" sz="2100" dirty="0">
                <a:solidFill>
                  <a:schemeClr val="accent2">
                    <a:lumMod val="75000"/>
                  </a:schemeClr>
                </a:solidFill>
              </a:rPr>
              <a:t> </a:t>
            </a:r>
            <a:r>
              <a:rPr lang="en-US" sz="2100" dirty="0" err="1">
                <a:solidFill>
                  <a:schemeClr val="accent2">
                    <a:lumMod val="75000"/>
                  </a:schemeClr>
                </a:solidFill>
              </a:rPr>
              <a:t>rpter</a:t>
            </a:r>
            <a:r>
              <a:rPr lang="en-US" sz="2100" dirty="0"/>
              <a:t>;</a:t>
            </a:r>
          </a:p>
          <a:p>
            <a:r>
              <a:rPr lang="en-US" sz="2100" dirty="0"/>
              <a:t>	Node(</a:t>
            </a:r>
            <a:r>
              <a:rPr lang="en-US" sz="2100" dirty="0" err="1">
                <a:solidFill>
                  <a:schemeClr val="accent2">
                    <a:lumMod val="75000"/>
                  </a:schemeClr>
                </a:solidFill>
              </a:rPr>
              <a:t>int</a:t>
            </a:r>
            <a:r>
              <a:rPr lang="en-US" sz="2100" dirty="0"/>
              <a:t> data) { </a:t>
            </a:r>
          </a:p>
          <a:p>
            <a:r>
              <a:rPr lang="en-US" sz="2100" dirty="0"/>
              <a:t> 		info = data; </a:t>
            </a:r>
          </a:p>
          <a:p>
            <a:r>
              <a:rPr lang="en-US" sz="2100" dirty="0"/>
              <a:t>		</a:t>
            </a:r>
            <a:r>
              <a:rPr lang="en-US" sz="2100" dirty="0" err="1"/>
              <a:t>lpter</a:t>
            </a:r>
            <a:r>
              <a:rPr lang="en-US" sz="2100" dirty="0"/>
              <a:t> = null; </a:t>
            </a:r>
            <a:r>
              <a:rPr lang="en-US" sz="2100" dirty="0" err="1"/>
              <a:t>rpter</a:t>
            </a:r>
            <a:r>
              <a:rPr lang="en-US" sz="2100" dirty="0"/>
              <a:t> = null;	}</a:t>
            </a:r>
          </a:p>
          <a:p>
            <a:r>
              <a:rPr lang="en-US" sz="2100" dirty="0"/>
              <a:t>}</a:t>
            </a:r>
          </a:p>
        </p:txBody>
      </p:sp>
    </p:spTree>
    <p:extLst>
      <p:ext uri="{BB962C8B-B14F-4D97-AF65-F5344CB8AC3E}">
        <p14:creationId xmlns:p14="http://schemas.microsoft.com/office/powerpoint/2010/main" val="147412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7" grpId="0"/>
      <p:bldP spid="18" grpId="0"/>
      <p:bldP spid="19" grpId="0"/>
      <p:bldP spid="20"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Last Position in Doubly Linked List</a:t>
            </a:r>
          </a:p>
        </p:txBody>
      </p:sp>
      <p:sp>
        <p:nvSpPr>
          <p:cNvPr id="9" name="Rectangle 8"/>
          <p:cNvSpPr/>
          <p:nvPr/>
        </p:nvSpPr>
        <p:spPr>
          <a:xfrm>
            <a:off x="309305" y="862153"/>
            <a:ext cx="5431737" cy="56866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DoublyLinkedList</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479801" y="4299043"/>
            <a:ext cx="4694081" cy="769441"/>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head</a:t>
            </a:r>
            <a:r>
              <a:rPr lang="en-US" sz="2200" dirty="0"/>
              <a:t>; </a:t>
            </a:r>
          </a:p>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tail</a:t>
            </a:r>
            <a:r>
              <a:rPr lang="en-US" sz="2200" dirty="0"/>
              <a:t>; </a:t>
            </a:r>
          </a:p>
        </p:txBody>
      </p:sp>
      <p:sp>
        <p:nvSpPr>
          <p:cNvPr id="13" name="TextBox 12"/>
          <p:cNvSpPr txBox="1"/>
          <p:nvPr/>
        </p:nvSpPr>
        <p:spPr>
          <a:xfrm>
            <a:off x="479802" y="5056528"/>
            <a:ext cx="5175924" cy="1446550"/>
          </a:xfrm>
          <a:prstGeom prst="rect">
            <a:avLst/>
          </a:prstGeom>
          <a:noFill/>
        </p:spPr>
        <p:txBody>
          <a:bodyPr wrap="square" rtlCol="0">
            <a:spAutoFit/>
          </a:bodyPr>
          <a:lstStyle/>
          <a:p>
            <a:r>
              <a:rPr lang="en-US" sz="2200" dirty="0"/>
              <a:t>          public </a:t>
            </a:r>
            <a:r>
              <a:rPr lang="en-US" sz="2200" dirty="0" err="1">
                <a:solidFill>
                  <a:schemeClr val="accent6"/>
                </a:solidFill>
              </a:rPr>
              <a:t>DoublyLinkedList</a:t>
            </a:r>
            <a:r>
              <a:rPr lang="en-US" sz="2200" dirty="0"/>
              <a:t>() {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head</a:t>
            </a:r>
            <a:r>
              <a:rPr lang="en-US" sz="2200" dirty="0"/>
              <a:t> = null;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tail</a:t>
            </a:r>
            <a:r>
              <a:rPr lang="en-US" sz="2200" dirty="0"/>
              <a:t> = null; </a:t>
            </a:r>
          </a:p>
          <a:p>
            <a:r>
              <a:rPr lang="en-US" sz="2200" dirty="0"/>
              <a:t>         } </a:t>
            </a:r>
          </a:p>
        </p:txBody>
      </p:sp>
      <p:sp>
        <p:nvSpPr>
          <p:cNvPr id="17" name="TextBox 16"/>
          <p:cNvSpPr txBox="1"/>
          <p:nvPr/>
        </p:nvSpPr>
        <p:spPr>
          <a:xfrm>
            <a:off x="6076710" y="946208"/>
            <a:ext cx="4712824" cy="430887"/>
          </a:xfrm>
          <a:prstGeom prst="rect">
            <a:avLst/>
          </a:prstGeom>
          <a:noFill/>
        </p:spPr>
        <p:txBody>
          <a:bodyPr wrap="square" rtlCol="0">
            <a:spAutoFit/>
          </a:bodyPr>
          <a:lstStyle/>
          <a:p>
            <a:r>
              <a:rPr lang="en-US" sz="2200" dirty="0">
                <a:solidFill>
                  <a:schemeClr val="accent2">
                    <a:lumMod val="75000"/>
                  </a:schemeClr>
                </a:solidFill>
              </a:rPr>
              <a:t>public void</a:t>
            </a:r>
            <a:r>
              <a:rPr lang="en-US" sz="2200" dirty="0"/>
              <a:t> </a:t>
            </a:r>
            <a:r>
              <a:rPr lang="en-US" sz="2200" dirty="0" err="1">
                <a:solidFill>
                  <a:schemeClr val="accent6"/>
                </a:solidFill>
              </a:rPr>
              <a:t>insertAtEnd</a:t>
            </a:r>
            <a:r>
              <a:rPr lang="en-US" sz="2200" dirty="0"/>
              <a:t>(</a:t>
            </a:r>
            <a:r>
              <a:rPr lang="en-US" sz="2200" dirty="0" err="1">
                <a:solidFill>
                  <a:schemeClr val="accent2">
                    <a:lumMod val="75000"/>
                  </a:schemeClr>
                </a:solidFill>
              </a:rPr>
              <a:t>int</a:t>
            </a:r>
            <a:r>
              <a:rPr lang="en-US" sz="2200" dirty="0"/>
              <a:t> data) {</a:t>
            </a:r>
          </a:p>
        </p:txBody>
      </p:sp>
      <p:sp>
        <p:nvSpPr>
          <p:cNvPr id="18" name="TextBox 17"/>
          <p:cNvSpPr txBox="1"/>
          <p:nvPr/>
        </p:nvSpPr>
        <p:spPr>
          <a:xfrm>
            <a:off x="6202680" y="1444340"/>
            <a:ext cx="4694081" cy="430887"/>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9" name="TextBox 18"/>
          <p:cNvSpPr txBox="1"/>
          <p:nvPr/>
        </p:nvSpPr>
        <p:spPr>
          <a:xfrm>
            <a:off x="6750898" y="2087693"/>
            <a:ext cx="4519537" cy="1446550"/>
          </a:xfrm>
          <a:prstGeom prst="rect">
            <a:avLst/>
          </a:prstGeom>
          <a:noFill/>
        </p:spPr>
        <p:txBody>
          <a:bodyPr wrap="square" rtlCol="0">
            <a:spAutoFit/>
          </a:bodyPr>
          <a:lstStyle/>
          <a:p>
            <a:r>
              <a:rPr lang="en-US" sz="2200" dirty="0"/>
              <a:t> </a:t>
            </a:r>
            <a:r>
              <a:rPr lang="en-US" sz="2200" dirty="0">
                <a:solidFill>
                  <a:schemeClr val="accent2">
                    <a:lumMod val="75000"/>
                  </a:schemeClr>
                </a:solidFill>
              </a:rPr>
              <a:t>if</a:t>
            </a:r>
            <a:r>
              <a:rPr lang="en-US" sz="2200" dirty="0"/>
              <a:t> (</a:t>
            </a:r>
            <a:r>
              <a:rPr lang="en-US" sz="2200" dirty="0">
                <a:solidFill>
                  <a:schemeClr val="accent6"/>
                </a:solidFill>
              </a:rPr>
              <a:t>tail</a:t>
            </a:r>
            <a:r>
              <a:rPr lang="en-US" sz="2200" dirty="0"/>
              <a:t>== null) { </a:t>
            </a:r>
          </a:p>
          <a:p>
            <a:r>
              <a:rPr lang="en-US" sz="2200" dirty="0"/>
              <a:t>         </a:t>
            </a:r>
            <a:r>
              <a:rPr lang="en-US" sz="2200" dirty="0">
                <a:solidFill>
                  <a:schemeClr val="accent6"/>
                </a:solidFill>
              </a:rPr>
              <a:t>head</a:t>
            </a:r>
            <a:r>
              <a:rPr lang="en-US" sz="2200" dirty="0"/>
              <a:t> = </a:t>
            </a:r>
            <a:r>
              <a:rPr lang="en-US" sz="2200" dirty="0">
                <a:solidFill>
                  <a:schemeClr val="accent6"/>
                </a:solidFill>
              </a:rPr>
              <a:t>temp</a:t>
            </a:r>
            <a:r>
              <a:rPr lang="en-US" sz="2200" dirty="0"/>
              <a:t>; </a:t>
            </a:r>
          </a:p>
          <a:p>
            <a:r>
              <a:rPr lang="en-US" sz="2200" dirty="0"/>
              <a:t>         </a:t>
            </a:r>
            <a:r>
              <a:rPr lang="en-US" sz="2200" dirty="0">
                <a:solidFill>
                  <a:schemeClr val="accent6"/>
                </a:solidFill>
              </a:rPr>
              <a:t>tail</a:t>
            </a:r>
            <a:r>
              <a:rPr lang="en-US" sz="2200" dirty="0"/>
              <a:t> = </a:t>
            </a:r>
            <a:r>
              <a:rPr lang="en-US" sz="2200" dirty="0">
                <a:solidFill>
                  <a:schemeClr val="accent6"/>
                </a:solidFill>
              </a:rPr>
              <a:t>temp</a:t>
            </a:r>
            <a:r>
              <a:rPr lang="en-US" sz="2200" dirty="0"/>
              <a:t>; </a:t>
            </a:r>
          </a:p>
          <a:p>
            <a:r>
              <a:rPr lang="en-US" sz="2200" dirty="0"/>
              <a:t>  } </a:t>
            </a:r>
          </a:p>
        </p:txBody>
      </p:sp>
      <p:sp>
        <p:nvSpPr>
          <p:cNvPr id="20" name="TextBox 19"/>
          <p:cNvSpPr txBox="1"/>
          <p:nvPr/>
        </p:nvSpPr>
        <p:spPr>
          <a:xfrm>
            <a:off x="6076710" y="3379376"/>
            <a:ext cx="5619990" cy="2462213"/>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solidFill>
                  <a:schemeClr val="accent6"/>
                </a:solidFill>
              </a:rPr>
              <a:t>                 </a:t>
            </a:r>
            <a:r>
              <a:rPr lang="en-US" sz="2200" dirty="0" err="1">
                <a:solidFill>
                  <a:schemeClr val="accent6"/>
                </a:solidFill>
              </a:rPr>
              <a:t>tail</a:t>
            </a:r>
            <a:r>
              <a:rPr lang="en-US" sz="2200" dirty="0" err="1"/>
              <a:t>.next</a:t>
            </a:r>
            <a:r>
              <a:rPr lang="en-US" sz="2200" dirty="0"/>
              <a:t> =</a:t>
            </a:r>
            <a:r>
              <a:rPr lang="en-US" sz="2200" dirty="0">
                <a:solidFill>
                  <a:schemeClr val="accent6"/>
                </a:solidFill>
              </a:rPr>
              <a:t> temp; </a:t>
            </a:r>
          </a:p>
          <a:p>
            <a:r>
              <a:rPr lang="en-US" sz="2200" dirty="0">
                <a:solidFill>
                  <a:schemeClr val="accent6"/>
                </a:solidFill>
              </a:rPr>
              <a:t>                 </a:t>
            </a:r>
            <a:r>
              <a:rPr lang="en-US" sz="2200" dirty="0" err="1">
                <a:solidFill>
                  <a:schemeClr val="accent6"/>
                </a:solidFill>
              </a:rPr>
              <a:t>temp</a:t>
            </a:r>
            <a:r>
              <a:rPr lang="en-US" sz="2200" dirty="0" err="1"/>
              <a:t>.prev</a:t>
            </a:r>
            <a:r>
              <a:rPr lang="en-US" sz="2200" dirty="0"/>
              <a:t> =</a:t>
            </a:r>
            <a:r>
              <a:rPr lang="en-US" sz="2200" dirty="0">
                <a:solidFill>
                  <a:schemeClr val="accent6"/>
                </a:solidFill>
              </a:rPr>
              <a:t> tail; </a:t>
            </a:r>
          </a:p>
          <a:p>
            <a:r>
              <a:rPr lang="en-US" sz="2200" dirty="0">
                <a:solidFill>
                  <a:schemeClr val="accent6"/>
                </a:solidFill>
              </a:rPr>
              <a:t>                 tail </a:t>
            </a:r>
            <a:r>
              <a:rPr lang="en-US" sz="2200" dirty="0"/>
              <a:t>= </a:t>
            </a:r>
            <a:r>
              <a:rPr lang="en-US" sz="2200" dirty="0">
                <a:solidFill>
                  <a:schemeClr val="accent6"/>
                </a:solidFill>
              </a:rPr>
              <a:t>temp; </a:t>
            </a:r>
          </a:p>
          <a:p>
            <a:r>
              <a:rPr lang="en-US" sz="2200" dirty="0">
                <a:solidFill>
                  <a:schemeClr val="accent6"/>
                </a:solidFill>
              </a:rPr>
              <a:t>      </a:t>
            </a:r>
            <a:r>
              <a:rPr lang="en-US" sz="2200" dirty="0"/>
              <a:t>       } </a:t>
            </a:r>
          </a:p>
          <a:p>
            <a:r>
              <a:rPr lang="en-US" sz="2200" dirty="0"/>
              <a:t>     }</a:t>
            </a:r>
            <a:r>
              <a:rPr lang="en-US" sz="2200" dirty="0">
                <a:solidFill>
                  <a:schemeClr val="accent6"/>
                </a:solidFill>
              </a:rPr>
              <a:t> </a:t>
            </a:r>
            <a:endParaRPr lang="en-US" sz="2200" dirty="0"/>
          </a:p>
          <a:p>
            <a:r>
              <a:rPr lang="en-US" sz="2200" b="1" dirty="0">
                <a:solidFill>
                  <a:schemeClr val="accent6"/>
                </a:solidFill>
              </a:rPr>
              <a:t>}</a:t>
            </a:r>
          </a:p>
        </p:txBody>
      </p:sp>
      <p:sp>
        <p:nvSpPr>
          <p:cNvPr id="15" name="TextBox 14"/>
          <p:cNvSpPr txBox="1"/>
          <p:nvPr/>
        </p:nvSpPr>
        <p:spPr>
          <a:xfrm>
            <a:off x="1136210" y="1339832"/>
            <a:ext cx="4519516" cy="3000821"/>
          </a:xfrm>
          <a:prstGeom prst="rect">
            <a:avLst/>
          </a:prstGeom>
          <a:noFill/>
        </p:spPr>
        <p:txBody>
          <a:bodyPr wrap="square" rtlCol="0">
            <a:spAutoFit/>
          </a:bodyPr>
          <a:lstStyle/>
          <a:p>
            <a:r>
              <a:rPr lang="en-US" sz="2100" dirty="0">
                <a:solidFill>
                  <a:schemeClr val="accent2">
                    <a:lumMod val="75000"/>
                  </a:schemeClr>
                </a:solidFill>
              </a:rPr>
              <a:t>class</a:t>
            </a:r>
            <a:r>
              <a:rPr lang="en-US" sz="2100" dirty="0"/>
              <a:t> Node {</a:t>
            </a:r>
          </a:p>
          <a:p>
            <a:r>
              <a:rPr lang="en-US" sz="2100" dirty="0"/>
              <a:t>	</a:t>
            </a:r>
            <a:r>
              <a:rPr lang="en-US" sz="2100" dirty="0" err="1">
                <a:solidFill>
                  <a:schemeClr val="accent2">
                    <a:lumMod val="75000"/>
                  </a:schemeClr>
                </a:solidFill>
              </a:rPr>
              <a:t>int</a:t>
            </a:r>
            <a:r>
              <a:rPr lang="en-US" sz="2100" dirty="0">
                <a:solidFill>
                  <a:schemeClr val="accent2">
                    <a:lumMod val="75000"/>
                  </a:schemeClr>
                </a:solidFill>
              </a:rPr>
              <a:t> info</a:t>
            </a:r>
            <a:r>
              <a:rPr lang="en-US" sz="2100" dirty="0"/>
              <a:t>;</a:t>
            </a:r>
          </a:p>
          <a:p>
            <a:r>
              <a:rPr lang="en-US" sz="2100" dirty="0"/>
              <a:t>	Node </a:t>
            </a:r>
            <a:r>
              <a:rPr lang="en-US" sz="2100" dirty="0" err="1">
                <a:solidFill>
                  <a:schemeClr val="accent2">
                    <a:lumMod val="75000"/>
                  </a:schemeClr>
                </a:solidFill>
              </a:rPr>
              <a:t>lpter</a:t>
            </a:r>
            <a:r>
              <a:rPr lang="en-US" sz="2100" dirty="0"/>
              <a:t>;</a:t>
            </a:r>
          </a:p>
          <a:p>
            <a:r>
              <a:rPr lang="en-US" sz="2100" dirty="0"/>
              <a:t>	Node</a:t>
            </a:r>
            <a:r>
              <a:rPr lang="en-US" sz="2100" dirty="0">
                <a:solidFill>
                  <a:schemeClr val="accent2">
                    <a:lumMod val="75000"/>
                  </a:schemeClr>
                </a:solidFill>
              </a:rPr>
              <a:t> </a:t>
            </a:r>
            <a:r>
              <a:rPr lang="en-US" sz="2100" dirty="0" err="1">
                <a:solidFill>
                  <a:schemeClr val="accent2">
                    <a:lumMod val="75000"/>
                  </a:schemeClr>
                </a:solidFill>
              </a:rPr>
              <a:t>rpter</a:t>
            </a:r>
            <a:r>
              <a:rPr lang="en-US" sz="2100" dirty="0"/>
              <a:t>;</a:t>
            </a:r>
          </a:p>
          <a:p>
            <a:r>
              <a:rPr lang="en-US" sz="2100" dirty="0"/>
              <a:t>	Node(</a:t>
            </a:r>
            <a:r>
              <a:rPr lang="en-US" sz="2100" dirty="0" err="1">
                <a:solidFill>
                  <a:schemeClr val="accent2">
                    <a:lumMod val="75000"/>
                  </a:schemeClr>
                </a:solidFill>
              </a:rPr>
              <a:t>int</a:t>
            </a:r>
            <a:r>
              <a:rPr lang="en-US" sz="2100" dirty="0"/>
              <a:t> data) { </a:t>
            </a:r>
          </a:p>
          <a:p>
            <a:r>
              <a:rPr lang="en-US" sz="2100" dirty="0"/>
              <a:t> 		info = data; </a:t>
            </a:r>
          </a:p>
          <a:p>
            <a:r>
              <a:rPr lang="en-US" sz="2100" dirty="0"/>
              <a:t>		</a:t>
            </a:r>
            <a:r>
              <a:rPr lang="en-US" sz="2100" dirty="0" err="1"/>
              <a:t>lpter</a:t>
            </a:r>
            <a:r>
              <a:rPr lang="en-US" sz="2100" dirty="0"/>
              <a:t> = null; </a:t>
            </a:r>
            <a:r>
              <a:rPr lang="en-US" sz="2100" dirty="0" err="1"/>
              <a:t>rpter</a:t>
            </a:r>
            <a:r>
              <a:rPr lang="en-US" sz="2100" dirty="0"/>
              <a:t> = null;	}</a:t>
            </a:r>
          </a:p>
          <a:p>
            <a:r>
              <a:rPr lang="en-US" sz="2100" dirty="0"/>
              <a:t>}</a:t>
            </a:r>
          </a:p>
        </p:txBody>
      </p:sp>
    </p:spTree>
    <p:extLst>
      <p:ext uri="{BB962C8B-B14F-4D97-AF65-F5344CB8AC3E}">
        <p14:creationId xmlns:p14="http://schemas.microsoft.com/office/powerpoint/2010/main" val="12883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7" grpId="0"/>
      <p:bldP spid="18" grpId="0"/>
      <p:bldP spid="19" grpId="0"/>
      <p:bldP spid="20"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47217" y="863690"/>
            <a:ext cx="5061904"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Given Position in Doubly Linked List</a:t>
            </a:r>
          </a:p>
        </p:txBody>
      </p:sp>
      <p:sp>
        <p:nvSpPr>
          <p:cNvPr id="9" name="Rectangle 8"/>
          <p:cNvSpPr/>
          <p:nvPr/>
        </p:nvSpPr>
        <p:spPr>
          <a:xfrm>
            <a:off x="309305" y="862153"/>
            <a:ext cx="6396295" cy="49290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5800842" cy="430887"/>
          </a:xfrm>
          <a:prstGeom prst="rect">
            <a:avLst/>
          </a:prstGeom>
          <a:noFill/>
        </p:spPr>
        <p:txBody>
          <a:bodyPr wrap="square" rtlCol="0">
            <a:spAutoFit/>
          </a:bodyPr>
          <a:lstStyle/>
          <a:p>
            <a:r>
              <a:rPr lang="en-US" sz="2200" dirty="0">
                <a:solidFill>
                  <a:schemeClr val="accent2">
                    <a:lumMod val="75000"/>
                  </a:schemeClr>
                </a:solidFill>
              </a:rPr>
              <a:t>public void </a:t>
            </a:r>
            <a:r>
              <a:rPr lang="en-US" sz="2200" dirty="0" err="1">
                <a:solidFill>
                  <a:schemeClr val="accent6"/>
                </a:solidFill>
              </a:rPr>
              <a:t>insertAtPosition</a:t>
            </a:r>
            <a:r>
              <a:rPr lang="en-US" sz="2200" dirty="0">
                <a:solidFill>
                  <a:schemeClr val="accent6"/>
                </a:solidFill>
              </a:rPr>
              <a:t> </a:t>
            </a:r>
            <a:r>
              <a:rPr lang="en-US" sz="2200" dirty="0"/>
              <a:t>(</a:t>
            </a:r>
            <a:r>
              <a:rPr lang="en-US" sz="2200" dirty="0" err="1">
                <a:solidFill>
                  <a:schemeClr val="accent2">
                    <a:lumMod val="75000"/>
                  </a:schemeClr>
                </a:solidFill>
              </a:rPr>
              <a:t>int</a:t>
            </a:r>
            <a:r>
              <a:rPr lang="en-US" sz="2200" dirty="0">
                <a:solidFill>
                  <a:schemeClr val="accent2">
                    <a:lumMod val="75000"/>
                  </a:schemeClr>
                </a:solidFill>
              </a:rPr>
              <a:t> </a:t>
            </a:r>
            <a:r>
              <a:rPr lang="en-US" sz="2200" dirty="0"/>
              <a:t>data, </a:t>
            </a:r>
            <a:r>
              <a:rPr lang="en-US" sz="2200" dirty="0" err="1">
                <a:solidFill>
                  <a:schemeClr val="accent2">
                    <a:lumMod val="75000"/>
                  </a:schemeClr>
                </a:solidFill>
              </a:rPr>
              <a:t>int</a:t>
            </a:r>
            <a:r>
              <a:rPr lang="en-US" sz="2200" dirty="0">
                <a:solidFill>
                  <a:schemeClr val="accent2">
                    <a:lumMod val="75000"/>
                  </a:schemeClr>
                </a:solidFill>
              </a:rPr>
              <a:t> </a:t>
            </a:r>
            <a:r>
              <a:rPr lang="en-US" sz="2200" dirty="0"/>
              <a:t>position)</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550921" y="1468727"/>
            <a:ext cx="4694081" cy="430887"/>
          </a:xfrm>
          <a:prstGeom prst="rect">
            <a:avLst/>
          </a:prstGeom>
          <a:noFill/>
        </p:spPr>
        <p:txBody>
          <a:bodyPr wrap="square" rtlCol="0">
            <a:spAutoFit/>
          </a:bodyPr>
          <a:lstStyle/>
          <a:p>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3" name="TextBox 12"/>
          <p:cNvSpPr txBox="1"/>
          <p:nvPr/>
        </p:nvSpPr>
        <p:spPr>
          <a:xfrm>
            <a:off x="550921" y="1948966"/>
            <a:ext cx="5175924" cy="1107996"/>
          </a:xfrm>
          <a:prstGeom prst="rect">
            <a:avLst/>
          </a:prstGeom>
          <a:noFill/>
        </p:spPr>
        <p:txBody>
          <a:bodyPr wrap="square" rtlCol="0">
            <a:spAutoFit/>
          </a:bodyPr>
          <a:lstStyle/>
          <a:p>
            <a:r>
              <a:rPr lang="en-US" sz="2200" dirty="0">
                <a:solidFill>
                  <a:schemeClr val="accent2">
                    <a:lumMod val="75000"/>
                  </a:schemeClr>
                </a:solidFill>
              </a:rPr>
              <a:t>if</a:t>
            </a:r>
            <a:r>
              <a:rPr lang="en-US" sz="2200" dirty="0"/>
              <a:t> (position == 1) { </a:t>
            </a:r>
          </a:p>
          <a:p>
            <a:r>
              <a:rPr lang="en-US" sz="2200" dirty="0">
                <a:solidFill>
                  <a:schemeClr val="accent6"/>
                </a:solidFill>
              </a:rPr>
              <a:t>        </a:t>
            </a:r>
            <a:r>
              <a:rPr lang="en-US" sz="2200" dirty="0" err="1">
                <a:solidFill>
                  <a:schemeClr val="accent6"/>
                </a:solidFill>
              </a:rPr>
              <a:t>insertAtBeginning</a:t>
            </a:r>
            <a:r>
              <a:rPr lang="en-US" sz="2200" dirty="0"/>
              <a:t>(data); </a:t>
            </a:r>
          </a:p>
          <a:p>
            <a:r>
              <a:rPr lang="en-US" sz="2200" dirty="0"/>
              <a:t>} </a:t>
            </a:r>
          </a:p>
        </p:txBody>
      </p:sp>
      <p:sp>
        <p:nvSpPr>
          <p:cNvPr id="15" name="TextBox 14"/>
          <p:cNvSpPr txBox="1"/>
          <p:nvPr/>
        </p:nvSpPr>
        <p:spPr>
          <a:xfrm>
            <a:off x="550921" y="3062085"/>
            <a:ext cx="5175924" cy="1107996"/>
          </a:xfrm>
          <a:prstGeom prst="rect">
            <a:avLst/>
          </a:prstGeom>
          <a:noFill/>
        </p:spPr>
        <p:txBody>
          <a:bodyPr wrap="square" rtlCol="0">
            <a:spAutoFit/>
          </a:bodyPr>
          <a:lstStyle/>
          <a:p>
            <a:r>
              <a:rPr lang="en-US" sz="2200" dirty="0">
                <a:solidFill>
                  <a:schemeClr val="accent2">
                    <a:lumMod val="75000"/>
                  </a:schemeClr>
                </a:solidFill>
              </a:rPr>
              <a:t>else</a:t>
            </a:r>
            <a:r>
              <a:rPr lang="en-US" sz="2200" dirty="0"/>
              <a:t> {</a:t>
            </a:r>
          </a:p>
          <a:p>
            <a:r>
              <a:rPr lang="en-US" sz="2200" dirty="0"/>
              <a:t>        Node </a:t>
            </a:r>
            <a:r>
              <a:rPr lang="en-US" sz="2200" dirty="0">
                <a:solidFill>
                  <a:schemeClr val="accent6"/>
                </a:solidFill>
              </a:rPr>
              <a:t>current</a:t>
            </a:r>
            <a:r>
              <a:rPr lang="en-US" sz="2200" dirty="0"/>
              <a:t> = </a:t>
            </a:r>
            <a:r>
              <a:rPr lang="en-US" sz="2200" dirty="0">
                <a:solidFill>
                  <a:schemeClr val="accent6"/>
                </a:solidFill>
              </a:rPr>
              <a:t>head</a:t>
            </a:r>
            <a:r>
              <a:rPr lang="en-US" sz="2200" dirty="0"/>
              <a:t>; </a:t>
            </a:r>
          </a:p>
          <a:p>
            <a:r>
              <a:rPr lang="en-US" sz="2200" dirty="0"/>
              <a:t>        </a:t>
            </a:r>
            <a:r>
              <a:rPr lang="en-US" sz="2200" dirty="0" err="1">
                <a:solidFill>
                  <a:schemeClr val="accent2">
                    <a:lumMod val="75000"/>
                  </a:schemeClr>
                </a:solidFill>
              </a:rPr>
              <a:t>int</a:t>
            </a:r>
            <a:r>
              <a:rPr lang="en-US" sz="2200" dirty="0"/>
              <a:t> </a:t>
            </a:r>
            <a:r>
              <a:rPr lang="en-US" sz="2200" dirty="0" err="1"/>
              <a:t>currPosition</a:t>
            </a:r>
            <a:r>
              <a:rPr lang="en-US" sz="2200" dirty="0"/>
              <a:t> = 1; </a:t>
            </a:r>
          </a:p>
        </p:txBody>
      </p:sp>
      <p:sp>
        <p:nvSpPr>
          <p:cNvPr id="16" name="TextBox 15"/>
          <p:cNvSpPr txBox="1"/>
          <p:nvPr/>
        </p:nvSpPr>
        <p:spPr>
          <a:xfrm>
            <a:off x="1047642" y="4308165"/>
            <a:ext cx="5779444" cy="1446550"/>
          </a:xfrm>
          <a:prstGeom prst="rect">
            <a:avLst/>
          </a:prstGeom>
          <a:noFill/>
        </p:spPr>
        <p:txBody>
          <a:bodyPr wrap="square" rtlCol="0">
            <a:spAutoFit/>
          </a:bodyPr>
          <a:lstStyle/>
          <a:p>
            <a:r>
              <a:rPr lang="en-US" sz="2200" dirty="0">
                <a:solidFill>
                  <a:schemeClr val="accent2">
                    <a:lumMod val="75000"/>
                  </a:schemeClr>
                </a:solidFill>
              </a:rPr>
              <a:t>while</a:t>
            </a:r>
            <a:r>
              <a:rPr lang="en-US" sz="2200" dirty="0"/>
              <a:t> (</a:t>
            </a:r>
            <a:r>
              <a:rPr lang="en-US" sz="2200" dirty="0">
                <a:solidFill>
                  <a:schemeClr val="accent6"/>
                </a:solidFill>
              </a:rPr>
              <a:t>current</a:t>
            </a:r>
            <a:r>
              <a:rPr lang="en-US" sz="2200" dirty="0"/>
              <a:t> != null &amp;&amp; </a:t>
            </a:r>
            <a:r>
              <a:rPr lang="en-US" sz="2200" dirty="0" err="1"/>
              <a:t>currPosition</a:t>
            </a:r>
            <a:r>
              <a:rPr lang="en-US" sz="2200" dirty="0"/>
              <a:t> &lt; position) { </a:t>
            </a:r>
          </a:p>
          <a:p>
            <a:r>
              <a:rPr lang="en-US" sz="2200" dirty="0"/>
              <a:t>           </a:t>
            </a:r>
            <a:r>
              <a:rPr lang="en-US" sz="2200" dirty="0">
                <a:solidFill>
                  <a:schemeClr val="accent6"/>
                </a:solidFill>
              </a:rPr>
              <a:t>current</a:t>
            </a:r>
            <a:r>
              <a:rPr lang="en-US" sz="2200" dirty="0"/>
              <a:t> = </a:t>
            </a:r>
            <a:r>
              <a:rPr lang="en-US" sz="2200" dirty="0" err="1">
                <a:solidFill>
                  <a:schemeClr val="accent6"/>
                </a:solidFill>
              </a:rPr>
              <a:t>current</a:t>
            </a:r>
            <a:r>
              <a:rPr lang="en-US" sz="2200" dirty="0" err="1"/>
              <a:t>.rptr</a:t>
            </a:r>
            <a:r>
              <a:rPr lang="en-US" sz="2200" dirty="0"/>
              <a:t>; </a:t>
            </a:r>
          </a:p>
          <a:p>
            <a:r>
              <a:rPr lang="en-US" sz="2200" dirty="0"/>
              <a:t>           </a:t>
            </a:r>
            <a:r>
              <a:rPr lang="en-US" sz="2200" dirty="0" err="1"/>
              <a:t>currPosition</a:t>
            </a:r>
            <a:r>
              <a:rPr lang="en-US" sz="2200" dirty="0"/>
              <a:t>++; </a:t>
            </a:r>
          </a:p>
          <a:p>
            <a:r>
              <a:rPr lang="en-US" sz="2200" dirty="0"/>
              <a:t>} </a:t>
            </a:r>
          </a:p>
        </p:txBody>
      </p:sp>
      <p:sp>
        <p:nvSpPr>
          <p:cNvPr id="21" name="TextBox 20"/>
          <p:cNvSpPr txBox="1"/>
          <p:nvPr/>
        </p:nvSpPr>
        <p:spPr>
          <a:xfrm>
            <a:off x="7327641" y="1130172"/>
            <a:ext cx="4407159" cy="1107996"/>
          </a:xfrm>
          <a:prstGeom prst="rect">
            <a:avLst/>
          </a:prstGeom>
          <a:noFill/>
        </p:spPr>
        <p:txBody>
          <a:bodyPr wrap="square" rtlCol="0">
            <a:spAutoFit/>
          </a:bodyPr>
          <a:lstStyle/>
          <a:p>
            <a:r>
              <a:rPr lang="en-US" sz="2200" dirty="0">
                <a:solidFill>
                  <a:schemeClr val="accent2">
                    <a:lumMod val="75000"/>
                  </a:schemeClr>
                </a:solidFill>
              </a:rPr>
              <a:t>if</a:t>
            </a:r>
            <a:r>
              <a:rPr lang="en-US" sz="2200" dirty="0"/>
              <a:t> (</a:t>
            </a:r>
            <a:r>
              <a:rPr lang="en-US" sz="2200" dirty="0">
                <a:solidFill>
                  <a:schemeClr val="accent6"/>
                </a:solidFill>
              </a:rPr>
              <a:t>current</a:t>
            </a:r>
            <a:r>
              <a:rPr lang="en-US" sz="2200" dirty="0"/>
              <a:t> == null) { </a:t>
            </a:r>
          </a:p>
          <a:p>
            <a:r>
              <a:rPr lang="en-US" sz="2200" dirty="0">
                <a:solidFill>
                  <a:schemeClr val="accent6"/>
                </a:solidFill>
              </a:rPr>
              <a:t>         </a:t>
            </a:r>
            <a:r>
              <a:rPr lang="en-US" sz="2200" dirty="0" err="1">
                <a:solidFill>
                  <a:schemeClr val="accent6"/>
                </a:solidFill>
              </a:rPr>
              <a:t>insertAtEnd</a:t>
            </a:r>
            <a:r>
              <a:rPr lang="en-US" sz="2200" dirty="0"/>
              <a:t>(data); </a:t>
            </a:r>
          </a:p>
          <a:p>
            <a:r>
              <a:rPr lang="en-US" sz="2200" dirty="0"/>
              <a:t> } </a:t>
            </a:r>
          </a:p>
        </p:txBody>
      </p:sp>
      <p:sp>
        <p:nvSpPr>
          <p:cNvPr id="22" name="TextBox 21"/>
          <p:cNvSpPr txBox="1"/>
          <p:nvPr/>
        </p:nvSpPr>
        <p:spPr>
          <a:xfrm>
            <a:off x="6947216" y="2390657"/>
            <a:ext cx="4787583" cy="2800767"/>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t>                  </a:t>
            </a:r>
            <a:r>
              <a:rPr lang="en-US" sz="2200" dirty="0" err="1">
                <a:solidFill>
                  <a:schemeClr val="accent6"/>
                </a:solidFill>
              </a:rPr>
              <a:t>temp</a:t>
            </a:r>
            <a:r>
              <a:rPr lang="en-US" sz="2200" dirty="0" err="1"/>
              <a:t>.next</a:t>
            </a:r>
            <a:r>
              <a:rPr lang="en-US" sz="2200" dirty="0"/>
              <a:t> = </a:t>
            </a:r>
            <a:r>
              <a:rPr lang="en-US" sz="2200" dirty="0">
                <a:solidFill>
                  <a:schemeClr val="accent6"/>
                </a:solidFill>
              </a:rPr>
              <a:t>current</a:t>
            </a:r>
            <a:r>
              <a:rPr lang="en-US" sz="2200" dirty="0"/>
              <a:t>; </a:t>
            </a:r>
          </a:p>
          <a:p>
            <a:r>
              <a:rPr lang="en-US" sz="2200" dirty="0">
                <a:solidFill>
                  <a:schemeClr val="accent6"/>
                </a:solidFill>
              </a:rPr>
              <a:t>                  </a:t>
            </a:r>
            <a:r>
              <a:rPr lang="en-US" sz="2200" dirty="0" err="1">
                <a:solidFill>
                  <a:schemeClr val="accent6"/>
                </a:solidFill>
              </a:rPr>
              <a:t>temp</a:t>
            </a:r>
            <a:r>
              <a:rPr lang="en-US" sz="2200" dirty="0" err="1"/>
              <a:t>.prev</a:t>
            </a:r>
            <a:r>
              <a:rPr lang="en-US" sz="2200" dirty="0"/>
              <a:t> = </a:t>
            </a:r>
            <a:r>
              <a:rPr lang="en-US" sz="2200" dirty="0" err="1">
                <a:solidFill>
                  <a:schemeClr val="accent6"/>
                </a:solidFill>
              </a:rPr>
              <a:t>current</a:t>
            </a:r>
            <a:r>
              <a:rPr lang="en-US" sz="2200" dirty="0" err="1"/>
              <a:t>.prev</a:t>
            </a:r>
            <a:r>
              <a:rPr lang="en-US" sz="2200" dirty="0"/>
              <a:t>; </a:t>
            </a:r>
          </a:p>
          <a:p>
            <a:r>
              <a:rPr lang="en-US" sz="2200" dirty="0">
                <a:solidFill>
                  <a:schemeClr val="accent6"/>
                </a:solidFill>
              </a:rPr>
              <a:t>                  </a:t>
            </a:r>
            <a:r>
              <a:rPr lang="en-US" sz="2200" dirty="0" err="1">
                <a:solidFill>
                  <a:schemeClr val="accent6"/>
                </a:solidFill>
              </a:rPr>
              <a:t>current</a:t>
            </a:r>
            <a:r>
              <a:rPr lang="en-US" sz="2200" dirty="0" err="1"/>
              <a:t>.prev.next</a:t>
            </a:r>
            <a:r>
              <a:rPr lang="en-US" sz="2200" dirty="0"/>
              <a:t> = </a:t>
            </a:r>
            <a:r>
              <a:rPr lang="en-US" sz="2200" dirty="0">
                <a:solidFill>
                  <a:schemeClr val="accent6"/>
                </a:solidFill>
              </a:rPr>
              <a:t>temp</a:t>
            </a:r>
            <a:r>
              <a:rPr lang="en-US" sz="2200" dirty="0"/>
              <a:t>; </a:t>
            </a:r>
          </a:p>
          <a:p>
            <a:r>
              <a:rPr lang="en-US" sz="2200" dirty="0"/>
              <a:t>                  </a:t>
            </a:r>
            <a:r>
              <a:rPr lang="en-US" sz="2200" dirty="0" err="1">
                <a:solidFill>
                  <a:schemeClr val="accent6"/>
                </a:solidFill>
              </a:rPr>
              <a:t>current</a:t>
            </a:r>
            <a:r>
              <a:rPr lang="en-US" sz="2200" dirty="0" err="1"/>
              <a:t>.prev</a:t>
            </a:r>
            <a:r>
              <a:rPr lang="en-US" sz="2200" dirty="0"/>
              <a:t> = </a:t>
            </a:r>
            <a:r>
              <a:rPr lang="en-US" sz="2200" dirty="0">
                <a:solidFill>
                  <a:schemeClr val="accent6"/>
                </a:solidFill>
              </a:rPr>
              <a:t>temp</a:t>
            </a:r>
            <a:r>
              <a:rPr lang="en-US" sz="2200" dirty="0"/>
              <a:t>; </a:t>
            </a:r>
          </a:p>
          <a:p>
            <a:r>
              <a:rPr lang="en-US" sz="2200" dirty="0"/>
              <a:t>        } </a:t>
            </a:r>
          </a:p>
          <a:p>
            <a:r>
              <a:rPr lang="en-US" sz="2200" dirty="0"/>
              <a:t>    } </a:t>
            </a:r>
          </a:p>
          <a:p>
            <a:r>
              <a:rPr lang="en-US" sz="2200" b="1" dirty="0">
                <a:solidFill>
                  <a:schemeClr val="accent6"/>
                </a:solidFill>
              </a:rPr>
              <a:t>}</a:t>
            </a:r>
          </a:p>
        </p:txBody>
      </p:sp>
    </p:spTree>
    <p:extLst>
      <p:ext uri="{BB962C8B-B14F-4D97-AF65-F5344CB8AC3E}">
        <p14:creationId xmlns:p14="http://schemas.microsoft.com/office/powerpoint/2010/main" val="280420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5" grpId="0"/>
      <p:bldP spid="16"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5"/>
            <a:ext cx="11929641" cy="2621658"/>
          </a:xfrm>
        </p:spPr>
        <p:txBody>
          <a:bodyPr/>
          <a:lstStyle/>
          <a:p>
            <a:r>
              <a:rPr lang="en-US" dirty="0">
                <a:solidFill>
                  <a:srgbClr val="C0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r>
              <a:rPr lang="en-US" dirty="0">
                <a:solidFill>
                  <a:srgbClr val="C00000"/>
                </a:solidFill>
              </a:rPr>
              <a:t>Join Operation</a:t>
            </a:r>
          </a:p>
          <a:p>
            <a:pPr marL="606425" lvl="2"/>
            <a:r>
              <a:rPr lang="en-IN"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1" name="Straight Connector 50"/>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5910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5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a:p>
            <a:endParaRPr lang="en-US" dirty="0"/>
          </a:p>
        </p:txBody>
      </p:sp>
    </p:spTree>
    <p:extLst>
      <p:ext uri="{BB962C8B-B14F-4D97-AF65-F5344CB8AC3E}">
        <p14:creationId xmlns:p14="http://schemas.microsoft.com/office/powerpoint/2010/main" val="12771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a:solidFill>
                  <a:schemeClr val="tx2"/>
                </a:solidFill>
                <a:latin typeface="Consolas" pitchFamily="49" charset="0"/>
                <a:cs typeface="Consolas" pitchFamily="49" charset="0"/>
              </a:rPr>
              <a:t>1. [Is underflow ?]</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R=NULL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solidFill>
                  <a:schemeClr val="tx2">
                    <a:lumMod val="75000"/>
                  </a:schemeClr>
                </a:solidFill>
                <a:latin typeface="Consolas" pitchFamily="49" charset="0"/>
                <a:cs typeface="Consolas" pitchFamily="49" charset="0"/>
              </a:rPr>
              <a:t> </a:t>
            </a:r>
            <a:r>
              <a:rPr lang="en-IN" sz="2100" dirty="0">
                <a:latin typeface="Consolas" pitchFamily="49" charset="0"/>
                <a:cs typeface="Consolas" pitchFamily="49" charset="0"/>
              </a:rPr>
              <a:t>write (‘UNDERFLOW’)</a:t>
            </a:r>
          </a:p>
          <a:p>
            <a:r>
              <a:rPr lang="en-IN" sz="2100" dirty="0">
                <a:latin typeface="Consolas" pitchFamily="49" charset="0"/>
                <a:cs typeface="Consolas" pitchFamily="49" charset="0"/>
              </a:rPr>
              <a:t>         Return</a:t>
            </a:r>
          </a:p>
          <a:p>
            <a:r>
              <a:rPr lang="en-IN" sz="2100" b="1" dirty="0">
                <a:solidFill>
                  <a:schemeClr val="tx2"/>
                </a:solidFill>
                <a:latin typeface="Consolas" pitchFamily="49" charset="0"/>
                <a:cs typeface="Consolas" pitchFamily="49" charset="0"/>
              </a:rPr>
              <a:t>2. [Delete node]</a:t>
            </a:r>
          </a:p>
          <a:p>
            <a:pPr marL="536575"/>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L = R (single node in list)</a:t>
            </a:r>
          </a:p>
          <a:p>
            <a:pPr marL="536575"/>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pPr marL="536575"/>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L (left most node)</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R (right most)</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RPTR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FREE(OLD)</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252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56580" y="901545"/>
            <a:ext cx="11929641" cy="936134"/>
          </a:xfrm>
        </p:spPr>
        <p:txBody>
          <a:bodyPr/>
          <a:lstStyle/>
          <a:p>
            <a:r>
              <a:rPr lang="en-IN" dirty="0">
                <a:solidFill>
                  <a:srgbClr val="C00000"/>
                </a:solidFill>
              </a:rPr>
              <a:t>Split Operation</a:t>
            </a:r>
          </a:p>
          <a:p>
            <a:pPr lvl="1"/>
            <a:r>
              <a:rPr lang="en-IN" dirty="0"/>
              <a:t>Split operation is more efficient in Linked Allocation</a:t>
            </a:r>
          </a:p>
          <a:p>
            <a:endParaRPr lang="en-US" dirty="0"/>
          </a:p>
        </p:txBody>
      </p:sp>
      <p:sp>
        <p:nvSpPr>
          <p:cNvPr id="4" name="Rectangle 3"/>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5" name="Rectangle 4"/>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7" name="Rectangle 6"/>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9" name="Rectangle 8"/>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0" name="Rectangle 9"/>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1" name="Rectangle 10"/>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2" name="Straight Arrow Connector 11"/>
          <p:cNvCxnSpPr>
            <a:stCxn id="5" idx="3"/>
            <a:endCxn id="6"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3"/>
            <a:endCxn id="8"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3"/>
            <a:endCxn id="10"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17" name="TextBox 16"/>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18" name="TextBox 17"/>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19" name="Rectangle 18"/>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0" name="Rectangle 19"/>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Rectangle 20"/>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2" name="Rectangle 21"/>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3" name="Rectangle 22"/>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4" name="Rectangle 23"/>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6" name="Rectangle 25"/>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27" name="Straight Arrow Connector 26"/>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0" name="TextBox 29"/>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1" name="TextBox 30"/>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2" name="TextBox 31"/>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3" name="Straight Connector 32"/>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4" name="TextBox 33"/>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35" name="TextBox 34"/>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36" name="TextBox 35"/>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37" name="TextBox 36"/>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38" name="Straight Arrow Connector 3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0" name="TextBox 39"/>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1" name="TextBox 40"/>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2" name="TextBox 41"/>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3" name="Content Placeholder 2"/>
          <p:cNvSpPr txBox="1">
            <a:spLocks/>
          </p:cNvSpPr>
          <p:nvPr/>
        </p:nvSpPr>
        <p:spPr>
          <a:xfrm>
            <a:off x="156580" y="4720445"/>
            <a:ext cx="11759485" cy="188675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Linked 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endParaRPr lang="en-US" dirty="0"/>
          </a:p>
        </p:txBody>
      </p:sp>
    </p:spTree>
    <p:extLst>
      <p:ext uri="{BB962C8B-B14F-4D97-AF65-F5344CB8AC3E}">
        <p14:creationId xmlns:p14="http://schemas.microsoft.com/office/powerpoint/2010/main" val="313474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30" grpId="0"/>
      <p:bldP spid="31" grpId="0"/>
      <p:bldP spid="32" grpId="0"/>
      <p:bldP spid="32" grpId="1"/>
      <p:bldP spid="34" grpId="0"/>
      <p:bldP spid="35" grpId="0"/>
      <p:bldP spid="36" grpId="0"/>
      <p:bldP spid="37" grpId="0"/>
      <p:bldP spid="39" grpId="0"/>
      <p:bldP spid="40" grpId="0"/>
      <p:bldP spid="41" grpId="0"/>
      <p:bldP spid="42" grpId="0"/>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 of Array vs. Linked List</a:t>
            </a:r>
          </a:p>
        </p:txBody>
      </p:sp>
      <p:graphicFrame>
        <p:nvGraphicFramePr>
          <p:cNvPr id="4" name="Table 3"/>
          <p:cNvGraphicFramePr>
            <a:graphicFrameLocks noGrp="1"/>
          </p:cNvGraphicFramePr>
          <p:nvPr>
            <p:extLst>
              <p:ext uri="{D42A27DB-BD31-4B8C-83A1-F6EECF244321}">
                <p14:modId xmlns:p14="http://schemas.microsoft.com/office/powerpoint/2010/main" val="2218021208"/>
              </p:ext>
            </p:extLst>
          </p:nvPr>
        </p:nvGraphicFramePr>
        <p:xfrm>
          <a:off x="229832" y="923853"/>
          <a:ext cx="11675123" cy="4693920"/>
        </p:xfrm>
        <a:graphic>
          <a:graphicData uri="http://schemas.openxmlformats.org/drawingml/2006/table">
            <a:tbl>
              <a:tblPr firstRow="1" bandRow="1">
                <a:tableStyleId>{5940675A-B579-460E-94D1-54222C63F5DA}</a:tableStyleId>
              </a:tblPr>
              <a:tblGrid>
                <a:gridCol w="480382">
                  <a:extLst>
                    <a:ext uri="{9D8B030D-6E8A-4147-A177-3AD203B41FA5}">
                      <a16:colId xmlns:a16="http://schemas.microsoft.com/office/drawing/2014/main" val="20000"/>
                    </a:ext>
                  </a:extLst>
                </a:gridCol>
                <a:gridCol w="7075503">
                  <a:extLst>
                    <a:ext uri="{9D8B030D-6E8A-4147-A177-3AD203B41FA5}">
                      <a16:colId xmlns:a16="http://schemas.microsoft.com/office/drawing/2014/main" val="20001"/>
                    </a:ext>
                  </a:extLst>
                </a:gridCol>
                <a:gridCol w="1944209">
                  <a:extLst>
                    <a:ext uri="{9D8B030D-6E8A-4147-A177-3AD203B41FA5}">
                      <a16:colId xmlns:a16="http://schemas.microsoft.com/office/drawing/2014/main" val="20002"/>
                    </a:ext>
                  </a:extLst>
                </a:gridCol>
                <a:gridCol w="2175029">
                  <a:extLst>
                    <a:ext uri="{9D8B030D-6E8A-4147-A177-3AD203B41FA5}">
                      <a16:colId xmlns:a16="http://schemas.microsoft.com/office/drawing/2014/main" val="20003"/>
                    </a:ext>
                  </a:extLst>
                </a:gridCol>
              </a:tblGrid>
              <a:tr h="370840">
                <a:tc>
                  <a:txBody>
                    <a:bodyPr/>
                    <a:lstStyle/>
                    <a:p>
                      <a:pPr algn="ctr"/>
                      <a:r>
                        <a:rPr lang="en-US" sz="2200" b="1" dirty="0"/>
                        <a:t>#</a:t>
                      </a:r>
                    </a:p>
                  </a:txBody>
                  <a:tcPr>
                    <a:solidFill>
                      <a:schemeClr val="bg1">
                        <a:lumMod val="85000"/>
                      </a:schemeClr>
                    </a:solidFill>
                  </a:tcPr>
                </a:tc>
                <a:tc>
                  <a:txBody>
                    <a:bodyPr/>
                    <a:lstStyle/>
                    <a:p>
                      <a:r>
                        <a:rPr lang="en-US" sz="2200" b="1" dirty="0"/>
                        <a:t>Point</a:t>
                      </a:r>
                    </a:p>
                  </a:txBody>
                  <a:tcPr>
                    <a:solidFill>
                      <a:schemeClr val="bg1">
                        <a:lumMod val="85000"/>
                      </a:schemeClr>
                    </a:solidFill>
                  </a:tcPr>
                </a:tc>
                <a:tc>
                  <a:txBody>
                    <a:bodyPr/>
                    <a:lstStyle/>
                    <a:p>
                      <a:pPr algn="ctr"/>
                      <a:r>
                        <a:rPr lang="en-US" sz="2200" b="1" dirty="0"/>
                        <a:t>Array</a:t>
                      </a:r>
                    </a:p>
                  </a:txBody>
                  <a:tcPr>
                    <a:solidFill>
                      <a:schemeClr val="bg1">
                        <a:lumMod val="85000"/>
                      </a:schemeClr>
                    </a:solidFill>
                  </a:tcPr>
                </a:tc>
                <a:tc>
                  <a:txBody>
                    <a:bodyPr/>
                    <a:lstStyle/>
                    <a:p>
                      <a:pPr algn="ctr"/>
                      <a:r>
                        <a:rPr lang="en-US" sz="2200" b="1" dirty="0"/>
                        <a:t>Linked List</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sz="2200" dirty="0"/>
                        <a:t>1</a:t>
                      </a:r>
                    </a:p>
                  </a:txBody>
                  <a:tcPr>
                    <a:solidFill>
                      <a:schemeClr val="bg1">
                        <a:lumMod val="85000"/>
                      </a:schemeClr>
                    </a:solidFill>
                  </a:tcPr>
                </a:tc>
                <a:tc>
                  <a:txBody>
                    <a:bodyPr/>
                    <a:lstStyle/>
                    <a:p>
                      <a:r>
                        <a:rPr lang="en-US" sz="2200" dirty="0"/>
                        <a:t>An existing data structure in the programming language</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200" dirty="0"/>
                        <a:t>2</a:t>
                      </a:r>
                    </a:p>
                  </a:txBody>
                  <a:tcPr>
                    <a:solidFill>
                      <a:schemeClr val="bg1">
                        <a:lumMod val="85000"/>
                      </a:schemeClr>
                    </a:solidFill>
                  </a:tcPr>
                </a:tc>
                <a:tc>
                  <a:txBody>
                    <a:bodyPr/>
                    <a:lstStyle/>
                    <a:p>
                      <a:r>
                        <a:rPr lang="en-US" sz="2200" dirty="0"/>
                        <a:t>Fixed size in memory</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sz="2200" dirty="0"/>
                        <a:t>3</a:t>
                      </a:r>
                    </a:p>
                  </a:txBody>
                  <a:tcPr>
                    <a:solidFill>
                      <a:schemeClr val="bg1">
                        <a:lumMod val="85000"/>
                      </a:schemeClr>
                    </a:solidFill>
                  </a:tcPr>
                </a:tc>
                <a:tc>
                  <a:txBody>
                    <a:bodyPr/>
                    <a:lstStyle/>
                    <a:p>
                      <a:r>
                        <a:rPr lang="en-US" sz="2200" dirty="0"/>
                        <a:t>Elements or nodes are stored contiguously in memory</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sz="2200" dirty="0"/>
                        <a:t>4</a:t>
                      </a:r>
                    </a:p>
                  </a:txBody>
                  <a:tcPr>
                    <a:solidFill>
                      <a:schemeClr val="bg1">
                        <a:lumMod val="85000"/>
                      </a:schemeClr>
                    </a:solidFill>
                  </a:tcPr>
                </a:tc>
                <a:tc>
                  <a:txBody>
                    <a:bodyPr/>
                    <a:lstStyle/>
                    <a:p>
                      <a:r>
                        <a:rPr lang="en-US" sz="2200" dirty="0"/>
                        <a:t>Memory usage</a:t>
                      </a:r>
                    </a:p>
                  </a:txBody>
                  <a:tcPr/>
                </a:tc>
                <a:tc>
                  <a:txBody>
                    <a:bodyPr/>
                    <a:lstStyle/>
                    <a:p>
                      <a:pPr algn="ctr"/>
                      <a:r>
                        <a:rPr lang="en-US" sz="2200" dirty="0"/>
                        <a:t>Low</a:t>
                      </a:r>
                    </a:p>
                  </a:txBody>
                  <a:tcPr>
                    <a:solidFill>
                      <a:schemeClr val="accent6">
                        <a:lumMod val="20000"/>
                        <a:lumOff val="80000"/>
                      </a:schemeClr>
                    </a:solidFill>
                  </a:tcPr>
                </a:tc>
                <a:tc>
                  <a:txBody>
                    <a:bodyPr/>
                    <a:lstStyle/>
                    <a:p>
                      <a:pPr algn="ctr"/>
                      <a:r>
                        <a:rPr lang="en-US" sz="2200" dirty="0"/>
                        <a:t>High</a:t>
                      </a: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pPr algn="ctr"/>
                      <a:r>
                        <a:rPr lang="en-US" sz="2200" dirty="0"/>
                        <a:t>5</a:t>
                      </a:r>
                    </a:p>
                  </a:txBody>
                  <a:tcPr>
                    <a:solidFill>
                      <a:schemeClr val="bg1">
                        <a:lumMod val="85000"/>
                      </a:schemeClr>
                    </a:solidFill>
                  </a:tcPr>
                </a:tc>
                <a:tc>
                  <a:txBody>
                    <a:bodyPr/>
                    <a:lstStyle/>
                    <a:p>
                      <a:r>
                        <a:rPr lang="en-US" sz="2200" dirty="0"/>
                        <a:t>Direct (random) access to elements</a:t>
                      </a:r>
                    </a:p>
                  </a:txBody>
                  <a:tcPr/>
                </a:tc>
                <a:tc>
                  <a:txBody>
                    <a:bodyPr/>
                    <a:lstStyle/>
                    <a:p>
                      <a:pPr algn="ctr"/>
                      <a:r>
                        <a:rPr lang="en-US" sz="2200" dirty="0"/>
                        <a:t>No</a:t>
                      </a:r>
                    </a:p>
                  </a:txBody>
                  <a:tcPr>
                    <a:solidFill>
                      <a:schemeClr val="accent6">
                        <a:lumMod val="20000"/>
                        <a:lumOff val="80000"/>
                      </a:schemeClr>
                    </a:solidFill>
                  </a:tcPr>
                </a:tc>
                <a:tc>
                  <a:txBody>
                    <a:bodyPr/>
                    <a:lstStyle/>
                    <a:p>
                      <a:pPr algn="ctr"/>
                      <a:r>
                        <a:rPr lang="en-US" sz="2200" dirty="0"/>
                        <a:t>Yes</a:t>
                      </a: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pPr algn="ctr"/>
                      <a:r>
                        <a:rPr lang="en-US" sz="2200" dirty="0"/>
                        <a:t>6</a:t>
                      </a:r>
                    </a:p>
                  </a:txBody>
                  <a:tcPr>
                    <a:solidFill>
                      <a:schemeClr val="bg1">
                        <a:lumMod val="85000"/>
                      </a:schemeClr>
                    </a:solidFill>
                  </a:tcPr>
                </a:tc>
                <a:tc>
                  <a:txBody>
                    <a:bodyPr/>
                    <a:lstStyle/>
                    <a:p>
                      <a:r>
                        <a:rPr lang="en-US" sz="2200" dirty="0"/>
                        <a:t>Insertion Operation</a:t>
                      </a:r>
                    </a:p>
                  </a:txBody>
                  <a:tcPr/>
                </a:tc>
                <a:tc>
                  <a:txBody>
                    <a:bodyPr/>
                    <a:lstStyle/>
                    <a:p>
                      <a:pPr algn="ctr"/>
                      <a:r>
                        <a:rPr lang="en-US" sz="2200" dirty="0"/>
                        <a:t>Less efficient</a:t>
                      </a:r>
                    </a:p>
                  </a:txBody>
                  <a:tcPr>
                    <a:solidFill>
                      <a:schemeClr val="accent6">
                        <a:lumMod val="20000"/>
                        <a:lumOff val="80000"/>
                      </a:schemeClr>
                    </a:solidFill>
                  </a:tcPr>
                </a:tc>
                <a:tc>
                  <a:txBody>
                    <a:bodyPr/>
                    <a:lstStyle/>
                    <a:p>
                      <a:pPr algn="ct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pPr algn="ctr"/>
                      <a:r>
                        <a:rPr lang="en-US" sz="2200" dirty="0"/>
                        <a:t>7</a:t>
                      </a:r>
                    </a:p>
                  </a:txBody>
                  <a:tcPr>
                    <a:solidFill>
                      <a:schemeClr val="bg1">
                        <a:lumMod val="85000"/>
                      </a:schemeClr>
                    </a:solidFill>
                  </a:tcPr>
                </a:tc>
                <a:tc>
                  <a:txBody>
                    <a:bodyPr/>
                    <a:lstStyle/>
                    <a:p>
                      <a:r>
                        <a:rPr lang="en-US" sz="2200" dirty="0"/>
                        <a:t>Deletion Operation</a:t>
                      </a:r>
                    </a:p>
                  </a:txBody>
                  <a:tcPr/>
                </a:tc>
                <a:tc>
                  <a:txBody>
                    <a:bodyPr/>
                    <a:lstStyle/>
                    <a:p>
                      <a:pPr algn="ct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7"/>
                  </a:ext>
                </a:extLst>
              </a:tr>
              <a:tr h="370840">
                <a:tc>
                  <a:txBody>
                    <a:bodyPr/>
                    <a:lstStyle/>
                    <a:p>
                      <a:pPr algn="ctr"/>
                      <a:r>
                        <a:rPr lang="en-US" sz="2200" dirty="0"/>
                        <a:t>8</a:t>
                      </a:r>
                    </a:p>
                  </a:txBody>
                  <a:tcPr>
                    <a:solidFill>
                      <a:schemeClr val="bg1">
                        <a:lumMod val="85000"/>
                      </a:schemeClr>
                    </a:solidFill>
                  </a:tcPr>
                </a:tc>
                <a:tc>
                  <a:txBody>
                    <a:bodyPr/>
                    <a:lstStyle/>
                    <a:p>
                      <a:r>
                        <a:rPr lang="en-US" sz="2200" dirty="0"/>
                        <a:t>Search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US" sz="2200" dirty="0"/>
                        <a:t>9</a:t>
                      </a:r>
                    </a:p>
                  </a:txBody>
                  <a:tcPr>
                    <a:solidFill>
                      <a:schemeClr val="bg1">
                        <a:lumMod val="85000"/>
                      </a:schemeClr>
                    </a:solidFill>
                  </a:tcPr>
                </a:tc>
                <a:tc>
                  <a:txBody>
                    <a:bodyPr/>
                    <a:lstStyle/>
                    <a:p>
                      <a:r>
                        <a:rPr lang="en-US" sz="2200" dirty="0"/>
                        <a:t>Join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9"/>
                  </a:ext>
                </a:extLst>
              </a:tr>
              <a:tr h="370840">
                <a:tc>
                  <a:txBody>
                    <a:bodyPr/>
                    <a:lstStyle/>
                    <a:p>
                      <a:pPr algn="ctr"/>
                      <a:r>
                        <a:rPr lang="en-US" sz="2200" dirty="0"/>
                        <a:t>10</a:t>
                      </a:r>
                    </a:p>
                  </a:txBody>
                  <a:tcPr>
                    <a:solidFill>
                      <a:schemeClr val="bg1">
                        <a:lumMod val="85000"/>
                      </a:schemeClr>
                    </a:solidFill>
                  </a:tcPr>
                </a:tc>
                <a:tc>
                  <a:txBody>
                    <a:bodyPr/>
                    <a:lstStyle/>
                    <a:p>
                      <a:r>
                        <a:rPr lang="en-US" sz="2200" dirty="0"/>
                        <a:t>Split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1343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5623</TotalTime>
  <Words>7661</Words>
  <Application>Microsoft Office PowerPoint</Application>
  <PresentationFormat>Widescreen</PresentationFormat>
  <Paragraphs>1398</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Wingdings 2</vt:lpstr>
      <vt:lpstr>Roboto Condensed Light</vt:lpstr>
      <vt:lpstr>Wingdings</vt:lpstr>
      <vt:lpstr>Roboto Condensed</vt:lpstr>
      <vt:lpstr>Wingdings 3</vt:lpstr>
      <vt:lpstr>Consolas</vt:lpstr>
      <vt:lpstr>Office Theme</vt:lpstr>
      <vt:lpstr>Unit-2 (Part 2)  Linked List Linear Data Structure</vt:lpstr>
      <vt:lpstr>PowerPoint Presentation</vt:lpstr>
      <vt:lpstr>Linked Storage Representation</vt:lpstr>
      <vt:lpstr>Linked Storage Representation</vt:lpstr>
      <vt:lpstr>Pros &amp; Cons of Linked Allocation Cont.</vt:lpstr>
      <vt:lpstr>Pros &amp; Cons of Linked Allocation Cont.</vt:lpstr>
      <vt:lpstr>Pros &amp; Cons of Linked Allocation Cont.</vt:lpstr>
      <vt:lpstr>Pros &amp; Cons of Linked Allocation</vt:lpstr>
      <vt:lpstr>Summary of Array vs. Linked List</vt:lpstr>
      <vt:lpstr>Operations &amp; Type of Linked List</vt:lpstr>
      <vt:lpstr>Singly Linked List</vt:lpstr>
      <vt:lpstr>Node Structure of Singly List</vt:lpstr>
      <vt:lpstr>Node Structure of Singly List</vt:lpstr>
      <vt:lpstr>Algorithms for singly linked list</vt:lpstr>
      <vt:lpstr>Availability Stack</vt:lpstr>
      <vt:lpstr>Function: INSERT(X, First)</vt:lpstr>
      <vt:lpstr>Function: INSERT(X,FIRST) Cont…</vt:lpstr>
      <vt:lpstr>Example: INSERT(50, FIRST)</vt:lpstr>
      <vt:lpstr>Java code to insert a Node at First Location</vt:lpstr>
      <vt:lpstr>Function: INSEND(X, FIRST)</vt:lpstr>
      <vt:lpstr>Function: INSEND(X, First) Cont…</vt:lpstr>
      <vt:lpstr>Function: INSEND(50, FIRST)</vt:lpstr>
      <vt:lpstr>Java code to insert a Node at Last Location</vt:lpstr>
      <vt:lpstr>Function: INSORD(X, FIRST)</vt:lpstr>
      <vt:lpstr>Function: INSORD(X, FIRST)</vt:lpstr>
      <vt:lpstr>Function: INSORD(3, FIRST)</vt:lpstr>
      <vt:lpstr>Function: INSORD(22, FIRST)</vt:lpstr>
      <vt:lpstr>Java code to insert a Node in Ordered Linked List</vt:lpstr>
      <vt:lpstr>Procedure: DELETE(X, FIRST)</vt:lpstr>
      <vt:lpstr>Procedure: DELETE( X, FIRST)</vt:lpstr>
      <vt:lpstr>Procedure: DELETE(7541, FIRST)</vt:lpstr>
      <vt:lpstr>Java code to delete a Node from linked list</vt:lpstr>
      <vt:lpstr>Function: COUNT_NODES(FIRST)</vt:lpstr>
      <vt:lpstr>Function: COPY (FIRST)</vt:lpstr>
      <vt:lpstr>Function: COPY (FIRST)</vt:lpstr>
      <vt:lpstr>Function: COPY (FIRST)</vt:lpstr>
      <vt:lpstr>Function: COPY (FIRST)</vt:lpstr>
      <vt:lpstr>Reverse a linked list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Node Structure of Doubly Linked List</vt:lpstr>
      <vt:lpstr>Node Structure of Doubly Linked List cont.</vt:lpstr>
      <vt:lpstr>Insert node in Doubly Linked List</vt:lpstr>
      <vt:lpstr>Insert node in Doubly Linked List</vt:lpstr>
      <vt:lpstr>Procedure: DOU_INS (L,R,M,X)</vt:lpstr>
      <vt:lpstr>Procedure: DOU_INS (L,R,M,X)</vt:lpstr>
      <vt:lpstr>Java code to Insert a Node at First Position in Doubly Linked List</vt:lpstr>
      <vt:lpstr>Java code to Insert a Node at Last Position in Doubly Linked List</vt:lpstr>
      <vt:lpstr>Java code to Insert a Node at Given Position in Doubly Linked List</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HareKrishna</cp:lastModifiedBy>
  <cp:revision>888</cp:revision>
  <dcterms:created xsi:type="dcterms:W3CDTF">2020-05-01T05:09:15Z</dcterms:created>
  <dcterms:modified xsi:type="dcterms:W3CDTF">2024-06-19T06:20:02Z</dcterms:modified>
</cp:coreProperties>
</file>