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5"/>
  </p:notesMasterIdLst>
  <p:handoutMasterIdLst>
    <p:handoutMasterId r:id="rId36"/>
  </p:handoutMasterIdLst>
  <p:sldIdLst>
    <p:sldId id="283" r:id="rId2"/>
    <p:sldId id="368" r:id="rId3"/>
    <p:sldId id="369" r:id="rId4"/>
    <p:sldId id="370" r:id="rId5"/>
    <p:sldId id="371" r:id="rId6"/>
    <p:sldId id="372" r:id="rId7"/>
    <p:sldId id="373" r:id="rId8"/>
    <p:sldId id="396" r:id="rId9"/>
    <p:sldId id="374" r:id="rId10"/>
    <p:sldId id="375" r:id="rId11"/>
    <p:sldId id="376" r:id="rId12"/>
    <p:sldId id="377" r:id="rId13"/>
    <p:sldId id="378" r:id="rId14"/>
    <p:sldId id="379" r:id="rId15"/>
    <p:sldId id="381" r:id="rId16"/>
    <p:sldId id="397" r:id="rId17"/>
    <p:sldId id="384" r:id="rId18"/>
    <p:sldId id="383" r:id="rId19"/>
    <p:sldId id="385" r:id="rId20"/>
    <p:sldId id="386" r:id="rId21"/>
    <p:sldId id="387" r:id="rId22"/>
    <p:sldId id="388" r:id="rId23"/>
    <p:sldId id="389" r:id="rId24"/>
    <p:sldId id="390" r:id="rId25"/>
    <p:sldId id="391" r:id="rId26"/>
    <p:sldId id="392" r:id="rId27"/>
    <p:sldId id="393" r:id="rId28"/>
    <p:sldId id="394" r:id="rId29"/>
    <p:sldId id="400" r:id="rId30"/>
    <p:sldId id="401" r:id="rId31"/>
    <p:sldId id="402" r:id="rId32"/>
    <p:sldId id="398" r:id="rId33"/>
    <p:sldId id="395" r:id="rId34"/>
  </p:sldIdLst>
  <p:sldSz cx="12192000" cy="6858000"/>
  <p:notesSz cx="6858000" cy="9144000"/>
  <p:embeddedFontLst>
    <p:embeddedFont>
      <p:font typeface="Consolas" panose="020B0609020204030204" pitchFamily="49" charset="0"/>
      <p:regular r:id="rId37"/>
      <p:bold r:id="rId38"/>
      <p:italic r:id="rId39"/>
      <p:boldItalic r:id="rId40"/>
    </p:embeddedFont>
    <p:embeddedFont>
      <p:font typeface="Roboto Condensed" panose="02000000000000000000" pitchFamily="2" charset="0"/>
      <p:regular r:id="rId41"/>
      <p:bold r:id="rId42"/>
      <p:italic r:id="rId43"/>
      <p:boldItalic r:id="rId44"/>
    </p:embeddedFont>
    <p:embeddedFont>
      <p:font typeface="Roboto Condensed Light" panose="02000000000000000000" pitchFamily="2" charset="0"/>
      <p:regular r:id="rId45"/>
      <p:italic r:id="rId46"/>
    </p:embeddedFont>
    <p:embeddedFont>
      <p:font typeface="Wingdings 3" panose="05040102010807070707" pitchFamily="18" charset="2"/>
      <p:regular r:id="rId4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4742"/>
    <a:srgbClr val="0000FF"/>
    <a:srgbClr val="00FF00"/>
    <a:srgbClr val="16745B"/>
    <a:srgbClr val="007D8E"/>
    <a:srgbClr val="0F5140"/>
    <a:srgbClr val="007635"/>
    <a:srgbClr val="2FA0AE"/>
    <a:srgbClr val="558ED5"/>
    <a:srgbClr val="5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03" autoAdjust="0"/>
    <p:restoredTop sz="94660"/>
  </p:normalViewPr>
  <p:slideViewPr>
    <p:cSldViewPr snapToGrid="0">
      <p:cViewPr varScale="1">
        <p:scale>
          <a:sx n="68" d="100"/>
          <a:sy n="68" d="100"/>
        </p:scale>
        <p:origin x="894" y="66"/>
      </p:cViewPr>
      <p:guideLst/>
    </p:cSldViewPr>
  </p:slideViewPr>
  <p:notesTextViewPr>
    <p:cViewPr>
      <p:scale>
        <a:sx n="1" d="1"/>
        <a:sy n="1" d="1"/>
      </p:scale>
      <p:origin x="0" y="0"/>
    </p:cViewPr>
  </p:notesTextViewPr>
  <p:notesViewPr>
    <p:cSldViewPr snapToGrid="0">
      <p:cViewPr varScale="1">
        <p:scale>
          <a:sx n="54" d="100"/>
          <a:sy n="54" d="100"/>
        </p:scale>
        <p:origin x="1944" y="4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7.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587FD0-6366-498E-B5AA-8D5EAADA1318}" type="datetimeFigureOut">
              <a:rPr lang="en-IN" smtClean="0"/>
              <a:t>26-07-2024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FD5F676-4FC3-4D3C-BE37-3352AFB195B1}" type="slidenum">
              <a:rPr lang="en-IN" smtClean="0"/>
              <a:t>‹#›</a:t>
            </a:fld>
            <a:endParaRPr lang="en-IN"/>
          </a:p>
        </p:txBody>
      </p:sp>
    </p:spTree>
    <p:extLst>
      <p:ext uri="{BB962C8B-B14F-4D97-AF65-F5344CB8AC3E}">
        <p14:creationId xmlns:p14="http://schemas.microsoft.com/office/powerpoint/2010/main" val="1072425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7/26/2024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3</a:t>
            </a:fld>
            <a:endParaRPr lang="en-US"/>
          </a:p>
        </p:txBody>
      </p:sp>
    </p:spTree>
    <p:extLst>
      <p:ext uri="{BB962C8B-B14F-4D97-AF65-F5344CB8AC3E}">
        <p14:creationId xmlns:p14="http://schemas.microsoft.com/office/powerpoint/2010/main" val="327133314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7.jpeg"/><Relationship Id="rId4" Type="http://schemas.openxmlformats.org/officeDocument/2006/relationships/image" Target="../media/image13.png"/><Relationship Id="rId9" Type="http://schemas.microsoft.com/office/2007/relationships/hdphoto" Target="../media/hdphoto1.wdp"/></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7.jpeg"/><Relationship Id="rId4" Type="http://schemas.openxmlformats.org/officeDocument/2006/relationships/image" Target="../media/image13.png"/><Relationship Id="rId9" Type="http://schemas.microsoft.com/office/2007/relationships/hdphoto" Target="../media/hdphoto1.wdp"/></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7.jpeg"/><Relationship Id="rId4" Type="http://schemas.openxmlformats.org/officeDocument/2006/relationships/image" Target="../media/image13.png"/><Relationship Id="rId9" Type="http://schemas.microsoft.com/office/2007/relationships/hdphoto" Target="../media/hdphoto1.wdp"/></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7.jpeg"/><Relationship Id="rId4" Type="http://schemas.openxmlformats.org/officeDocument/2006/relationships/image" Target="../media/image13.png"/><Relationship Id="rId9" Type="http://schemas.microsoft.com/office/2007/relationships/hdphoto" Target="../media/hdphoto1.wdp"/></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7.jpeg"/><Relationship Id="rId4" Type="http://schemas.openxmlformats.org/officeDocument/2006/relationships/image" Target="../media/image13.png"/><Relationship Id="rId9" Type="http://schemas.microsoft.com/office/2007/relationships/hdphoto" Target="../media/hdphoto1.wdp"/></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7.jpeg"/><Relationship Id="rId4" Type="http://schemas.openxmlformats.org/officeDocument/2006/relationships/image" Target="../media/image13.png"/><Relationship Id="rId9" Type="http://schemas.microsoft.com/office/2007/relationships/hdphoto" Target="../media/hdphoto1.wdp"/></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7.jpeg"/><Relationship Id="rId4" Type="http://schemas.openxmlformats.org/officeDocument/2006/relationships/image" Target="../media/image13.png"/><Relationship Id="rId9"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7.jpeg"/><Relationship Id="rId4" Type="http://schemas.openxmlformats.org/officeDocument/2006/relationships/image" Target="../media/image13.png"/><Relationship Id="rId9"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7.jpeg"/></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7.jpeg"/><Relationship Id="rId4" Type="http://schemas.openxmlformats.org/officeDocument/2006/relationships/image" Target="../media/image13.png"/><Relationship Id="rId9" Type="http://schemas.microsoft.com/office/2007/relationships/hdphoto" Target="../media/hdphoto1.wdp"/></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image" Target="../media/image7.jpeg"/><Relationship Id="rId5" Type="http://schemas.openxmlformats.org/officeDocument/2006/relationships/image" Target="../media/image3.png"/><Relationship Id="rId10" Type="http://schemas.openxmlformats.org/officeDocument/2006/relationships/image" Target="../media/image14.jpeg"/><Relationship Id="rId4" Type="http://schemas.openxmlformats.org/officeDocument/2006/relationships/image" Target="../media/image13.png"/><Relationship Id="rId9" Type="http://schemas.microsoft.com/office/2007/relationships/hdphoto" Target="../media/hdphoto1.wdp"/></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7.jpeg"/><Relationship Id="rId4" Type="http://schemas.openxmlformats.org/officeDocument/2006/relationships/image" Target="../media/image13.png"/><Relationship Id="rId9" Type="http://schemas.microsoft.com/office/2007/relationships/hdphoto" Target="../media/hdphoto1.wdp"/></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12.png"/><Relationship Id="rId4" Type="http://schemas.microsoft.com/office/2007/relationships/hdphoto" Target="../media/hdphoto2.wdp"/></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2287806" cy="338554"/>
          </a:xfrm>
          <a:prstGeom prst="rect">
            <a:avLst/>
          </a:prstGeom>
          <a:noFill/>
        </p:spPr>
        <p:txBody>
          <a:bodyPr wrap="none" rtlCol="0">
            <a:spAutoFit/>
          </a:bodyPr>
          <a:lstStyle/>
          <a:p>
            <a:r>
              <a:rPr lang="en-US" sz="1600" dirty="0" err="1"/>
              <a:t>Darshan</a:t>
            </a:r>
            <a:r>
              <a:rPr lang="en-US" sz="1600" dirty="0"/>
              <a:t> University,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0" name="Picture 4" descr="http://btechsmartclass.com/DS/images/Tree.png"/>
          <p:cNvPicPr>
            <a:picLocks noChangeAspect="1" noChangeArrowheads="1"/>
          </p:cNvPicPr>
          <p:nvPr userDrawn="1"/>
        </p:nvPicPr>
        <p:blipFill rotWithShape="1">
          <a:blip r:embed="rId10">
            <a:duotone>
              <a:schemeClr val="accent1">
                <a:shade val="45000"/>
                <a:satMod val="135000"/>
              </a:schemeClr>
              <a:prstClr val="white"/>
            </a:duotone>
            <a:extLst>
              <a:ext uri="{28A0092B-C50C-407E-A947-70E740481C1C}">
                <a14:useLocalDpi xmlns:a14="http://schemas.microsoft.com/office/drawing/2010/main" val="0"/>
              </a:ext>
            </a:extLst>
          </a:blip>
          <a:srcRect r="46857"/>
          <a:stretch/>
        </p:blipFill>
        <p:spPr bwMode="auto">
          <a:xfrm>
            <a:off x="8145345" y="1822751"/>
            <a:ext cx="3573396" cy="288177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a:extLst>
              <a:ext uri="{FF2B5EF4-FFF2-40B4-BE49-F238E27FC236}">
                <a16:creationId xmlns:a16="http://schemas.microsoft.com/office/drawing/2014/main" id="{1917B14A-5130-41DB-8F00-6C6611C994DF}"/>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9137162" y="307556"/>
            <a:ext cx="2704049" cy="821995"/>
          </a:xfrm>
          <a:prstGeom prst="rect">
            <a:avLst/>
          </a:prstGeom>
        </p:spPr>
      </p:pic>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6158597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316259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B45C91-0DA6-4973-9AEA-FF1388508ACC}"/>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518816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hank You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2287806" cy="338554"/>
          </a:xfrm>
          <a:prstGeom prst="rect">
            <a:avLst/>
          </a:prstGeom>
          <a:noFill/>
        </p:spPr>
        <p:txBody>
          <a:bodyPr wrap="none" rtlCol="0">
            <a:spAutoFit/>
          </a:bodyPr>
          <a:lstStyle/>
          <a:p>
            <a:r>
              <a:rPr lang="en-US" sz="1600" dirty="0" err="1"/>
              <a:t>Darshan</a:t>
            </a:r>
            <a:r>
              <a:rPr lang="en-US" sz="1600" dirty="0"/>
              <a:t> University,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8">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
        <p:nvSpPr>
          <p:cNvPr id="30" name="Hexagon 29"/>
          <p:cNvSpPr/>
          <p:nvPr userDrawn="1"/>
        </p:nvSpPr>
        <p:spPr>
          <a:xfrm rot="5400000">
            <a:off x="4309292" y="1717040"/>
            <a:ext cx="3461658" cy="2984188"/>
          </a:xfrm>
          <a:prstGeom prst="hexagon">
            <a:avLst/>
          </a:prstGeom>
          <a:solidFill>
            <a:schemeClr val="bg1">
              <a:lumMod val="95000"/>
            </a:schemeClr>
          </a:solidFill>
          <a:ln w="57150">
            <a:solidFill>
              <a:srgbClr val="1D3064"/>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1" name="TextBox 30"/>
          <p:cNvSpPr txBox="1"/>
          <p:nvPr userDrawn="1"/>
        </p:nvSpPr>
        <p:spPr>
          <a:xfrm>
            <a:off x="5014038" y="2239638"/>
            <a:ext cx="2052165" cy="1938992"/>
          </a:xfrm>
          <a:prstGeom prst="rect">
            <a:avLst/>
          </a:prstGeom>
          <a:noFill/>
        </p:spPr>
        <p:txBody>
          <a:bodyPr wrap="none" rtlCol="0">
            <a:spAutoFit/>
          </a:bodyPr>
          <a:lstStyle/>
          <a:p>
            <a:pPr algn="ctr"/>
            <a:r>
              <a:rPr lang="en-US" sz="6000" b="1" i="1" dirty="0"/>
              <a:t>Thank</a:t>
            </a:r>
          </a:p>
          <a:p>
            <a:pPr algn="ctr"/>
            <a:r>
              <a:rPr lang="en-US" sz="6000" b="1" i="1" dirty="0"/>
              <a:t>You</a:t>
            </a:r>
          </a:p>
        </p:txBody>
      </p:sp>
      <p:sp>
        <p:nvSpPr>
          <p:cNvPr id="34" name="Rectangle 33"/>
          <p:cNvSpPr/>
          <p:nvPr userDrawn="1"/>
        </p:nvSpPr>
        <p:spPr>
          <a:xfrm>
            <a:off x="7678346" y="2221532"/>
            <a:ext cx="4513654" cy="1951692"/>
          </a:xfrm>
          <a:prstGeom prst="rect">
            <a:avLst/>
          </a:prstGeom>
          <a:solidFill>
            <a:srgbClr val="1D3064"/>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5" name="Rectangle 34"/>
          <p:cNvSpPr/>
          <p:nvPr userDrawn="1"/>
        </p:nvSpPr>
        <p:spPr>
          <a:xfrm>
            <a:off x="0" y="2221532"/>
            <a:ext cx="4402106" cy="1951692"/>
          </a:xfrm>
          <a:prstGeom prst="rect">
            <a:avLst/>
          </a:prstGeom>
          <a:solidFill>
            <a:srgbClr val="1D3064"/>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1917B14A-5130-41DB-8F00-6C6611C994DF}"/>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9137162" y="307556"/>
            <a:ext cx="2704049" cy="821995"/>
          </a:xfrm>
          <a:prstGeom prst="rect">
            <a:avLst/>
          </a:prstGeom>
        </p:spPr>
      </p:pic>
    </p:spTree>
    <p:extLst>
      <p:ext uri="{BB962C8B-B14F-4D97-AF65-F5344CB8AC3E}">
        <p14:creationId xmlns:p14="http://schemas.microsoft.com/office/powerpoint/2010/main" val="17657019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id="{77B7B864-C091-4493-B14B-F5B61B586EED}"/>
              </a:ext>
            </a:extLst>
          </p:cNvPr>
          <p:cNvPicPr>
            <a:picLocks noChangeAspect="1"/>
          </p:cNvPicPr>
          <p:nvPr userDrawn="1"/>
        </p:nvPicPr>
        <p:blipFill>
          <a:blip r:embed="rId10"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2F1AAAC-C051-4A31-837B-4A9977722A4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4000" y="106364"/>
            <a:ext cx="11684000" cy="808037"/>
          </a:xfrm>
        </p:spPr>
        <p:txBody>
          <a:bodyPr>
            <a:normAutofit/>
          </a:bodyPr>
          <a:lstStyle>
            <a:lvl1pPr algn="l">
              <a:defRPr lang="en-US" sz="4400" b="0" kern="1200" dirty="0">
                <a:solidFill>
                  <a:schemeClr val="tx1"/>
                </a:solidFill>
                <a:latin typeface="+mj-lt"/>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3" name="Content Placeholder 2"/>
          <p:cNvSpPr>
            <a:spLocks noGrp="1"/>
          </p:cNvSpPr>
          <p:nvPr>
            <p:ph idx="1"/>
          </p:nvPr>
        </p:nvSpPr>
        <p:spPr>
          <a:xfrm>
            <a:off x="254000" y="990600"/>
            <a:ext cx="11684000" cy="5334000"/>
          </a:xfrm>
        </p:spPr>
        <p:txBody>
          <a:bodyPr>
            <a:normAutofit/>
          </a:bodyPr>
          <a:lstStyle>
            <a:lvl1pPr marL="342900" indent="-342900" algn="just" defTabSz="914400" rtl="0" eaLnBrk="1" latinLnBrk="0" hangingPunct="1">
              <a:lnSpc>
                <a:spcPct val="90000"/>
              </a:lnSpc>
              <a:spcBef>
                <a:spcPts val="600"/>
              </a:spcBef>
              <a:buClrTx/>
              <a:buFont typeface="Wingdings" panose="05000000000000000000" pitchFamily="2" charset="2"/>
              <a:buChar char="§"/>
              <a:defRPr lang="en-US" sz="2400" kern="1200" dirty="0" smtClean="0">
                <a:solidFill>
                  <a:schemeClr val="tx1"/>
                </a:solidFill>
                <a:latin typeface="+mj-lt"/>
                <a:ea typeface="Times New Roman" panose="02020603050405020304" pitchFamily="18" charset="0"/>
                <a:cs typeface="Times New Roman" panose="02020603050405020304" pitchFamily="18" charset="0"/>
              </a:defRPr>
            </a:lvl1pPr>
            <a:lvl2pPr marL="704850" indent="-342900" algn="just" defTabSz="914400" rtl="0" eaLnBrk="1" latinLnBrk="0" hangingPunct="1">
              <a:lnSpc>
                <a:spcPct val="90000"/>
              </a:lnSpc>
              <a:spcBef>
                <a:spcPts val="600"/>
              </a:spcBef>
              <a:buClrTx/>
              <a:buFont typeface="Arial" panose="020B0604020202020204" pitchFamily="34" charset="0"/>
              <a:buChar char="•"/>
              <a:defRPr lang="en-US" sz="2300" kern="1200" dirty="0" smtClean="0">
                <a:solidFill>
                  <a:schemeClr val="tx1"/>
                </a:solidFill>
                <a:latin typeface="+mj-lt"/>
                <a:ea typeface="Times New Roman" panose="02020603050405020304" pitchFamily="18" charset="0"/>
                <a:cs typeface="Times New Roman" panose="02020603050405020304" pitchFamily="18" charset="0"/>
              </a:defRPr>
            </a:lvl2pPr>
            <a:lvl3pPr marL="968375" indent="-342900" algn="just" defTabSz="914400" rtl="0" eaLnBrk="1" latinLnBrk="0" hangingPunct="1">
              <a:lnSpc>
                <a:spcPct val="90000"/>
              </a:lnSpc>
              <a:spcBef>
                <a:spcPts val="600"/>
              </a:spcBef>
              <a:buClrTx/>
              <a:defRPr lang="en-US" sz="2200" kern="1200" dirty="0" smtClean="0">
                <a:solidFill>
                  <a:schemeClr val="tx1"/>
                </a:solidFill>
                <a:latin typeface="+mj-lt"/>
                <a:ea typeface="Times New Roman" panose="02020603050405020304" pitchFamily="18" charset="0"/>
                <a:cs typeface="Times New Roman" panose="02020603050405020304" pitchFamily="18" charset="0"/>
              </a:defRPr>
            </a:lvl3pPr>
            <a:lvl4pPr marL="1239837" indent="-342900" algn="just" defTabSz="914400" rtl="0" eaLnBrk="1" latinLnBrk="0" hangingPunct="1">
              <a:lnSpc>
                <a:spcPct val="90000"/>
              </a:lnSpc>
              <a:spcBef>
                <a:spcPts val="600"/>
              </a:spcBef>
              <a:buClrTx/>
              <a:defRPr lang="en-US" sz="2000" kern="1200" dirty="0" smtClean="0">
                <a:solidFill>
                  <a:schemeClr val="tx1"/>
                </a:solidFill>
                <a:latin typeface="+mj-lt"/>
                <a:ea typeface="Times New Roman" panose="02020603050405020304" pitchFamily="18" charset="0"/>
                <a:cs typeface="Times New Roman" panose="02020603050405020304" pitchFamily="18" charset="0"/>
              </a:defRPr>
            </a:lvl4pPr>
            <a:lvl5pPr marL="1454150" indent="-285750" algn="just" defTabSz="914400" rtl="0" eaLnBrk="1" latinLnBrk="0" hangingPunct="1">
              <a:lnSpc>
                <a:spcPct val="90000"/>
              </a:lnSpc>
              <a:spcBef>
                <a:spcPts val="600"/>
              </a:spcBef>
              <a:buClrTx/>
              <a:defRPr lang="en-US" sz="1600" kern="1200" dirty="0">
                <a:solidFill>
                  <a:schemeClr val="tx1"/>
                </a:solidFill>
                <a:latin typeface="+mj-lt"/>
                <a:ea typeface="Times New Roman" panose="02020603050405020304" pitchFamily="18" charset="0"/>
                <a:cs typeface="Times New Roman" panose="02020603050405020304" pitchFamily="18" charset="0"/>
              </a:defRPr>
            </a:lvl5pPr>
          </a:lstStyle>
          <a:p>
            <a:pPr marL="342900" lvl="0" indent="-342900" algn="l" defTabSz="914400" rtl="0" eaLnBrk="1" latinLnBrk="0" hangingPunct="1">
              <a:lnSpc>
                <a:spcPct val="90000"/>
              </a:lnSpc>
              <a:spcBef>
                <a:spcPts val="600"/>
              </a:spcBef>
              <a:buClrTx/>
              <a:buFont typeface="Wingdings" panose="05000000000000000000" pitchFamily="2" charset="2"/>
              <a:buChar char="§"/>
            </a:pPr>
            <a:r>
              <a:rPr lang="en-US" dirty="0"/>
              <a:t>Click to edit Master text styles</a:t>
            </a:r>
          </a:p>
          <a:p>
            <a:pPr marL="625475" lvl="1" indent="-263525" algn="just" defTabSz="914400" rtl="0" eaLnBrk="1" latinLnBrk="0" hangingPunct="1">
              <a:lnSpc>
                <a:spcPct val="90000"/>
              </a:lnSpc>
              <a:spcBef>
                <a:spcPts val="600"/>
              </a:spcBef>
              <a:buClrTx/>
              <a:buFont typeface="Arial" panose="020B0604020202020204" pitchFamily="34" charset="0"/>
              <a:buChar char="•"/>
            </a:pPr>
            <a:r>
              <a:rPr lang="en-US" dirty="0"/>
              <a:t>Second level</a:t>
            </a:r>
          </a:p>
          <a:p>
            <a:pPr marL="896938" lvl="2" indent="-271463" algn="just" defTabSz="914400" rtl="0" eaLnBrk="1" latinLnBrk="0" hangingPunct="1">
              <a:lnSpc>
                <a:spcPct val="90000"/>
              </a:lnSpc>
              <a:spcBef>
                <a:spcPts val="600"/>
              </a:spcBef>
              <a:buClrTx/>
              <a:buFont typeface="Arial" pitchFamily="34" charset="0"/>
              <a:buChar char="•"/>
            </a:pPr>
            <a:r>
              <a:rPr lang="en-US" dirty="0"/>
              <a:t>Third level</a:t>
            </a:r>
          </a:p>
          <a:p>
            <a:pPr marL="1168400" lvl="3" indent="-271463" algn="just" defTabSz="914400" rtl="0" eaLnBrk="1" latinLnBrk="0" hangingPunct="1">
              <a:lnSpc>
                <a:spcPct val="90000"/>
              </a:lnSpc>
              <a:spcBef>
                <a:spcPts val="600"/>
              </a:spcBef>
              <a:buClrTx/>
              <a:buFont typeface="Arial" pitchFamily="34" charset="0"/>
              <a:buChar char="–"/>
            </a:pPr>
            <a:r>
              <a:rPr lang="en-US" dirty="0"/>
              <a:t>Fourth level</a:t>
            </a:r>
          </a:p>
          <a:p>
            <a:pPr marL="1439863" lvl="4" indent="-271463" algn="just" defTabSz="914400" rtl="0" eaLnBrk="1" latinLnBrk="0" hangingPunct="1">
              <a:lnSpc>
                <a:spcPct val="90000"/>
              </a:lnSpc>
              <a:spcBef>
                <a:spcPts val="600"/>
              </a:spcBef>
              <a:buClrTx/>
              <a:buFont typeface="Arial" pitchFamily="34" charset="0"/>
              <a:buChar char="»"/>
            </a:pPr>
            <a:r>
              <a:rPr lang="en-US" dirty="0"/>
              <a:t>Fifth level</a:t>
            </a:r>
          </a:p>
        </p:txBody>
      </p:sp>
      <p:sp>
        <p:nvSpPr>
          <p:cNvPr id="5" name="Rektangel 11"/>
          <p:cNvSpPr/>
          <p:nvPr userDrawn="1"/>
        </p:nvSpPr>
        <p:spPr>
          <a:xfrm>
            <a:off x="0" y="6477000"/>
            <a:ext cx="5384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a:solidFill>
                  <a:srgbClr val="FFFFFF"/>
                </a:solidFill>
                <a:latin typeface="+mj-lt"/>
                <a:ea typeface="Open Sans" panose="020B0606030504020204" pitchFamily="34" charset="0"/>
                <a:cs typeface="Open Sans" panose="020B0606030504020204" pitchFamily="34" charset="0"/>
              </a:rPr>
              <a:t>Unit</a:t>
            </a:r>
            <a:r>
              <a:rPr lang="da-DK" sz="1800" baseline="0" noProof="1">
                <a:solidFill>
                  <a:srgbClr val="FFFFFF"/>
                </a:solidFill>
                <a:latin typeface="+mj-lt"/>
                <a:ea typeface="Open Sans" panose="020B0606030504020204" pitchFamily="34" charset="0"/>
                <a:cs typeface="Open Sans" panose="020B0606030504020204" pitchFamily="34" charset="0"/>
              </a:rPr>
              <a:t> – 2: </a:t>
            </a:r>
            <a:r>
              <a:rPr lang="en-US" sz="1800" dirty="0"/>
              <a:t>Linear Data Structure</a:t>
            </a:r>
            <a:endParaRPr lang="da-DK" sz="18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254000" y="914400"/>
            <a:ext cx="1168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ktangel 11"/>
          <p:cNvSpPr/>
          <p:nvPr userDrawn="1"/>
        </p:nvSpPr>
        <p:spPr>
          <a:xfrm>
            <a:off x="6197600" y="6480727"/>
            <a:ext cx="59944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en-US" sz="1800" noProof="1">
                <a:solidFill>
                  <a:srgbClr val="FFFFFF"/>
                </a:solidFill>
                <a:latin typeface="+mj-lt"/>
                <a:ea typeface="Open Sans" panose="020B0606030504020204" pitchFamily="34" charset="0"/>
                <a:cs typeface="Open Sans" panose="020B0606030504020204" pitchFamily="34" charset="0"/>
              </a:rPr>
              <a:t>Darshan</a:t>
            </a:r>
            <a:r>
              <a:rPr lang="en-US" sz="1800" baseline="0" noProof="1">
                <a:solidFill>
                  <a:srgbClr val="FFFFFF"/>
                </a:solidFill>
                <a:latin typeface="+mj-lt"/>
                <a:ea typeface="Open Sans" panose="020B0606030504020204" pitchFamily="34" charset="0"/>
                <a:cs typeface="Open Sans" panose="020B0606030504020204" pitchFamily="34" charset="0"/>
              </a:rPr>
              <a:t> Institute of Engineering &amp; 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0" name="Rektangel 11"/>
          <p:cNvSpPr/>
          <p:nvPr userDrawn="1"/>
        </p:nvSpPr>
        <p:spPr>
          <a:xfrm>
            <a:off x="5384800" y="6477000"/>
            <a:ext cx="812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fld id="{4CCBBDC9-ADEB-48F3-A42C-1AD0249F062A}" type="slidenum">
              <a:rPr lang="da-DK" sz="1800" noProof="1" smtClean="0">
                <a:solidFill>
                  <a:srgbClr val="FFFFFF"/>
                </a:solidFill>
                <a:latin typeface="+mj-lt"/>
                <a:ea typeface="Open Sans" panose="020B0606030504020204" pitchFamily="34" charset="0"/>
                <a:cs typeface="Open Sans" panose="020B0606030504020204" pitchFamily="34" charset="0"/>
              </a:rPr>
              <a:pPr indent="-342900" algn="ctr">
                <a:defRPr/>
              </a:p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0305711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3625638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grpSp>
        <p:nvGrpSpPr>
          <p:cNvPr id="14" name="Group 13"/>
          <p:cNvGrpSpPr/>
          <p:nvPr userDrawn="1"/>
        </p:nvGrpSpPr>
        <p:grpSpPr>
          <a:xfrm>
            <a:off x="9678496" y="861192"/>
            <a:ext cx="2554142" cy="587454"/>
            <a:chOff x="9424496" y="861192"/>
            <a:chExt cx="2554142" cy="587454"/>
          </a:xfrm>
        </p:grpSpPr>
        <p:pic>
          <p:nvPicPr>
            <p:cNvPr id="15" name="Picture 14">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75018" y="861192"/>
              <a:ext cx="1932495" cy="587453"/>
            </a:xfrm>
            <a:prstGeom prst="rect">
              <a:avLst/>
            </a:prstGeom>
          </p:spPr>
        </p:pic>
        <p:sp>
          <p:nvSpPr>
            <p:cNvPr id="21" name="Rectangle 20">
              <a:extLst>
                <a:ext uri="{FF2B5EF4-FFF2-40B4-BE49-F238E27FC236}">
                  <a16:creationId xmlns:a16="http://schemas.microsoft.com/office/drawing/2014/main" id="{6112BAB0-1CB8-413D-970D-4F482F1A0EDB}"/>
                </a:ext>
              </a:extLst>
            </p:cNvPr>
            <p:cNvSpPr/>
            <p:nvPr userDrawn="1"/>
          </p:nvSpPr>
          <p:spPr>
            <a:xfrm>
              <a:off x="9424496" y="861192"/>
              <a:ext cx="2554142" cy="58745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lnSpc>
                <a:spcPct val="114000"/>
              </a:lnSpc>
              <a:buClr>
                <a:schemeClr val="accent6"/>
              </a:buClr>
              <a:buFont typeface="Wingdings 3" panose="05040102010807070707" pitchFamily="18" charset="2"/>
              <a:buChar char=""/>
              <a:defRPr sz="2400">
                <a:solidFill>
                  <a:schemeClr val="tx1"/>
                </a:solidFill>
              </a:defRPr>
            </a:lvl1pPr>
            <a:lvl2pPr marL="809625" indent="-352425" algn="just">
              <a:lnSpc>
                <a:spcPct val="114000"/>
              </a:lnSpc>
              <a:buClr>
                <a:schemeClr val="accent6"/>
              </a:buClr>
              <a:buFont typeface="Wingdings 3" panose="05040102010807070707" pitchFamily="18" charset="2"/>
              <a:buChar char=""/>
              <a:defRPr sz="2000">
                <a:solidFill>
                  <a:schemeClr val="tx1"/>
                </a:solidFill>
              </a:defRPr>
            </a:lvl2pPr>
            <a:lvl3pPr marL="1143000" indent="-228600" algn="just">
              <a:lnSpc>
                <a:spcPct val="114000"/>
              </a:lnSpc>
              <a:buClr>
                <a:schemeClr val="accent6"/>
              </a:buClr>
              <a:buFont typeface="Wingdings" panose="05000000000000000000" pitchFamily="2" charset="2"/>
              <a:buChar char="§"/>
              <a:defRPr sz="1800">
                <a:solidFill>
                  <a:schemeClr val="tx1"/>
                </a:solidFill>
              </a:defRPr>
            </a:lvl3pPr>
            <a:lvl4pPr algn="just">
              <a:lnSpc>
                <a:spcPct val="114000"/>
              </a:lnSpc>
              <a:buClr>
                <a:schemeClr val="accent6"/>
              </a:buClr>
              <a:defRPr sz="1600">
                <a:solidFill>
                  <a:schemeClr val="tx1"/>
                </a:solidFill>
              </a:defRPr>
            </a:lvl4pPr>
            <a:lvl5pPr algn="just">
              <a:lnSpc>
                <a:spcPct val="114000"/>
              </a:lnSpc>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Dr.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Pradyumansinh</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Jadeja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3" name="Straight Connector 22">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24" name="Footer Placeholder 2">
            <a:extLst>
              <a:ext uri="{FF2B5EF4-FFF2-40B4-BE49-F238E27FC236}">
                <a16:creationId xmlns:a16="http://schemas.microsoft.com/office/drawing/2014/main" id="{BF2BE79E-EA17-4AB9-8CB5-714A52A6B2F5}"/>
              </a:ext>
            </a:extLst>
          </p:cNvPr>
          <p:cNvSpPr txBox="1">
            <a:spLocks/>
          </p:cNvSpPr>
          <p:nvPr userDrawn="1"/>
        </p:nvSpPr>
        <p:spPr>
          <a:xfrm>
            <a:off x="4038599" y="6604000"/>
            <a:ext cx="4571999"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2301CS301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3 (Part 2) – Tree -  Non-Linear Data Structure</a:t>
            </a:r>
          </a:p>
        </p:txBody>
      </p:sp>
    </p:spTree>
    <p:extLst>
      <p:ext uri="{BB962C8B-B14F-4D97-AF65-F5344CB8AC3E}">
        <p14:creationId xmlns:p14="http://schemas.microsoft.com/office/powerpoint/2010/main" val="3466633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grpSp>
        <p:nvGrpSpPr>
          <p:cNvPr id="14" name="Group 13"/>
          <p:cNvGrpSpPr/>
          <p:nvPr userDrawn="1"/>
        </p:nvGrpSpPr>
        <p:grpSpPr>
          <a:xfrm>
            <a:off x="9792796" y="5890392"/>
            <a:ext cx="2554142" cy="587454"/>
            <a:chOff x="9475296" y="5890392"/>
            <a:chExt cx="2554142" cy="587454"/>
          </a:xfrm>
        </p:grpSpPr>
        <p:pic>
          <p:nvPicPr>
            <p:cNvPr id="15" name="Picture 14">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24218" y="5890392"/>
              <a:ext cx="1932495" cy="587453"/>
            </a:xfrm>
            <a:prstGeom prst="rect">
              <a:avLst/>
            </a:prstGeom>
          </p:spPr>
        </p:pic>
        <p:sp>
          <p:nvSpPr>
            <p:cNvPr id="21" name="Rectangle 20">
              <a:extLst>
                <a:ext uri="{FF2B5EF4-FFF2-40B4-BE49-F238E27FC236}">
                  <a16:creationId xmlns:a16="http://schemas.microsoft.com/office/drawing/2014/main" id="{6112BAB0-1CB8-413D-970D-4F482F1A0EDB}"/>
                </a:ext>
              </a:extLst>
            </p:cNvPr>
            <p:cNvSpPr/>
            <p:nvPr userDrawn="1"/>
          </p:nvSpPr>
          <p:spPr>
            <a:xfrm>
              <a:off x="9475296" y="5890392"/>
              <a:ext cx="2554142" cy="58745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Dr.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Pradyumansinh</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Jadeja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lnSpc>
                <a:spcPct val="114000"/>
              </a:lnSpc>
              <a:spcBef>
                <a:spcPts val="1000"/>
              </a:spcBef>
              <a:buClr>
                <a:schemeClr val="accent6"/>
              </a:buClr>
              <a:buFont typeface="Wingdings 3" panose="05040102010807070707" pitchFamily="18" charset="2"/>
              <a:buChar char=""/>
              <a:defRPr sz="2400">
                <a:solidFill>
                  <a:schemeClr val="tx1"/>
                </a:solidFill>
              </a:defRPr>
            </a:lvl1pPr>
            <a:lvl2pPr marL="809625" indent="-352425" algn="just">
              <a:lnSpc>
                <a:spcPct val="114000"/>
              </a:lnSpc>
              <a:spcBef>
                <a:spcPts val="1000"/>
              </a:spcBef>
              <a:buClr>
                <a:schemeClr val="accent6"/>
              </a:buClr>
              <a:buFont typeface="Wingdings 3" panose="05040102010807070707" pitchFamily="18" charset="2"/>
              <a:buChar char=""/>
              <a:defRPr sz="2000">
                <a:solidFill>
                  <a:schemeClr val="tx1"/>
                </a:solidFill>
              </a:defRPr>
            </a:lvl2pPr>
            <a:lvl3pPr marL="1143000" indent="-228600" algn="just">
              <a:lnSpc>
                <a:spcPct val="114000"/>
              </a:lnSpc>
              <a:spcBef>
                <a:spcPts val="1000"/>
              </a:spcBef>
              <a:buClr>
                <a:schemeClr val="accent6"/>
              </a:buClr>
              <a:buFont typeface="Wingdings" panose="05000000000000000000" pitchFamily="2" charset="2"/>
              <a:buChar char="§"/>
              <a:defRPr sz="1800">
                <a:solidFill>
                  <a:schemeClr val="tx1"/>
                </a:solidFill>
              </a:defRPr>
            </a:lvl3pPr>
            <a:lvl4pPr algn="just">
              <a:lnSpc>
                <a:spcPct val="114000"/>
              </a:lnSpc>
              <a:spcBef>
                <a:spcPts val="1000"/>
              </a:spcBef>
              <a:buClr>
                <a:schemeClr val="accent6"/>
              </a:buClr>
              <a:defRPr sz="1600">
                <a:solidFill>
                  <a:schemeClr val="tx1"/>
                </a:solidFill>
              </a:defRPr>
            </a:lvl4pPr>
            <a:lvl5pPr algn="just">
              <a:lnSpc>
                <a:spcPct val="114000"/>
              </a:lnSpc>
              <a:spcBef>
                <a:spcPts val="1000"/>
              </a:spcBef>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25" name="Footer Placeholder 2">
            <a:extLst>
              <a:ext uri="{FF2B5EF4-FFF2-40B4-BE49-F238E27FC236}">
                <a16:creationId xmlns:a16="http://schemas.microsoft.com/office/drawing/2014/main" id="{BF2BE79E-EA17-4AB9-8CB5-714A52A6B2F5}"/>
              </a:ext>
            </a:extLst>
          </p:cNvPr>
          <p:cNvSpPr txBox="1">
            <a:spLocks/>
          </p:cNvSpPr>
          <p:nvPr userDrawn="1"/>
        </p:nvSpPr>
        <p:spPr>
          <a:xfrm>
            <a:off x="4038599" y="6604000"/>
            <a:ext cx="4571999"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2301CS301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3 (Part 2) – Tree -  Non-Linear Data Structure</a:t>
            </a:r>
          </a:p>
        </p:txBody>
      </p:sp>
    </p:spTree>
    <p:extLst>
      <p:ext uri="{BB962C8B-B14F-4D97-AF65-F5344CB8AC3E}">
        <p14:creationId xmlns:p14="http://schemas.microsoft.com/office/powerpoint/2010/main" val="4202761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grpSp>
        <p:nvGrpSpPr>
          <p:cNvPr id="14" name="Group 13"/>
          <p:cNvGrpSpPr/>
          <p:nvPr userDrawn="1"/>
        </p:nvGrpSpPr>
        <p:grpSpPr>
          <a:xfrm>
            <a:off x="-49704" y="5915792"/>
            <a:ext cx="2554142" cy="587454"/>
            <a:chOff x="242396" y="5890392"/>
            <a:chExt cx="2554142" cy="587454"/>
          </a:xfrm>
        </p:grpSpPr>
        <p:pic>
          <p:nvPicPr>
            <p:cNvPr id="15" name="Picture 14">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8918" y="5890392"/>
              <a:ext cx="1932495" cy="587453"/>
            </a:xfrm>
            <a:prstGeom prst="rect">
              <a:avLst/>
            </a:prstGeom>
          </p:spPr>
        </p:pic>
        <p:sp>
          <p:nvSpPr>
            <p:cNvPr id="21" name="Rectangle 20">
              <a:extLst>
                <a:ext uri="{FF2B5EF4-FFF2-40B4-BE49-F238E27FC236}">
                  <a16:creationId xmlns:a16="http://schemas.microsoft.com/office/drawing/2014/main" id="{6112BAB0-1CB8-413D-970D-4F482F1A0EDB}"/>
                </a:ext>
              </a:extLst>
            </p:cNvPr>
            <p:cNvSpPr/>
            <p:nvPr userDrawn="1"/>
          </p:nvSpPr>
          <p:spPr>
            <a:xfrm>
              <a:off x="242396" y="5890392"/>
              <a:ext cx="2554142" cy="58745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Dr.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Pradyumansinh</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Jadeja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25" name="Footer Placeholder 2">
            <a:extLst>
              <a:ext uri="{FF2B5EF4-FFF2-40B4-BE49-F238E27FC236}">
                <a16:creationId xmlns:a16="http://schemas.microsoft.com/office/drawing/2014/main" id="{BF2BE79E-EA17-4AB9-8CB5-714A52A6B2F5}"/>
              </a:ext>
            </a:extLst>
          </p:cNvPr>
          <p:cNvSpPr txBox="1">
            <a:spLocks/>
          </p:cNvSpPr>
          <p:nvPr userDrawn="1"/>
        </p:nvSpPr>
        <p:spPr>
          <a:xfrm>
            <a:off x="4038599" y="6604000"/>
            <a:ext cx="4571999"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2301CS301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3 (Part 2) – Tree -  Non-Linear Data Structure</a:t>
            </a:r>
          </a:p>
        </p:txBody>
      </p:sp>
    </p:spTree>
    <p:extLst>
      <p:ext uri="{BB962C8B-B14F-4D97-AF65-F5344CB8AC3E}">
        <p14:creationId xmlns:p14="http://schemas.microsoft.com/office/powerpoint/2010/main" val="346862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8" name="Freeform 17">
            <a:extLst>
              <a:ext uri="{FF2B5EF4-FFF2-40B4-BE49-F238E27FC236}">
                <a16:creationId xmlns:a16="http://schemas.microsoft.com/office/drawing/2014/main"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9" name="Group 8">
            <a:extLst>
              <a:ext uri="{FF2B5EF4-FFF2-40B4-BE49-F238E27FC236}">
                <a16:creationId xmlns:a16="http://schemas.microsoft.com/office/drawing/2014/main" id="{2802A992-B18A-47D4-8497-02E7586DF58D}"/>
              </a:ext>
            </a:extLst>
          </p:cNvPr>
          <p:cNvGrpSpPr/>
          <p:nvPr userDrawn="1"/>
        </p:nvGrpSpPr>
        <p:grpSpPr>
          <a:xfrm>
            <a:off x="9437223" y="6087939"/>
            <a:ext cx="2554143" cy="587454"/>
            <a:chOff x="131177" y="5775962"/>
            <a:chExt cx="2530239" cy="581956"/>
          </a:xfrm>
        </p:grpSpPr>
        <p:pic>
          <p:nvPicPr>
            <p:cNvPr id="13" name="Picture 12">
              <a:extLst>
                <a:ext uri="{FF2B5EF4-FFF2-40B4-BE49-F238E27FC236}">
                  <a16:creationId xmlns:a16="http://schemas.microsoft.com/office/drawing/2014/main" id="{8DD61FEC-075B-4EDD-97CA-36E6F72630F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4" name="Rectangle 13">
              <a:extLst>
                <a:ext uri="{FF2B5EF4-FFF2-40B4-BE49-F238E27FC236}">
                  <a16:creationId xmlns:a16="http://schemas.microsoft.com/office/drawing/2014/main" id="{CB550E12-AA95-4B1B-A8D2-ED01E515FC43}"/>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01692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grpSp>
        <p:nvGrpSpPr>
          <p:cNvPr id="14" name="Group 13"/>
          <p:cNvGrpSpPr/>
          <p:nvPr userDrawn="1"/>
        </p:nvGrpSpPr>
        <p:grpSpPr>
          <a:xfrm>
            <a:off x="9752158" y="102445"/>
            <a:ext cx="2554142" cy="587454"/>
            <a:chOff x="9475296" y="5890392"/>
            <a:chExt cx="2554142" cy="587454"/>
          </a:xfrm>
        </p:grpSpPr>
        <p:pic>
          <p:nvPicPr>
            <p:cNvPr id="15" name="Picture 14">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24218" y="5890392"/>
              <a:ext cx="1932495" cy="587453"/>
            </a:xfrm>
            <a:prstGeom prst="rect">
              <a:avLst/>
            </a:prstGeom>
          </p:spPr>
        </p:pic>
        <p:sp>
          <p:nvSpPr>
            <p:cNvPr id="19" name="Rectangle 18">
              <a:extLst>
                <a:ext uri="{FF2B5EF4-FFF2-40B4-BE49-F238E27FC236}">
                  <a16:creationId xmlns:a16="http://schemas.microsoft.com/office/drawing/2014/main" id="{6112BAB0-1CB8-413D-970D-4F482F1A0EDB}"/>
                </a:ext>
              </a:extLst>
            </p:cNvPr>
            <p:cNvSpPr/>
            <p:nvPr userDrawn="1"/>
          </p:nvSpPr>
          <p:spPr>
            <a:xfrm>
              <a:off x="9475296" y="5890392"/>
              <a:ext cx="2554142" cy="58745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Dr.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Pradyumansinh</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Jadeja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0" name="Straight Connector 19">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599" y="6604000"/>
            <a:ext cx="4571999"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2301CS301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3 (Part 2) – Tree -  Non-Linear Data Structure</a:t>
            </a:r>
          </a:p>
        </p:txBody>
      </p:sp>
    </p:spTree>
    <p:extLst>
      <p:ext uri="{BB962C8B-B14F-4D97-AF65-F5344CB8AC3E}">
        <p14:creationId xmlns:p14="http://schemas.microsoft.com/office/powerpoint/2010/main" val="2971972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grpSp>
        <p:nvGrpSpPr>
          <p:cNvPr id="14" name="Group 13"/>
          <p:cNvGrpSpPr/>
          <p:nvPr userDrawn="1"/>
        </p:nvGrpSpPr>
        <p:grpSpPr>
          <a:xfrm>
            <a:off x="9726758" y="6003345"/>
            <a:ext cx="2554142" cy="587454"/>
            <a:chOff x="9475296" y="5890392"/>
            <a:chExt cx="2554142" cy="587454"/>
          </a:xfrm>
        </p:grpSpPr>
        <p:pic>
          <p:nvPicPr>
            <p:cNvPr id="15" name="Picture 14">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24218" y="5890392"/>
              <a:ext cx="1932495" cy="587453"/>
            </a:xfrm>
            <a:prstGeom prst="rect">
              <a:avLst/>
            </a:prstGeom>
          </p:spPr>
        </p:pic>
        <p:sp>
          <p:nvSpPr>
            <p:cNvPr id="19" name="Rectangle 18">
              <a:extLst>
                <a:ext uri="{FF2B5EF4-FFF2-40B4-BE49-F238E27FC236}">
                  <a16:creationId xmlns:a16="http://schemas.microsoft.com/office/drawing/2014/main" id="{6112BAB0-1CB8-413D-970D-4F482F1A0EDB}"/>
                </a:ext>
              </a:extLst>
            </p:cNvPr>
            <p:cNvSpPr/>
            <p:nvPr userDrawn="1"/>
          </p:nvSpPr>
          <p:spPr>
            <a:xfrm>
              <a:off x="9475296" y="5890392"/>
              <a:ext cx="2554142" cy="58745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Dr.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Pradyumansinh</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Jadeja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0"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1" name="Straight Connector 20">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599" y="6604000"/>
            <a:ext cx="4571999"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2301CS301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3 (Part 2) – Tree -  Non-Linear Data Structure</a:t>
            </a:r>
          </a:p>
        </p:txBody>
      </p:sp>
    </p:spTree>
    <p:extLst>
      <p:ext uri="{BB962C8B-B14F-4D97-AF65-F5344CB8AC3E}">
        <p14:creationId xmlns:p14="http://schemas.microsoft.com/office/powerpoint/2010/main" val="3206247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grpSp>
        <p:nvGrpSpPr>
          <p:cNvPr id="14" name="Group 13"/>
          <p:cNvGrpSpPr/>
          <p:nvPr userDrawn="1"/>
        </p:nvGrpSpPr>
        <p:grpSpPr>
          <a:xfrm>
            <a:off x="-249812" y="5990021"/>
            <a:ext cx="2554142" cy="587454"/>
            <a:chOff x="9475296" y="5890392"/>
            <a:chExt cx="2554142" cy="587454"/>
          </a:xfrm>
        </p:grpSpPr>
        <p:pic>
          <p:nvPicPr>
            <p:cNvPr id="15" name="Picture 14">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24218" y="5890392"/>
              <a:ext cx="1932495" cy="587453"/>
            </a:xfrm>
            <a:prstGeom prst="rect">
              <a:avLst/>
            </a:prstGeom>
          </p:spPr>
        </p:pic>
        <p:sp>
          <p:nvSpPr>
            <p:cNvPr id="19" name="Rectangle 18">
              <a:extLst>
                <a:ext uri="{FF2B5EF4-FFF2-40B4-BE49-F238E27FC236}">
                  <a16:creationId xmlns:a16="http://schemas.microsoft.com/office/drawing/2014/main" id="{6112BAB0-1CB8-413D-970D-4F482F1A0EDB}"/>
                </a:ext>
              </a:extLst>
            </p:cNvPr>
            <p:cNvSpPr/>
            <p:nvPr userDrawn="1"/>
          </p:nvSpPr>
          <p:spPr>
            <a:xfrm>
              <a:off x="9475296" y="5890392"/>
              <a:ext cx="2554142" cy="58745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Dr.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Pradyumansinh</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Jadeja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0"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1" name="Straight Connector 20">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599" y="6604000"/>
            <a:ext cx="4571999"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2301CS301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3 (Part 2) – Tree -  Non-Linear Data Structure</a:t>
            </a:r>
          </a:p>
        </p:txBody>
      </p:sp>
    </p:spTree>
    <p:extLst>
      <p:ext uri="{BB962C8B-B14F-4D97-AF65-F5344CB8AC3E}">
        <p14:creationId xmlns:p14="http://schemas.microsoft.com/office/powerpoint/2010/main" val="4243314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7/26/2024</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93" r:id="rId2"/>
    <p:sldLayoutId id="2147483670" r:id="rId3"/>
    <p:sldLayoutId id="2147483687" r:id="rId4"/>
    <p:sldLayoutId id="2147483688" r:id="rId5"/>
    <p:sldLayoutId id="2147483671" r:id="rId6"/>
    <p:sldLayoutId id="2147483672" r:id="rId7"/>
    <p:sldLayoutId id="2147483689" r:id="rId8"/>
    <p:sldLayoutId id="2147483690" r:id="rId9"/>
    <p:sldLayoutId id="2147483673" r:id="rId10"/>
    <p:sldLayoutId id="2147483691" r:id="rId11"/>
    <p:sldLayoutId id="2147483674" r:id="rId12"/>
    <p:sldLayoutId id="2147483676" r:id="rId13"/>
    <p:sldLayoutId id="2147483677" r:id="rId14"/>
    <p:sldLayoutId id="2147483678" r:id="rId15"/>
    <p:sldLayoutId id="2147483679" r:id="rId16"/>
    <p:sldLayoutId id="2147483681" r:id="rId17"/>
    <p:sldLayoutId id="2147483683" r:id="rId18"/>
    <p:sldLayoutId id="2147483682" r:id="rId19"/>
    <p:sldLayoutId id="2147483684" r:id="rId20"/>
    <p:sldLayoutId id="2147483685" r:id="rId21"/>
    <p:sldLayoutId id="2147483686" r:id="rId22"/>
    <p:sldLayoutId id="2147483694" r:id="rId23"/>
    <p:sldLayoutId id="2147483695" r:id="rId2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A5353-D4D5-43D7-A039-6CFC6871D64F}"/>
              </a:ext>
            </a:extLst>
          </p:cNvPr>
          <p:cNvSpPr>
            <a:spLocks noGrp="1"/>
          </p:cNvSpPr>
          <p:nvPr>
            <p:ph type="ctrTitle"/>
          </p:nvPr>
        </p:nvSpPr>
        <p:spPr>
          <a:xfrm>
            <a:off x="559489" y="1122364"/>
            <a:ext cx="7280145" cy="2563094"/>
          </a:xfrm>
        </p:spPr>
        <p:txBody>
          <a:bodyPr/>
          <a:lstStyle/>
          <a:p>
            <a:r>
              <a:rPr lang="en-US" sz="4000" b="0" dirty="0">
                <a:latin typeface="Roboto Condensed Light" panose="02000000000000000000" pitchFamily="2" charset="0"/>
                <a:ea typeface="Roboto Condensed Light" panose="02000000000000000000" pitchFamily="2" charset="0"/>
              </a:rPr>
              <a:t>Unit-3 (Part – 2)</a:t>
            </a:r>
            <a:r>
              <a:rPr lang="en-US" sz="5400" dirty="0"/>
              <a:t> </a:t>
            </a:r>
            <a:br>
              <a:rPr lang="en-US" sz="5400" dirty="0"/>
            </a:br>
            <a:r>
              <a:rPr lang="en-US" sz="5400" dirty="0"/>
              <a:t>Tree</a:t>
            </a:r>
            <a:br>
              <a:rPr lang="en-US" sz="5400" dirty="0"/>
            </a:br>
            <a:r>
              <a:rPr lang="en-US" sz="4800" b="0" dirty="0"/>
              <a:t>Non-Linear Data Structure </a:t>
            </a:r>
            <a:br>
              <a:rPr lang="en-US" sz="4800" b="0" dirty="0"/>
            </a:br>
            <a:endParaRPr lang="en-US" sz="6000" b="0" dirty="0"/>
          </a:p>
        </p:txBody>
      </p:sp>
      <p:sp>
        <p:nvSpPr>
          <p:cNvPr id="3" name="Text Placeholder 2">
            <a:extLst>
              <a:ext uri="{FF2B5EF4-FFF2-40B4-BE49-F238E27FC236}">
                <a16:creationId xmlns:a16="http://schemas.microsoft.com/office/drawing/2014/main" id="{E4D4005A-4647-4086-9144-7BCC7DFEFB1B}"/>
              </a:ext>
            </a:extLst>
          </p:cNvPr>
          <p:cNvSpPr>
            <a:spLocks noGrp="1"/>
          </p:cNvSpPr>
          <p:nvPr>
            <p:ph type="body" sz="quarter" idx="11"/>
          </p:nvPr>
        </p:nvSpPr>
        <p:spPr/>
        <p:txBody>
          <a:bodyPr/>
          <a:lstStyle/>
          <a:p>
            <a:r>
              <a:rPr lang="en-US" dirty="0"/>
              <a:t>pradyuman.jadeja@darshan.ac.in</a:t>
            </a:r>
          </a:p>
        </p:txBody>
      </p:sp>
      <p:sp>
        <p:nvSpPr>
          <p:cNvPr id="4" name="Text Placeholder 3">
            <a:extLst>
              <a:ext uri="{FF2B5EF4-FFF2-40B4-BE49-F238E27FC236}">
                <a16:creationId xmlns:a16="http://schemas.microsoft.com/office/drawing/2014/main" id="{6F817D43-889A-4049-ACFD-9B3B648B6A91}"/>
              </a:ext>
            </a:extLst>
          </p:cNvPr>
          <p:cNvSpPr>
            <a:spLocks noGrp="1"/>
          </p:cNvSpPr>
          <p:nvPr>
            <p:ph type="body" sz="quarter" idx="12"/>
          </p:nvPr>
        </p:nvSpPr>
        <p:spPr/>
        <p:txBody>
          <a:bodyPr/>
          <a:lstStyle/>
          <a:p>
            <a:r>
              <a:rPr lang="en-US" dirty="0"/>
              <a:t>+91 9879461848</a:t>
            </a:r>
          </a:p>
        </p:txBody>
      </p:sp>
      <p:sp>
        <p:nvSpPr>
          <p:cNvPr id="5" name="Text Placeholder 4">
            <a:extLst>
              <a:ext uri="{FF2B5EF4-FFF2-40B4-BE49-F238E27FC236}">
                <a16:creationId xmlns:a16="http://schemas.microsoft.com/office/drawing/2014/main" id="{B786D614-6447-4787-8025-9C902A1B7344}"/>
              </a:ext>
            </a:extLst>
          </p:cNvPr>
          <p:cNvSpPr>
            <a:spLocks noGrp="1"/>
          </p:cNvSpPr>
          <p:nvPr>
            <p:ph type="body" sz="quarter" idx="13"/>
          </p:nvPr>
        </p:nvSpPr>
        <p:spPr/>
        <p:txBody>
          <a:bodyPr/>
          <a:lstStyle/>
          <a:p>
            <a:r>
              <a:rPr lang="en-US" dirty="0"/>
              <a:t>Computer Engineering Department</a:t>
            </a:r>
          </a:p>
        </p:txBody>
      </p:sp>
      <p:sp>
        <p:nvSpPr>
          <p:cNvPr id="6" name="Text Placeholder 5">
            <a:extLst>
              <a:ext uri="{FF2B5EF4-FFF2-40B4-BE49-F238E27FC236}">
                <a16:creationId xmlns:a16="http://schemas.microsoft.com/office/drawing/2014/main" id="{1F7AB9BC-FE08-46B2-A19C-803CB5DF0CD1}"/>
              </a:ext>
            </a:extLst>
          </p:cNvPr>
          <p:cNvSpPr>
            <a:spLocks noGrp="1"/>
          </p:cNvSpPr>
          <p:nvPr>
            <p:ph type="body" sz="quarter" idx="14"/>
          </p:nvPr>
        </p:nvSpPr>
        <p:spPr/>
        <p:txBody>
          <a:bodyPr/>
          <a:lstStyle/>
          <a:p>
            <a:r>
              <a:rPr lang="en-US" dirty="0"/>
              <a:t>Dr. </a:t>
            </a:r>
            <a:r>
              <a:rPr lang="en-US" dirty="0" err="1"/>
              <a:t>Pradyumansinh</a:t>
            </a:r>
            <a:r>
              <a:rPr lang="en-US" dirty="0"/>
              <a:t> </a:t>
            </a:r>
            <a:r>
              <a:rPr lang="en-US" dirty="0" err="1"/>
              <a:t>Jadeja</a:t>
            </a:r>
            <a:endParaRPr lang="en-US" dirty="0"/>
          </a:p>
        </p:txBody>
      </p:sp>
      <p:sp>
        <p:nvSpPr>
          <p:cNvPr id="1027" name="Text Placeholder 1026">
            <a:extLst>
              <a:ext uri="{FF2B5EF4-FFF2-40B4-BE49-F238E27FC236}">
                <a16:creationId xmlns:a16="http://schemas.microsoft.com/office/drawing/2014/main" id="{D1F0AA94-EAF3-4868-942A-0125EFC5C764}"/>
              </a:ext>
            </a:extLst>
          </p:cNvPr>
          <p:cNvSpPr>
            <a:spLocks noGrp="1"/>
          </p:cNvSpPr>
          <p:nvPr>
            <p:ph type="body" sz="quarter" idx="16"/>
          </p:nvPr>
        </p:nvSpPr>
        <p:spPr/>
        <p:txBody>
          <a:bodyPr/>
          <a:lstStyle/>
          <a:p>
            <a:r>
              <a:rPr lang="en-US" b="1" dirty="0"/>
              <a:t>Data Structures </a:t>
            </a:r>
            <a:r>
              <a:rPr lang="en-US" dirty="0">
                <a:latin typeface="Roboto Condensed Light" panose="02000000000000000000" pitchFamily="2" charset="0"/>
                <a:ea typeface="Roboto Condensed Light" panose="02000000000000000000" pitchFamily="2" charset="0"/>
              </a:rPr>
              <a:t>(DS)</a:t>
            </a:r>
          </a:p>
          <a:p>
            <a:r>
              <a:rPr lang="en-US" dirty="0">
                <a:latin typeface="Roboto Condensed Light" panose="02000000000000000000" pitchFamily="2" charset="0"/>
                <a:ea typeface="Roboto Condensed Light" panose="02000000000000000000" pitchFamily="2" charset="0"/>
              </a:rPr>
              <a:t>DU #2301CS301</a:t>
            </a:r>
          </a:p>
        </p:txBody>
      </p:sp>
      <p:sp>
        <p:nvSpPr>
          <p:cNvPr id="11" name="AutoShape 3">
            <a:extLst>
              <a:ext uri="{FF2B5EF4-FFF2-40B4-BE49-F238E27FC236}">
                <a16:creationId xmlns:a16="http://schemas.microsoft.com/office/drawing/2014/main" id="{3D1B70E7-2396-452E-A00A-D1D4AA1E56DF}"/>
              </a:ext>
            </a:extLst>
          </p:cNvPr>
          <p:cNvSpPr>
            <a:spLocks noChangeAspect="1" noChangeArrowheads="1" noTextEdit="1"/>
          </p:cNvSpPr>
          <p:nvPr/>
        </p:nvSpPr>
        <p:spPr bwMode="auto">
          <a:xfrm>
            <a:off x="5573676" y="-3055324"/>
            <a:ext cx="7721600" cy="1457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8" name="Picture Placeholder 7"/>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661001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of Binary Tree Traversal</a:t>
            </a:r>
          </a:p>
        </p:txBody>
      </p:sp>
      <p:sp>
        <p:nvSpPr>
          <p:cNvPr id="3" name="Content Placeholder 2"/>
          <p:cNvSpPr>
            <a:spLocks noGrp="1"/>
          </p:cNvSpPr>
          <p:nvPr>
            <p:ph idx="1"/>
          </p:nvPr>
        </p:nvSpPr>
        <p:spPr/>
        <p:txBody>
          <a:bodyPr/>
          <a:lstStyle/>
          <a:p>
            <a:r>
              <a:rPr lang="en-US" dirty="0"/>
              <a:t>Preorder Traversal - Procedure: RPREORDER(T)</a:t>
            </a:r>
          </a:p>
          <a:p>
            <a:r>
              <a:rPr lang="en-US" dirty="0" err="1"/>
              <a:t>Inorder</a:t>
            </a:r>
            <a:r>
              <a:rPr lang="en-US" dirty="0"/>
              <a:t> Traversal - Procedure: RINORDER(T)</a:t>
            </a:r>
          </a:p>
          <a:p>
            <a:r>
              <a:rPr lang="en-US" dirty="0" err="1"/>
              <a:t>Postorder</a:t>
            </a:r>
            <a:r>
              <a:rPr lang="en-US" dirty="0"/>
              <a:t> Traversal - Procedure: RPOSTORDER(T)</a:t>
            </a:r>
          </a:p>
        </p:txBody>
      </p:sp>
    </p:spTree>
    <p:extLst>
      <p:ext uri="{BB962C8B-B14F-4D97-AF65-F5344CB8AC3E}">
        <p14:creationId xmlns:p14="http://schemas.microsoft.com/office/powerpoint/2010/main" val="1126458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 RPREORDER(T)</a:t>
            </a:r>
          </a:p>
        </p:txBody>
      </p:sp>
      <p:sp>
        <p:nvSpPr>
          <p:cNvPr id="3" name="Content Placeholder 2"/>
          <p:cNvSpPr>
            <a:spLocks noGrp="1"/>
          </p:cNvSpPr>
          <p:nvPr>
            <p:ph idx="1"/>
          </p:nvPr>
        </p:nvSpPr>
        <p:spPr/>
        <p:txBody>
          <a:bodyPr/>
          <a:lstStyle/>
          <a:p>
            <a:r>
              <a:rPr lang="en-IN" dirty="0"/>
              <a:t>This procedure </a:t>
            </a:r>
            <a:r>
              <a:rPr lang="en-IN" b="1" dirty="0">
                <a:solidFill>
                  <a:srgbClr val="C00000"/>
                </a:solidFill>
              </a:rPr>
              <a:t>traverses</a:t>
            </a:r>
            <a:r>
              <a:rPr lang="en-IN" b="1" dirty="0">
                <a:solidFill>
                  <a:srgbClr val="FF0000"/>
                </a:solidFill>
              </a:rPr>
              <a:t> </a:t>
            </a:r>
            <a:r>
              <a:rPr lang="en-IN" b="1" dirty="0">
                <a:solidFill>
                  <a:srgbClr val="C00000"/>
                </a:solidFill>
              </a:rPr>
              <a:t>the</a:t>
            </a:r>
            <a:r>
              <a:rPr lang="en-IN" b="1" dirty="0">
                <a:solidFill>
                  <a:srgbClr val="FF0000"/>
                </a:solidFill>
              </a:rPr>
              <a:t> </a:t>
            </a:r>
            <a:r>
              <a:rPr lang="en-IN" b="1" dirty="0">
                <a:solidFill>
                  <a:srgbClr val="C00000"/>
                </a:solidFill>
              </a:rPr>
              <a:t>tree</a:t>
            </a:r>
            <a:r>
              <a:rPr lang="en-IN" dirty="0">
                <a:solidFill>
                  <a:srgbClr val="C00000"/>
                </a:solidFill>
              </a:rPr>
              <a:t> </a:t>
            </a:r>
            <a:r>
              <a:rPr lang="en-IN" dirty="0"/>
              <a:t>in </a:t>
            </a:r>
            <a:r>
              <a:rPr lang="en-IN" b="1" dirty="0" err="1">
                <a:solidFill>
                  <a:srgbClr val="C00000"/>
                </a:solidFill>
              </a:rPr>
              <a:t>preorder</a:t>
            </a:r>
            <a:r>
              <a:rPr lang="en-IN" dirty="0"/>
              <a:t>, in a recursive manner.</a:t>
            </a:r>
          </a:p>
          <a:p>
            <a:r>
              <a:rPr lang="en-IN" b="1" dirty="0">
                <a:solidFill>
                  <a:srgbClr val="C00000"/>
                </a:solidFill>
              </a:rPr>
              <a:t>T</a:t>
            </a:r>
            <a:r>
              <a:rPr lang="en-IN" dirty="0">
                <a:solidFill>
                  <a:srgbClr val="C00000"/>
                </a:solidFill>
              </a:rPr>
              <a:t> </a:t>
            </a:r>
            <a:r>
              <a:rPr lang="en-IN" b="1" dirty="0">
                <a:solidFill>
                  <a:srgbClr val="C00000"/>
                </a:solidFill>
              </a:rPr>
              <a:t>is root node address</a:t>
            </a:r>
            <a:r>
              <a:rPr lang="en-IN" b="1" dirty="0">
                <a:solidFill>
                  <a:srgbClr val="FF0000"/>
                </a:solidFill>
              </a:rPr>
              <a:t> </a:t>
            </a:r>
            <a:r>
              <a:rPr lang="en-IN" dirty="0"/>
              <a:t>of given binary tree</a:t>
            </a:r>
          </a:p>
          <a:p>
            <a:r>
              <a:rPr lang="en-IN" dirty="0"/>
              <a:t>Node structure of binary tree is described as below</a:t>
            </a:r>
            <a:endParaRPr lang="en-US" dirty="0"/>
          </a:p>
        </p:txBody>
      </p:sp>
      <p:grpSp>
        <p:nvGrpSpPr>
          <p:cNvPr id="9" name="Group 8"/>
          <p:cNvGrpSpPr/>
          <p:nvPr/>
        </p:nvGrpSpPr>
        <p:grpSpPr>
          <a:xfrm>
            <a:off x="8396513" y="1401670"/>
            <a:ext cx="3385677" cy="558801"/>
            <a:chOff x="-76200" y="4191000"/>
            <a:chExt cx="1997075" cy="381000"/>
          </a:xfrm>
        </p:grpSpPr>
        <p:sp>
          <p:nvSpPr>
            <p:cNvPr id="10" name="Rectangle 9"/>
            <p:cNvSpPr/>
            <p:nvPr/>
          </p:nvSpPr>
          <p:spPr>
            <a:xfrm>
              <a:off x="609599" y="4191000"/>
              <a:ext cx="628651"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2000" b="1" dirty="0"/>
                <a:t>DATA</a:t>
              </a:r>
              <a:endParaRPr lang="en-US" sz="2000" b="1" dirty="0"/>
            </a:p>
          </p:txBody>
        </p:sp>
        <p:sp>
          <p:nvSpPr>
            <p:cNvPr id="11" name="Rectangle 10"/>
            <p:cNvSpPr/>
            <p:nvPr/>
          </p:nvSpPr>
          <p:spPr>
            <a:xfrm>
              <a:off x="-76200" y="4191000"/>
              <a:ext cx="68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2000" b="1" dirty="0"/>
                <a:t>LPTR</a:t>
              </a:r>
              <a:endParaRPr lang="en-US" sz="2000" b="1" dirty="0"/>
            </a:p>
          </p:txBody>
        </p:sp>
        <p:sp>
          <p:nvSpPr>
            <p:cNvPr id="12" name="Rectangle 11"/>
            <p:cNvSpPr/>
            <p:nvPr/>
          </p:nvSpPr>
          <p:spPr>
            <a:xfrm>
              <a:off x="1238250" y="4191000"/>
              <a:ext cx="682625"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2000" b="1" dirty="0"/>
                <a:t>RPTR</a:t>
              </a:r>
              <a:endParaRPr lang="en-US" sz="2000" b="1" dirty="0"/>
            </a:p>
          </p:txBody>
        </p:sp>
      </p:grpSp>
      <p:sp>
        <p:nvSpPr>
          <p:cNvPr id="13" name="TextBox 12"/>
          <p:cNvSpPr txBox="1"/>
          <p:nvPr/>
        </p:nvSpPr>
        <p:spPr>
          <a:xfrm>
            <a:off x="8558796" y="2031868"/>
            <a:ext cx="3066489" cy="400110"/>
          </a:xfrm>
          <a:prstGeom prst="rect">
            <a:avLst/>
          </a:prstGeom>
          <a:noFill/>
        </p:spPr>
        <p:txBody>
          <a:bodyPr wrap="square" rtlCol="0">
            <a:spAutoFit/>
          </a:bodyPr>
          <a:lstStyle/>
          <a:p>
            <a:pPr algn="ctr"/>
            <a:r>
              <a:rPr lang="en-IN" sz="2000" b="1" dirty="0"/>
              <a:t>Typical node of Binary Tree</a:t>
            </a:r>
            <a:endParaRPr lang="en-US" sz="2000" b="1" dirty="0"/>
          </a:p>
        </p:txBody>
      </p:sp>
      <p:sp>
        <p:nvSpPr>
          <p:cNvPr id="14" name="TextBox 13"/>
          <p:cNvSpPr txBox="1"/>
          <p:nvPr/>
        </p:nvSpPr>
        <p:spPr>
          <a:xfrm>
            <a:off x="482103" y="2701896"/>
            <a:ext cx="5760000" cy="2800767"/>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200" b="1" dirty="0">
                <a:solidFill>
                  <a:schemeClr val="tx2"/>
                </a:solidFill>
                <a:latin typeface="Consolas" pitchFamily="49" charset="0"/>
                <a:cs typeface="Consolas" pitchFamily="49" charset="0"/>
              </a:rPr>
              <a:t>1. [Check for Empty Tree]</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IF    </a:t>
            </a:r>
            <a:r>
              <a:rPr lang="en-IN" sz="2200" dirty="0">
                <a:latin typeface="Consolas" pitchFamily="49" charset="0"/>
                <a:cs typeface="Consolas" pitchFamily="49" charset="0"/>
              </a:rPr>
              <a:t>T = NULL</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THEN</a:t>
            </a:r>
            <a:r>
              <a:rPr lang="en-IN" sz="2200" b="1" dirty="0">
                <a:latin typeface="Consolas" pitchFamily="49" charset="0"/>
                <a:cs typeface="Consolas" pitchFamily="49" charset="0"/>
              </a:rPr>
              <a:t>  </a:t>
            </a:r>
            <a:r>
              <a:rPr lang="en-IN" sz="2200" dirty="0">
                <a:latin typeface="Consolas" pitchFamily="49" charset="0"/>
                <a:cs typeface="Consolas" pitchFamily="49" charset="0"/>
              </a:rPr>
              <a:t>write (‘Empty Tree’)</a:t>
            </a:r>
          </a:p>
          <a:p>
            <a:r>
              <a:rPr lang="en-IN" sz="2200" dirty="0">
                <a:latin typeface="Consolas" pitchFamily="49" charset="0"/>
                <a:cs typeface="Consolas" pitchFamily="49" charset="0"/>
              </a:rPr>
              <a:t> 	   return</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ELSE</a:t>
            </a:r>
            <a:r>
              <a:rPr lang="en-IN" sz="2200" b="1" dirty="0">
                <a:latin typeface="Consolas" pitchFamily="49" charset="0"/>
                <a:cs typeface="Consolas" pitchFamily="49" charset="0"/>
              </a:rPr>
              <a:t>  </a:t>
            </a:r>
            <a:r>
              <a:rPr lang="en-IN" sz="2200" dirty="0">
                <a:latin typeface="Consolas" pitchFamily="49" charset="0"/>
                <a:cs typeface="Consolas" pitchFamily="49" charset="0"/>
              </a:rPr>
              <a:t>write (DATA(T))</a:t>
            </a:r>
          </a:p>
          <a:p>
            <a:r>
              <a:rPr lang="en-IN" sz="2200" b="1" dirty="0">
                <a:solidFill>
                  <a:schemeClr val="tx2"/>
                </a:solidFill>
                <a:latin typeface="Consolas" pitchFamily="49" charset="0"/>
                <a:cs typeface="Consolas" pitchFamily="49" charset="0"/>
              </a:rPr>
              <a:t>2. [Process the Left Sub Tree]</a:t>
            </a:r>
          </a:p>
          <a:p>
            <a:r>
              <a:rPr lang="en-IN" sz="2200" b="1"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IF </a:t>
            </a:r>
            <a:r>
              <a:rPr lang="en-IN" sz="2200" b="1" dirty="0">
                <a:latin typeface="Consolas" pitchFamily="49" charset="0"/>
                <a:cs typeface="Consolas" pitchFamily="49" charset="0"/>
              </a:rPr>
              <a:t>   </a:t>
            </a:r>
            <a:r>
              <a:rPr lang="en-IN" sz="2200" dirty="0">
                <a:latin typeface="Consolas" pitchFamily="49" charset="0"/>
                <a:cs typeface="Consolas" pitchFamily="49" charset="0"/>
              </a:rPr>
              <a:t>LPTR (T) ≠ NULL</a:t>
            </a:r>
          </a:p>
          <a:p>
            <a:r>
              <a:rPr lang="en-IN" sz="2200" b="1"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THEN</a:t>
            </a:r>
            <a:r>
              <a:rPr lang="en-IN" sz="2200" b="1" dirty="0">
                <a:latin typeface="Consolas" pitchFamily="49" charset="0"/>
                <a:cs typeface="Consolas" pitchFamily="49" charset="0"/>
              </a:rPr>
              <a:t>  </a:t>
            </a:r>
            <a:r>
              <a:rPr lang="en-IN" sz="2200" dirty="0">
                <a:latin typeface="Consolas" pitchFamily="49" charset="0"/>
                <a:cs typeface="Consolas" pitchFamily="49" charset="0"/>
              </a:rPr>
              <a:t>RPREORDER (LPTR (T))</a:t>
            </a:r>
          </a:p>
        </p:txBody>
      </p:sp>
      <p:sp>
        <p:nvSpPr>
          <p:cNvPr id="15" name="TextBox 14"/>
          <p:cNvSpPr txBox="1"/>
          <p:nvPr/>
        </p:nvSpPr>
        <p:spPr>
          <a:xfrm>
            <a:off x="6271462" y="2701896"/>
            <a:ext cx="5760000" cy="1785104"/>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200" b="1" dirty="0">
                <a:solidFill>
                  <a:schemeClr val="tx2"/>
                </a:solidFill>
                <a:latin typeface="Consolas" pitchFamily="49" charset="0"/>
                <a:cs typeface="Consolas" pitchFamily="49" charset="0"/>
              </a:rPr>
              <a:t>3. [Process the Right Sub Tree]</a:t>
            </a:r>
          </a:p>
          <a:p>
            <a:r>
              <a:rPr lang="en-IN" sz="2200" b="1"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IF</a:t>
            </a:r>
            <a:r>
              <a:rPr lang="en-IN" sz="2200" b="1" dirty="0">
                <a:latin typeface="Consolas" pitchFamily="49" charset="0"/>
                <a:cs typeface="Consolas" pitchFamily="49" charset="0"/>
              </a:rPr>
              <a:t>    </a:t>
            </a:r>
            <a:r>
              <a:rPr lang="en-IN" sz="2200" dirty="0">
                <a:latin typeface="Consolas" pitchFamily="49" charset="0"/>
                <a:cs typeface="Consolas" pitchFamily="49" charset="0"/>
              </a:rPr>
              <a:t>RPTR (T) ≠ NULL</a:t>
            </a:r>
          </a:p>
          <a:p>
            <a:r>
              <a:rPr lang="en-IN" sz="2200" b="1"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THEN</a:t>
            </a:r>
            <a:r>
              <a:rPr lang="en-IN" sz="2200" b="1" dirty="0">
                <a:latin typeface="Consolas" pitchFamily="49" charset="0"/>
                <a:cs typeface="Consolas" pitchFamily="49" charset="0"/>
              </a:rPr>
              <a:t>  </a:t>
            </a:r>
            <a:r>
              <a:rPr lang="en-IN" sz="2200" dirty="0">
                <a:latin typeface="Consolas" pitchFamily="49" charset="0"/>
                <a:cs typeface="Consolas" pitchFamily="49" charset="0"/>
              </a:rPr>
              <a:t>RPREORDER (RPTR (T))</a:t>
            </a:r>
          </a:p>
          <a:p>
            <a:r>
              <a:rPr lang="en-IN" sz="2200" b="1" dirty="0">
                <a:solidFill>
                  <a:schemeClr val="tx2"/>
                </a:solidFill>
                <a:latin typeface="Consolas" pitchFamily="49" charset="0"/>
                <a:cs typeface="Consolas" pitchFamily="49" charset="0"/>
              </a:rPr>
              <a:t>4. [Finished]</a:t>
            </a:r>
          </a:p>
          <a:p>
            <a:r>
              <a:rPr lang="en-IN" sz="2200" dirty="0">
                <a:latin typeface="Consolas" pitchFamily="49" charset="0"/>
                <a:cs typeface="Consolas" pitchFamily="49" charset="0"/>
              </a:rPr>
              <a:t>   Return</a:t>
            </a:r>
          </a:p>
        </p:txBody>
      </p:sp>
    </p:spTree>
    <p:extLst>
      <p:ext uri="{BB962C8B-B14F-4D97-AF65-F5344CB8AC3E}">
        <p14:creationId xmlns:p14="http://schemas.microsoft.com/office/powerpoint/2010/main" val="4098901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bg/>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4">
                                            <p:txEl>
                                              <p:pRg st="6" end="6"/>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5">
                                            <p:bg/>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5">
                                            <p:txEl>
                                              <p:pRg st="1" end="1"/>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3" grpId="0"/>
      <p:bldP spid="14" grpId="0" uiExpand="1" build="allAtOnce" animBg="1"/>
      <p:bldP spid="15" grpId="0" uiExpand="1" build="allAtOnce"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Procedure: RINORDER(T)</a:t>
            </a:r>
            <a:endParaRPr lang="en-US" dirty="0"/>
          </a:p>
        </p:txBody>
      </p:sp>
      <p:sp>
        <p:nvSpPr>
          <p:cNvPr id="3" name="Content Placeholder 2"/>
          <p:cNvSpPr>
            <a:spLocks noGrp="1"/>
          </p:cNvSpPr>
          <p:nvPr>
            <p:ph idx="1"/>
          </p:nvPr>
        </p:nvSpPr>
        <p:spPr/>
        <p:txBody>
          <a:bodyPr/>
          <a:lstStyle/>
          <a:p>
            <a:r>
              <a:rPr lang="en-IN" dirty="0"/>
              <a:t>This procedure </a:t>
            </a:r>
            <a:r>
              <a:rPr lang="en-IN" b="1" dirty="0">
                <a:solidFill>
                  <a:srgbClr val="C00000"/>
                </a:solidFill>
              </a:rPr>
              <a:t>traverses the tree</a:t>
            </a:r>
            <a:r>
              <a:rPr lang="en-IN" dirty="0">
                <a:solidFill>
                  <a:srgbClr val="C00000"/>
                </a:solidFill>
              </a:rPr>
              <a:t> </a:t>
            </a:r>
            <a:r>
              <a:rPr lang="en-IN" dirty="0"/>
              <a:t>in </a:t>
            </a:r>
            <a:r>
              <a:rPr lang="en-IN" b="1" dirty="0" err="1">
                <a:solidFill>
                  <a:srgbClr val="C00000"/>
                </a:solidFill>
              </a:rPr>
              <a:t>InOrder</a:t>
            </a:r>
            <a:r>
              <a:rPr lang="en-IN" dirty="0"/>
              <a:t>, in a recursive manner.</a:t>
            </a:r>
          </a:p>
          <a:p>
            <a:r>
              <a:rPr lang="en-IN" b="1" dirty="0">
                <a:solidFill>
                  <a:srgbClr val="C00000"/>
                </a:solidFill>
              </a:rPr>
              <a:t>T</a:t>
            </a:r>
            <a:r>
              <a:rPr lang="en-IN" dirty="0">
                <a:solidFill>
                  <a:srgbClr val="C00000"/>
                </a:solidFill>
              </a:rPr>
              <a:t> </a:t>
            </a:r>
            <a:r>
              <a:rPr lang="en-IN" b="1" dirty="0">
                <a:solidFill>
                  <a:srgbClr val="C00000"/>
                </a:solidFill>
              </a:rPr>
              <a:t>is root node address </a:t>
            </a:r>
            <a:r>
              <a:rPr lang="en-IN" dirty="0"/>
              <a:t>of given binary tree.</a:t>
            </a:r>
          </a:p>
          <a:p>
            <a:r>
              <a:rPr lang="en-IN" dirty="0"/>
              <a:t>Node structure of binary tree is described as below</a:t>
            </a:r>
            <a:r>
              <a:rPr lang="en-US" dirty="0"/>
              <a:t>.</a:t>
            </a:r>
          </a:p>
        </p:txBody>
      </p:sp>
      <p:grpSp>
        <p:nvGrpSpPr>
          <p:cNvPr id="11" name="Group 10"/>
          <p:cNvGrpSpPr/>
          <p:nvPr/>
        </p:nvGrpSpPr>
        <p:grpSpPr>
          <a:xfrm>
            <a:off x="8396513" y="1401670"/>
            <a:ext cx="3385677" cy="558801"/>
            <a:chOff x="-76200" y="4191000"/>
            <a:chExt cx="1997075" cy="381000"/>
          </a:xfrm>
        </p:grpSpPr>
        <p:sp>
          <p:nvSpPr>
            <p:cNvPr id="12" name="Rectangle 11"/>
            <p:cNvSpPr/>
            <p:nvPr/>
          </p:nvSpPr>
          <p:spPr>
            <a:xfrm>
              <a:off x="609599" y="4191000"/>
              <a:ext cx="628651"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2000" b="1" dirty="0"/>
                <a:t>DATA</a:t>
              </a:r>
              <a:endParaRPr lang="en-US" sz="2000" b="1" dirty="0"/>
            </a:p>
          </p:txBody>
        </p:sp>
        <p:sp>
          <p:nvSpPr>
            <p:cNvPr id="13" name="Rectangle 12"/>
            <p:cNvSpPr/>
            <p:nvPr/>
          </p:nvSpPr>
          <p:spPr>
            <a:xfrm>
              <a:off x="-76200" y="4191000"/>
              <a:ext cx="68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2000" b="1" dirty="0"/>
                <a:t>LPTR</a:t>
              </a:r>
              <a:endParaRPr lang="en-US" sz="2000" b="1" dirty="0"/>
            </a:p>
          </p:txBody>
        </p:sp>
        <p:sp>
          <p:nvSpPr>
            <p:cNvPr id="14" name="Rectangle 13"/>
            <p:cNvSpPr/>
            <p:nvPr/>
          </p:nvSpPr>
          <p:spPr>
            <a:xfrm>
              <a:off x="1238250" y="4191000"/>
              <a:ext cx="682625"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2000" b="1" dirty="0"/>
                <a:t>RPTR</a:t>
              </a:r>
              <a:endParaRPr lang="en-US" sz="2000" b="1" dirty="0"/>
            </a:p>
          </p:txBody>
        </p:sp>
      </p:grpSp>
      <p:sp>
        <p:nvSpPr>
          <p:cNvPr id="15" name="TextBox 14"/>
          <p:cNvSpPr txBox="1"/>
          <p:nvPr/>
        </p:nvSpPr>
        <p:spPr>
          <a:xfrm>
            <a:off x="8558796" y="2031868"/>
            <a:ext cx="3066489" cy="400110"/>
          </a:xfrm>
          <a:prstGeom prst="rect">
            <a:avLst/>
          </a:prstGeom>
          <a:noFill/>
        </p:spPr>
        <p:txBody>
          <a:bodyPr wrap="square" rtlCol="0">
            <a:spAutoFit/>
          </a:bodyPr>
          <a:lstStyle/>
          <a:p>
            <a:pPr algn="ctr"/>
            <a:r>
              <a:rPr lang="en-IN" sz="2000" b="1" dirty="0"/>
              <a:t>Typical node of Binary Tree</a:t>
            </a:r>
            <a:endParaRPr lang="en-US" sz="2000" b="1" dirty="0"/>
          </a:p>
        </p:txBody>
      </p:sp>
      <p:sp>
        <p:nvSpPr>
          <p:cNvPr id="16" name="TextBox 15"/>
          <p:cNvSpPr txBox="1"/>
          <p:nvPr/>
        </p:nvSpPr>
        <p:spPr>
          <a:xfrm>
            <a:off x="460829" y="2614809"/>
            <a:ext cx="5760000" cy="3139321"/>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200" b="1" dirty="0">
                <a:solidFill>
                  <a:schemeClr val="tx2"/>
                </a:solidFill>
                <a:latin typeface="Consolas" pitchFamily="49" charset="0"/>
                <a:cs typeface="Consolas" pitchFamily="49" charset="0"/>
              </a:rPr>
              <a:t>1. [Check for Empty Tree]</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IF</a:t>
            </a:r>
            <a:r>
              <a:rPr lang="en-IN" sz="2200" b="1" dirty="0">
                <a:latin typeface="Consolas" pitchFamily="49" charset="0"/>
                <a:cs typeface="Consolas" pitchFamily="49" charset="0"/>
              </a:rPr>
              <a:t>    </a:t>
            </a:r>
            <a:r>
              <a:rPr lang="en-IN" sz="2200" dirty="0">
                <a:latin typeface="Consolas" pitchFamily="49" charset="0"/>
                <a:cs typeface="Consolas" pitchFamily="49" charset="0"/>
              </a:rPr>
              <a:t>T = NULL</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THEN</a:t>
            </a:r>
            <a:r>
              <a:rPr lang="en-IN" sz="2200" b="1" dirty="0">
                <a:latin typeface="Consolas" pitchFamily="49" charset="0"/>
                <a:cs typeface="Consolas" pitchFamily="49" charset="0"/>
              </a:rPr>
              <a:t>  </a:t>
            </a:r>
            <a:r>
              <a:rPr lang="en-IN" sz="2200" dirty="0">
                <a:latin typeface="Consolas" pitchFamily="49" charset="0"/>
                <a:cs typeface="Consolas" pitchFamily="49" charset="0"/>
              </a:rPr>
              <a:t>write (‘Empty Tree’)</a:t>
            </a:r>
          </a:p>
          <a:p>
            <a:r>
              <a:rPr lang="en-IN" sz="2200" dirty="0">
                <a:latin typeface="Consolas" pitchFamily="49" charset="0"/>
                <a:cs typeface="Consolas" pitchFamily="49" charset="0"/>
              </a:rPr>
              <a:t> 	   return</a:t>
            </a:r>
          </a:p>
          <a:p>
            <a:r>
              <a:rPr lang="en-IN" sz="2200" b="1" dirty="0">
                <a:solidFill>
                  <a:schemeClr val="tx2"/>
                </a:solidFill>
                <a:latin typeface="Consolas" pitchFamily="49" charset="0"/>
                <a:cs typeface="Consolas" pitchFamily="49" charset="0"/>
              </a:rPr>
              <a:t>2. [Process the Left Sub Tree]</a:t>
            </a:r>
          </a:p>
          <a:p>
            <a:r>
              <a:rPr lang="en-IN" sz="2200" b="1"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IF</a:t>
            </a:r>
            <a:r>
              <a:rPr lang="en-IN" sz="2200" b="1" dirty="0">
                <a:latin typeface="Consolas" pitchFamily="49" charset="0"/>
                <a:cs typeface="Consolas" pitchFamily="49" charset="0"/>
              </a:rPr>
              <a:t>    </a:t>
            </a:r>
            <a:r>
              <a:rPr lang="en-IN" sz="2200" dirty="0">
                <a:latin typeface="Consolas" pitchFamily="49" charset="0"/>
                <a:cs typeface="Consolas" pitchFamily="49" charset="0"/>
              </a:rPr>
              <a:t>LPTR (T) ≠ NULL</a:t>
            </a:r>
          </a:p>
          <a:p>
            <a:r>
              <a:rPr lang="en-IN" sz="2200" b="1"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THEN</a:t>
            </a:r>
            <a:r>
              <a:rPr lang="en-IN" sz="2200" b="1" dirty="0">
                <a:latin typeface="Consolas" pitchFamily="49" charset="0"/>
                <a:cs typeface="Consolas" pitchFamily="49" charset="0"/>
              </a:rPr>
              <a:t>  </a:t>
            </a:r>
            <a:r>
              <a:rPr lang="en-IN" sz="2200" dirty="0">
                <a:latin typeface="Consolas" pitchFamily="49" charset="0"/>
                <a:cs typeface="Consolas" pitchFamily="49" charset="0"/>
              </a:rPr>
              <a:t>RINORDER (LPTR (T))</a:t>
            </a:r>
          </a:p>
          <a:p>
            <a:r>
              <a:rPr lang="en-IN" sz="2200" b="1" dirty="0">
                <a:solidFill>
                  <a:schemeClr val="tx2"/>
                </a:solidFill>
                <a:latin typeface="Consolas" pitchFamily="49" charset="0"/>
                <a:cs typeface="Consolas" pitchFamily="49" charset="0"/>
              </a:rPr>
              <a:t>3. [Process the Root Node]</a:t>
            </a:r>
          </a:p>
          <a:p>
            <a:r>
              <a:rPr lang="en-IN" sz="2200" dirty="0">
                <a:latin typeface="Consolas" pitchFamily="49" charset="0"/>
                <a:cs typeface="Consolas" pitchFamily="49" charset="0"/>
              </a:rPr>
              <a:t>   write (DATA(T))</a:t>
            </a:r>
          </a:p>
        </p:txBody>
      </p:sp>
      <p:sp>
        <p:nvSpPr>
          <p:cNvPr id="17" name="TextBox 16"/>
          <p:cNvSpPr txBox="1"/>
          <p:nvPr/>
        </p:nvSpPr>
        <p:spPr>
          <a:xfrm>
            <a:off x="6271793" y="2614809"/>
            <a:ext cx="5760000" cy="1785104"/>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200" b="1" dirty="0">
                <a:solidFill>
                  <a:schemeClr val="tx2"/>
                </a:solidFill>
                <a:latin typeface="Consolas" pitchFamily="49" charset="0"/>
                <a:cs typeface="Consolas" pitchFamily="49" charset="0"/>
              </a:rPr>
              <a:t>4. [Process the Right Sub Tree]</a:t>
            </a:r>
          </a:p>
          <a:p>
            <a:r>
              <a:rPr lang="en-IN" sz="2200" b="1"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IF</a:t>
            </a:r>
            <a:r>
              <a:rPr lang="en-IN" sz="2200" b="1" dirty="0">
                <a:latin typeface="Consolas" pitchFamily="49" charset="0"/>
                <a:cs typeface="Consolas" pitchFamily="49" charset="0"/>
              </a:rPr>
              <a:t>    </a:t>
            </a:r>
            <a:r>
              <a:rPr lang="en-IN" sz="2200" dirty="0">
                <a:latin typeface="Consolas" pitchFamily="49" charset="0"/>
                <a:cs typeface="Consolas" pitchFamily="49" charset="0"/>
              </a:rPr>
              <a:t>RPTR (T) ≠ NULL</a:t>
            </a:r>
          </a:p>
          <a:p>
            <a:r>
              <a:rPr lang="en-IN" sz="2200" b="1"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THEN</a:t>
            </a:r>
            <a:r>
              <a:rPr lang="en-IN" sz="2200" b="1" dirty="0">
                <a:latin typeface="Consolas" pitchFamily="49" charset="0"/>
                <a:cs typeface="Consolas" pitchFamily="49" charset="0"/>
              </a:rPr>
              <a:t>  </a:t>
            </a:r>
            <a:r>
              <a:rPr lang="en-IN" sz="2200" dirty="0">
                <a:latin typeface="Consolas" pitchFamily="49" charset="0"/>
                <a:cs typeface="Consolas" pitchFamily="49" charset="0"/>
              </a:rPr>
              <a:t>RINORDER (RPTR (T))</a:t>
            </a:r>
          </a:p>
          <a:p>
            <a:r>
              <a:rPr lang="en-IN" sz="2200" b="1" dirty="0">
                <a:solidFill>
                  <a:schemeClr val="tx2"/>
                </a:solidFill>
                <a:latin typeface="Consolas" pitchFamily="49" charset="0"/>
                <a:cs typeface="Consolas" pitchFamily="49" charset="0"/>
              </a:rPr>
              <a:t>5. [Finished]</a:t>
            </a:r>
          </a:p>
          <a:p>
            <a:r>
              <a:rPr lang="en-IN" sz="2200" dirty="0">
                <a:latin typeface="Consolas" pitchFamily="49" charset="0"/>
                <a:cs typeface="Consolas" pitchFamily="49" charset="0"/>
              </a:rPr>
              <a:t>   Return</a:t>
            </a:r>
          </a:p>
        </p:txBody>
      </p:sp>
    </p:spTree>
    <p:extLst>
      <p:ext uri="{BB962C8B-B14F-4D97-AF65-F5344CB8AC3E}">
        <p14:creationId xmlns:p14="http://schemas.microsoft.com/office/powerpoint/2010/main" val="3547458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bg/>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6">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6">
                                            <p:txEl>
                                              <p:pRg st="5" end="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6">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6">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6">
                                            <p:txEl>
                                              <p:pRg st="8" end="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7">
                                            <p:bg/>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7">
                                            <p:txEl>
                                              <p:pRg st="1" end="1"/>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uiExpand="1" build="allAtOnce" animBg="1"/>
      <p:bldP spid="17" grpId="0" uiExpand="1" build="allAtOnce"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 RPOSTORDER(T)</a:t>
            </a:r>
          </a:p>
        </p:txBody>
      </p:sp>
      <p:sp>
        <p:nvSpPr>
          <p:cNvPr id="3" name="Content Placeholder 2"/>
          <p:cNvSpPr>
            <a:spLocks noGrp="1"/>
          </p:cNvSpPr>
          <p:nvPr>
            <p:ph idx="1"/>
          </p:nvPr>
        </p:nvSpPr>
        <p:spPr/>
        <p:txBody>
          <a:bodyPr/>
          <a:lstStyle/>
          <a:p>
            <a:r>
              <a:rPr lang="en-IN" dirty="0"/>
              <a:t>This procedure </a:t>
            </a:r>
            <a:r>
              <a:rPr lang="en-IN" b="1" dirty="0">
                <a:solidFill>
                  <a:srgbClr val="C00000"/>
                </a:solidFill>
              </a:rPr>
              <a:t>traverses the tree</a:t>
            </a:r>
            <a:r>
              <a:rPr lang="en-IN" dirty="0">
                <a:solidFill>
                  <a:srgbClr val="C00000"/>
                </a:solidFill>
              </a:rPr>
              <a:t> </a:t>
            </a:r>
            <a:r>
              <a:rPr lang="en-IN" dirty="0"/>
              <a:t>in </a:t>
            </a:r>
            <a:r>
              <a:rPr lang="en-IN" b="1" dirty="0" err="1">
                <a:solidFill>
                  <a:srgbClr val="C00000"/>
                </a:solidFill>
              </a:rPr>
              <a:t>PostOrder</a:t>
            </a:r>
            <a:r>
              <a:rPr lang="en-IN" dirty="0"/>
              <a:t>, in a recursive manner.</a:t>
            </a:r>
          </a:p>
          <a:p>
            <a:r>
              <a:rPr lang="en-IN" b="1" dirty="0">
                <a:solidFill>
                  <a:srgbClr val="C00000"/>
                </a:solidFill>
              </a:rPr>
              <a:t>T</a:t>
            </a:r>
            <a:r>
              <a:rPr lang="en-IN" dirty="0">
                <a:solidFill>
                  <a:srgbClr val="C00000"/>
                </a:solidFill>
              </a:rPr>
              <a:t> </a:t>
            </a:r>
            <a:r>
              <a:rPr lang="en-IN" b="1" dirty="0">
                <a:solidFill>
                  <a:srgbClr val="C00000"/>
                </a:solidFill>
              </a:rPr>
              <a:t>is root node address</a:t>
            </a:r>
            <a:r>
              <a:rPr lang="en-IN" b="1" dirty="0">
                <a:solidFill>
                  <a:srgbClr val="FF0000"/>
                </a:solidFill>
              </a:rPr>
              <a:t> </a:t>
            </a:r>
            <a:r>
              <a:rPr lang="en-IN" dirty="0"/>
              <a:t>of given binary tree.</a:t>
            </a:r>
          </a:p>
          <a:p>
            <a:r>
              <a:rPr lang="en-IN" dirty="0"/>
              <a:t>Node structure of binary tree is described as below.</a:t>
            </a:r>
            <a:endParaRPr lang="en-US" dirty="0"/>
          </a:p>
        </p:txBody>
      </p:sp>
      <p:grpSp>
        <p:nvGrpSpPr>
          <p:cNvPr id="9" name="Group 8"/>
          <p:cNvGrpSpPr/>
          <p:nvPr/>
        </p:nvGrpSpPr>
        <p:grpSpPr>
          <a:xfrm>
            <a:off x="8396513" y="1401670"/>
            <a:ext cx="3385677" cy="558801"/>
            <a:chOff x="-76200" y="4191000"/>
            <a:chExt cx="1997075" cy="381000"/>
          </a:xfrm>
        </p:grpSpPr>
        <p:sp>
          <p:nvSpPr>
            <p:cNvPr id="10" name="Rectangle 9"/>
            <p:cNvSpPr/>
            <p:nvPr/>
          </p:nvSpPr>
          <p:spPr>
            <a:xfrm>
              <a:off x="609599" y="4191000"/>
              <a:ext cx="628651"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2000" b="1" dirty="0"/>
                <a:t>DATA</a:t>
              </a:r>
              <a:endParaRPr lang="en-US" sz="2000" b="1" dirty="0"/>
            </a:p>
          </p:txBody>
        </p:sp>
        <p:sp>
          <p:nvSpPr>
            <p:cNvPr id="11" name="Rectangle 10"/>
            <p:cNvSpPr/>
            <p:nvPr/>
          </p:nvSpPr>
          <p:spPr>
            <a:xfrm>
              <a:off x="-76200" y="4191000"/>
              <a:ext cx="68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2000" b="1" dirty="0"/>
                <a:t>LPTR</a:t>
              </a:r>
              <a:endParaRPr lang="en-US" sz="2000" b="1" dirty="0"/>
            </a:p>
          </p:txBody>
        </p:sp>
        <p:sp>
          <p:nvSpPr>
            <p:cNvPr id="12" name="Rectangle 11"/>
            <p:cNvSpPr/>
            <p:nvPr/>
          </p:nvSpPr>
          <p:spPr>
            <a:xfrm>
              <a:off x="1238250" y="4191000"/>
              <a:ext cx="682625"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2000" b="1" dirty="0"/>
                <a:t>RPTR</a:t>
              </a:r>
              <a:endParaRPr lang="en-US" sz="2000" b="1" dirty="0"/>
            </a:p>
          </p:txBody>
        </p:sp>
      </p:grpSp>
      <p:sp>
        <p:nvSpPr>
          <p:cNvPr id="13" name="TextBox 12"/>
          <p:cNvSpPr txBox="1"/>
          <p:nvPr/>
        </p:nvSpPr>
        <p:spPr>
          <a:xfrm>
            <a:off x="8558796" y="2031868"/>
            <a:ext cx="3066489" cy="400110"/>
          </a:xfrm>
          <a:prstGeom prst="rect">
            <a:avLst/>
          </a:prstGeom>
          <a:noFill/>
        </p:spPr>
        <p:txBody>
          <a:bodyPr wrap="square" rtlCol="0">
            <a:spAutoFit/>
          </a:bodyPr>
          <a:lstStyle/>
          <a:p>
            <a:pPr algn="ctr"/>
            <a:r>
              <a:rPr lang="en-IN" sz="2000" b="1" dirty="0"/>
              <a:t>Typical node of Binary Tree</a:t>
            </a:r>
            <a:endParaRPr lang="en-US" sz="2000" b="1" dirty="0"/>
          </a:p>
        </p:txBody>
      </p:sp>
      <p:sp>
        <p:nvSpPr>
          <p:cNvPr id="14" name="TextBox 13"/>
          <p:cNvSpPr txBox="1"/>
          <p:nvPr/>
        </p:nvSpPr>
        <p:spPr>
          <a:xfrm>
            <a:off x="460829" y="2585781"/>
            <a:ext cx="5760000" cy="3477875"/>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200" b="1" dirty="0">
                <a:solidFill>
                  <a:schemeClr val="tx2"/>
                </a:solidFill>
                <a:latin typeface="Consolas" pitchFamily="49" charset="0"/>
                <a:cs typeface="Consolas" pitchFamily="49" charset="0"/>
              </a:rPr>
              <a:t>1. [Check for Empty Tree]</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IF</a:t>
            </a:r>
            <a:r>
              <a:rPr lang="en-IN" sz="2200" b="1" dirty="0">
                <a:latin typeface="Consolas" pitchFamily="49" charset="0"/>
                <a:cs typeface="Consolas" pitchFamily="49" charset="0"/>
              </a:rPr>
              <a:t>    </a:t>
            </a:r>
            <a:r>
              <a:rPr lang="en-IN" sz="2200" dirty="0">
                <a:latin typeface="Consolas" pitchFamily="49" charset="0"/>
                <a:cs typeface="Consolas" pitchFamily="49" charset="0"/>
              </a:rPr>
              <a:t>T = NULL</a:t>
            </a:r>
          </a:p>
          <a:p>
            <a:r>
              <a:rPr lang="en-IN" sz="2200" dirty="0">
                <a:latin typeface="Consolas" pitchFamily="49" charset="0"/>
                <a:cs typeface="Consolas" pitchFamily="49" charset="0"/>
              </a:rPr>
              <a:t>   </a:t>
            </a:r>
            <a:r>
              <a:rPr lang="en-IN" sz="2200" b="1" dirty="0">
                <a:solidFill>
                  <a:schemeClr val="tx2"/>
                </a:solidFill>
                <a:latin typeface="Consolas" pitchFamily="49" charset="0"/>
                <a:cs typeface="Consolas" pitchFamily="49" charset="0"/>
              </a:rPr>
              <a:t>THEN</a:t>
            </a:r>
            <a:r>
              <a:rPr lang="en-IN" sz="2200" b="1" dirty="0">
                <a:latin typeface="Consolas" pitchFamily="49" charset="0"/>
                <a:cs typeface="Consolas" pitchFamily="49" charset="0"/>
              </a:rPr>
              <a:t>  </a:t>
            </a:r>
            <a:r>
              <a:rPr lang="en-IN" sz="2200" dirty="0">
                <a:latin typeface="Consolas" pitchFamily="49" charset="0"/>
                <a:cs typeface="Consolas" pitchFamily="49" charset="0"/>
              </a:rPr>
              <a:t>write (‘Empty Tree’)</a:t>
            </a:r>
          </a:p>
          <a:p>
            <a:r>
              <a:rPr lang="en-IN" sz="2200" dirty="0">
                <a:latin typeface="Consolas" pitchFamily="49" charset="0"/>
                <a:cs typeface="Consolas" pitchFamily="49" charset="0"/>
              </a:rPr>
              <a:t> 	   return</a:t>
            </a:r>
          </a:p>
          <a:p>
            <a:r>
              <a:rPr lang="en-IN" sz="2200" b="1" dirty="0">
                <a:solidFill>
                  <a:schemeClr val="tx2"/>
                </a:solidFill>
                <a:latin typeface="Consolas" pitchFamily="49" charset="0"/>
                <a:cs typeface="Consolas" pitchFamily="49" charset="0"/>
              </a:rPr>
              <a:t>2. [Process the Left Sub Tree]</a:t>
            </a:r>
          </a:p>
          <a:p>
            <a:r>
              <a:rPr lang="en-IN" sz="2200" b="1" dirty="0">
                <a:latin typeface="Consolas" pitchFamily="49" charset="0"/>
                <a:cs typeface="Consolas" pitchFamily="49" charset="0"/>
              </a:rPr>
              <a:t>   </a:t>
            </a:r>
            <a:r>
              <a:rPr lang="en-IN" sz="2200" b="1" dirty="0">
                <a:solidFill>
                  <a:schemeClr val="tx2"/>
                </a:solidFill>
                <a:latin typeface="Consolas" pitchFamily="49" charset="0"/>
                <a:cs typeface="Consolas" pitchFamily="49" charset="0"/>
              </a:rPr>
              <a:t>IF</a:t>
            </a:r>
            <a:r>
              <a:rPr lang="en-IN" sz="2200" b="1" dirty="0">
                <a:latin typeface="Consolas" pitchFamily="49" charset="0"/>
                <a:cs typeface="Consolas" pitchFamily="49" charset="0"/>
              </a:rPr>
              <a:t>    </a:t>
            </a:r>
            <a:r>
              <a:rPr lang="en-IN" sz="2200" dirty="0">
                <a:latin typeface="Consolas" pitchFamily="49" charset="0"/>
                <a:cs typeface="Consolas" pitchFamily="49" charset="0"/>
              </a:rPr>
              <a:t>LPTR (T) ≠ NULL</a:t>
            </a:r>
          </a:p>
          <a:p>
            <a:r>
              <a:rPr lang="en-IN" sz="2200" b="1" dirty="0">
                <a:latin typeface="Consolas" pitchFamily="49" charset="0"/>
                <a:cs typeface="Consolas" pitchFamily="49" charset="0"/>
              </a:rPr>
              <a:t>   </a:t>
            </a:r>
            <a:r>
              <a:rPr lang="en-IN" sz="2200" b="1" dirty="0">
                <a:solidFill>
                  <a:schemeClr val="tx2"/>
                </a:solidFill>
                <a:latin typeface="Consolas" pitchFamily="49" charset="0"/>
                <a:cs typeface="Consolas" pitchFamily="49" charset="0"/>
              </a:rPr>
              <a:t>THEN</a:t>
            </a:r>
            <a:r>
              <a:rPr lang="en-IN" sz="2200" b="1" dirty="0">
                <a:latin typeface="Consolas" pitchFamily="49" charset="0"/>
                <a:cs typeface="Consolas" pitchFamily="49" charset="0"/>
              </a:rPr>
              <a:t>  </a:t>
            </a:r>
            <a:r>
              <a:rPr lang="en-IN" sz="2200" dirty="0">
                <a:latin typeface="Consolas" pitchFamily="49" charset="0"/>
                <a:cs typeface="Consolas" pitchFamily="49" charset="0"/>
              </a:rPr>
              <a:t>RPOSTORDER (LPTR (T))</a:t>
            </a:r>
          </a:p>
          <a:p>
            <a:r>
              <a:rPr lang="en-IN" sz="2200" b="1" dirty="0">
                <a:solidFill>
                  <a:schemeClr val="tx2"/>
                </a:solidFill>
                <a:latin typeface="Consolas" pitchFamily="49" charset="0"/>
                <a:cs typeface="Consolas" pitchFamily="49" charset="0"/>
              </a:rPr>
              <a:t>3. [Process the Right Sub Tree]</a:t>
            </a:r>
          </a:p>
          <a:p>
            <a:r>
              <a:rPr lang="en-IN" sz="2200" b="1" dirty="0">
                <a:latin typeface="Consolas" pitchFamily="49" charset="0"/>
                <a:cs typeface="Consolas" pitchFamily="49" charset="0"/>
              </a:rPr>
              <a:t>   </a:t>
            </a:r>
            <a:r>
              <a:rPr lang="en-IN" sz="2200" b="1" dirty="0">
                <a:solidFill>
                  <a:schemeClr val="tx2"/>
                </a:solidFill>
                <a:latin typeface="Consolas" pitchFamily="49" charset="0"/>
                <a:cs typeface="Consolas" pitchFamily="49" charset="0"/>
              </a:rPr>
              <a:t>IF</a:t>
            </a:r>
            <a:r>
              <a:rPr lang="en-IN" sz="2200" b="1" dirty="0">
                <a:latin typeface="Consolas" pitchFamily="49" charset="0"/>
                <a:cs typeface="Consolas" pitchFamily="49" charset="0"/>
              </a:rPr>
              <a:t>    </a:t>
            </a:r>
            <a:r>
              <a:rPr lang="en-IN" sz="2200" dirty="0">
                <a:latin typeface="Consolas" pitchFamily="49" charset="0"/>
                <a:cs typeface="Consolas" pitchFamily="49" charset="0"/>
              </a:rPr>
              <a:t>RPTR (T) ≠ NULL</a:t>
            </a:r>
          </a:p>
          <a:p>
            <a:r>
              <a:rPr lang="en-IN" sz="2200" b="1" dirty="0">
                <a:latin typeface="Consolas" pitchFamily="49" charset="0"/>
                <a:cs typeface="Consolas" pitchFamily="49" charset="0"/>
              </a:rPr>
              <a:t>   </a:t>
            </a:r>
            <a:r>
              <a:rPr lang="en-IN" sz="2200" b="1" dirty="0">
                <a:solidFill>
                  <a:schemeClr val="tx2"/>
                </a:solidFill>
                <a:latin typeface="Consolas" pitchFamily="49" charset="0"/>
                <a:cs typeface="Consolas" pitchFamily="49" charset="0"/>
              </a:rPr>
              <a:t>THEN</a:t>
            </a:r>
            <a:r>
              <a:rPr lang="en-IN" sz="2200" b="1" dirty="0">
                <a:latin typeface="Consolas" pitchFamily="49" charset="0"/>
                <a:cs typeface="Consolas" pitchFamily="49" charset="0"/>
              </a:rPr>
              <a:t> </a:t>
            </a:r>
            <a:r>
              <a:rPr lang="en-IN" sz="2200" b="1" dirty="0">
                <a:solidFill>
                  <a:schemeClr val="tx2"/>
                </a:solidFill>
                <a:latin typeface="Consolas" pitchFamily="49" charset="0"/>
                <a:cs typeface="Consolas" pitchFamily="49" charset="0"/>
              </a:rPr>
              <a:t> </a:t>
            </a:r>
            <a:r>
              <a:rPr lang="en-IN" sz="2200" dirty="0">
                <a:latin typeface="Consolas" pitchFamily="49" charset="0"/>
                <a:cs typeface="Consolas" pitchFamily="49" charset="0"/>
              </a:rPr>
              <a:t>RPOSTORDER (RPTR (T))</a:t>
            </a:r>
          </a:p>
        </p:txBody>
      </p:sp>
      <p:sp>
        <p:nvSpPr>
          <p:cNvPr id="15" name="TextBox 14"/>
          <p:cNvSpPr txBox="1"/>
          <p:nvPr/>
        </p:nvSpPr>
        <p:spPr>
          <a:xfrm>
            <a:off x="6268081" y="2585781"/>
            <a:ext cx="5760000" cy="1446550"/>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200" b="1" dirty="0">
                <a:solidFill>
                  <a:schemeClr val="tx2"/>
                </a:solidFill>
                <a:latin typeface="Consolas" pitchFamily="49" charset="0"/>
                <a:cs typeface="Consolas" pitchFamily="49" charset="0"/>
              </a:rPr>
              <a:t>4. [Process the Root Node]</a:t>
            </a:r>
          </a:p>
          <a:p>
            <a:r>
              <a:rPr lang="en-IN" sz="2200" dirty="0">
                <a:latin typeface="Consolas" pitchFamily="49" charset="0"/>
                <a:cs typeface="Consolas" pitchFamily="49" charset="0"/>
              </a:rPr>
              <a:t>   write (DATA(T))</a:t>
            </a:r>
          </a:p>
          <a:p>
            <a:r>
              <a:rPr lang="en-IN" sz="2200" b="1" dirty="0">
                <a:solidFill>
                  <a:schemeClr val="tx2"/>
                </a:solidFill>
                <a:latin typeface="Consolas" pitchFamily="49" charset="0"/>
                <a:cs typeface="Consolas" pitchFamily="49" charset="0"/>
              </a:rPr>
              <a:t>5. [Finished]</a:t>
            </a:r>
          </a:p>
          <a:p>
            <a:r>
              <a:rPr lang="en-IN" sz="2200" dirty="0">
                <a:latin typeface="Consolas" pitchFamily="49" charset="0"/>
                <a:cs typeface="Consolas" pitchFamily="49" charset="0"/>
              </a:rPr>
              <a:t>   Return</a:t>
            </a:r>
          </a:p>
        </p:txBody>
      </p:sp>
    </p:spTree>
    <p:extLst>
      <p:ext uri="{BB962C8B-B14F-4D97-AF65-F5344CB8AC3E}">
        <p14:creationId xmlns:p14="http://schemas.microsoft.com/office/powerpoint/2010/main" val="3871526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bg/>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4">
                                            <p:txEl>
                                              <p:pRg st="5" end="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4">
                                            <p:txEl>
                                              <p:pRg st="8" end="8"/>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4">
                                            <p:txEl>
                                              <p:pRg st="9" end="9"/>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5">
                                            <p:bg/>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uiExpand="1" build="allAtOnce" animBg="1"/>
      <p:bldP spid="15" grpId="0" uiExpand="1" build="allAtOnce"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Construct Binary Tree from Traversal</a:t>
            </a:r>
            <a:endParaRPr lang="en-US" dirty="0"/>
          </a:p>
        </p:txBody>
      </p:sp>
      <p:sp>
        <p:nvSpPr>
          <p:cNvPr id="4" name="TextBox 3"/>
          <p:cNvSpPr txBox="1"/>
          <p:nvPr/>
        </p:nvSpPr>
        <p:spPr>
          <a:xfrm>
            <a:off x="1819835" y="762002"/>
            <a:ext cx="8686800" cy="430887"/>
          </a:xfrm>
          <a:prstGeom prst="rect">
            <a:avLst/>
          </a:prstGeom>
          <a:noFill/>
        </p:spPr>
        <p:txBody>
          <a:bodyPr wrap="square" rtlCol="0">
            <a:spAutoFit/>
          </a:bodyPr>
          <a:lstStyle/>
          <a:p>
            <a:pPr algn="ctr"/>
            <a:r>
              <a:rPr lang="en-IN" sz="2200" b="1" dirty="0"/>
              <a:t>Construct a Binary tree </a:t>
            </a:r>
            <a:r>
              <a:rPr lang="en-IN" sz="2200" dirty="0"/>
              <a:t>from the given </a:t>
            </a:r>
            <a:r>
              <a:rPr lang="en-IN" sz="2200" b="1" dirty="0" err="1">
                <a:solidFill>
                  <a:srgbClr val="C00000"/>
                </a:solidFill>
              </a:rPr>
              <a:t>Inorder</a:t>
            </a:r>
            <a:r>
              <a:rPr lang="en-IN" sz="2200" dirty="0">
                <a:solidFill>
                  <a:srgbClr val="C00000"/>
                </a:solidFill>
              </a:rPr>
              <a:t> </a:t>
            </a:r>
            <a:r>
              <a:rPr lang="en-IN" sz="2200" dirty="0"/>
              <a:t>and </a:t>
            </a:r>
            <a:r>
              <a:rPr lang="en-IN" sz="2200" b="1" dirty="0" err="1">
                <a:solidFill>
                  <a:srgbClr val="C00000"/>
                </a:solidFill>
              </a:rPr>
              <a:t>Postorder</a:t>
            </a:r>
            <a:r>
              <a:rPr lang="en-IN" sz="2200" dirty="0">
                <a:solidFill>
                  <a:srgbClr val="C00000"/>
                </a:solidFill>
              </a:rPr>
              <a:t> </a:t>
            </a:r>
            <a:r>
              <a:rPr lang="en-IN" sz="2200" dirty="0"/>
              <a:t>traversals</a:t>
            </a:r>
            <a:endParaRPr lang="en-US" sz="2200" dirty="0"/>
          </a:p>
        </p:txBody>
      </p:sp>
      <p:sp>
        <p:nvSpPr>
          <p:cNvPr id="5" name="TextBox 4"/>
          <p:cNvSpPr txBox="1"/>
          <p:nvPr/>
        </p:nvSpPr>
        <p:spPr>
          <a:xfrm>
            <a:off x="1822847" y="1593720"/>
            <a:ext cx="3273588" cy="738664"/>
          </a:xfrm>
          <a:prstGeom prst="rect">
            <a:avLst/>
          </a:prstGeom>
          <a:noFill/>
        </p:spPr>
        <p:txBody>
          <a:bodyPr wrap="none" rtlCol="0">
            <a:spAutoFit/>
          </a:bodyPr>
          <a:lstStyle/>
          <a:p>
            <a:r>
              <a:rPr lang="pt-BR" sz="2100" b="1" dirty="0"/>
              <a:t>Inorder     :</a:t>
            </a:r>
            <a:r>
              <a:rPr lang="pt-BR" sz="2100" dirty="0"/>
              <a:t> D G B </a:t>
            </a:r>
            <a:r>
              <a:rPr lang="pt-BR" sz="2100" b="1" dirty="0"/>
              <a:t>A</a:t>
            </a:r>
            <a:r>
              <a:rPr lang="pt-BR" sz="2100" dirty="0"/>
              <a:t> H E I C F </a:t>
            </a:r>
          </a:p>
          <a:p>
            <a:r>
              <a:rPr lang="pt-BR" sz="2100" b="1" dirty="0"/>
              <a:t>Postorder :</a:t>
            </a:r>
            <a:r>
              <a:rPr lang="pt-BR" sz="2100" dirty="0"/>
              <a:t> G D B H I E F C </a:t>
            </a:r>
            <a:r>
              <a:rPr lang="pt-BR" sz="2100" b="1" dirty="0"/>
              <a:t>A</a:t>
            </a:r>
            <a:endParaRPr lang="en-US" sz="2100" b="1" dirty="0"/>
          </a:p>
        </p:txBody>
      </p:sp>
      <p:sp>
        <p:nvSpPr>
          <p:cNvPr id="6" name="TextBox 5"/>
          <p:cNvSpPr txBox="1"/>
          <p:nvPr/>
        </p:nvSpPr>
        <p:spPr>
          <a:xfrm>
            <a:off x="5248835" y="1189673"/>
            <a:ext cx="5145832" cy="1477328"/>
          </a:xfrm>
          <a:prstGeom prst="rect">
            <a:avLst/>
          </a:prstGeom>
          <a:noFill/>
        </p:spPr>
        <p:txBody>
          <a:bodyPr wrap="none" rtlCol="0">
            <a:spAutoFit/>
          </a:bodyPr>
          <a:lstStyle/>
          <a:p>
            <a:pPr marL="285750" indent="-285750">
              <a:buFont typeface="Arial" pitchFamily="34" charset="0"/>
              <a:buChar char="•"/>
            </a:pPr>
            <a:r>
              <a:rPr lang="en-IN" dirty="0"/>
              <a:t>Step 1: Find the root node </a:t>
            </a:r>
          </a:p>
          <a:p>
            <a:pPr marL="742950" lvl="1" indent="-285750">
              <a:buFont typeface="Arial" pitchFamily="34" charset="0"/>
              <a:buChar char="•"/>
            </a:pPr>
            <a:r>
              <a:rPr lang="en-IN" dirty="0" err="1"/>
              <a:t>Preoder</a:t>
            </a:r>
            <a:r>
              <a:rPr lang="en-IN" dirty="0"/>
              <a:t> Traversal – first node is root node </a:t>
            </a:r>
          </a:p>
          <a:p>
            <a:pPr marL="742950" lvl="1" indent="-285750">
              <a:buFont typeface="Arial" pitchFamily="34" charset="0"/>
              <a:buChar char="•"/>
            </a:pPr>
            <a:r>
              <a:rPr lang="en-IN" dirty="0" err="1"/>
              <a:t>Postoder</a:t>
            </a:r>
            <a:r>
              <a:rPr lang="en-IN" dirty="0"/>
              <a:t> Traversal last node is root node</a:t>
            </a:r>
          </a:p>
          <a:p>
            <a:pPr marL="285750" indent="-285750">
              <a:buFont typeface="Arial" pitchFamily="34" charset="0"/>
              <a:buChar char="•"/>
            </a:pPr>
            <a:r>
              <a:rPr lang="en-IN" dirty="0"/>
              <a:t>Step 2: Find Left &amp; Right Sub Tree</a:t>
            </a:r>
          </a:p>
          <a:p>
            <a:pPr marL="742950" lvl="1" indent="-285750">
              <a:buFont typeface="Arial" pitchFamily="34" charset="0"/>
              <a:buChar char="•"/>
            </a:pPr>
            <a:r>
              <a:rPr lang="en-IN" dirty="0" err="1"/>
              <a:t>Inorder</a:t>
            </a:r>
            <a:r>
              <a:rPr lang="en-IN" dirty="0"/>
              <a:t> traversal gives Left and right sub tree</a:t>
            </a:r>
            <a:endParaRPr lang="en-US" dirty="0"/>
          </a:p>
        </p:txBody>
      </p:sp>
      <p:cxnSp>
        <p:nvCxnSpPr>
          <p:cNvPr id="8" name="Straight Connector 7"/>
          <p:cNvCxnSpPr/>
          <p:nvPr/>
        </p:nvCxnSpPr>
        <p:spPr>
          <a:xfrm>
            <a:off x="5096435" y="1226405"/>
            <a:ext cx="0" cy="1440597"/>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p:cNvCxnSpPr/>
          <p:nvPr/>
        </p:nvCxnSpPr>
        <p:spPr>
          <a:xfrm>
            <a:off x="1793330" y="1226404"/>
            <a:ext cx="8763000" cy="0"/>
          </a:xfrm>
          <a:prstGeom prst="line">
            <a:avLst/>
          </a:prstGeom>
        </p:spPr>
        <p:style>
          <a:lnRef idx="2">
            <a:schemeClr val="dk1"/>
          </a:lnRef>
          <a:fillRef idx="0">
            <a:schemeClr val="dk1"/>
          </a:fillRef>
          <a:effectRef idx="1">
            <a:schemeClr val="dk1"/>
          </a:effectRef>
          <a:fontRef idx="minor">
            <a:schemeClr val="tx1"/>
          </a:fontRef>
        </p:style>
      </p:cxnSp>
      <p:cxnSp>
        <p:nvCxnSpPr>
          <p:cNvPr id="11" name="Straight Connector 10"/>
          <p:cNvCxnSpPr/>
          <p:nvPr/>
        </p:nvCxnSpPr>
        <p:spPr>
          <a:xfrm>
            <a:off x="1819835" y="2667001"/>
            <a:ext cx="8763000" cy="0"/>
          </a:xfrm>
          <a:prstGeom prst="line">
            <a:avLst/>
          </a:prstGeom>
        </p:spPr>
        <p:style>
          <a:lnRef idx="2">
            <a:schemeClr val="dk1"/>
          </a:lnRef>
          <a:fillRef idx="0">
            <a:schemeClr val="dk1"/>
          </a:fillRef>
          <a:effectRef idx="1">
            <a:schemeClr val="dk1"/>
          </a:effectRef>
          <a:fontRef idx="minor">
            <a:schemeClr val="tx1"/>
          </a:fontRef>
        </p:style>
      </p:cxnSp>
      <p:sp>
        <p:nvSpPr>
          <p:cNvPr id="3" name="Oval 2"/>
          <p:cNvSpPr/>
          <p:nvPr/>
        </p:nvSpPr>
        <p:spPr>
          <a:xfrm>
            <a:off x="1625220" y="3917579"/>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a:t>
            </a:r>
            <a:endParaRPr lang="en-US" sz="2400" b="1" dirty="0"/>
          </a:p>
        </p:txBody>
      </p:sp>
      <p:sp>
        <p:nvSpPr>
          <p:cNvPr id="7" name="Rounded Rectangle 6"/>
          <p:cNvSpPr/>
          <p:nvPr/>
        </p:nvSpPr>
        <p:spPr>
          <a:xfrm>
            <a:off x="1777620" y="4831979"/>
            <a:ext cx="1447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H,E,I,C,F</a:t>
            </a:r>
            <a:endParaRPr lang="en-US" sz="2400" b="1" dirty="0"/>
          </a:p>
        </p:txBody>
      </p:sp>
      <p:sp>
        <p:nvSpPr>
          <p:cNvPr id="14" name="Rounded Rectangle 13"/>
          <p:cNvSpPr/>
          <p:nvPr/>
        </p:nvSpPr>
        <p:spPr>
          <a:xfrm>
            <a:off x="654424" y="4821093"/>
            <a:ext cx="970797"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D,G,B</a:t>
            </a:r>
            <a:endParaRPr lang="en-US" sz="2400" b="1" dirty="0"/>
          </a:p>
        </p:txBody>
      </p:sp>
      <p:cxnSp>
        <p:nvCxnSpPr>
          <p:cNvPr id="17" name="Straight Arrow Connector 16"/>
          <p:cNvCxnSpPr>
            <a:stCxn id="3" idx="3"/>
            <a:endCxn id="14" idx="0"/>
          </p:cNvCxnSpPr>
          <p:nvPr/>
        </p:nvCxnSpPr>
        <p:spPr>
          <a:xfrm flipH="1">
            <a:off x="1139823" y="4396935"/>
            <a:ext cx="567641" cy="42415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a:stCxn id="3" idx="5"/>
            <a:endCxn id="7" idx="0"/>
          </p:cNvCxnSpPr>
          <p:nvPr/>
        </p:nvCxnSpPr>
        <p:spPr>
          <a:xfrm>
            <a:off x="2104576" y="4396935"/>
            <a:ext cx="396944" cy="435044"/>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2" name="TextBox 21"/>
          <p:cNvSpPr txBox="1"/>
          <p:nvPr/>
        </p:nvSpPr>
        <p:spPr>
          <a:xfrm>
            <a:off x="234362" y="3285647"/>
            <a:ext cx="3281604" cy="415498"/>
          </a:xfrm>
          <a:prstGeom prst="rect">
            <a:avLst/>
          </a:prstGeom>
          <a:noFill/>
        </p:spPr>
        <p:txBody>
          <a:bodyPr wrap="none" rtlCol="0">
            <a:spAutoFit/>
          </a:bodyPr>
          <a:lstStyle/>
          <a:p>
            <a:r>
              <a:rPr lang="pt-BR" sz="2100" b="1" dirty="0"/>
              <a:t>Inorder     : </a:t>
            </a:r>
            <a:r>
              <a:rPr lang="pt-BR" sz="2100" dirty="0"/>
              <a:t>D G B A H E I C F </a:t>
            </a:r>
          </a:p>
        </p:txBody>
      </p:sp>
      <p:sp>
        <p:nvSpPr>
          <p:cNvPr id="23" name="TextBox 22"/>
          <p:cNvSpPr txBox="1"/>
          <p:nvPr/>
        </p:nvSpPr>
        <p:spPr>
          <a:xfrm>
            <a:off x="199736" y="2764975"/>
            <a:ext cx="3237938" cy="415498"/>
          </a:xfrm>
          <a:prstGeom prst="rect">
            <a:avLst/>
          </a:prstGeom>
          <a:noFill/>
        </p:spPr>
        <p:txBody>
          <a:bodyPr wrap="none" rtlCol="0">
            <a:spAutoFit/>
          </a:bodyPr>
          <a:lstStyle/>
          <a:p>
            <a:r>
              <a:rPr lang="pt-BR" sz="2100" b="1" dirty="0"/>
              <a:t>Postorder :</a:t>
            </a:r>
            <a:r>
              <a:rPr lang="pt-BR" sz="2100" dirty="0"/>
              <a:t> G D B H I E F C A</a:t>
            </a:r>
            <a:endParaRPr lang="en-US" sz="2100" dirty="0"/>
          </a:p>
        </p:txBody>
      </p:sp>
      <p:sp>
        <p:nvSpPr>
          <p:cNvPr id="24" name="TextBox 23"/>
          <p:cNvSpPr txBox="1"/>
          <p:nvPr/>
        </p:nvSpPr>
        <p:spPr>
          <a:xfrm>
            <a:off x="3039533" y="2764973"/>
            <a:ext cx="348172" cy="415498"/>
          </a:xfrm>
          <a:prstGeom prst="rect">
            <a:avLst/>
          </a:prstGeom>
          <a:noFill/>
        </p:spPr>
        <p:txBody>
          <a:bodyPr wrap="none" rtlCol="0">
            <a:spAutoFit/>
          </a:bodyPr>
          <a:lstStyle/>
          <a:p>
            <a:r>
              <a:rPr lang="pt-BR" sz="2100" b="1" dirty="0">
                <a:solidFill>
                  <a:srgbClr val="C00000"/>
                </a:solidFill>
              </a:rPr>
              <a:t>A</a:t>
            </a:r>
            <a:endParaRPr lang="en-US" sz="2100" b="1" dirty="0">
              <a:solidFill>
                <a:srgbClr val="C00000"/>
              </a:solidFill>
            </a:endParaRPr>
          </a:p>
        </p:txBody>
      </p:sp>
      <p:sp>
        <p:nvSpPr>
          <p:cNvPr id="25" name="TextBox 24"/>
          <p:cNvSpPr txBox="1"/>
          <p:nvPr/>
        </p:nvSpPr>
        <p:spPr>
          <a:xfrm>
            <a:off x="2089364" y="3285645"/>
            <a:ext cx="348172" cy="415498"/>
          </a:xfrm>
          <a:prstGeom prst="rect">
            <a:avLst/>
          </a:prstGeom>
          <a:noFill/>
        </p:spPr>
        <p:txBody>
          <a:bodyPr wrap="none" rtlCol="0">
            <a:spAutoFit/>
          </a:bodyPr>
          <a:lstStyle/>
          <a:p>
            <a:r>
              <a:rPr lang="pt-BR" sz="2100" b="1" dirty="0">
                <a:solidFill>
                  <a:srgbClr val="C00000"/>
                </a:solidFill>
              </a:rPr>
              <a:t>A</a:t>
            </a:r>
            <a:endParaRPr lang="en-US" sz="2100" b="1" dirty="0">
              <a:solidFill>
                <a:srgbClr val="C00000"/>
              </a:solidFill>
            </a:endParaRPr>
          </a:p>
        </p:txBody>
      </p:sp>
      <p:cxnSp>
        <p:nvCxnSpPr>
          <p:cNvPr id="27" name="Straight Connector 26"/>
          <p:cNvCxnSpPr/>
          <p:nvPr/>
        </p:nvCxnSpPr>
        <p:spPr>
          <a:xfrm flipH="1">
            <a:off x="1527842" y="3657601"/>
            <a:ext cx="556647"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28" name="Straight Connector 27"/>
          <p:cNvCxnSpPr/>
          <p:nvPr/>
        </p:nvCxnSpPr>
        <p:spPr>
          <a:xfrm flipH="1">
            <a:off x="2420470" y="3657601"/>
            <a:ext cx="818396"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21" name="Oval 20"/>
          <p:cNvSpPr/>
          <p:nvPr/>
        </p:nvSpPr>
        <p:spPr>
          <a:xfrm>
            <a:off x="5823265" y="3034316"/>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a:t>
            </a:r>
            <a:endParaRPr lang="en-US" sz="2400" b="1" dirty="0"/>
          </a:p>
        </p:txBody>
      </p:sp>
      <p:cxnSp>
        <p:nvCxnSpPr>
          <p:cNvPr id="26" name="Straight Arrow Connector 25"/>
          <p:cNvCxnSpPr>
            <a:stCxn id="21" idx="3"/>
            <a:endCxn id="30" idx="0"/>
          </p:cNvCxnSpPr>
          <p:nvPr/>
        </p:nvCxnSpPr>
        <p:spPr>
          <a:xfrm flipH="1">
            <a:off x="5285668" y="3513672"/>
            <a:ext cx="619841" cy="293535"/>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9" name="Straight Arrow Connector 28"/>
          <p:cNvCxnSpPr>
            <a:stCxn id="21" idx="5"/>
            <a:endCxn id="33" idx="0"/>
          </p:cNvCxnSpPr>
          <p:nvPr/>
        </p:nvCxnSpPr>
        <p:spPr>
          <a:xfrm>
            <a:off x="6302621" y="3513672"/>
            <a:ext cx="543641" cy="293535"/>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30" name="Oval 29"/>
          <p:cNvSpPr/>
          <p:nvPr/>
        </p:nvSpPr>
        <p:spPr>
          <a:xfrm>
            <a:off x="5004868" y="3807207"/>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B</a:t>
            </a:r>
            <a:endParaRPr lang="en-US" sz="2400" b="1" dirty="0"/>
          </a:p>
        </p:txBody>
      </p:sp>
      <p:sp>
        <p:nvSpPr>
          <p:cNvPr id="31" name="Rounded Rectangle 30"/>
          <p:cNvSpPr/>
          <p:nvPr/>
        </p:nvSpPr>
        <p:spPr>
          <a:xfrm>
            <a:off x="4371008" y="4569207"/>
            <a:ext cx="710061"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D,G</a:t>
            </a:r>
            <a:endParaRPr lang="en-US" sz="2400" b="1" dirty="0"/>
          </a:p>
        </p:txBody>
      </p:sp>
      <p:cxnSp>
        <p:nvCxnSpPr>
          <p:cNvPr id="32" name="Straight Arrow Connector 31"/>
          <p:cNvCxnSpPr>
            <a:stCxn id="30" idx="3"/>
            <a:endCxn id="31" idx="0"/>
          </p:cNvCxnSpPr>
          <p:nvPr/>
        </p:nvCxnSpPr>
        <p:spPr>
          <a:xfrm flipH="1">
            <a:off x="4726039" y="4286563"/>
            <a:ext cx="361073" cy="282644"/>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33" name="Oval 32"/>
          <p:cNvSpPr/>
          <p:nvPr/>
        </p:nvSpPr>
        <p:spPr>
          <a:xfrm>
            <a:off x="6565462" y="3807207"/>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34" name="Rounded Rectangle 33"/>
          <p:cNvSpPr/>
          <p:nvPr/>
        </p:nvSpPr>
        <p:spPr>
          <a:xfrm>
            <a:off x="5442737" y="4580087"/>
            <a:ext cx="1009931"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H,E,I</a:t>
            </a:r>
            <a:endParaRPr lang="en-US" sz="2400" b="1" dirty="0"/>
          </a:p>
        </p:txBody>
      </p:sp>
      <p:sp>
        <p:nvSpPr>
          <p:cNvPr id="35" name="Oval 34"/>
          <p:cNvSpPr/>
          <p:nvPr/>
        </p:nvSpPr>
        <p:spPr>
          <a:xfrm>
            <a:off x="7062268" y="4616681"/>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F</a:t>
            </a:r>
            <a:endParaRPr lang="en-US" sz="2400" b="1" dirty="0"/>
          </a:p>
        </p:txBody>
      </p:sp>
      <p:cxnSp>
        <p:nvCxnSpPr>
          <p:cNvPr id="36" name="Straight Arrow Connector 35"/>
          <p:cNvCxnSpPr>
            <a:stCxn id="33" idx="3"/>
            <a:endCxn id="34" idx="0"/>
          </p:cNvCxnSpPr>
          <p:nvPr/>
        </p:nvCxnSpPr>
        <p:spPr>
          <a:xfrm flipH="1">
            <a:off x="5947703" y="4286563"/>
            <a:ext cx="700003" cy="293524"/>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7" name="Straight Arrow Connector 36"/>
          <p:cNvCxnSpPr>
            <a:stCxn id="33" idx="5"/>
            <a:endCxn id="35" idx="0"/>
          </p:cNvCxnSpPr>
          <p:nvPr/>
        </p:nvCxnSpPr>
        <p:spPr>
          <a:xfrm>
            <a:off x="7044818" y="4286563"/>
            <a:ext cx="298250" cy="33011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38" name="Oval 37"/>
          <p:cNvSpPr/>
          <p:nvPr/>
        </p:nvSpPr>
        <p:spPr>
          <a:xfrm>
            <a:off x="9828117" y="2944467"/>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a:t>
            </a:r>
            <a:endParaRPr lang="en-US" sz="2400" b="1" dirty="0"/>
          </a:p>
        </p:txBody>
      </p:sp>
      <p:cxnSp>
        <p:nvCxnSpPr>
          <p:cNvPr id="39" name="Straight Arrow Connector 38"/>
          <p:cNvCxnSpPr>
            <a:stCxn id="38" idx="3"/>
            <a:endCxn id="41" idx="0"/>
          </p:cNvCxnSpPr>
          <p:nvPr/>
        </p:nvCxnSpPr>
        <p:spPr>
          <a:xfrm flipH="1">
            <a:off x="9290520" y="3423823"/>
            <a:ext cx="619841" cy="293535"/>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0" name="Straight Arrow Connector 39"/>
          <p:cNvCxnSpPr>
            <a:stCxn id="38" idx="5"/>
            <a:endCxn id="43" idx="0"/>
          </p:cNvCxnSpPr>
          <p:nvPr/>
        </p:nvCxnSpPr>
        <p:spPr>
          <a:xfrm>
            <a:off x="10307473" y="3423823"/>
            <a:ext cx="543641" cy="293535"/>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41" name="Oval 40"/>
          <p:cNvSpPr/>
          <p:nvPr/>
        </p:nvSpPr>
        <p:spPr>
          <a:xfrm>
            <a:off x="9009720" y="3717358"/>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B</a:t>
            </a:r>
            <a:endParaRPr lang="en-US" sz="2400" b="1" dirty="0"/>
          </a:p>
        </p:txBody>
      </p:sp>
      <p:cxnSp>
        <p:nvCxnSpPr>
          <p:cNvPr id="42" name="Straight Arrow Connector 41"/>
          <p:cNvCxnSpPr>
            <a:stCxn id="41" idx="3"/>
            <a:endCxn id="47" idx="0"/>
          </p:cNvCxnSpPr>
          <p:nvPr/>
        </p:nvCxnSpPr>
        <p:spPr>
          <a:xfrm flipH="1">
            <a:off x="8661117" y="4196714"/>
            <a:ext cx="430847" cy="41548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43" name="Oval 42"/>
          <p:cNvSpPr/>
          <p:nvPr/>
        </p:nvSpPr>
        <p:spPr>
          <a:xfrm>
            <a:off x="10570314" y="3717358"/>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44" name="Oval 43"/>
          <p:cNvSpPr/>
          <p:nvPr/>
        </p:nvSpPr>
        <p:spPr>
          <a:xfrm>
            <a:off x="11067120" y="4526832"/>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F</a:t>
            </a:r>
            <a:endParaRPr lang="en-US" sz="2400" b="1" dirty="0"/>
          </a:p>
        </p:txBody>
      </p:sp>
      <p:cxnSp>
        <p:nvCxnSpPr>
          <p:cNvPr id="45" name="Straight Arrow Connector 44"/>
          <p:cNvCxnSpPr>
            <a:stCxn id="43" idx="3"/>
            <a:endCxn id="50" idx="0"/>
          </p:cNvCxnSpPr>
          <p:nvPr/>
        </p:nvCxnSpPr>
        <p:spPr>
          <a:xfrm flipH="1">
            <a:off x="10221711" y="4196714"/>
            <a:ext cx="430847" cy="32445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6" name="Straight Arrow Connector 45"/>
          <p:cNvCxnSpPr>
            <a:stCxn id="43" idx="5"/>
            <a:endCxn id="44" idx="0"/>
          </p:cNvCxnSpPr>
          <p:nvPr/>
        </p:nvCxnSpPr>
        <p:spPr>
          <a:xfrm>
            <a:off x="11049670" y="4196714"/>
            <a:ext cx="298250" cy="33011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47" name="Oval 46"/>
          <p:cNvSpPr/>
          <p:nvPr/>
        </p:nvSpPr>
        <p:spPr>
          <a:xfrm>
            <a:off x="8380317" y="4612194"/>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a:t>
            </a:r>
            <a:endParaRPr lang="en-US" sz="2400" b="1" dirty="0"/>
          </a:p>
        </p:txBody>
      </p:sp>
      <p:sp>
        <p:nvSpPr>
          <p:cNvPr id="48" name="Oval 47"/>
          <p:cNvSpPr/>
          <p:nvPr/>
        </p:nvSpPr>
        <p:spPr>
          <a:xfrm>
            <a:off x="8834073" y="5450394"/>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G</a:t>
            </a:r>
            <a:endParaRPr lang="en-US" sz="2400" b="1" dirty="0"/>
          </a:p>
        </p:txBody>
      </p:sp>
      <p:cxnSp>
        <p:nvCxnSpPr>
          <p:cNvPr id="49" name="Straight Arrow Connector 48"/>
          <p:cNvCxnSpPr>
            <a:stCxn id="47" idx="5"/>
            <a:endCxn id="48" idx="0"/>
          </p:cNvCxnSpPr>
          <p:nvPr/>
        </p:nvCxnSpPr>
        <p:spPr>
          <a:xfrm>
            <a:off x="8859673" y="5091550"/>
            <a:ext cx="255200" cy="358844"/>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50" name="Oval 49"/>
          <p:cNvSpPr/>
          <p:nvPr/>
        </p:nvSpPr>
        <p:spPr>
          <a:xfrm>
            <a:off x="9940911" y="4521172"/>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E</a:t>
            </a:r>
            <a:endParaRPr lang="en-US" sz="2400" b="1" dirty="0"/>
          </a:p>
        </p:txBody>
      </p:sp>
      <p:sp>
        <p:nvSpPr>
          <p:cNvPr id="51" name="Oval 50"/>
          <p:cNvSpPr/>
          <p:nvPr/>
        </p:nvSpPr>
        <p:spPr>
          <a:xfrm>
            <a:off x="9447117" y="5400952"/>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H</a:t>
            </a:r>
            <a:endParaRPr lang="en-US" sz="2400" b="1" dirty="0"/>
          </a:p>
        </p:txBody>
      </p:sp>
      <p:sp>
        <p:nvSpPr>
          <p:cNvPr id="52" name="Oval 51"/>
          <p:cNvSpPr/>
          <p:nvPr/>
        </p:nvSpPr>
        <p:spPr>
          <a:xfrm>
            <a:off x="10394667" y="5439021"/>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I</a:t>
            </a:r>
            <a:endParaRPr lang="en-US" sz="2400" b="1" dirty="0"/>
          </a:p>
        </p:txBody>
      </p:sp>
      <p:cxnSp>
        <p:nvCxnSpPr>
          <p:cNvPr id="53" name="Straight Arrow Connector 52"/>
          <p:cNvCxnSpPr>
            <a:stCxn id="50" idx="3"/>
            <a:endCxn id="51" idx="0"/>
          </p:cNvCxnSpPr>
          <p:nvPr/>
        </p:nvCxnSpPr>
        <p:spPr>
          <a:xfrm flipH="1">
            <a:off x="9727917" y="5000528"/>
            <a:ext cx="295238" cy="400424"/>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54" name="Straight Arrow Connector 53"/>
          <p:cNvCxnSpPr>
            <a:stCxn id="50" idx="5"/>
            <a:endCxn id="52" idx="0"/>
          </p:cNvCxnSpPr>
          <p:nvPr/>
        </p:nvCxnSpPr>
        <p:spPr>
          <a:xfrm>
            <a:off x="10420267" y="5000528"/>
            <a:ext cx="255200" cy="438493"/>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363785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2" fill="hold" nodeType="click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wipe(right)">
                                      <p:cBhvr>
                                        <p:cTn id="57" dur="500"/>
                                        <p:tgtEl>
                                          <p:spTgt spid="2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wipe(left)">
                                      <p:cBhvr>
                                        <p:cTn id="62" dur="500"/>
                                        <p:tgtEl>
                                          <p:spTgt spid="28"/>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9"/>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1"/>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26"/>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9"/>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30"/>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32"/>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31"/>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33"/>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36"/>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34"/>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37"/>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35"/>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38"/>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39"/>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41"/>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42"/>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40"/>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43"/>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46"/>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44"/>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45"/>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47"/>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nodeType="clickEffect">
                                  <p:stCondLst>
                                    <p:cond delay="0"/>
                                  </p:stCondLst>
                                  <p:childTnLst>
                                    <p:set>
                                      <p:cBhvr>
                                        <p:cTn id="144" dur="1" fill="hold">
                                          <p:stCondLst>
                                            <p:cond delay="0"/>
                                          </p:stCondLst>
                                        </p:cTn>
                                        <p:tgtEl>
                                          <p:spTgt spid="49"/>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48"/>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50"/>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nodeType="clickEffect">
                                  <p:stCondLst>
                                    <p:cond delay="0"/>
                                  </p:stCondLst>
                                  <p:childTnLst>
                                    <p:set>
                                      <p:cBhvr>
                                        <p:cTn id="154" dur="1" fill="hold">
                                          <p:stCondLst>
                                            <p:cond delay="0"/>
                                          </p:stCondLst>
                                        </p:cTn>
                                        <p:tgtEl>
                                          <p:spTgt spid="53"/>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51"/>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nodeType="clickEffect">
                                  <p:stCondLst>
                                    <p:cond delay="0"/>
                                  </p:stCondLst>
                                  <p:childTnLst>
                                    <p:set>
                                      <p:cBhvr>
                                        <p:cTn id="160" dur="1" fill="hold">
                                          <p:stCondLst>
                                            <p:cond delay="0"/>
                                          </p:stCondLst>
                                        </p:cTn>
                                        <p:tgtEl>
                                          <p:spTgt spid="54"/>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3" grpId="0" animBg="1"/>
      <p:bldP spid="7" grpId="0" animBg="1"/>
      <p:bldP spid="14" grpId="0" animBg="1"/>
      <p:bldP spid="22" grpId="0"/>
      <p:bldP spid="23" grpId="0"/>
      <p:bldP spid="24" grpId="0"/>
      <p:bldP spid="25" grpId="0"/>
      <p:bldP spid="21" grpId="0" animBg="1"/>
      <p:bldP spid="30" grpId="0" animBg="1"/>
      <p:bldP spid="31" grpId="0" animBg="1"/>
      <p:bldP spid="33" grpId="0" animBg="1"/>
      <p:bldP spid="34" grpId="0" animBg="1"/>
      <p:bldP spid="35" grpId="0" animBg="1"/>
      <p:bldP spid="38" grpId="0" animBg="1"/>
      <p:bldP spid="41" grpId="0" animBg="1"/>
      <p:bldP spid="43" grpId="0" animBg="1"/>
      <p:bldP spid="44" grpId="0" animBg="1"/>
      <p:bldP spid="47" grpId="0" animBg="1"/>
      <p:bldP spid="48" grpId="0" animBg="1"/>
      <p:bldP spid="50" grpId="0" animBg="1"/>
      <p:bldP spid="51" grpId="0" animBg="1"/>
      <p:bldP spid="5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Construct Binary Tree from Traversal</a:t>
            </a:r>
            <a:endParaRPr lang="en-US" dirty="0"/>
          </a:p>
        </p:txBody>
      </p:sp>
      <p:sp>
        <p:nvSpPr>
          <p:cNvPr id="4" name="TextBox 3"/>
          <p:cNvSpPr txBox="1"/>
          <p:nvPr/>
        </p:nvSpPr>
        <p:spPr>
          <a:xfrm>
            <a:off x="6221414" y="826117"/>
            <a:ext cx="3913187" cy="415498"/>
          </a:xfrm>
          <a:prstGeom prst="rect">
            <a:avLst/>
          </a:prstGeom>
          <a:noFill/>
        </p:spPr>
        <p:txBody>
          <a:bodyPr wrap="none" rtlCol="0">
            <a:spAutoFit/>
          </a:bodyPr>
          <a:lstStyle/>
          <a:p>
            <a:r>
              <a:rPr lang="pt-BR" sz="2100" b="1" dirty="0"/>
              <a:t>Inorder   : </a:t>
            </a:r>
            <a:r>
              <a:rPr lang="pt-BR" sz="2100" dirty="0"/>
              <a:t>Q B K C F A G P E D  H R</a:t>
            </a:r>
          </a:p>
        </p:txBody>
      </p:sp>
      <p:sp>
        <p:nvSpPr>
          <p:cNvPr id="5" name="TextBox 4"/>
          <p:cNvSpPr txBox="1"/>
          <p:nvPr/>
        </p:nvSpPr>
        <p:spPr>
          <a:xfrm>
            <a:off x="1920358" y="826117"/>
            <a:ext cx="3947043" cy="415498"/>
          </a:xfrm>
          <a:prstGeom prst="rect">
            <a:avLst/>
          </a:prstGeom>
          <a:noFill/>
        </p:spPr>
        <p:txBody>
          <a:bodyPr wrap="none" rtlCol="0">
            <a:spAutoFit/>
          </a:bodyPr>
          <a:lstStyle/>
          <a:p>
            <a:r>
              <a:rPr lang="pt-BR" sz="2100" b="1" dirty="0"/>
              <a:t>Preorder : </a:t>
            </a:r>
            <a:r>
              <a:rPr lang="pt-BR" sz="2100" dirty="0"/>
              <a:t>G B Q A C K F P D  E R H</a:t>
            </a:r>
            <a:endParaRPr lang="en-US" sz="2100" dirty="0"/>
          </a:p>
        </p:txBody>
      </p:sp>
      <p:cxnSp>
        <p:nvCxnSpPr>
          <p:cNvPr id="6" name="Straight Connector 5"/>
          <p:cNvCxnSpPr/>
          <p:nvPr/>
        </p:nvCxnSpPr>
        <p:spPr>
          <a:xfrm>
            <a:off x="1752600" y="1317813"/>
            <a:ext cx="8686800" cy="0"/>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p:cNvCxnSpPr/>
          <p:nvPr/>
        </p:nvCxnSpPr>
        <p:spPr>
          <a:xfrm>
            <a:off x="6019800" y="749915"/>
            <a:ext cx="0" cy="567898"/>
          </a:xfrm>
          <a:prstGeom prst="line">
            <a:avLst/>
          </a:prstGeom>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3058417" y="826115"/>
            <a:ext cx="341760" cy="415498"/>
          </a:xfrm>
          <a:prstGeom prst="rect">
            <a:avLst/>
          </a:prstGeom>
          <a:noFill/>
        </p:spPr>
        <p:txBody>
          <a:bodyPr wrap="none" rtlCol="0">
            <a:spAutoFit/>
          </a:bodyPr>
          <a:lstStyle/>
          <a:p>
            <a:pPr algn="ctr"/>
            <a:r>
              <a:rPr lang="pt-BR" sz="2100" b="1" dirty="0">
                <a:solidFill>
                  <a:srgbClr val="C00000"/>
                </a:solidFill>
              </a:rPr>
              <a:t>G</a:t>
            </a:r>
            <a:endParaRPr lang="en-US" sz="2100" b="1" dirty="0">
              <a:solidFill>
                <a:srgbClr val="C00000"/>
              </a:solidFill>
            </a:endParaRPr>
          </a:p>
        </p:txBody>
      </p:sp>
      <p:sp>
        <p:nvSpPr>
          <p:cNvPr id="9" name="TextBox 8"/>
          <p:cNvSpPr txBox="1"/>
          <p:nvPr/>
        </p:nvSpPr>
        <p:spPr>
          <a:xfrm>
            <a:off x="8557752" y="827872"/>
            <a:ext cx="341760" cy="415498"/>
          </a:xfrm>
          <a:prstGeom prst="rect">
            <a:avLst/>
          </a:prstGeom>
          <a:noFill/>
        </p:spPr>
        <p:txBody>
          <a:bodyPr wrap="none" rtlCol="0">
            <a:spAutoFit/>
          </a:bodyPr>
          <a:lstStyle/>
          <a:p>
            <a:pPr algn="ctr"/>
            <a:r>
              <a:rPr lang="pt-BR" sz="2100" b="1" dirty="0">
                <a:solidFill>
                  <a:srgbClr val="C00000"/>
                </a:solidFill>
              </a:rPr>
              <a:t>G</a:t>
            </a:r>
            <a:endParaRPr lang="en-US" sz="2100" b="1" dirty="0">
              <a:solidFill>
                <a:srgbClr val="C00000"/>
              </a:solidFill>
            </a:endParaRPr>
          </a:p>
        </p:txBody>
      </p:sp>
      <p:cxnSp>
        <p:nvCxnSpPr>
          <p:cNvPr id="11" name="Straight Connector 10"/>
          <p:cNvCxnSpPr/>
          <p:nvPr/>
        </p:nvCxnSpPr>
        <p:spPr>
          <a:xfrm flipH="1">
            <a:off x="7454153" y="1241613"/>
            <a:ext cx="1135154"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12" name="Straight Connector 11"/>
          <p:cNvCxnSpPr/>
          <p:nvPr/>
        </p:nvCxnSpPr>
        <p:spPr>
          <a:xfrm flipH="1">
            <a:off x="8910439" y="1241613"/>
            <a:ext cx="1004526"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15" name="Oval 14"/>
          <p:cNvSpPr/>
          <p:nvPr/>
        </p:nvSpPr>
        <p:spPr>
          <a:xfrm>
            <a:off x="1588869" y="1573307"/>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G</a:t>
            </a:r>
            <a:endParaRPr lang="en-US" sz="2400" b="1" dirty="0"/>
          </a:p>
        </p:txBody>
      </p:sp>
      <p:sp>
        <p:nvSpPr>
          <p:cNvPr id="16" name="Rounded Rectangle 15"/>
          <p:cNvSpPr/>
          <p:nvPr/>
        </p:nvSpPr>
        <p:spPr>
          <a:xfrm>
            <a:off x="284861" y="2489633"/>
            <a:ext cx="14400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Q B K C F A</a:t>
            </a:r>
          </a:p>
        </p:txBody>
      </p:sp>
      <p:sp>
        <p:nvSpPr>
          <p:cNvPr id="17" name="Rounded Rectangle 16"/>
          <p:cNvSpPr/>
          <p:nvPr/>
        </p:nvSpPr>
        <p:spPr>
          <a:xfrm>
            <a:off x="1985687" y="2489633"/>
            <a:ext cx="14400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dirty="0"/>
              <a:t>P E D  H R</a:t>
            </a:r>
            <a:endParaRPr lang="en-US" sz="2000" b="1" dirty="0"/>
          </a:p>
        </p:txBody>
      </p:sp>
      <p:cxnSp>
        <p:nvCxnSpPr>
          <p:cNvPr id="19" name="Straight Arrow Connector 18"/>
          <p:cNvCxnSpPr>
            <a:stCxn id="15" idx="3"/>
            <a:endCxn id="16" idx="0"/>
          </p:cNvCxnSpPr>
          <p:nvPr/>
        </p:nvCxnSpPr>
        <p:spPr>
          <a:xfrm flipH="1">
            <a:off x="1004861" y="2052663"/>
            <a:ext cx="666252" cy="43697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a:stCxn id="15" idx="5"/>
            <a:endCxn id="17" idx="0"/>
          </p:cNvCxnSpPr>
          <p:nvPr/>
        </p:nvCxnSpPr>
        <p:spPr>
          <a:xfrm>
            <a:off x="2068225" y="2052663"/>
            <a:ext cx="637462" cy="43697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2" name="Oval 21"/>
          <p:cNvSpPr/>
          <p:nvPr/>
        </p:nvSpPr>
        <p:spPr>
          <a:xfrm>
            <a:off x="1548480" y="3572438"/>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G</a:t>
            </a:r>
            <a:endParaRPr lang="en-US" sz="2400" b="1" dirty="0"/>
          </a:p>
        </p:txBody>
      </p:sp>
      <p:sp>
        <p:nvSpPr>
          <p:cNvPr id="27" name="Rounded Rectangle 26"/>
          <p:cNvSpPr/>
          <p:nvPr/>
        </p:nvSpPr>
        <p:spPr>
          <a:xfrm>
            <a:off x="1101718" y="5353857"/>
            <a:ext cx="10800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K C F A</a:t>
            </a:r>
          </a:p>
        </p:txBody>
      </p:sp>
      <p:sp>
        <p:nvSpPr>
          <p:cNvPr id="28" name="Oval 27"/>
          <p:cNvSpPr/>
          <p:nvPr/>
        </p:nvSpPr>
        <p:spPr>
          <a:xfrm>
            <a:off x="802346" y="4346189"/>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B</a:t>
            </a:r>
            <a:endParaRPr lang="en-US" sz="2400" b="1" dirty="0"/>
          </a:p>
        </p:txBody>
      </p:sp>
      <p:sp>
        <p:nvSpPr>
          <p:cNvPr id="30" name="Oval 29"/>
          <p:cNvSpPr/>
          <p:nvPr/>
        </p:nvSpPr>
        <p:spPr>
          <a:xfrm>
            <a:off x="309288" y="5166334"/>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Q</a:t>
            </a:r>
            <a:endParaRPr lang="en-US" sz="2400" b="1" dirty="0"/>
          </a:p>
        </p:txBody>
      </p:sp>
      <p:cxnSp>
        <p:nvCxnSpPr>
          <p:cNvPr id="32" name="Straight Arrow Connector 31"/>
          <p:cNvCxnSpPr>
            <a:stCxn id="28" idx="3"/>
            <a:endCxn id="30" idx="0"/>
          </p:cNvCxnSpPr>
          <p:nvPr/>
        </p:nvCxnSpPr>
        <p:spPr>
          <a:xfrm flipH="1">
            <a:off x="590088" y="4825545"/>
            <a:ext cx="294502" cy="340789"/>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4" name="Straight Arrow Connector 33"/>
          <p:cNvCxnSpPr>
            <a:stCxn id="28" idx="5"/>
            <a:endCxn id="27" idx="0"/>
          </p:cNvCxnSpPr>
          <p:nvPr/>
        </p:nvCxnSpPr>
        <p:spPr>
          <a:xfrm>
            <a:off x="1281702" y="4825545"/>
            <a:ext cx="360016" cy="528312"/>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35" name="Rounded Rectangle 34"/>
          <p:cNvSpPr/>
          <p:nvPr/>
        </p:nvSpPr>
        <p:spPr>
          <a:xfrm>
            <a:off x="2465298" y="5353857"/>
            <a:ext cx="10800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dirty="0"/>
              <a:t>E D  H R</a:t>
            </a:r>
            <a:endParaRPr lang="en-US" sz="2000" b="1" dirty="0"/>
          </a:p>
        </p:txBody>
      </p:sp>
      <p:sp>
        <p:nvSpPr>
          <p:cNvPr id="36" name="Oval 35"/>
          <p:cNvSpPr/>
          <p:nvPr/>
        </p:nvSpPr>
        <p:spPr>
          <a:xfrm>
            <a:off x="2281522" y="4373403"/>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P</a:t>
            </a:r>
            <a:endParaRPr lang="en-US" sz="2400" b="1" dirty="0"/>
          </a:p>
        </p:txBody>
      </p:sp>
      <p:cxnSp>
        <p:nvCxnSpPr>
          <p:cNvPr id="39" name="Straight Arrow Connector 38"/>
          <p:cNvCxnSpPr>
            <a:stCxn id="36" idx="5"/>
            <a:endCxn id="35" idx="0"/>
          </p:cNvCxnSpPr>
          <p:nvPr/>
        </p:nvCxnSpPr>
        <p:spPr>
          <a:xfrm>
            <a:off x="2760878" y="4852759"/>
            <a:ext cx="244420" cy="50109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40" name="Oval 39"/>
          <p:cNvSpPr/>
          <p:nvPr/>
        </p:nvSpPr>
        <p:spPr>
          <a:xfrm>
            <a:off x="5453198" y="1649507"/>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G</a:t>
            </a:r>
            <a:endParaRPr lang="en-US" sz="2400" b="1" dirty="0"/>
          </a:p>
        </p:txBody>
      </p:sp>
      <p:cxnSp>
        <p:nvCxnSpPr>
          <p:cNvPr id="41" name="Straight Arrow Connector 40"/>
          <p:cNvCxnSpPr>
            <a:stCxn id="40" idx="3"/>
            <a:endCxn id="44" idx="0"/>
          </p:cNvCxnSpPr>
          <p:nvPr/>
        </p:nvCxnSpPr>
        <p:spPr>
          <a:xfrm flipH="1">
            <a:off x="5076918" y="2128863"/>
            <a:ext cx="458524" cy="23333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2" name="Straight Arrow Connector 41"/>
          <p:cNvCxnSpPr>
            <a:stCxn id="40" idx="5"/>
            <a:endCxn id="49" idx="0"/>
          </p:cNvCxnSpPr>
          <p:nvPr/>
        </p:nvCxnSpPr>
        <p:spPr>
          <a:xfrm>
            <a:off x="5932554" y="2128863"/>
            <a:ext cx="426910" cy="23333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44" name="Oval 43"/>
          <p:cNvSpPr/>
          <p:nvPr/>
        </p:nvSpPr>
        <p:spPr>
          <a:xfrm>
            <a:off x="4796118" y="2362200"/>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B</a:t>
            </a:r>
            <a:endParaRPr lang="en-US" sz="2400" b="1" dirty="0"/>
          </a:p>
        </p:txBody>
      </p:sp>
      <p:sp>
        <p:nvSpPr>
          <p:cNvPr id="45" name="Oval 44"/>
          <p:cNvSpPr/>
          <p:nvPr/>
        </p:nvSpPr>
        <p:spPr>
          <a:xfrm>
            <a:off x="4356848" y="3330262"/>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Q</a:t>
            </a:r>
            <a:endParaRPr lang="en-US" sz="2400" b="1" dirty="0"/>
          </a:p>
        </p:txBody>
      </p:sp>
      <p:cxnSp>
        <p:nvCxnSpPr>
          <p:cNvPr id="46" name="Straight Arrow Connector 45"/>
          <p:cNvCxnSpPr>
            <a:stCxn id="44" idx="3"/>
            <a:endCxn id="45" idx="0"/>
          </p:cNvCxnSpPr>
          <p:nvPr/>
        </p:nvCxnSpPr>
        <p:spPr>
          <a:xfrm flipH="1">
            <a:off x="4637648" y="2841556"/>
            <a:ext cx="240714" cy="48870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7" name="Straight Arrow Connector 46"/>
          <p:cNvCxnSpPr>
            <a:stCxn id="44" idx="5"/>
            <a:endCxn id="53" idx="0"/>
          </p:cNvCxnSpPr>
          <p:nvPr/>
        </p:nvCxnSpPr>
        <p:spPr>
          <a:xfrm>
            <a:off x="5275474" y="2841556"/>
            <a:ext cx="246525" cy="48870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49" name="Oval 48"/>
          <p:cNvSpPr/>
          <p:nvPr/>
        </p:nvSpPr>
        <p:spPr>
          <a:xfrm>
            <a:off x="6078664" y="2362200"/>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P</a:t>
            </a:r>
            <a:endParaRPr lang="en-US" sz="2400" b="1" dirty="0"/>
          </a:p>
        </p:txBody>
      </p:sp>
      <p:cxnSp>
        <p:nvCxnSpPr>
          <p:cNvPr id="50" name="Straight Arrow Connector 49"/>
          <p:cNvCxnSpPr>
            <a:stCxn id="49" idx="5"/>
            <a:endCxn id="56" idx="0"/>
          </p:cNvCxnSpPr>
          <p:nvPr/>
        </p:nvCxnSpPr>
        <p:spPr>
          <a:xfrm>
            <a:off x="6558020" y="2841556"/>
            <a:ext cx="263126" cy="399184"/>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52" name="Rounded Rectangle 51"/>
          <p:cNvSpPr/>
          <p:nvPr/>
        </p:nvSpPr>
        <p:spPr>
          <a:xfrm>
            <a:off x="4667278" y="4316503"/>
            <a:ext cx="801786"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K C F</a:t>
            </a:r>
          </a:p>
        </p:txBody>
      </p:sp>
      <p:sp>
        <p:nvSpPr>
          <p:cNvPr id="53" name="Oval 52"/>
          <p:cNvSpPr/>
          <p:nvPr/>
        </p:nvSpPr>
        <p:spPr>
          <a:xfrm>
            <a:off x="5241199" y="3330262"/>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a:t>
            </a:r>
            <a:endParaRPr lang="en-US" sz="2400" b="1" dirty="0"/>
          </a:p>
        </p:txBody>
      </p:sp>
      <p:sp>
        <p:nvSpPr>
          <p:cNvPr id="55" name="Rounded Rectangle 54"/>
          <p:cNvSpPr/>
          <p:nvPr/>
        </p:nvSpPr>
        <p:spPr>
          <a:xfrm>
            <a:off x="6983505" y="4316503"/>
            <a:ext cx="679344"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dirty="0"/>
              <a:t>H R</a:t>
            </a:r>
            <a:endParaRPr lang="en-US" sz="2000" b="1" dirty="0"/>
          </a:p>
        </p:txBody>
      </p:sp>
      <p:sp>
        <p:nvSpPr>
          <p:cNvPr id="56" name="Oval 55"/>
          <p:cNvSpPr/>
          <p:nvPr/>
        </p:nvSpPr>
        <p:spPr>
          <a:xfrm>
            <a:off x="6540346" y="3240740"/>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a:t>
            </a:r>
            <a:endParaRPr lang="en-US" sz="2400" b="1" dirty="0"/>
          </a:p>
        </p:txBody>
      </p:sp>
      <p:cxnSp>
        <p:nvCxnSpPr>
          <p:cNvPr id="59" name="Straight Arrow Connector 58"/>
          <p:cNvCxnSpPr>
            <a:stCxn id="53" idx="3"/>
            <a:endCxn id="52" idx="0"/>
          </p:cNvCxnSpPr>
          <p:nvPr/>
        </p:nvCxnSpPr>
        <p:spPr>
          <a:xfrm flipH="1">
            <a:off x="5068171" y="3809618"/>
            <a:ext cx="255272" cy="506885"/>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64" name="Straight Arrow Connector 63"/>
          <p:cNvCxnSpPr>
            <a:stCxn id="56" idx="5"/>
            <a:endCxn id="55" idx="0"/>
          </p:cNvCxnSpPr>
          <p:nvPr/>
        </p:nvCxnSpPr>
        <p:spPr>
          <a:xfrm>
            <a:off x="7019702" y="3720096"/>
            <a:ext cx="303475" cy="59640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65" name="Oval 64"/>
          <p:cNvSpPr/>
          <p:nvPr/>
        </p:nvSpPr>
        <p:spPr>
          <a:xfrm>
            <a:off x="9678132" y="1528486"/>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G</a:t>
            </a:r>
            <a:endParaRPr lang="en-US" sz="2400" b="1" dirty="0"/>
          </a:p>
        </p:txBody>
      </p:sp>
      <p:cxnSp>
        <p:nvCxnSpPr>
          <p:cNvPr id="66" name="Straight Arrow Connector 65"/>
          <p:cNvCxnSpPr>
            <a:stCxn id="65" idx="3"/>
            <a:endCxn id="68" idx="7"/>
          </p:cNvCxnSpPr>
          <p:nvPr/>
        </p:nvCxnSpPr>
        <p:spPr>
          <a:xfrm flipH="1">
            <a:off x="9364112" y="2007842"/>
            <a:ext cx="396264" cy="30661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67" name="Straight Arrow Connector 66"/>
          <p:cNvCxnSpPr>
            <a:stCxn id="65" idx="5"/>
            <a:endCxn id="72" idx="1"/>
          </p:cNvCxnSpPr>
          <p:nvPr/>
        </p:nvCxnSpPr>
        <p:spPr>
          <a:xfrm>
            <a:off x="10157488" y="2007842"/>
            <a:ext cx="288688" cy="30661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68" name="Oval 67"/>
          <p:cNvSpPr/>
          <p:nvPr/>
        </p:nvSpPr>
        <p:spPr>
          <a:xfrm>
            <a:off x="8884756" y="2232215"/>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B</a:t>
            </a:r>
            <a:endParaRPr lang="en-US" sz="2400" b="1" dirty="0"/>
          </a:p>
        </p:txBody>
      </p:sp>
      <p:sp>
        <p:nvSpPr>
          <p:cNvPr id="69" name="Oval 68"/>
          <p:cNvSpPr/>
          <p:nvPr/>
        </p:nvSpPr>
        <p:spPr>
          <a:xfrm>
            <a:off x="8400662" y="3148425"/>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Q</a:t>
            </a:r>
            <a:endParaRPr lang="en-US" sz="2400" b="1" dirty="0"/>
          </a:p>
        </p:txBody>
      </p:sp>
      <p:cxnSp>
        <p:nvCxnSpPr>
          <p:cNvPr id="70" name="Straight Arrow Connector 69"/>
          <p:cNvCxnSpPr>
            <a:stCxn id="68" idx="3"/>
            <a:endCxn id="69" idx="0"/>
          </p:cNvCxnSpPr>
          <p:nvPr/>
        </p:nvCxnSpPr>
        <p:spPr>
          <a:xfrm flipH="1">
            <a:off x="8681462" y="2711571"/>
            <a:ext cx="285538" cy="436854"/>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71" name="Straight Arrow Connector 70"/>
          <p:cNvCxnSpPr>
            <a:stCxn id="68" idx="5"/>
            <a:endCxn id="75" idx="0"/>
          </p:cNvCxnSpPr>
          <p:nvPr/>
        </p:nvCxnSpPr>
        <p:spPr>
          <a:xfrm>
            <a:off x="9364112" y="2711571"/>
            <a:ext cx="213820" cy="436854"/>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72" name="Oval 71"/>
          <p:cNvSpPr/>
          <p:nvPr/>
        </p:nvSpPr>
        <p:spPr>
          <a:xfrm>
            <a:off x="10363932" y="2232215"/>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P</a:t>
            </a:r>
            <a:endParaRPr lang="en-US" sz="2400" b="1" dirty="0"/>
          </a:p>
        </p:txBody>
      </p:sp>
      <p:cxnSp>
        <p:nvCxnSpPr>
          <p:cNvPr id="73" name="Straight Arrow Connector 72"/>
          <p:cNvCxnSpPr>
            <a:stCxn id="72" idx="5"/>
            <a:endCxn id="77" idx="0"/>
          </p:cNvCxnSpPr>
          <p:nvPr/>
        </p:nvCxnSpPr>
        <p:spPr>
          <a:xfrm>
            <a:off x="10843288" y="2711571"/>
            <a:ext cx="191408" cy="436854"/>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75" name="Oval 74"/>
          <p:cNvSpPr/>
          <p:nvPr/>
        </p:nvSpPr>
        <p:spPr>
          <a:xfrm>
            <a:off x="9297132" y="3148425"/>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a:t>
            </a:r>
            <a:endParaRPr lang="en-US" sz="2400" b="1" dirty="0"/>
          </a:p>
        </p:txBody>
      </p:sp>
      <p:sp>
        <p:nvSpPr>
          <p:cNvPr id="77" name="Oval 76"/>
          <p:cNvSpPr/>
          <p:nvPr/>
        </p:nvSpPr>
        <p:spPr>
          <a:xfrm>
            <a:off x="10753896" y="3148425"/>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a:t>
            </a:r>
            <a:endParaRPr lang="en-US" sz="2400" b="1" dirty="0"/>
          </a:p>
        </p:txBody>
      </p:sp>
      <p:cxnSp>
        <p:nvCxnSpPr>
          <p:cNvPr id="78" name="Straight Arrow Connector 77"/>
          <p:cNvCxnSpPr>
            <a:stCxn id="75" idx="3"/>
            <a:endCxn id="89" idx="0"/>
          </p:cNvCxnSpPr>
          <p:nvPr/>
        </p:nvCxnSpPr>
        <p:spPr>
          <a:xfrm flipH="1">
            <a:off x="8990744" y="3627781"/>
            <a:ext cx="388632" cy="390774"/>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79" name="Straight Arrow Connector 78"/>
          <p:cNvCxnSpPr>
            <a:stCxn id="77" idx="5"/>
            <a:endCxn id="104" idx="0"/>
          </p:cNvCxnSpPr>
          <p:nvPr/>
        </p:nvCxnSpPr>
        <p:spPr>
          <a:xfrm>
            <a:off x="11233252" y="3627781"/>
            <a:ext cx="460349" cy="390774"/>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86" name="Straight Arrow Connector 85"/>
          <p:cNvCxnSpPr>
            <a:stCxn id="22" idx="3"/>
            <a:endCxn id="28" idx="7"/>
          </p:cNvCxnSpPr>
          <p:nvPr/>
        </p:nvCxnSpPr>
        <p:spPr>
          <a:xfrm flipH="1">
            <a:off x="1281702" y="4051794"/>
            <a:ext cx="349022" cy="376639"/>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88" name="Straight Arrow Connector 87"/>
          <p:cNvCxnSpPr>
            <a:stCxn id="22" idx="5"/>
            <a:endCxn id="36" idx="1"/>
          </p:cNvCxnSpPr>
          <p:nvPr/>
        </p:nvCxnSpPr>
        <p:spPr>
          <a:xfrm>
            <a:off x="2027836" y="4051794"/>
            <a:ext cx="335930" cy="403853"/>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89" name="Oval 88"/>
          <p:cNvSpPr/>
          <p:nvPr/>
        </p:nvSpPr>
        <p:spPr>
          <a:xfrm>
            <a:off x="8709944" y="4018555"/>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91" name="Oval 90"/>
          <p:cNvSpPr/>
          <p:nvPr/>
        </p:nvSpPr>
        <p:spPr>
          <a:xfrm>
            <a:off x="8176544" y="4976147"/>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K</a:t>
            </a:r>
            <a:endParaRPr lang="en-US" sz="2400" b="1" dirty="0"/>
          </a:p>
        </p:txBody>
      </p:sp>
      <p:sp>
        <p:nvSpPr>
          <p:cNvPr id="92" name="Oval 91"/>
          <p:cNvSpPr/>
          <p:nvPr/>
        </p:nvSpPr>
        <p:spPr>
          <a:xfrm>
            <a:off x="9243344" y="4976147"/>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F</a:t>
            </a:r>
            <a:endParaRPr lang="en-US" sz="2400" b="1" dirty="0"/>
          </a:p>
        </p:txBody>
      </p:sp>
      <p:cxnSp>
        <p:nvCxnSpPr>
          <p:cNvPr id="94" name="Straight Arrow Connector 93"/>
          <p:cNvCxnSpPr>
            <a:stCxn id="89" idx="3"/>
            <a:endCxn id="91" idx="0"/>
          </p:cNvCxnSpPr>
          <p:nvPr/>
        </p:nvCxnSpPr>
        <p:spPr>
          <a:xfrm flipH="1">
            <a:off x="8457344" y="4497911"/>
            <a:ext cx="334844" cy="47823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96" name="Straight Arrow Connector 95"/>
          <p:cNvCxnSpPr>
            <a:stCxn id="89" idx="5"/>
            <a:endCxn id="92" idx="0"/>
          </p:cNvCxnSpPr>
          <p:nvPr/>
        </p:nvCxnSpPr>
        <p:spPr>
          <a:xfrm>
            <a:off x="9189300" y="4497911"/>
            <a:ext cx="334844" cy="47823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98" name="Oval 97"/>
          <p:cNvSpPr/>
          <p:nvPr/>
        </p:nvSpPr>
        <p:spPr>
          <a:xfrm>
            <a:off x="5939118" y="4218122"/>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E</a:t>
            </a:r>
            <a:endParaRPr lang="en-US" sz="2400" b="1" dirty="0"/>
          </a:p>
        </p:txBody>
      </p:sp>
      <p:cxnSp>
        <p:nvCxnSpPr>
          <p:cNvPr id="100" name="Straight Arrow Connector 99"/>
          <p:cNvCxnSpPr>
            <a:stCxn id="56" idx="3"/>
            <a:endCxn id="98" idx="0"/>
          </p:cNvCxnSpPr>
          <p:nvPr/>
        </p:nvCxnSpPr>
        <p:spPr>
          <a:xfrm flipH="1">
            <a:off x="6219918" y="3720096"/>
            <a:ext cx="402672" cy="49802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101" name="Oval 100"/>
          <p:cNvSpPr/>
          <p:nvPr/>
        </p:nvSpPr>
        <p:spPr>
          <a:xfrm>
            <a:off x="10115292" y="4018555"/>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E</a:t>
            </a:r>
            <a:endParaRPr lang="en-US" sz="2400" b="1" dirty="0"/>
          </a:p>
        </p:txBody>
      </p:sp>
      <p:cxnSp>
        <p:nvCxnSpPr>
          <p:cNvPr id="103" name="Straight Arrow Connector 102"/>
          <p:cNvCxnSpPr>
            <a:stCxn id="77" idx="3"/>
            <a:endCxn id="101" idx="0"/>
          </p:cNvCxnSpPr>
          <p:nvPr/>
        </p:nvCxnSpPr>
        <p:spPr>
          <a:xfrm flipH="1">
            <a:off x="10396092" y="3627781"/>
            <a:ext cx="440048" cy="390774"/>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104" name="Oval 103"/>
          <p:cNvSpPr/>
          <p:nvPr/>
        </p:nvSpPr>
        <p:spPr>
          <a:xfrm>
            <a:off x="11412801" y="4018555"/>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R</a:t>
            </a:r>
            <a:endParaRPr lang="en-US" sz="2400" b="1" dirty="0"/>
          </a:p>
        </p:txBody>
      </p:sp>
      <p:sp>
        <p:nvSpPr>
          <p:cNvPr id="106" name="Oval 105"/>
          <p:cNvSpPr/>
          <p:nvPr/>
        </p:nvSpPr>
        <p:spPr>
          <a:xfrm>
            <a:off x="10887631" y="4976147"/>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H</a:t>
            </a:r>
            <a:endParaRPr lang="en-US" sz="2400" b="1" dirty="0"/>
          </a:p>
        </p:txBody>
      </p:sp>
      <p:cxnSp>
        <p:nvCxnSpPr>
          <p:cNvPr id="108" name="Straight Arrow Connector 107"/>
          <p:cNvCxnSpPr>
            <a:stCxn id="104" idx="3"/>
            <a:endCxn id="106" idx="0"/>
          </p:cNvCxnSpPr>
          <p:nvPr/>
        </p:nvCxnSpPr>
        <p:spPr>
          <a:xfrm flipH="1">
            <a:off x="11168431" y="4497911"/>
            <a:ext cx="326614" cy="47823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10" name="Straight Connector 109"/>
          <p:cNvCxnSpPr/>
          <p:nvPr/>
        </p:nvCxnSpPr>
        <p:spPr>
          <a:xfrm>
            <a:off x="174812" y="3160061"/>
            <a:ext cx="3845861" cy="0"/>
          </a:xfrm>
          <a:prstGeom prst="line">
            <a:avLst/>
          </a:prstGeom>
        </p:spPr>
        <p:style>
          <a:lnRef idx="2">
            <a:schemeClr val="dk1"/>
          </a:lnRef>
          <a:fillRef idx="0">
            <a:schemeClr val="dk1"/>
          </a:fillRef>
          <a:effectRef idx="1">
            <a:schemeClr val="dk1"/>
          </a:effectRef>
          <a:fontRef idx="minor">
            <a:schemeClr val="tx1"/>
          </a:fontRef>
        </p:style>
      </p:cxnSp>
      <p:cxnSp>
        <p:nvCxnSpPr>
          <p:cNvPr id="112" name="Straight Connector 111"/>
          <p:cNvCxnSpPr/>
          <p:nvPr/>
        </p:nvCxnSpPr>
        <p:spPr>
          <a:xfrm>
            <a:off x="4020672" y="1519518"/>
            <a:ext cx="0" cy="4680000"/>
          </a:xfrm>
          <a:prstGeom prst="line">
            <a:avLst/>
          </a:prstGeom>
        </p:spPr>
        <p:style>
          <a:lnRef idx="2">
            <a:schemeClr val="dk1"/>
          </a:lnRef>
          <a:fillRef idx="0">
            <a:schemeClr val="dk1"/>
          </a:fillRef>
          <a:effectRef idx="1">
            <a:schemeClr val="dk1"/>
          </a:effectRef>
          <a:fontRef idx="minor">
            <a:schemeClr val="tx1"/>
          </a:fontRef>
        </p:style>
      </p:cxnSp>
      <p:cxnSp>
        <p:nvCxnSpPr>
          <p:cNvPr id="124" name="Straight Connector 123"/>
          <p:cNvCxnSpPr/>
          <p:nvPr/>
        </p:nvCxnSpPr>
        <p:spPr>
          <a:xfrm flipV="1">
            <a:off x="7808804" y="1519518"/>
            <a:ext cx="0" cy="468000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416366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2"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right)">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left)">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2" fill="hold" nodeType="click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wipe(right)">
                                      <p:cBhvr>
                                        <p:cTn id="43" dur="500"/>
                                        <p:tgtEl>
                                          <p:spTgt spid="19"/>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6"/>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left)">
                                      <p:cBhvr>
                                        <p:cTn id="52" dur="500"/>
                                        <p:tgtEl>
                                          <p:spTgt spid="21"/>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1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8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8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22" presetClass="entr" presetSubtype="2" fill="hold" nodeType="clickEffect">
                                  <p:stCondLst>
                                    <p:cond delay="0"/>
                                  </p:stCondLst>
                                  <p:childTnLst>
                                    <p:set>
                                      <p:cBhvr>
                                        <p:cTn id="76" dur="1" fill="hold">
                                          <p:stCondLst>
                                            <p:cond delay="0"/>
                                          </p:stCondLst>
                                        </p:cTn>
                                        <p:tgtEl>
                                          <p:spTgt spid="32"/>
                                        </p:tgtEl>
                                        <p:attrNameLst>
                                          <p:attrName>style.visibility</p:attrName>
                                        </p:attrNameLst>
                                      </p:cBhvr>
                                      <p:to>
                                        <p:strVal val="visible"/>
                                      </p:to>
                                    </p:set>
                                    <p:animEffect transition="in" filter="wipe(right)">
                                      <p:cBhvr>
                                        <p:cTn id="77" dur="500"/>
                                        <p:tgtEl>
                                          <p:spTgt spid="32"/>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30"/>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34"/>
                                        </p:tgtEl>
                                        <p:attrNameLst>
                                          <p:attrName>style.visibility</p:attrName>
                                        </p:attrNameLst>
                                      </p:cBhvr>
                                      <p:to>
                                        <p:strVal val="visible"/>
                                      </p:to>
                                    </p:set>
                                    <p:animEffect transition="in" filter="wipe(left)">
                                      <p:cBhvr>
                                        <p:cTn id="86" dur="500"/>
                                        <p:tgtEl>
                                          <p:spTgt spid="34"/>
                                        </p:tgtEl>
                                      </p:cBhvr>
                                    </p:animEffec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7"/>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36"/>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nodeType="clickEffect">
                                  <p:stCondLst>
                                    <p:cond delay="0"/>
                                  </p:stCondLst>
                                  <p:childTnLst>
                                    <p:set>
                                      <p:cBhvr>
                                        <p:cTn id="98" dur="1" fill="hold">
                                          <p:stCondLst>
                                            <p:cond delay="0"/>
                                          </p:stCondLst>
                                        </p:cTn>
                                        <p:tgtEl>
                                          <p:spTgt spid="39"/>
                                        </p:tgtEl>
                                        <p:attrNameLst>
                                          <p:attrName>style.visibility</p:attrName>
                                        </p:attrNameLst>
                                      </p:cBhvr>
                                      <p:to>
                                        <p:strVal val="visible"/>
                                      </p:to>
                                    </p:set>
                                    <p:animEffect transition="in" filter="wipe(left)">
                                      <p:cBhvr>
                                        <p:cTn id="99" dur="500"/>
                                        <p:tgtEl>
                                          <p:spTgt spid="39"/>
                                        </p:tgtEl>
                                      </p:cBhvr>
                                    </p:animEffec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35"/>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nodeType="clickEffect">
                                  <p:stCondLst>
                                    <p:cond delay="0"/>
                                  </p:stCondLst>
                                  <p:childTnLst>
                                    <p:set>
                                      <p:cBhvr>
                                        <p:cTn id="107" dur="1" fill="hold">
                                          <p:stCondLst>
                                            <p:cond delay="0"/>
                                          </p:stCondLst>
                                        </p:cTn>
                                        <p:tgtEl>
                                          <p:spTgt spid="112"/>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0" nodeType="clickEffect">
                                  <p:stCondLst>
                                    <p:cond delay="0"/>
                                  </p:stCondLst>
                                  <p:childTnLst>
                                    <p:set>
                                      <p:cBhvr>
                                        <p:cTn id="111" dur="1" fill="hold">
                                          <p:stCondLst>
                                            <p:cond delay="0"/>
                                          </p:stCondLst>
                                        </p:cTn>
                                        <p:tgtEl>
                                          <p:spTgt spid="40"/>
                                        </p:tgtEl>
                                        <p:attrNameLst>
                                          <p:attrName>style.visibility</p:attrName>
                                        </p:attrNameLst>
                                      </p:cBhvr>
                                      <p:to>
                                        <p:strVal val="visible"/>
                                      </p:to>
                                    </p:set>
                                  </p:childTnLst>
                                </p:cTn>
                              </p:par>
                              <p:par>
                                <p:cTn id="112" presetID="1" presetClass="entr" presetSubtype="0" fill="hold" nodeType="withEffect">
                                  <p:stCondLst>
                                    <p:cond delay="0"/>
                                  </p:stCondLst>
                                  <p:childTnLst>
                                    <p:set>
                                      <p:cBhvr>
                                        <p:cTn id="113" dur="1" fill="hold">
                                          <p:stCondLst>
                                            <p:cond delay="0"/>
                                          </p:stCondLst>
                                        </p:cTn>
                                        <p:tgtEl>
                                          <p:spTgt spid="41"/>
                                        </p:tgtEl>
                                        <p:attrNameLst>
                                          <p:attrName>style.visibility</p:attrName>
                                        </p:attrNameLst>
                                      </p:cBhvr>
                                      <p:to>
                                        <p:strVal val="visible"/>
                                      </p:to>
                                    </p:set>
                                  </p:childTnLst>
                                </p:cTn>
                              </p:par>
                              <p:par>
                                <p:cTn id="114" presetID="1" presetClass="entr" presetSubtype="0" fill="hold" nodeType="withEffect">
                                  <p:stCondLst>
                                    <p:cond delay="0"/>
                                  </p:stCondLst>
                                  <p:childTnLst>
                                    <p:set>
                                      <p:cBhvr>
                                        <p:cTn id="115" dur="1" fill="hold">
                                          <p:stCondLst>
                                            <p:cond delay="0"/>
                                          </p:stCondLst>
                                        </p:cTn>
                                        <p:tgtEl>
                                          <p:spTgt spid="42"/>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44"/>
                                        </p:tgtEl>
                                        <p:attrNameLst>
                                          <p:attrName>style.visibility</p:attrName>
                                        </p:attrNameLst>
                                      </p:cBhvr>
                                      <p:to>
                                        <p:strVal val="visible"/>
                                      </p:to>
                                    </p:set>
                                  </p:childTnLst>
                                </p:cTn>
                              </p:par>
                              <p:par>
                                <p:cTn id="118" presetID="1" presetClass="entr" presetSubtype="0" fill="hold" grpId="0" nodeType="withEffect">
                                  <p:stCondLst>
                                    <p:cond delay="0"/>
                                  </p:stCondLst>
                                  <p:childTnLst>
                                    <p:set>
                                      <p:cBhvr>
                                        <p:cTn id="119" dur="1" fill="hold">
                                          <p:stCondLst>
                                            <p:cond delay="0"/>
                                          </p:stCondLst>
                                        </p:cTn>
                                        <p:tgtEl>
                                          <p:spTgt spid="49"/>
                                        </p:tgtEl>
                                        <p:attrNameLst>
                                          <p:attrName>style.visibility</p:attrName>
                                        </p:attrNameLst>
                                      </p:cBhvr>
                                      <p:to>
                                        <p:strVal val="visible"/>
                                      </p:to>
                                    </p:set>
                                  </p:childTnLst>
                                </p:cTn>
                              </p:par>
                              <p:par>
                                <p:cTn id="120" presetID="1" presetClass="entr" presetSubtype="0" fill="hold" nodeType="withEffect">
                                  <p:stCondLst>
                                    <p:cond delay="0"/>
                                  </p:stCondLst>
                                  <p:childTnLst>
                                    <p:set>
                                      <p:cBhvr>
                                        <p:cTn id="121" dur="1" fill="hold">
                                          <p:stCondLst>
                                            <p:cond delay="0"/>
                                          </p:stCondLst>
                                        </p:cTn>
                                        <p:tgtEl>
                                          <p:spTgt spid="46"/>
                                        </p:tgtEl>
                                        <p:attrNameLst>
                                          <p:attrName>style.visibility</p:attrName>
                                        </p:attrNameLst>
                                      </p:cBhvr>
                                      <p:to>
                                        <p:strVal val="visible"/>
                                      </p:to>
                                    </p:set>
                                  </p:childTnLst>
                                </p:cTn>
                              </p:par>
                              <p:par>
                                <p:cTn id="122" presetID="1" presetClass="entr" presetSubtype="0" fill="hold" grpId="0" nodeType="withEffect">
                                  <p:stCondLst>
                                    <p:cond delay="0"/>
                                  </p:stCondLst>
                                  <p:childTnLst>
                                    <p:set>
                                      <p:cBhvr>
                                        <p:cTn id="123" dur="1" fill="hold">
                                          <p:stCondLst>
                                            <p:cond delay="0"/>
                                          </p:stCondLst>
                                        </p:cTn>
                                        <p:tgtEl>
                                          <p:spTgt spid="45"/>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22" presetClass="entr" presetSubtype="8" fill="hold" nodeType="clickEffect">
                                  <p:stCondLst>
                                    <p:cond delay="0"/>
                                  </p:stCondLst>
                                  <p:childTnLst>
                                    <p:set>
                                      <p:cBhvr>
                                        <p:cTn id="127" dur="1" fill="hold">
                                          <p:stCondLst>
                                            <p:cond delay="0"/>
                                          </p:stCondLst>
                                        </p:cTn>
                                        <p:tgtEl>
                                          <p:spTgt spid="47"/>
                                        </p:tgtEl>
                                        <p:attrNameLst>
                                          <p:attrName>style.visibility</p:attrName>
                                        </p:attrNameLst>
                                      </p:cBhvr>
                                      <p:to>
                                        <p:strVal val="visible"/>
                                      </p:to>
                                    </p:set>
                                    <p:animEffect transition="in" filter="wipe(left)">
                                      <p:cBhvr>
                                        <p:cTn id="128" dur="500"/>
                                        <p:tgtEl>
                                          <p:spTgt spid="47"/>
                                        </p:tgtEl>
                                      </p:cBhvr>
                                    </p:animEffec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53"/>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22" presetClass="entr" presetSubtype="2" fill="hold" nodeType="clickEffect">
                                  <p:stCondLst>
                                    <p:cond delay="0"/>
                                  </p:stCondLst>
                                  <p:childTnLst>
                                    <p:set>
                                      <p:cBhvr>
                                        <p:cTn id="136" dur="1" fill="hold">
                                          <p:stCondLst>
                                            <p:cond delay="0"/>
                                          </p:stCondLst>
                                        </p:cTn>
                                        <p:tgtEl>
                                          <p:spTgt spid="59"/>
                                        </p:tgtEl>
                                        <p:attrNameLst>
                                          <p:attrName>style.visibility</p:attrName>
                                        </p:attrNameLst>
                                      </p:cBhvr>
                                      <p:to>
                                        <p:strVal val="visible"/>
                                      </p:to>
                                    </p:set>
                                    <p:animEffect transition="in" filter="wipe(right)">
                                      <p:cBhvr>
                                        <p:cTn id="137" dur="500"/>
                                        <p:tgtEl>
                                          <p:spTgt spid="59"/>
                                        </p:tgtEl>
                                      </p:cBhvr>
                                    </p:animEffect>
                                  </p:childTnLst>
                                </p:cTn>
                              </p:par>
                            </p:childTnLst>
                          </p:cTn>
                        </p:par>
                      </p:childTnLst>
                    </p:cTn>
                  </p:par>
                  <p:par>
                    <p:cTn id="138" fill="hold">
                      <p:stCondLst>
                        <p:cond delay="indefinite"/>
                      </p:stCondLst>
                      <p:childTnLst>
                        <p:par>
                          <p:cTn id="139" fill="hold">
                            <p:stCondLst>
                              <p:cond delay="0"/>
                            </p:stCondLst>
                            <p:childTnLst>
                              <p:par>
                                <p:cTn id="140" presetID="1" presetClass="entr" presetSubtype="0" fill="hold" grpId="0" nodeType="clickEffect">
                                  <p:stCondLst>
                                    <p:cond delay="0"/>
                                  </p:stCondLst>
                                  <p:childTnLst>
                                    <p:set>
                                      <p:cBhvr>
                                        <p:cTn id="141" dur="1" fill="hold">
                                          <p:stCondLst>
                                            <p:cond delay="0"/>
                                          </p:stCondLst>
                                        </p:cTn>
                                        <p:tgtEl>
                                          <p:spTgt spid="52"/>
                                        </p:tgtEl>
                                        <p:attrNameLst>
                                          <p:attrName>style.visibility</p:attrName>
                                        </p:attrNameLst>
                                      </p:cBhvr>
                                      <p:to>
                                        <p:strVal val="visible"/>
                                      </p:to>
                                    </p:set>
                                  </p:childTnLst>
                                </p:cTn>
                              </p:par>
                            </p:childTnLst>
                          </p:cTn>
                        </p:par>
                      </p:childTnLst>
                    </p:cTn>
                  </p:par>
                  <p:par>
                    <p:cTn id="142" fill="hold">
                      <p:stCondLst>
                        <p:cond delay="indefinite"/>
                      </p:stCondLst>
                      <p:childTnLst>
                        <p:par>
                          <p:cTn id="143" fill="hold">
                            <p:stCondLst>
                              <p:cond delay="0"/>
                            </p:stCondLst>
                            <p:childTnLst>
                              <p:par>
                                <p:cTn id="144" presetID="22" presetClass="entr" presetSubtype="8" fill="hold" nodeType="clickEffect">
                                  <p:stCondLst>
                                    <p:cond delay="0"/>
                                  </p:stCondLst>
                                  <p:childTnLst>
                                    <p:set>
                                      <p:cBhvr>
                                        <p:cTn id="145" dur="1" fill="hold">
                                          <p:stCondLst>
                                            <p:cond delay="0"/>
                                          </p:stCondLst>
                                        </p:cTn>
                                        <p:tgtEl>
                                          <p:spTgt spid="50"/>
                                        </p:tgtEl>
                                        <p:attrNameLst>
                                          <p:attrName>style.visibility</p:attrName>
                                        </p:attrNameLst>
                                      </p:cBhvr>
                                      <p:to>
                                        <p:strVal val="visible"/>
                                      </p:to>
                                    </p:set>
                                    <p:animEffect transition="in" filter="wipe(left)">
                                      <p:cBhvr>
                                        <p:cTn id="146" dur="500"/>
                                        <p:tgtEl>
                                          <p:spTgt spid="50"/>
                                        </p:tgtEl>
                                      </p:cBhvr>
                                    </p:animEffec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56"/>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22" presetClass="entr" presetSubtype="2" fill="hold" nodeType="clickEffect">
                                  <p:stCondLst>
                                    <p:cond delay="0"/>
                                  </p:stCondLst>
                                  <p:childTnLst>
                                    <p:set>
                                      <p:cBhvr>
                                        <p:cTn id="154" dur="1" fill="hold">
                                          <p:stCondLst>
                                            <p:cond delay="0"/>
                                          </p:stCondLst>
                                        </p:cTn>
                                        <p:tgtEl>
                                          <p:spTgt spid="100"/>
                                        </p:tgtEl>
                                        <p:attrNameLst>
                                          <p:attrName>style.visibility</p:attrName>
                                        </p:attrNameLst>
                                      </p:cBhvr>
                                      <p:to>
                                        <p:strVal val="visible"/>
                                      </p:to>
                                    </p:set>
                                    <p:animEffect transition="in" filter="wipe(right)">
                                      <p:cBhvr>
                                        <p:cTn id="155" dur="500"/>
                                        <p:tgtEl>
                                          <p:spTgt spid="100"/>
                                        </p:tgtEl>
                                      </p:cBhvr>
                                    </p:animEffect>
                                  </p:childTnLst>
                                </p:cTn>
                              </p:par>
                            </p:childTnLst>
                          </p:cTn>
                        </p:par>
                      </p:childTnLst>
                    </p:cTn>
                  </p:par>
                  <p:par>
                    <p:cTn id="156" fill="hold">
                      <p:stCondLst>
                        <p:cond delay="indefinite"/>
                      </p:stCondLst>
                      <p:childTnLst>
                        <p:par>
                          <p:cTn id="157" fill="hold">
                            <p:stCondLst>
                              <p:cond delay="0"/>
                            </p:stCondLst>
                            <p:childTnLst>
                              <p:par>
                                <p:cTn id="158" presetID="1" presetClass="entr" presetSubtype="0" fill="hold" grpId="0" nodeType="clickEffect">
                                  <p:stCondLst>
                                    <p:cond delay="0"/>
                                  </p:stCondLst>
                                  <p:childTnLst>
                                    <p:set>
                                      <p:cBhvr>
                                        <p:cTn id="159" dur="1" fill="hold">
                                          <p:stCondLst>
                                            <p:cond delay="0"/>
                                          </p:stCondLst>
                                        </p:cTn>
                                        <p:tgtEl>
                                          <p:spTgt spid="98"/>
                                        </p:tgtEl>
                                        <p:attrNameLst>
                                          <p:attrName>style.visibility</p:attrName>
                                        </p:attrNameLst>
                                      </p:cBhvr>
                                      <p:to>
                                        <p:strVal val="visible"/>
                                      </p:to>
                                    </p:set>
                                  </p:childTnLst>
                                </p:cTn>
                              </p:par>
                            </p:childTnLst>
                          </p:cTn>
                        </p:par>
                      </p:childTnLst>
                    </p:cTn>
                  </p:par>
                  <p:par>
                    <p:cTn id="160" fill="hold">
                      <p:stCondLst>
                        <p:cond delay="indefinite"/>
                      </p:stCondLst>
                      <p:childTnLst>
                        <p:par>
                          <p:cTn id="161" fill="hold">
                            <p:stCondLst>
                              <p:cond delay="0"/>
                            </p:stCondLst>
                            <p:childTnLst>
                              <p:par>
                                <p:cTn id="162" presetID="22" presetClass="entr" presetSubtype="8" fill="hold" nodeType="clickEffect">
                                  <p:stCondLst>
                                    <p:cond delay="0"/>
                                  </p:stCondLst>
                                  <p:childTnLst>
                                    <p:set>
                                      <p:cBhvr>
                                        <p:cTn id="163" dur="1" fill="hold">
                                          <p:stCondLst>
                                            <p:cond delay="0"/>
                                          </p:stCondLst>
                                        </p:cTn>
                                        <p:tgtEl>
                                          <p:spTgt spid="64"/>
                                        </p:tgtEl>
                                        <p:attrNameLst>
                                          <p:attrName>style.visibility</p:attrName>
                                        </p:attrNameLst>
                                      </p:cBhvr>
                                      <p:to>
                                        <p:strVal val="visible"/>
                                      </p:to>
                                    </p:set>
                                    <p:animEffect transition="in" filter="wipe(left)">
                                      <p:cBhvr>
                                        <p:cTn id="164" dur="500"/>
                                        <p:tgtEl>
                                          <p:spTgt spid="64"/>
                                        </p:tgtEl>
                                      </p:cBhvr>
                                    </p:animEffec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grpId="0" nodeType="clickEffect">
                                  <p:stCondLst>
                                    <p:cond delay="0"/>
                                  </p:stCondLst>
                                  <p:childTnLst>
                                    <p:set>
                                      <p:cBhvr>
                                        <p:cTn id="168" dur="1" fill="hold">
                                          <p:stCondLst>
                                            <p:cond delay="0"/>
                                          </p:stCondLst>
                                        </p:cTn>
                                        <p:tgtEl>
                                          <p:spTgt spid="55"/>
                                        </p:tgtEl>
                                        <p:attrNameLst>
                                          <p:attrName>style.visibility</p:attrName>
                                        </p:attrNameLst>
                                      </p:cBhvr>
                                      <p:to>
                                        <p:strVal val="visible"/>
                                      </p:to>
                                    </p:set>
                                  </p:childTnLst>
                                </p:cTn>
                              </p:par>
                            </p:childTnLst>
                          </p:cTn>
                        </p:par>
                        <p:par>
                          <p:cTn id="169" fill="hold">
                            <p:stCondLst>
                              <p:cond delay="0"/>
                            </p:stCondLst>
                            <p:childTnLst>
                              <p:par>
                                <p:cTn id="170" presetID="22" presetClass="entr" presetSubtype="4" fill="hold" nodeType="afterEffect">
                                  <p:stCondLst>
                                    <p:cond delay="0"/>
                                  </p:stCondLst>
                                  <p:childTnLst>
                                    <p:set>
                                      <p:cBhvr>
                                        <p:cTn id="171" dur="1" fill="hold">
                                          <p:stCondLst>
                                            <p:cond delay="0"/>
                                          </p:stCondLst>
                                        </p:cTn>
                                        <p:tgtEl>
                                          <p:spTgt spid="124"/>
                                        </p:tgtEl>
                                        <p:attrNameLst>
                                          <p:attrName>style.visibility</p:attrName>
                                        </p:attrNameLst>
                                      </p:cBhvr>
                                      <p:to>
                                        <p:strVal val="visible"/>
                                      </p:to>
                                    </p:set>
                                    <p:animEffect transition="in" filter="wipe(down)">
                                      <p:cBhvr>
                                        <p:cTn id="172" dur="500"/>
                                        <p:tgtEl>
                                          <p:spTgt spid="124"/>
                                        </p:tgtEl>
                                      </p:cBhvr>
                                    </p:animEffec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grpId="0" nodeType="clickEffect">
                                  <p:stCondLst>
                                    <p:cond delay="0"/>
                                  </p:stCondLst>
                                  <p:childTnLst>
                                    <p:set>
                                      <p:cBhvr>
                                        <p:cTn id="176" dur="1" fill="hold">
                                          <p:stCondLst>
                                            <p:cond delay="0"/>
                                          </p:stCondLst>
                                        </p:cTn>
                                        <p:tgtEl>
                                          <p:spTgt spid="65"/>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66"/>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67"/>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68"/>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71"/>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72"/>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73"/>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0"/>
                                          </p:stCondLst>
                                        </p:cTn>
                                        <p:tgtEl>
                                          <p:spTgt spid="77"/>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70"/>
                                        </p:tgtEl>
                                        <p:attrNameLst>
                                          <p:attrName>style.visibility</p:attrName>
                                        </p:attrNameLst>
                                      </p:cBhvr>
                                      <p:to>
                                        <p:strVal val="visible"/>
                                      </p:to>
                                    </p:set>
                                  </p:childTnLst>
                                </p:cTn>
                              </p:par>
                              <p:par>
                                <p:cTn id="193" presetID="1" presetClass="entr" presetSubtype="0" fill="hold" grpId="0" nodeType="withEffect">
                                  <p:stCondLst>
                                    <p:cond delay="0"/>
                                  </p:stCondLst>
                                  <p:childTnLst>
                                    <p:set>
                                      <p:cBhvr>
                                        <p:cTn id="194" dur="1" fill="hold">
                                          <p:stCondLst>
                                            <p:cond delay="0"/>
                                          </p:stCondLst>
                                        </p:cTn>
                                        <p:tgtEl>
                                          <p:spTgt spid="69"/>
                                        </p:tgtEl>
                                        <p:attrNameLst>
                                          <p:attrName>style.visibility</p:attrName>
                                        </p:attrNameLst>
                                      </p:cBhvr>
                                      <p:to>
                                        <p:strVal val="visible"/>
                                      </p:to>
                                    </p:set>
                                  </p:childTnLst>
                                </p:cTn>
                              </p:par>
                              <p:par>
                                <p:cTn id="195" presetID="1" presetClass="entr" presetSubtype="0" fill="hold" grpId="0" nodeType="withEffect">
                                  <p:stCondLst>
                                    <p:cond delay="0"/>
                                  </p:stCondLst>
                                  <p:childTnLst>
                                    <p:set>
                                      <p:cBhvr>
                                        <p:cTn id="196" dur="1" fill="hold">
                                          <p:stCondLst>
                                            <p:cond delay="0"/>
                                          </p:stCondLst>
                                        </p:cTn>
                                        <p:tgtEl>
                                          <p:spTgt spid="75"/>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103"/>
                                        </p:tgtEl>
                                        <p:attrNameLst>
                                          <p:attrName>style.visibility</p:attrName>
                                        </p:attrNameLst>
                                      </p:cBhvr>
                                      <p:to>
                                        <p:strVal val="visible"/>
                                      </p:to>
                                    </p:set>
                                  </p:childTnLst>
                                </p:cTn>
                              </p:par>
                              <p:par>
                                <p:cTn id="199" presetID="1" presetClass="entr" presetSubtype="0" fill="hold" grpId="0" nodeType="withEffect">
                                  <p:stCondLst>
                                    <p:cond delay="0"/>
                                  </p:stCondLst>
                                  <p:childTnLst>
                                    <p:set>
                                      <p:cBhvr>
                                        <p:cTn id="200" dur="1" fill="hold">
                                          <p:stCondLst>
                                            <p:cond delay="0"/>
                                          </p:stCondLst>
                                        </p:cTn>
                                        <p:tgtEl>
                                          <p:spTgt spid="101"/>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presetID="22" presetClass="entr" presetSubtype="2" fill="hold" nodeType="clickEffect">
                                  <p:stCondLst>
                                    <p:cond delay="0"/>
                                  </p:stCondLst>
                                  <p:childTnLst>
                                    <p:set>
                                      <p:cBhvr>
                                        <p:cTn id="204" dur="1" fill="hold">
                                          <p:stCondLst>
                                            <p:cond delay="0"/>
                                          </p:stCondLst>
                                        </p:cTn>
                                        <p:tgtEl>
                                          <p:spTgt spid="78"/>
                                        </p:tgtEl>
                                        <p:attrNameLst>
                                          <p:attrName>style.visibility</p:attrName>
                                        </p:attrNameLst>
                                      </p:cBhvr>
                                      <p:to>
                                        <p:strVal val="visible"/>
                                      </p:to>
                                    </p:set>
                                    <p:animEffect transition="in" filter="wipe(right)">
                                      <p:cBhvr>
                                        <p:cTn id="205" dur="500"/>
                                        <p:tgtEl>
                                          <p:spTgt spid="78"/>
                                        </p:tgtEl>
                                      </p:cBhvr>
                                    </p:animEffect>
                                  </p:childTnLst>
                                </p:cTn>
                              </p:par>
                            </p:childTnLst>
                          </p:cTn>
                        </p:par>
                      </p:childTnLst>
                    </p:cTn>
                  </p:par>
                  <p:par>
                    <p:cTn id="206" fill="hold">
                      <p:stCondLst>
                        <p:cond delay="indefinite"/>
                      </p:stCondLst>
                      <p:childTnLst>
                        <p:par>
                          <p:cTn id="207" fill="hold">
                            <p:stCondLst>
                              <p:cond delay="0"/>
                            </p:stCondLst>
                            <p:childTnLst>
                              <p:par>
                                <p:cTn id="208" presetID="1" presetClass="entr" presetSubtype="0" fill="hold" grpId="0" nodeType="clickEffect">
                                  <p:stCondLst>
                                    <p:cond delay="0"/>
                                  </p:stCondLst>
                                  <p:childTnLst>
                                    <p:set>
                                      <p:cBhvr>
                                        <p:cTn id="209" dur="1" fill="hold">
                                          <p:stCondLst>
                                            <p:cond delay="0"/>
                                          </p:stCondLst>
                                        </p:cTn>
                                        <p:tgtEl>
                                          <p:spTgt spid="89"/>
                                        </p:tgtEl>
                                        <p:attrNameLst>
                                          <p:attrName>style.visibility</p:attrName>
                                        </p:attrNameLst>
                                      </p:cBhvr>
                                      <p:to>
                                        <p:strVal val="visible"/>
                                      </p:to>
                                    </p:set>
                                  </p:childTnLst>
                                </p:cTn>
                              </p:par>
                            </p:childTnLst>
                          </p:cTn>
                        </p:par>
                      </p:childTnLst>
                    </p:cTn>
                  </p:par>
                  <p:par>
                    <p:cTn id="210" fill="hold">
                      <p:stCondLst>
                        <p:cond delay="indefinite"/>
                      </p:stCondLst>
                      <p:childTnLst>
                        <p:par>
                          <p:cTn id="211" fill="hold">
                            <p:stCondLst>
                              <p:cond delay="0"/>
                            </p:stCondLst>
                            <p:childTnLst>
                              <p:par>
                                <p:cTn id="212" presetID="22" presetClass="entr" presetSubtype="2" fill="hold" nodeType="clickEffect">
                                  <p:stCondLst>
                                    <p:cond delay="0"/>
                                  </p:stCondLst>
                                  <p:childTnLst>
                                    <p:set>
                                      <p:cBhvr>
                                        <p:cTn id="213" dur="1" fill="hold">
                                          <p:stCondLst>
                                            <p:cond delay="0"/>
                                          </p:stCondLst>
                                        </p:cTn>
                                        <p:tgtEl>
                                          <p:spTgt spid="94"/>
                                        </p:tgtEl>
                                        <p:attrNameLst>
                                          <p:attrName>style.visibility</p:attrName>
                                        </p:attrNameLst>
                                      </p:cBhvr>
                                      <p:to>
                                        <p:strVal val="visible"/>
                                      </p:to>
                                    </p:set>
                                    <p:animEffect transition="in" filter="wipe(right)">
                                      <p:cBhvr>
                                        <p:cTn id="214" dur="500"/>
                                        <p:tgtEl>
                                          <p:spTgt spid="94"/>
                                        </p:tgtEl>
                                      </p:cBhvr>
                                    </p:animEffect>
                                  </p:childTnLst>
                                </p:cTn>
                              </p:par>
                            </p:childTnLst>
                          </p:cTn>
                        </p:par>
                      </p:childTnLst>
                    </p:cTn>
                  </p:par>
                  <p:par>
                    <p:cTn id="215" fill="hold">
                      <p:stCondLst>
                        <p:cond delay="indefinite"/>
                      </p:stCondLst>
                      <p:childTnLst>
                        <p:par>
                          <p:cTn id="216" fill="hold">
                            <p:stCondLst>
                              <p:cond delay="0"/>
                            </p:stCondLst>
                            <p:childTnLst>
                              <p:par>
                                <p:cTn id="217" presetID="1" presetClass="entr" presetSubtype="0" fill="hold" grpId="0" nodeType="clickEffect">
                                  <p:stCondLst>
                                    <p:cond delay="0"/>
                                  </p:stCondLst>
                                  <p:childTnLst>
                                    <p:set>
                                      <p:cBhvr>
                                        <p:cTn id="218" dur="1" fill="hold">
                                          <p:stCondLst>
                                            <p:cond delay="0"/>
                                          </p:stCondLst>
                                        </p:cTn>
                                        <p:tgtEl>
                                          <p:spTgt spid="91"/>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22" presetClass="entr" presetSubtype="8" fill="hold" nodeType="clickEffect">
                                  <p:stCondLst>
                                    <p:cond delay="0"/>
                                  </p:stCondLst>
                                  <p:childTnLst>
                                    <p:set>
                                      <p:cBhvr>
                                        <p:cTn id="222" dur="1" fill="hold">
                                          <p:stCondLst>
                                            <p:cond delay="0"/>
                                          </p:stCondLst>
                                        </p:cTn>
                                        <p:tgtEl>
                                          <p:spTgt spid="96"/>
                                        </p:tgtEl>
                                        <p:attrNameLst>
                                          <p:attrName>style.visibility</p:attrName>
                                        </p:attrNameLst>
                                      </p:cBhvr>
                                      <p:to>
                                        <p:strVal val="visible"/>
                                      </p:to>
                                    </p:set>
                                    <p:animEffect transition="in" filter="wipe(left)">
                                      <p:cBhvr>
                                        <p:cTn id="223" dur="500"/>
                                        <p:tgtEl>
                                          <p:spTgt spid="96"/>
                                        </p:tgtEl>
                                      </p:cBhvr>
                                    </p:animEffect>
                                  </p:childTnLst>
                                </p:cTn>
                              </p:par>
                            </p:childTnLst>
                          </p:cTn>
                        </p:par>
                      </p:childTnLst>
                    </p:cTn>
                  </p:par>
                  <p:par>
                    <p:cTn id="224" fill="hold">
                      <p:stCondLst>
                        <p:cond delay="indefinite"/>
                      </p:stCondLst>
                      <p:childTnLst>
                        <p:par>
                          <p:cTn id="225" fill="hold">
                            <p:stCondLst>
                              <p:cond delay="0"/>
                            </p:stCondLst>
                            <p:childTnLst>
                              <p:par>
                                <p:cTn id="226" presetID="1" presetClass="entr" presetSubtype="0" fill="hold" grpId="0" nodeType="clickEffect">
                                  <p:stCondLst>
                                    <p:cond delay="0"/>
                                  </p:stCondLst>
                                  <p:childTnLst>
                                    <p:set>
                                      <p:cBhvr>
                                        <p:cTn id="227" dur="1" fill="hold">
                                          <p:stCondLst>
                                            <p:cond delay="0"/>
                                          </p:stCondLst>
                                        </p:cTn>
                                        <p:tgtEl>
                                          <p:spTgt spid="92"/>
                                        </p:tgtEl>
                                        <p:attrNameLst>
                                          <p:attrName>style.visibility</p:attrName>
                                        </p:attrNameLst>
                                      </p:cBhvr>
                                      <p:to>
                                        <p:strVal val="visible"/>
                                      </p:to>
                                    </p:set>
                                  </p:childTnLst>
                                </p:cTn>
                              </p:par>
                            </p:childTnLst>
                          </p:cTn>
                        </p:par>
                      </p:childTnLst>
                    </p:cTn>
                  </p:par>
                  <p:par>
                    <p:cTn id="228" fill="hold">
                      <p:stCondLst>
                        <p:cond delay="indefinite"/>
                      </p:stCondLst>
                      <p:childTnLst>
                        <p:par>
                          <p:cTn id="229" fill="hold">
                            <p:stCondLst>
                              <p:cond delay="0"/>
                            </p:stCondLst>
                            <p:childTnLst>
                              <p:par>
                                <p:cTn id="230" presetID="22" presetClass="entr" presetSubtype="8" fill="hold" nodeType="clickEffect">
                                  <p:stCondLst>
                                    <p:cond delay="0"/>
                                  </p:stCondLst>
                                  <p:childTnLst>
                                    <p:set>
                                      <p:cBhvr>
                                        <p:cTn id="231" dur="1" fill="hold">
                                          <p:stCondLst>
                                            <p:cond delay="0"/>
                                          </p:stCondLst>
                                        </p:cTn>
                                        <p:tgtEl>
                                          <p:spTgt spid="79"/>
                                        </p:tgtEl>
                                        <p:attrNameLst>
                                          <p:attrName>style.visibility</p:attrName>
                                        </p:attrNameLst>
                                      </p:cBhvr>
                                      <p:to>
                                        <p:strVal val="visible"/>
                                      </p:to>
                                    </p:set>
                                    <p:animEffect transition="in" filter="wipe(left)">
                                      <p:cBhvr>
                                        <p:cTn id="232" dur="500"/>
                                        <p:tgtEl>
                                          <p:spTgt spid="79"/>
                                        </p:tgtEl>
                                      </p:cBhvr>
                                    </p:animEffect>
                                  </p:childTnLst>
                                </p:cTn>
                              </p:par>
                            </p:childTnLst>
                          </p:cTn>
                        </p:par>
                      </p:childTnLst>
                    </p:cTn>
                  </p:par>
                  <p:par>
                    <p:cTn id="233" fill="hold">
                      <p:stCondLst>
                        <p:cond delay="indefinite"/>
                      </p:stCondLst>
                      <p:childTnLst>
                        <p:par>
                          <p:cTn id="234" fill="hold">
                            <p:stCondLst>
                              <p:cond delay="0"/>
                            </p:stCondLst>
                            <p:childTnLst>
                              <p:par>
                                <p:cTn id="235" presetID="1" presetClass="entr" presetSubtype="0" fill="hold" grpId="0" nodeType="clickEffect">
                                  <p:stCondLst>
                                    <p:cond delay="0"/>
                                  </p:stCondLst>
                                  <p:childTnLst>
                                    <p:set>
                                      <p:cBhvr>
                                        <p:cTn id="236" dur="1" fill="hold">
                                          <p:stCondLst>
                                            <p:cond delay="0"/>
                                          </p:stCondLst>
                                        </p:cTn>
                                        <p:tgtEl>
                                          <p:spTgt spid="104"/>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presetID="22" presetClass="entr" presetSubtype="2" fill="hold" nodeType="clickEffect">
                                  <p:stCondLst>
                                    <p:cond delay="0"/>
                                  </p:stCondLst>
                                  <p:childTnLst>
                                    <p:set>
                                      <p:cBhvr>
                                        <p:cTn id="240" dur="1" fill="hold">
                                          <p:stCondLst>
                                            <p:cond delay="0"/>
                                          </p:stCondLst>
                                        </p:cTn>
                                        <p:tgtEl>
                                          <p:spTgt spid="108"/>
                                        </p:tgtEl>
                                        <p:attrNameLst>
                                          <p:attrName>style.visibility</p:attrName>
                                        </p:attrNameLst>
                                      </p:cBhvr>
                                      <p:to>
                                        <p:strVal val="visible"/>
                                      </p:to>
                                    </p:set>
                                    <p:animEffect transition="in" filter="wipe(right)">
                                      <p:cBhvr>
                                        <p:cTn id="241" dur="500"/>
                                        <p:tgtEl>
                                          <p:spTgt spid="108"/>
                                        </p:tgtEl>
                                      </p:cBhvr>
                                    </p:animEffect>
                                  </p:childTnLst>
                                </p:cTn>
                              </p:par>
                            </p:childTnLst>
                          </p:cTn>
                        </p:par>
                      </p:childTnLst>
                    </p:cTn>
                  </p:par>
                  <p:par>
                    <p:cTn id="242" fill="hold">
                      <p:stCondLst>
                        <p:cond delay="indefinite"/>
                      </p:stCondLst>
                      <p:childTnLst>
                        <p:par>
                          <p:cTn id="243" fill="hold">
                            <p:stCondLst>
                              <p:cond delay="0"/>
                            </p:stCondLst>
                            <p:childTnLst>
                              <p:par>
                                <p:cTn id="244" presetID="1" presetClass="entr" presetSubtype="0" fill="hold" grpId="0" nodeType="clickEffect">
                                  <p:stCondLst>
                                    <p:cond delay="0"/>
                                  </p:stCondLst>
                                  <p:childTnLst>
                                    <p:set>
                                      <p:cBhvr>
                                        <p:cTn id="245"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P spid="9" grpId="0"/>
      <p:bldP spid="15" grpId="0" animBg="1"/>
      <p:bldP spid="16" grpId="0" animBg="1"/>
      <p:bldP spid="17" grpId="0" animBg="1"/>
      <p:bldP spid="22" grpId="0" animBg="1"/>
      <p:bldP spid="27" grpId="0" animBg="1"/>
      <p:bldP spid="28" grpId="0" animBg="1"/>
      <p:bldP spid="30" grpId="0" animBg="1"/>
      <p:bldP spid="35" grpId="0" animBg="1"/>
      <p:bldP spid="36" grpId="0" animBg="1"/>
      <p:bldP spid="40" grpId="0" animBg="1"/>
      <p:bldP spid="44" grpId="0" animBg="1"/>
      <p:bldP spid="45" grpId="0" animBg="1"/>
      <p:bldP spid="49" grpId="0" animBg="1"/>
      <p:bldP spid="52" grpId="0" animBg="1"/>
      <p:bldP spid="53" grpId="0" animBg="1"/>
      <p:bldP spid="55" grpId="0" animBg="1"/>
      <p:bldP spid="56" grpId="0" animBg="1"/>
      <p:bldP spid="65" grpId="0" animBg="1"/>
      <p:bldP spid="68" grpId="0" animBg="1"/>
      <p:bldP spid="69" grpId="0" animBg="1"/>
      <p:bldP spid="72" grpId="0" animBg="1"/>
      <p:bldP spid="75" grpId="0" animBg="1"/>
      <p:bldP spid="77" grpId="0" animBg="1"/>
      <p:bldP spid="89" grpId="0" animBg="1"/>
      <p:bldP spid="91" grpId="0" animBg="1"/>
      <p:bldP spid="92" grpId="0" animBg="1"/>
      <p:bldP spid="98" grpId="0" animBg="1"/>
      <p:bldP spid="101" grpId="0" animBg="1"/>
      <p:bldP spid="104" grpId="0" animBg="1"/>
      <p:bldP spid="10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 a Binary Tree from given Traversals</a:t>
            </a:r>
          </a:p>
        </p:txBody>
      </p:sp>
      <p:sp>
        <p:nvSpPr>
          <p:cNvPr id="3" name="Content Placeholder 2"/>
          <p:cNvSpPr>
            <a:spLocks noGrp="1"/>
          </p:cNvSpPr>
          <p:nvPr>
            <p:ph idx="1"/>
          </p:nvPr>
        </p:nvSpPr>
        <p:spPr/>
        <p:txBody>
          <a:bodyPr/>
          <a:lstStyle/>
          <a:p>
            <a:r>
              <a:rPr lang="en-US" dirty="0"/>
              <a:t>Construct a tree for the given In-order and Pre-order OR In-order Post-order traversals</a:t>
            </a:r>
          </a:p>
          <a:p>
            <a:pPr lvl="1"/>
            <a:r>
              <a:rPr lang="en-US" dirty="0" err="1"/>
              <a:t>Inorder</a:t>
            </a:r>
            <a:r>
              <a:rPr lang="en-US" dirty="0"/>
              <a:t>: DGBAHEICF | </a:t>
            </a:r>
            <a:r>
              <a:rPr lang="en-US" dirty="0" err="1"/>
              <a:t>Postorder</a:t>
            </a:r>
            <a:r>
              <a:rPr lang="en-US" dirty="0"/>
              <a:t>: GDBHIEFCA</a:t>
            </a:r>
          </a:p>
          <a:p>
            <a:pPr lvl="1"/>
            <a:r>
              <a:rPr lang="en-US" dirty="0" err="1"/>
              <a:t>Inorder</a:t>
            </a:r>
            <a:r>
              <a:rPr lang="en-US" dirty="0"/>
              <a:t>: EACKFHDBG | Preorder: FAEKCDHGB</a:t>
            </a:r>
          </a:p>
          <a:p>
            <a:pPr lvl="1"/>
            <a:r>
              <a:rPr lang="en-US" dirty="0" err="1"/>
              <a:t>Inorder</a:t>
            </a:r>
            <a:r>
              <a:rPr lang="en-US" dirty="0"/>
              <a:t>: QBKCFAGPEDHR | Preorder: GBQACKFPDERH</a:t>
            </a:r>
          </a:p>
          <a:p>
            <a:pPr lvl="1"/>
            <a:r>
              <a:rPr lang="en-US" dirty="0" err="1"/>
              <a:t>Inorder</a:t>
            </a:r>
            <a:r>
              <a:rPr lang="en-US" dirty="0"/>
              <a:t>: BIDACGEHF | </a:t>
            </a:r>
            <a:r>
              <a:rPr lang="en-US" dirty="0" err="1"/>
              <a:t>Postorder</a:t>
            </a:r>
            <a:r>
              <a:rPr lang="en-US" dirty="0"/>
              <a:t>: IDBGCHFEA</a:t>
            </a:r>
          </a:p>
          <a:p>
            <a:pPr lvl="1"/>
            <a:r>
              <a:rPr lang="en-US" dirty="0" err="1"/>
              <a:t>Inorder</a:t>
            </a:r>
            <a:r>
              <a:rPr lang="en-US" dirty="0"/>
              <a:t>: BCAEDGHFI | </a:t>
            </a:r>
            <a:r>
              <a:rPr lang="en-US" dirty="0" err="1"/>
              <a:t>Postorder</a:t>
            </a:r>
            <a:r>
              <a:rPr lang="en-US" dirty="0"/>
              <a:t>: CBEHGIFDA</a:t>
            </a:r>
          </a:p>
          <a:p>
            <a:pPr lvl="1"/>
            <a:r>
              <a:rPr lang="en-US" dirty="0" err="1"/>
              <a:t>Inorder</a:t>
            </a:r>
            <a:r>
              <a:rPr lang="en-US" dirty="0"/>
              <a:t>: </a:t>
            </a:r>
            <a:r>
              <a:rPr lang="en-US" dirty="0" err="1"/>
              <a:t>d,b.e,a,f,c,g</a:t>
            </a:r>
            <a:r>
              <a:rPr lang="en-US" dirty="0"/>
              <a:t> | Preorder: </a:t>
            </a:r>
            <a:r>
              <a:rPr lang="en-US" dirty="0" err="1"/>
              <a:t>a,b,d,e,c,f,g</a:t>
            </a:r>
            <a:endParaRPr lang="en-US" dirty="0"/>
          </a:p>
          <a:p>
            <a:pPr lvl="1"/>
            <a:r>
              <a:rPr lang="en-US" dirty="0" err="1"/>
              <a:t>Inorder</a:t>
            </a:r>
            <a:r>
              <a:rPr lang="en-US" dirty="0"/>
              <a:t>: 4,10,3,1,7,11,8,2 | Preorder: 7,10,4,3,1,2,8,11</a:t>
            </a:r>
          </a:p>
          <a:p>
            <a:pPr lvl="1"/>
            <a:r>
              <a:rPr lang="sv-SE" dirty="0"/>
              <a:t>Inorder:  1, 10, 11, 12, 13, 14, 15, 17, 18, 21 |  Postorder:  1, 11, 12, 10, 14, 18, 21, 17, 15, 13 </a:t>
            </a:r>
          </a:p>
          <a:p>
            <a:pPr lvl="1"/>
            <a:r>
              <a:rPr lang="sv-SE" dirty="0"/>
              <a:t>Inorder:  1 3 4 6 7 8 10 13 14 | Preorder:  8 3 1 6 4 7 10 14 13 </a:t>
            </a:r>
          </a:p>
          <a:p>
            <a:pPr lvl="1"/>
            <a:r>
              <a:rPr lang="sv-SE" dirty="0"/>
              <a:t>Inorder traversal = {4, 2, 5, 1, 3, 6} | Preorder traversal = {1, 2, 4, 5, 3, 6}</a:t>
            </a:r>
          </a:p>
          <a:p>
            <a:pPr lvl="1"/>
            <a:endParaRPr lang="sv-SE" dirty="0"/>
          </a:p>
          <a:p>
            <a:pPr lvl="1"/>
            <a:endParaRPr lang="sv-SE"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endParaRPr lang="en-US" dirty="0"/>
          </a:p>
        </p:txBody>
      </p:sp>
    </p:spTree>
    <p:extLst>
      <p:ext uri="{BB962C8B-B14F-4D97-AF65-F5344CB8AC3E}">
        <p14:creationId xmlns:p14="http://schemas.microsoft.com/office/powerpoint/2010/main" val="321903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Linked Representation of Binary Tree</a:t>
            </a:r>
            <a:endParaRPr lang="en-US" dirty="0"/>
          </a:p>
        </p:txBody>
      </p:sp>
      <p:sp>
        <p:nvSpPr>
          <p:cNvPr id="4" name="Oval 3"/>
          <p:cNvSpPr/>
          <p:nvPr/>
        </p:nvSpPr>
        <p:spPr>
          <a:xfrm>
            <a:off x="1956645" y="2682128"/>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A</a:t>
            </a:r>
            <a:endParaRPr lang="en-US" sz="2000" b="1" dirty="0"/>
          </a:p>
        </p:txBody>
      </p:sp>
      <p:sp>
        <p:nvSpPr>
          <p:cNvPr id="5" name="Oval 4"/>
          <p:cNvSpPr/>
          <p:nvPr/>
        </p:nvSpPr>
        <p:spPr>
          <a:xfrm>
            <a:off x="1340113" y="3624243"/>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B</a:t>
            </a:r>
            <a:endParaRPr lang="en-US" sz="2000" b="1" dirty="0"/>
          </a:p>
        </p:txBody>
      </p:sp>
      <p:sp>
        <p:nvSpPr>
          <p:cNvPr id="6" name="Oval 5"/>
          <p:cNvSpPr/>
          <p:nvPr/>
        </p:nvSpPr>
        <p:spPr>
          <a:xfrm>
            <a:off x="776697" y="4630550"/>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C</a:t>
            </a:r>
            <a:endParaRPr lang="en-US" sz="2000" b="1" dirty="0"/>
          </a:p>
        </p:txBody>
      </p:sp>
      <p:sp>
        <p:nvSpPr>
          <p:cNvPr id="7" name="Oval 6"/>
          <p:cNvSpPr/>
          <p:nvPr/>
        </p:nvSpPr>
        <p:spPr>
          <a:xfrm>
            <a:off x="2039770" y="4630550"/>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E</a:t>
            </a:r>
            <a:endParaRPr lang="en-US" sz="2000" b="1" dirty="0"/>
          </a:p>
        </p:txBody>
      </p:sp>
      <p:sp>
        <p:nvSpPr>
          <p:cNvPr id="8" name="Oval 7"/>
          <p:cNvSpPr/>
          <p:nvPr/>
        </p:nvSpPr>
        <p:spPr>
          <a:xfrm>
            <a:off x="2535074" y="3624243"/>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D</a:t>
            </a:r>
            <a:endParaRPr lang="en-US" sz="2000" b="1" dirty="0"/>
          </a:p>
        </p:txBody>
      </p:sp>
      <p:sp>
        <p:nvSpPr>
          <p:cNvPr id="9" name="Oval 8"/>
          <p:cNvSpPr/>
          <p:nvPr/>
        </p:nvSpPr>
        <p:spPr>
          <a:xfrm>
            <a:off x="3127353" y="4630550"/>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G</a:t>
            </a:r>
            <a:endParaRPr lang="en-US" sz="2000" b="1" dirty="0"/>
          </a:p>
        </p:txBody>
      </p:sp>
      <p:sp>
        <p:nvSpPr>
          <p:cNvPr id="10" name="Oval 9"/>
          <p:cNvSpPr/>
          <p:nvPr/>
        </p:nvSpPr>
        <p:spPr>
          <a:xfrm>
            <a:off x="2535074" y="5563883"/>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F</a:t>
            </a:r>
            <a:endParaRPr lang="en-US" sz="2000" b="1" dirty="0"/>
          </a:p>
        </p:txBody>
      </p:sp>
      <p:cxnSp>
        <p:nvCxnSpPr>
          <p:cNvPr id="11" name="Straight Arrow Connector 10"/>
          <p:cNvCxnSpPr>
            <a:stCxn id="4" idx="3"/>
            <a:endCxn id="5" idx="0"/>
          </p:cNvCxnSpPr>
          <p:nvPr/>
        </p:nvCxnSpPr>
        <p:spPr>
          <a:xfrm flipH="1">
            <a:off x="1620913" y="3161484"/>
            <a:ext cx="417976" cy="462759"/>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a:stCxn id="5" idx="3"/>
            <a:endCxn id="6" idx="0"/>
          </p:cNvCxnSpPr>
          <p:nvPr/>
        </p:nvCxnSpPr>
        <p:spPr>
          <a:xfrm flipH="1">
            <a:off x="1057497" y="4103599"/>
            <a:ext cx="364860" cy="52695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a:stCxn id="4" idx="5"/>
            <a:endCxn id="8" idx="0"/>
          </p:cNvCxnSpPr>
          <p:nvPr/>
        </p:nvCxnSpPr>
        <p:spPr>
          <a:xfrm>
            <a:off x="2436001" y="3161484"/>
            <a:ext cx="379873" cy="462759"/>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a:stCxn id="8" idx="3"/>
            <a:endCxn id="7" idx="0"/>
          </p:cNvCxnSpPr>
          <p:nvPr/>
        </p:nvCxnSpPr>
        <p:spPr>
          <a:xfrm flipH="1">
            <a:off x="2320570" y="4103599"/>
            <a:ext cx="296748" cy="52695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a:stCxn id="8" idx="5"/>
            <a:endCxn id="9" idx="0"/>
          </p:cNvCxnSpPr>
          <p:nvPr/>
        </p:nvCxnSpPr>
        <p:spPr>
          <a:xfrm>
            <a:off x="3014430" y="4103599"/>
            <a:ext cx="393723" cy="52695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a:stCxn id="7" idx="5"/>
            <a:endCxn id="10" idx="0"/>
          </p:cNvCxnSpPr>
          <p:nvPr/>
        </p:nvCxnSpPr>
        <p:spPr>
          <a:xfrm>
            <a:off x="2519126" y="5109906"/>
            <a:ext cx="296748" cy="45397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24" name="Group 23"/>
          <p:cNvGrpSpPr/>
          <p:nvPr/>
        </p:nvGrpSpPr>
        <p:grpSpPr>
          <a:xfrm>
            <a:off x="1497872" y="1219199"/>
            <a:ext cx="3385677" cy="558801"/>
            <a:chOff x="-76200" y="4191000"/>
            <a:chExt cx="1997075" cy="381000"/>
          </a:xfrm>
        </p:grpSpPr>
        <p:sp>
          <p:nvSpPr>
            <p:cNvPr id="25" name="Rectangle 24"/>
            <p:cNvSpPr/>
            <p:nvPr/>
          </p:nvSpPr>
          <p:spPr>
            <a:xfrm>
              <a:off x="609599" y="4191000"/>
              <a:ext cx="628651"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2000" b="1" dirty="0"/>
                <a:t>DATA</a:t>
              </a:r>
              <a:endParaRPr lang="en-US" sz="2000" b="1" dirty="0"/>
            </a:p>
          </p:txBody>
        </p:sp>
        <p:sp>
          <p:nvSpPr>
            <p:cNvPr id="26" name="Rectangle 25"/>
            <p:cNvSpPr/>
            <p:nvPr/>
          </p:nvSpPr>
          <p:spPr>
            <a:xfrm>
              <a:off x="-76200" y="4191000"/>
              <a:ext cx="68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2000" b="1" dirty="0"/>
                <a:t>LPTR</a:t>
              </a:r>
              <a:endParaRPr lang="en-US" sz="2000" b="1" dirty="0"/>
            </a:p>
          </p:txBody>
        </p:sp>
        <p:sp>
          <p:nvSpPr>
            <p:cNvPr id="27" name="Rectangle 26"/>
            <p:cNvSpPr/>
            <p:nvPr/>
          </p:nvSpPr>
          <p:spPr>
            <a:xfrm>
              <a:off x="1238250" y="4191000"/>
              <a:ext cx="682625"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2000" b="1" dirty="0"/>
                <a:t>RPTR</a:t>
              </a:r>
              <a:endParaRPr lang="en-US" sz="2000" b="1" dirty="0"/>
            </a:p>
          </p:txBody>
        </p:sp>
      </p:grpSp>
      <p:sp>
        <p:nvSpPr>
          <p:cNvPr id="28" name="TextBox 27"/>
          <p:cNvSpPr txBox="1"/>
          <p:nvPr/>
        </p:nvSpPr>
        <p:spPr>
          <a:xfrm>
            <a:off x="1660155" y="1849397"/>
            <a:ext cx="3066489" cy="400110"/>
          </a:xfrm>
          <a:prstGeom prst="rect">
            <a:avLst/>
          </a:prstGeom>
          <a:noFill/>
        </p:spPr>
        <p:txBody>
          <a:bodyPr wrap="square" rtlCol="0">
            <a:spAutoFit/>
          </a:bodyPr>
          <a:lstStyle/>
          <a:p>
            <a:pPr algn="ctr"/>
            <a:r>
              <a:rPr lang="en-IN" sz="2000" b="1" dirty="0"/>
              <a:t>Typical node of Binary Tree</a:t>
            </a:r>
            <a:endParaRPr lang="en-US" sz="2000" b="1" dirty="0"/>
          </a:p>
        </p:txBody>
      </p:sp>
      <p:grpSp>
        <p:nvGrpSpPr>
          <p:cNvPr id="29" name="Group 28"/>
          <p:cNvGrpSpPr/>
          <p:nvPr/>
        </p:nvGrpSpPr>
        <p:grpSpPr>
          <a:xfrm>
            <a:off x="6648796" y="1796877"/>
            <a:ext cx="1440000" cy="540000"/>
            <a:chOff x="304800" y="4191000"/>
            <a:chExt cx="1066800" cy="381000"/>
          </a:xfrm>
        </p:grpSpPr>
        <p:sp>
          <p:nvSpPr>
            <p:cNvPr id="30" name="Rectangle 29"/>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A</a:t>
              </a:r>
              <a:endParaRPr lang="en-US" sz="2000" b="1" dirty="0"/>
            </a:p>
          </p:txBody>
        </p:sp>
        <p:sp>
          <p:nvSpPr>
            <p:cNvPr id="31" name="Rectangle 30"/>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32" name="Rectangle 31"/>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33" name="Group 32"/>
          <p:cNvGrpSpPr/>
          <p:nvPr/>
        </p:nvGrpSpPr>
        <p:grpSpPr>
          <a:xfrm>
            <a:off x="5429596" y="3092277"/>
            <a:ext cx="1440000" cy="540000"/>
            <a:chOff x="304800" y="4191000"/>
            <a:chExt cx="1066800" cy="381000"/>
          </a:xfrm>
        </p:grpSpPr>
        <p:sp>
          <p:nvSpPr>
            <p:cNvPr id="34" name="Rectangle 33"/>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B</a:t>
              </a:r>
              <a:endParaRPr lang="en-US" sz="2000" b="1" dirty="0"/>
            </a:p>
          </p:txBody>
        </p:sp>
        <p:sp>
          <p:nvSpPr>
            <p:cNvPr id="35" name="Rectangle 34"/>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36" name="Rectangle 35"/>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37" name="Group 36"/>
          <p:cNvGrpSpPr/>
          <p:nvPr/>
        </p:nvGrpSpPr>
        <p:grpSpPr>
          <a:xfrm>
            <a:off x="7791796" y="3092277"/>
            <a:ext cx="1440000" cy="540000"/>
            <a:chOff x="304800" y="4191000"/>
            <a:chExt cx="1066800" cy="381000"/>
          </a:xfrm>
        </p:grpSpPr>
        <p:sp>
          <p:nvSpPr>
            <p:cNvPr id="38" name="Rectangle 37"/>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D</a:t>
              </a:r>
              <a:endParaRPr lang="en-US" sz="2000" b="1" dirty="0"/>
            </a:p>
          </p:txBody>
        </p:sp>
        <p:sp>
          <p:nvSpPr>
            <p:cNvPr id="39" name="Rectangle 38"/>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40" name="Rectangle 39"/>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41" name="Group 40"/>
          <p:cNvGrpSpPr/>
          <p:nvPr/>
        </p:nvGrpSpPr>
        <p:grpSpPr>
          <a:xfrm>
            <a:off x="4438996" y="4463877"/>
            <a:ext cx="1440000" cy="540000"/>
            <a:chOff x="304800" y="4191000"/>
            <a:chExt cx="1066800" cy="381000"/>
          </a:xfrm>
        </p:grpSpPr>
        <p:sp>
          <p:nvSpPr>
            <p:cNvPr id="42" name="Rectangle 41"/>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C</a:t>
              </a:r>
              <a:endParaRPr lang="en-US" sz="2000" b="1" dirty="0"/>
            </a:p>
          </p:txBody>
        </p:sp>
        <p:sp>
          <p:nvSpPr>
            <p:cNvPr id="43" name="Rectangle 42"/>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44" name="Rectangle 43"/>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45" name="Group 44"/>
          <p:cNvGrpSpPr/>
          <p:nvPr/>
        </p:nvGrpSpPr>
        <p:grpSpPr>
          <a:xfrm>
            <a:off x="6877396" y="4463877"/>
            <a:ext cx="1440000" cy="540000"/>
            <a:chOff x="304800" y="4191000"/>
            <a:chExt cx="1066800" cy="381000"/>
          </a:xfrm>
        </p:grpSpPr>
        <p:sp>
          <p:nvSpPr>
            <p:cNvPr id="46" name="Rectangle 45"/>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E</a:t>
              </a:r>
              <a:endParaRPr lang="en-US" sz="2000" b="1" dirty="0"/>
            </a:p>
          </p:txBody>
        </p:sp>
        <p:sp>
          <p:nvSpPr>
            <p:cNvPr id="47" name="Rectangle 46"/>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48" name="Rectangle 47"/>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49" name="Group 48"/>
          <p:cNvGrpSpPr/>
          <p:nvPr/>
        </p:nvGrpSpPr>
        <p:grpSpPr>
          <a:xfrm>
            <a:off x="8858596" y="4463877"/>
            <a:ext cx="1440000" cy="540000"/>
            <a:chOff x="304800" y="4191000"/>
            <a:chExt cx="1066800" cy="381000"/>
          </a:xfrm>
        </p:grpSpPr>
        <p:sp>
          <p:nvSpPr>
            <p:cNvPr id="50" name="Rectangle 49"/>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G</a:t>
              </a:r>
              <a:endParaRPr lang="en-US" sz="2000" b="1" dirty="0"/>
            </a:p>
          </p:txBody>
        </p:sp>
        <p:sp>
          <p:nvSpPr>
            <p:cNvPr id="51" name="Rectangle 50"/>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52" name="Rectangle 51"/>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53" name="Group 52"/>
          <p:cNvGrpSpPr/>
          <p:nvPr/>
        </p:nvGrpSpPr>
        <p:grpSpPr>
          <a:xfrm>
            <a:off x="7867996" y="5759277"/>
            <a:ext cx="1440000" cy="540000"/>
            <a:chOff x="304800" y="4191000"/>
            <a:chExt cx="1066800" cy="381000"/>
          </a:xfrm>
        </p:grpSpPr>
        <p:sp>
          <p:nvSpPr>
            <p:cNvPr id="54" name="Rectangle 53"/>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F</a:t>
              </a:r>
              <a:endParaRPr lang="en-US" sz="2000" b="1" dirty="0"/>
            </a:p>
          </p:txBody>
        </p:sp>
        <p:sp>
          <p:nvSpPr>
            <p:cNvPr id="55" name="Rectangle 54"/>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56" name="Rectangle 55"/>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sp>
        <p:nvSpPr>
          <p:cNvPr id="57" name="Freeform 56"/>
          <p:cNvSpPr/>
          <p:nvPr/>
        </p:nvSpPr>
        <p:spPr>
          <a:xfrm>
            <a:off x="6157366" y="2042885"/>
            <a:ext cx="691077" cy="1033889"/>
          </a:xfrm>
          <a:custGeom>
            <a:avLst/>
            <a:gdLst>
              <a:gd name="connsiteX0" fmla="*/ 829994 w 829994"/>
              <a:gd name="connsiteY0" fmla="*/ 0 h 1125416"/>
              <a:gd name="connsiteX1" fmla="*/ 0 w 829994"/>
              <a:gd name="connsiteY1" fmla="*/ 0 h 1125416"/>
              <a:gd name="connsiteX2" fmla="*/ 0 w 829994"/>
              <a:gd name="connsiteY2" fmla="*/ 1125416 h 1125416"/>
            </a:gdLst>
            <a:ahLst/>
            <a:cxnLst>
              <a:cxn ang="0">
                <a:pos x="connsiteX0" y="connsiteY0"/>
              </a:cxn>
              <a:cxn ang="0">
                <a:pos x="connsiteX1" y="connsiteY1"/>
              </a:cxn>
              <a:cxn ang="0">
                <a:pos x="connsiteX2" y="connsiteY2"/>
              </a:cxn>
            </a:cxnLst>
            <a:rect l="l" t="t" r="r" b="b"/>
            <a:pathLst>
              <a:path w="829994" h="1125416">
                <a:moveTo>
                  <a:pt x="829994" y="0"/>
                </a:moveTo>
                <a:lnTo>
                  <a:pt x="0" y="0"/>
                </a:lnTo>
                <a:lnTo>
                  <a:pt x="0" y="1125416"/>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58" name="Freeform 57"/>
          <p:cNvSpPr/>
          <p:nvPr/>
        </p:nvSpPr>
        <p:spPr>
          <a:xfrm>
            <a:off x="5149421" y="3369260"/>
            <a:ext cx="454135" cy="1080000"/>
          </a:xfrm>
          <a:custGeom>
            <a:avLst/>
            <a:gdLst>
              <a:gd name="connsiteX0" fmla="*/ 661181 w 661181"/>
              <a:gd name="connsiteY0" fmla="*/ 0 h 1181686"/>
              <a:gd name="connsiteX1" fmla="*/ 0 w 661181"/>
              <a:gd name="connsiteY1" fmla="*/ 0 h 1181686"/>
              <a:gd name="connsiteX2" fmla="*/ 0 w 661181"/>
              <a:gd name="connsiteY2" fmla="*/ 1181686 h 1181686"/>
            </a:gdLst>
            <a:ahLst/>
            <a:cxnLst>
              <a:cxn ang="0">
                <a:pos x="connsiteX0" y="connsiteY0"/>
              </a:cxn>
              <a:cxn ang="0">
                <a:pos x="connsiteX1" y="connsiteY1"/>
              </a:cxn>
              <a:cxn ang="0">
                <a:pos x="connsiteX2" y="connsiteY2"/>
              </a:cxn>
            </a:cxnLst>
            <a:rect l="l" t="t" r="r" b="b"/>
            <a:pathLst>
              <a:path w="661181" h="1181686">
                <a:moveTo>
                  <a:pt x="661181" y="0"/>
                </a:moveTo>
                <a:lnTo>
                  <a:pt x="0" y="0"/>
                </a:lnTo>
                <a:lnTo>
                  <a:pt x="0" y="1181686"/>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59" name="Freeform 58"/>
          <p:cNvSpPr/>
          <p:nvPr/>
        </p:nvSpPr>
        <p:spPr>
          <a:xfrm>
            <a:off x="7905965" y="2043229"/>
            <a:ext cx="691200" cy="1033200"/>
          </a:xfrm>
          <a:custGeom>
            <a:avLst/>
            <a:gdLst>
              <a:gd name="connsiteX0" fmla="*/ 0 w 731520"/>
              <a:gd name="connsiteY0" fmla="*/ 0 h 1111347"/>
              <a:gd name="connsiteX1" fmla="*/ 731520 w 731520"/>
              <a:gd name="connsiteY1" fmla="*/ 0 h 1111347"/>
              <a:gd name="connsiteX2" fmla="*/ 731520 w 731520"/>
              <a:gd name="connsiteY2" fmla="*/ 1111347 h 1111347"/>
            </a:gdLst>
            <a:ahLst/>
            <a:cxnLst>
              <a:cxn ang="0">
                <a:pos x="connsiteX0" y="connsiteY0"/>
              </a:cxn>
              <a:cxn ang="0">
                <a:pos x="connsiteX1" y="connsiteY1"/>
              </a:cxn>
              <a:cxn ang="0">
                <a:pos x="connsiteX2" y="connsiteY2"/>
              </a:cxn>
            </a:cxnLst>
            <a:rect l="l" t="t" r="r" b="b"/>
            <a:pathLst>
              <a:path w="731520" h="1111347">
                <a:moveTo>
                  <a:pt x="0" y="0"/>
                </a:moveTo>
                <a:lnTo>
                  <a:pt x="731520" y="0"/>
                </a:lnTo>
                <a:lnTo>
                  <a:pt x="731520" y="1111347"/>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60" name="Freeform 59"/>
          <p:cNvSpPr/>
          <p:nvPr/>
        </p:nvSpPr>
        <p:spPr>
          <a:xfrm>
            <a:off x="7581660" y="3369260"/>
            <a:ext cx="413622" cy="1080000"/>
          </a:xfrm>
          <a:custGeom>
            <a:avLst/>
            <a:gdLst>
              <a:gd name="connsiteX0" fmla="*/ 534572 w 534572"/>
              <a:gd name="connsiteY0" fmla="*/ 0 h 1139483"/>
              <a:gd name="connsiteX1" fmla="*/ 0 w 534572"/>
              <a:gd name="connsiteY1" fmla="*/ 0 h 1139483"/>
              <a:gd name="connsiteX2" fmla="*/ 0 w 534572"/>
              <a:gd name="connsiteY2" fmla="*/ 1139483 h 1139483"/>
            </a:gdLst>
            <a:ahLst/>
            <a:cxnLst>
              <a:cxn ang="0">
                <a:pos x="connsiteX0" y="connsiteY0"/>
              </a:cxn>
              <a:cxn ang="0">
                <a:pos x="connsiteX1" y="connsiteY1"/>
              </a:cxn>
              <a:cxn ang="0">
                <a:pos x="connsiteX2" y="connsiteY2"/>
              </a:cxn>
            </a:cxnLst>
            <a:rect l="l" t="t" r="r" b="b"/>
            <a:pathLst>
              <a:path w="534572" h="1139483">
                <a:moveTo>
                  <a:pt x="534572" y="0"/>
                </a:moveTo>
                <a:lnTo>
                  <a:pt x="0" y="0"/>
                </a:lnTo>
                <a:lnTo>
                  <a:pt x="0" y="1139483"/>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61" name="Freeform 60"/>
          <p:cNvSpPr/>
          <p:nvPr/>
        </p:nvSpPr>
        <p:spPr>
          <a:xfrm>
            <a:off x="9028310" y="3369260"/>
            <a:ext cx="550961" cy="1080000"/>
          </a:xfrm>
          <a:custGeom>
            <a:avLst/>
            <a:gdLst>
              <a:gd name="connsiteX0" fmla="*/ 0 w 647114"/>
              <a:gd name="connsiteY0" fmla="*/ 0 h 1223889"/>
              <a:gd name="connsiteX1" fmla="*/ 647114 w 647114"/>
              <a:gd name="connsiteY1" fmla="*/ 0 h 1223889"/>
              <a:gd name="connsiteX2" fmla="*/ 647114 w 647114"/>
              <a:gd name="connsiteY2" fmla="*/ 1223889 h 1223889"/>
            </a:gdLst>
            <a:ahLst/>
            <a:cxnLst>
              <a:cxn ang="0">
                <a:pos x="connsiteX0" y="connsiteY0"/>
              </a:cxn>
              <a:cxn ang="0">
                <a:pos x="connsiteX1" y="connsiteY1"/>
              </a:cxn>
              <a:cxn ang="0">
                <a:pos x="connsiteX2" y="connsiteY2"/>
              </a:cxn>
            </a:cxnLst>
            <a:rect l="l" t="t" r="r" b="b"/>
            <a:pathLst>
              <a:path w="647114" h="1223889">
                <a:moveTo>
                  <a:pt x="0" y="0"/>
                </a:moveTo>
                <a:lnTo>
                  <a:pt x="647114" y="0"/>
                </a:lnTo>
                <a:lnTo>
                  <a:pt x="647114" y="1223889"/>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62" name="Freeform 61"/>
          <p:cNvSpPr/>
          <p:nvPr/>
        </p:nvSpPr>
        <p:spPr>
          <a:xfrm>
            <a:off x="8136421" y="4736645"/>
            <a:ext cx="425436" cy="1014614"/>
          </a:xfrm>
          <a:custGeom>
            <a:avLst/>
            <a:gdLst>
              <a:gd name="connsiteX0" fmla="*/ 0 w 534573"/>
              <a:gd name="connsiteY0" fmla="*/ 0 h 1139483"/>
              <a:gd name="connsiteX1" fmla="*/ 534573 w 534573"/>
              <a:gd name="connsiteY1" fmla="*/ 0 h 1139483"/>
              <a:gd name="connsiteX2" fmla="*/ 534573 w 534573"/>
              <a:gd name="connsiteY2" fmla="*/ 1139483 h 1139483"/>
            </a:gdLst>
            <a:ahLst/>
            <a:cxnLst>
              <a:cxn ang="0">
                <a:pos x="connsiteX0" y="connsiteY0"/>
              </a:cxn>
              <a:cxn ang="0">
                <a:pos x="connsiteX1" y="connsiteY1"/>
              </a:cxn>
              <a:cxn ang="0">
                <a:pos x="connsiteX2" y="connsiteY2"/>
              </a:cxn>
            </a:cxnLst>
            <a:rect l="l" t="t" r="r" b="b"/>
            <a:pathLst>
              <a:path w="534573" h="1139483">
                <a:moveTo>
                  <a:pt x="0" y="0"/>
                </a:moveTo>
                <a:lnTo>
                  <a:pt x="534573" y="0"/>
                </a:lnTo>
                <a:lnTo>
                  <a:pt x="534573" y="1139483"/>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64" name="Straight Connector 63"/>
          <p:cNvCxnSpPr/>
          <p:nvPr/>
        </p:nvCxnSpPr>
        <p:spPr>
          <a:xfrm flipH="1">
            <a:off x="6458166" y="3092277"/>
            <a:ext cx="394562" cy="5400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cxnSp>
        <p:nvCxnSpPr>
          <p:cNvPr id="65" name="Straight Connector 64"/>
          <p:cNvCxnSpPr/>
          <p:nvPr/>
        </p:nvCxnSpPr>
        <p:spPr>
          <a:xfrm flipH="1">
            <a:off x="4435111" y="4463877"/>
            <a:ext cx="423085" cy="5400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cxnSp>
        <p:nvCxnSpPr>
          <p:cNvPr id="66" name="Straight Connector 65"/>
          <p:cNvCxnSpPr/>
          <p:nvPr/>
        </p:nvCxnSpPr>
        <p:spPr>
          <a:xfrm flipH="1">
            <a:off x="5466853" y="4463877"/>
            <a:ext cx="403351" cy="5400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cxnSp>
        <p:nvCxnSpPr>
          <p:cNvPr id="67" name="Straight Connector 66"/>
          <p:cNvCxnSpPr/>
          <p:nvPr/>
        </p:nvCxnSpPr>
        <p:spPr>
          <a:xfrm flipH="1">
            <a:off x="6894048" y="4481690"/>
            <a:ext cx="371433" cy="522187"/>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cxnSp>
        <p:nvCxnSpPr>
          <p:cNvPr id="68" name="Straight Connector 67"/>
          <p:cNvCxnSpPr/>
          <p:nvPr/>
        </p:nvCxnSpPr>
        <p:spPr>
          <a:xfrm flipH="1">
            <a:off x="8858596" y="4481690"/>
            <a:ext cx="388800" cy="522187"/>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cxnSp>
        <p:nvCxnSpPr>
          <p:cNvPr id="69" name="Straight Connector 68"/>
          <p:cNvCxnSpPr/>
          <p:nvPr/>
        </p:nvCxnSpPr>
        <p:spPr>
          <a:xfrm flipH="1">
            <a:off x="9887169" y="4488995"/>
            <a:ext cx="403638" cy="514882"/>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cxnSp>
        <p:nvCxnSpPr>
          <p:cNvPr id="70" name="Straight Connector 69"/>
          <p:cNvCxnSpPr/>
          <p:nvPr/>
        </p:nvCxnSpPr>
        <p:spPr>
          <a:xfrm flipH="1">
            <a:off x="8913885" y="5759277"/>
            <a:ext cx="389905" cy="5400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cxnSp>
        <p:nvCxnSpPr>
          <p:cNvPr id="71" name="Straight Connector 70"/>
          <p:cNvCxnSpPr/>
          <p:nvPr/>
        </p:nvCxnSpPr>
        <p:spPr>
          <a:xfrm flipH="1">
            <a:off x="7867996" y="5759277"/>
            <a:ext cx="411428" cy="5400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sp>
        <p:nvSpPr>
          <p:cNvPr id="72" name="TextBox 71"/>
          <p:cNvSpPr txBox="1"/>
          <p:nvPr/>
        </p:nvSpPr>
        <p:spPr>
          <a:xfrm>
            <a:off x="7184186" y="808546"/>
            <a:ext cx="351378" cy="461665"/>
          </a:xfrm>
          <a:prstGeom prst="rect">
            <a:avLst/>
          </a:prstGeom>
          <a:noFill/>
        </p:spPr>
        <p:txBody>
          <a:bodyPr wrap="none" rtlCol="0">
            <a:spAutoFit/>
          </a:bodyPr>
          <a:lstStyle/>
          <a:p>
            <a:pPr algn="ctr"/>
            <a:r>
              <a:rPr lang="en-IN" sz="2400" b="1" dirty="0">
                <a:solidFill>
                  <a:srgbClr val="C00000"/>
                </a:solidFill>
              </a:rPr>
              <a:t>T</a:t>
            </a:r>
            <a:endParaRPr lang="en-US" sz="2400" b="1" dirty="0">
              <a:solidFill>
                <a:srgbClr val="C00000"/>
              </a:solidFill>
            </a:endParaRPr>
          </a:p>
        </p:txBody>
      </p:sp>
      <p:cxnSp>
        <p:nvCxnSpPr>
          <p:cNvPr id="74" name="Straight Arrow Connector 73"/>
          <p:cNvCxnSpPr>
            <a:stCxn id="72" idx="2"/>
            <a:endCxn id="30" idx="0"/>
          </p:cNvCxnSpPr>
          <p:nvPr/>
        </p:nvCxnSpPr>
        <p:spPr>
          <a:xfrm>
            <a:off x="7359875" y="1270211"/>
            <a:ext cx="8922" cy="52666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6609658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Threaded Binary Tree</a:t>
            </a:r>
          </a:p>
        </p:txBody>
      </p:sp>
      <p:sp>
        <p:nvSpPr>
          <p:cNvPr id="3" name="Content Placeholder 2"/>
          <p:cNvSpPr>
            <a:spLocks noGrp="1"/>
          </p:cNvSpPr>
          <p:nvPr>
            <p:ph idx="1"/>
          </p:nvPr>
        </p:nvSpPr>
        <p:spPr/>
        <p:txBody>
          <a:bodyPr/>
          <a:lstStyle/>
          <a:p>
            <a:r>
              <a:rPr lang="en-IN" dirty="0"/>
              <a:t>The </a:t>
            </a:r>
            <a:r>
              <a:rPr lang="en-IN" b="1" dirty="0">
                <a:solidFill>
                  <a:srgbClr val="C00000"/>
                </a:solidFill>
              </a:rPr>
              <a:t>wasted NULL </a:t>
            </a:r>
            <a:r>
              <a:rPr lang="en-IN" dirty="0"/>
              <a:t>links in the binary tree storage representation can be </a:t>
            </a:r>
            <a:r>
              <a:rPr lang="en-IN" b="1" dirty="0">
                <a:solidFill>
                  <a:srgbClr val="C00000"/>
                </a:solidFill>
              </a:rPr>
              <a:t>replaced by threads</a:t>
            </a:r>
          </a:p>
          <a:p>
            <a:r>
              <a:rPr lang="en-IN" dirty="0"/>
              <a:t>A binary </a:t>
            </a:r>
            <a:r>
              <a:rPr lang="en-IN" b="1" dirty="0">
                <a:solidFill>
                  <a:srgbClr val="C00000"/>
                </a:solidFill>
              </a:rPr>
              <a:t>tree</a:t>
            </a:r>
            <a:r>
              <a:rPr lang="en-IN" dirty="0">
                <a:solidFill>
                  <a:srgbClr val="C00000"/>
                </a:solidFill>
              </a:rPr>
              <a:t> </a:t>
            </a:r>
            <a:r>
              <a:rPr lang="en-IN" dirty="0"/>
              <a:t>is </a:t>
            </a:r>
            <a:r>
              <a:rPr lang="en-IN" b="1" dirty="0">
                <a:solidFill>
                  <a:srgbClr val="C00000"/>
                </a:solidFill>
              </a:rPr>
              <a:t>threaded</a:t>
            </a:r>
            <a:r>
              <a:rPr lang="en-IN" dirty="0">
                <a:solidFill>
                  <a:srgbClr val="C00000"/>
                </a:solidFill>
              </a:rPr>
              <a:t> </a:t>
            </a:r>
            <a:r>
              <a:rPr lang="en-IN" b="1" dirty="0">
                <a:solidFill>
                  <a:srgbClr val="C00000"/>
                </a:solidFill>
              </a:rPr>
              <a:t>according</a:t>
            </a:r>
            <a:r>
              <a:rPr lang="en-IN" dirty="0">
                <a:solidFill>
                  <a:srgbClr val="C00000"/>
                </a:solidFill>
              </a:rPr>
              <a:t> </a:t>
            </a:r>
            <a:r>
              <a:rPr lang="en-IN" dirty="0"/>
              <a:t>to particular </a:t>
            </a:r>
            <a:r>
              <a:rPr lang="en-IN" b="1" dirty="0">
                <a:solidFill>
                  <a:srgbClr val="C00000"/>
                </a:solidFill>
              </a:rPr>
              <a:t>traversal order</a:t>
            </a:r>
            <a:r>
              <a:rPr lang="en-IN" dirty="0"/>
              <a:t>. e.g.: Threads for the </a:t>
            </a:r>
            <a:r>
              <a:rPr lang="en-IN" dirty="0" err="1"/>
              <a:t>inorder</a:t>
            </a:r>
            <a:r>
              <a:rPr lang="en-IN" dirty="0"/>
              <a:t> traversals of tree are pointers to its higher nodes, for this traversal order</a:t>
            </a:r>
          </a:p>
          <a:p>
            <a:r>
              <a:rPr lang="en-IN" b="1" dirty="0">
                <a:solidFill>
                  <a:srgbClr val="C00000"/>
                </a:solidFill>
              </a:rPr>
              <a:t>In-Threaded Binary Tree</a:t>
            </a:r>
          </a:p>
          <a:p>
            <a:pPr lvl="1"/>
            <a:r>
              <a:rPr lang="en-IN" b="1" dirty="0"/>
              <a:t>If left link</a:t>
            </a:r>
            <a:r>
              <a:rPr lang="en-IN" dirty="0"/>
              <a:t> </a:t>
            </a:r>
            <a:r>
              <a:rPr lang="en-IN" b="1" dirty="0"/>
              <a:t>of </a:t>
            </a:r>
            <a:r>
              <a:rPr lang="en-IN" b="1" dirty="0">
                <a:solidFill>
                  <a:srgbClr val="C00000"/>
                </a:solidFill>
              </a:rPr>
              <a:t>node</a:t>
            </a:r>
            <a:r>
              <a:rPr lang="en-IN" b="1" dirty="0">
                <a:solidFill>
                  <a:srgbClr val="FF0000"/>
                </a:solidFill>
              </a:rPr>
              <a:t> </a:t>
            </a:r>
            <a:r>
              <a:rPr lang="en-IN" b="1" dirty="0"/>
              <a:t>P </a:t>
            </a:r>
            <a:r>
              <a:rPr lang="en-IN" b="1" dirty="0">
                <a:solidFill>
                  <a:srgbClr val="C00000"/>
                </a:solidFill>
              </a:rPr>
              <a:t>is null</a:t>
            </a:r>
            <a:r>
              <a:rPr lang="en-IN" dirty="0"/>
              <a:t>, then this link is </a:t>
            </a:r>
            <a:r>
              <a:rPr lang="en-IN" b="1" dirty="0">
                <a:solidFill>
                  <a:srgbClr val="C00000"/>
                </a:solidFill>
              </a:rPr>
              <a:t>replaced</a:t>
            </a:r>
            <a:r>
              <a:rPr lang="en-IN" b="1" dirty="0">
                <a:solidFill>
                  <a:srgbClr val="FF0000"/>
                </a:solidFill>
              </a:rPr>
              <a:t> </a:t>
            </a:r>
            <a:r>
              <a:rPr lang="en-IN" b="1" dirty="0">
                <a:solidFill>
                  <a:srgbClr val="C00000"/>
                </a:solidFill>
              </a:rPr>
              <a:t>by</a:t>
            </a:r>
            <a:r>
              <a:rPr lang="en-IN" dirty="0">
                <a:solidFill>
                  <a:srgbClr val="C00000"/>
                </a:solidFill>
              </a:rPr>
              <a:t> </a:t>
            </a:r>
            <a:r>
              <a:rPr lang="en-IN" dirty="0"/>
              <a:t>the </a:t>
            </a:r>
            <a:r>
              <a:rPr lang="en-IN" b="1" dirty="0">
                <a:solidFill>
                  <a:srgbClr val="C00000"/>
                </a:solidFill>
              </a:rPr>
              <a:t>address</a:t>
            </a:r>
            <a:r>
              <a:rPr lang="en-IN" b="1" dirty="0">
                <a:solidFill>
                  <a:srgbClr val="FF0000"/>
                </a:solidFill>
              </a:rPr>
              <a:t> </a:t>
            </a:r>
            <a:r>
              <a:rPr lang="en-IN" b="1" dirty="0">
                <a:solidFill>
                  <a:srgbClr val="C00000"/>
                </a:solidFill>
              </a:rPr>
              <a:t>of</a:t>
            </a:r>
            <a:r>
              <a:rPr lang="en-IN" b="1" dirty="0">
                <a:solidFill>
                  <a:srgbClr val="FF0000"/>
                </a:solidFill>
              </a:rPr>
              <a:t> </a:t>
            </a:r>
            <a:r>
              <a:rPr lang="en-IN" b="1" dirty="0">
                <a:solidFill>
                  <a:srgbClr val="C00000"/>
                </a:solidFill>
              </a:rPr>
              <a:t>its</a:t>
            </a:r>
            <a:r>
              <a:rPr lang="en-IN" b="1" dirty="0">
                <a:solidFill>
                  <a:srgbClr val="FF0000"/>
                </a:solidFill>
              </a:rPr>
              <a:t> </a:t>
            </a:r>
            <a:r>
              <a:rPr lang="en-IN" b="1" dirty="0">
                <a:solidFill>
                  <a:srgbClr val="C00000"/>
                </a:solidFill>
              </a:rPr>
              <a:t>predecessor</a:t>
            </a:r>
          </a:p>
          <a:p>
            <a:pPr lvl="1"/>
            <a:r>
              <a:rPr lang="en-IN" b="1" dirty="0"/>
              <a:t>If right link of </a:t>
            </a:r>
            <a:r>
              <a:rPr lang="en-IN" b="1" dirty="0">
                <a:solidFill>
                  <a:srgbClr val="C00000"/>
                </a:solidFill>
              </a:rPr>
              <a:t>node </a:t>
            </a:r>
            <a:r>
              <a:rPr lang="en-IN" b="1" dirty="0"/>
              <a:t>P</a:t>
            </a:r>
            <a:r>
              <a:rPr lang="en-IN" b="1" dirty="0">
                <a:solidFill>
                  <a:srgbClr val="FF0000"/>
                </a:solidFill>
              </a:rPr>
              <a:t> </a:t>
            </a:r>
            <a:r>
              <a:rPr lang="en-IN" b="1" dirty="0">
                <a:solidFill>
                  <a:srgbClr val="C00000"/>
                </a:solidFill>
              </a:rPr>
              <a:t>is null</a:t>
            </a:r>
            <a:r>
              <a:rPr lang="en-IN" dirty="0"/>
              <a:t>, then this link is </a:t>
            </a:r>
            <a:r>
              <a:rPr lang="en-IN" b="1" dirty="0">
                <a:solidFill>
                  <a:srgbClr val="C00000"/>
                </a:solidFill>
              </a:rPr>
              <a:t>replaced by</a:t>
            </a:r>
            <a:r>
              <a:rPr lang="en-IN" dirty="0">
                <a:solidFill>
                  <a:srgbClr val="C00000"/>
                </a:solidFill>
              </a:rPr>
              <a:t> </a:t>
            </a:r>
            <a:r>
              <a:rPr lang="en-IN" dirty="0"/>
              <a:t>the </a:t>
            </a:r>
            <a:r>
              <a:rPr lang="en-IN" b="1" dirty="0">
                <a:solidFill>
                  <a:srgbClr val="C00000"/>
                </a:solidFill>
              </a:rPr>
              <a:t>address of its successor</a:t>
            </a:r>
          </a:p>
          <a:p>
            <a:r>
              <a:rPr lang="en-IN" dirty="0"/>
              <a:t>Because the left or right </a:t>
            </a:r>
            <a:r>
              <a:rPr lang="en-IN" b="1" dirty="0"/>
              <a:t>link</a:t>
            </a:r>
            <a:r>
              <a:rPr lang="en-IN" dirty="0"/>
              <a:t> of </a:t>
            </a:r>
            <a:r>
              <a:rPr lang="en-IN" b="1" dirty="0"/>
              <a:t>a node </a:t>
            </a:r>
            <a:r>
              <a:rPr lang="en-IN" dirty="0"/>
              <a:t>can denote </a:t>
            </a:r>
            <a:r>
              <a:rPr lang="en-IN" b="1" dirty="0">
                <a:solidFill>
                  <a:srgbClr val="C00000"/>
                </a:solidFill>
              </a:rPr>
              <a:t>either structural link </a:t>
            </a:r>
            <a:r>
              <a:rPr lang="en-IN" dirty="0"/>
              <a:t>or </a:t>
            </a:r>
            <a:r>
              <a:rPr lang="en-IN" b="1" dirty="0">
                <a:solidFill>
                  <a:srgbClr val="C00000"/>
                </a:solidFill>
              </a:rPr>
              <a:t>a thread</a:t>
            </a:r>
            <a:r>
              <a:rPr lang="en-IN" dirty="0"/>
              <a:t>, we must somehow be able to distinguish them</a:t>
            </a:r>
            <a:endParaRPr lang="en-US" dirty="0"/>
          </a:p>
        </p:txBody>
      </p:sp>
    </p:spTree>
    <p:extLst>
      <p:ext uri="{BB962C8B-B14F-4D97-AF65-F5344CB8AC3E}">
        <p14:creationId xmlns:p14="http://schemas.microsoft.com/office/powerpoint/2010/main" val="4089137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Threaded Binary Tree</a:t>
            </a:r>
          </a:p>
        </p:txBody>
      </p:sp>
      <p:sp>
        <p:nvSpPr>
          <p:cNvPr id="3" name="Content Placeholder 2"/>
          <p:cNvSpPr>
            <a:spLocks noGrp="1"/>
          </p:cNvSpPr>
          <p:nvPr>
            <p:ph idx="1"/>
          </p:nvPr>
        </p:nvSpPr>
        <p:spPr/>
        <p:txBody>
          <a:bodyPr/>
          <a:lstStyle/>
          <a:p>
            <a:r>
              <a:rPr lang="en-IN" b="1" dirty="0"/>
              <a:t>Method 1:- </a:t>
            </a:r>
            <a:r>
              <a:rPr lang="en-IN" dirty="0"/>
              <a:t>Represent </a:t>
            </a:r>
            <a:r>
              <a:rPr lang="en-IN" b="1" dirty="0">
                <a:solidFill>
                  <a:srgbClr val="C00000"/>
                </a:solidFill>
              </a:rPr>
              <a:t>thread a Negative address</a:t>
            </a:r>
            <a:endParaRPr lang="en-IN" dirty="0">
              <a:solidFill>
                <a:srgbClr val="C00000"/>
              </a:solidFill>
            </a:endParaRPr>
          </a:p>
          <a:p>
            <a:r>
              <a:rPr lang="en-IN" b="1" dirty="0"/>
              <a:t>Method 2:- </a:t>
            </a:r>
            <a:r>
              <a:rPr lang="en-IN" dirty="0"/>
              <a:t>To have a </a:t>
            </a:r>
            <a:r>
              <a:rPr lang="en-IN" b="1" dirty="0">
                <a:solidFill>
                  <a:srgbClr val="C00000"/>
                </a:solidFill>
              </a:rPr>
              <a:t>separate Boolean flag </a:t>
            </a:r>
            <a:r>
              <a:rPr lang="en-IN" dirty="0"/>
              <a:t>for each of left and right pointers, node structure for this is given below</a:t>
            </a:r>
            <a:endParaRPr lang="en-US" dirty="0"/>
          </a:p>
        </p:txBody>
      </p:sp>
      <p:sp>
        <p:nvSpPr>
          <p:cNvPr id="5" name="Rectangle 4"/>
          <p:cNvSpPr/>
          <p:nvPr/>
        </p:nvSpPr>
        <p:spPr>
          <a:xfrm>
            <a:off x="5377654" y="2469630"/>
            <a:ext cx="1440000" cy="46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DATA</a:t>
            </a:r>
            <a:endParaRPr lang="en-US" sz="2000" b="1" dirty="0"/>
          </a:p>
        </p:txBody>
      </p:sp>
      <p:sp>
        <p:nvSpPr>
          <p:cNvPr id="6" name="Rectangle 5"/>
          <p:cNvSpPr/>
          <p:nvPr/>
        </p:nvSpPr>
        <p:spPr>
          <a:xfrm>
            <a:off x="3942914" y="2469630"/>
            <a:ext cx="1440000" cy="46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LTHREAD</a:t>
            </a:r>
            <a:endParaRPr lang="en-US" sz="2000" b="1" dirty="0"/>
          </a:p>
        </p:txBody>
      </p:sp>
      <p:sp>
        <p:nvSpPr>
          <p:cNvPr id="7" name="Rectangle 6"/>
          <p:cNvSpPr/>
          <p:nvPr/>
        </p:nvSpPr>
        <p:spPr>
          <a:xfrm>
            <a:off x="8256010" y="2469630"/>
            <a:ext cx="1440000" cy="46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RPTR</a:t>
            </a:r>
            <a:endParaRPr lang="en-US" sz="2000" b="1" dirty="0"/>
          </a:p>
        </p:txBody>
      </p:sp>
      <p:sp>
        <p:nvSpPr>
          <p:cNvPr id="8" name="TextBox 7"/>
          <p:cNvSpPr txBox="1"/>
          <p:nvPr/>
        </p:nvSpPr>
        <p:spPr>
          <a:xfrm>
            <a:off x="3644153" y="2998635"/>
            <a:ext cx="4477000" cy="400110"/>
          </a:xfrm>
          <a:prstGeom prst="rect">
            <a:avLst/>
          </a:prstGeom>
          <a:noFill/>
        </p:spPr>
        <p:txBody>
          <a:bodyPr wrap="square" rtlCol="0">
            <a:spAutoFit/>
          </a:bodyPr>
          <a:lstStyle/>
          <a:p>
            <a:pPr algn="ctr"/>
            <a:r>
              <a:rPr lang="en-IN" sz="2000" b="1" dirty="0"/>
              <a:t>Typical node of Threaded Binary Tree</a:t>
            </a:r>
            <a:endParaRPr lang="en-US" sz="2000" b="1" dirty="0"/>
          </a:p>
        </p:txBody>
      </p:sp>
      <p:sp>
        <p:nvSpPr>
          <p:cNvPr id="9" name="Rectangle 8"/>
          <p:cNvSpPr/>
          <p:nvPr/>
        </p:nvSpPr>
        <p:spPr>
          <a:xfrm>
            <a:off x="2501159" y="2469630"/>
            <a:ext cx="1440000" cy="46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LPTR</a:t>
            </a:r>
            <a:endParaRPr lang="en-US" sz="2000" b="1" dirty="0"/>
          </a:p>
        </p:txBody>
      </p:sp>
      <p:sp>
        <p:nvSpPr>
          <p:cNvPr id="10" name="Rectangle 9"/>
          <p:cNvSpPr/>
          <p:nvPr/>
        </p:nvSpPr>
        <p:spPr>
          <a:xfrm>
            <a:off x="6819072" y="2469630"/>
            <a:ext cx="1440000" cy="46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RTHREAD</a:t>
            </a:r>
            <a:endParaRPr lang="en-US" sz="2000" b="1" dirty="0"/>
          </a:p>
        </p:txBody>
      </p:sp>
      <p:sp>
        <p:nvSpPr>
          <p:cNvPr id="11" name="TextBox 10"/>
          <p:cNvSpPr txBox="1"/>
          <p:nvPr/>
        </p:nvSpPr>
        <p:spPr>
          <a:xfrm>
            <a:off x="3453510" y="3600272"/>
            <a:ext cx="4852290" cy="1200329"/>
          </a:xfrm>
          <a:prstGeom prst="rect">
            <a:avLst/>
          </a:prstGeom>
          <a:noFill/>
        </p:spPr>
        <p:txBody>
          <a:bodyPr wrap="none" rtlCol="0">
            <a:spAutoFit/>
          </a:bodyPr>
          <a:lstStyle/>
          <a:p>
            <a:pPr marL="285750" indent="-285750">
              <a:buFont typeface="Arial" pitchFamily="34" charset="0"/>
              <a:buChar char="•"/>
            </a:pPr>
            <a:r>
              <a:rPr lang="en-US" b="1" dirty="0"/>
              <a:t>LTHREAD = true = </a:t>
            </a:r>
            <a:r>
              <a:rPr lang="en-US" dirty="0"/>
              <a:t>Denotes leaf thread link</a:t>
            </a:r>
          </a:p>
          <a:p>
            <a:pPr marL="285750" indent="-285750">
              <a:buFont typeface="Arial" pitchFamily="34" charset="0"/>
              <a:buChar char="•"/>
            </a:pPr>
            <a:r>
              <a:rPr lang="en-US" b="1" dirty="0"/>
              <a:t>LTHREAD = false =</a:t>
            </a:r>
            <a:r>
              <a:rPr lang="en-US" dirty="0"/>
              <a:t> Denotes leaf structural link</a:t>
            </a:r>
          </a:p>
          <a:p>
            <a:pPr marL="285750" indent="-285750">
              <a:buFont typeface="Arial" pitchFamily="34" charset="0"/>
              <a:buChar char="•"/>
            </a:pPr>
            <a:r>
              <a:rPr lang="en-US" b="1" dirty="0"/>
              <a:t>RTHREAD = true =</a:t>
            </a:r>
            <a:r>
              <a:rPr lang="en-US" dirty="0"/>
              <a:t> Denotes right threaded link</a:t>
            </a:r>
          </a:p>
          <a:p>
            <a:pPr marL="285750" indent="-285750">
              <a:buFont typeface="Arial" pitchFamily="34" charset="0"/>
              <a:buChar char="•"/>
            </a:pPr>
            <a:r>
              <a:rPr lang="en-US" b="1" dirty="0"/>
              <a:t>RTHREAD = false =</a:t>
            </a:r>
            <a:r>
              <a:rPr lang="en-US" dirty="0"/>
              <a:t> Denotes right structural link</a:t>
            </a:r>
          </a:p>
        </p:txBody>
      </p:sp>
      <p:sp>
        <p:nvSpPr>
          <p:cNvPr id="12" name="TextBox 11"/>
          <p:cNvSpPr txBox="1"/>
          <p:nvPr/>
        </p:nvSpPr>
        <p:spPr>
          <a:xfrm>
            <a:off x="860399" y="5261836"/>
            <a:ext cx="7260754" cy="1015663"/>
          </a:xfrm>
          <a:prstGeom prst="rect">
            <a:avLst/>
          </a:prstGeom>
          <a:noFill/>
        </p:spPr>
        <p:txBody>
          <a:bodyPr wrap="square" rtlCol="0">
            <a:spAutoFit/>
          </a:bodyPr>
          <a:lstStyle/>
          <a:p>
            <a:pPr lvl="0" algn="ctr"/>
            <a:r>
              <a:rPr lang="en-US" sz="2000" b="1" dirty="0"/>
              <a:t>Head node is simply another node which serves as the predecessor and successor of first and last tree nodes. </a:t>
            </a:r>
          </a:p>
          <a:p>
            <a:pPr lvl="0" algn="ctr"/>
            <a:r>
              <a:rPr lang="en-US" sz="2000" b="1" dirty="0"/>
              <a:t>Tree is attached to the left branch of the head node.</a:t>
            </a:r>
          </a:p>
        </p:txBody>
      </p:sp>
      <p:grpSp>
        <p:nvGrpSpPr>
          <p:cNvPr id="13" name="Group 12"/>
          <p:cNvGrpSpPr/>
          <p:nvPr/>
        </p:nvGrpSpPr>
        <p:grpSpPr>
          <a:xfrm>
            <a:off x="9544226" y="4164837"/>
            <a:ext cx="2083904" cy="381000"/>
            <a:chOff x="-76200" y="4191000"/>
            <a:chExt cx="1997075" cy="381000"/>
          </a:xfrm>
        </p:grpSpPr>
        <p:sp>
          <p:nvSpPr>
            <p:cNvPr id="14" name="Rectangle 13"/>
            <p:cNvSpPr/>
            <p:nvPr/>
          </p:nvSpPr>
          <p:spPr>
            <a:xfrm>
              <a:off x="609599" y="4191000"/>
              <a:ext cx="628651" cy="381000"/>
            </a:xfrm>
            <a:prstGeom prst="rect">
              <a:avLst/>
            </a:prstGeom>
            <a:pattFill prst="wdUpDiag">
              <a:fgClr>
                <a:schemeClr val="tx1">
                  <a:lumMod val="95000"/>
                  <a:lumOff val="5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0" b="1" dirty="0"/>
            </a:p>
          </p:txBody>
        </p:sp>
        <p:sp>
          <p:nvSpPr>
            <p:cNvPr id="15" name="Rectangle 14"/>
            <p:cNvSpPr/>
            <p:nvPr/>
          </p:nvSpPr>
          <p:spPr>
            <a:xfrm>
              <a:off x="-76200" y="4191000"/>
              <a:ext cx="68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6" name="Rectangle 15"/>
            <p:cNvSpPr/>
            <p:nvPr/>
          </p:nvSpPr>
          <p:spPr>
            <a:xfrm>
              <a:off x="1238250" y="4191000"/>
              <a:ext cx="682625"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grpSp>
      <p:cxnSp>
        <p:nvCxnSpPr>
          <p:cNvPr id="19" name="Curved Connector 18"/>
          <p:cNvCxnSpPr>
            <a:stCxn id="16" idx="3"/>
            <a:endCxn id="14" idx="2"/>
          </p:cNvCxnSpPr>
          <p:nvPr/>
        </p:nvCxnSpPr>
        <p:spPr>
          <a:xfrm flipH="1">
            <a:off x="10587834" y="4355337"/>
            <a:ext cx="1040296" cy="190500"/>
          </a:xfrm>
          <a:prstGeom prst="curvedConnector4">
            <a:avLst>
              <a:gd name="adj1" fmla="val -10559"/>
              <a:gd name="adj2" fmla="val 388312"/>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cxnSp>
        <p:nvCxnSpPr>
          <p:cNvPr id="25" name="Curved Connector 24"/>
          <p:cNvCxnSpPr>
            <a:stCxn id="15" idx="1"/>
            <a:endCxn id="14" idx="2"/>
          </p:cNvCxnSpPr>
          <p:nvPr/>
        </p:nvCxnSpPr>
        <p:spPr>
          <a:xfrm rot="10800000" flipH="1" flipV="1">
            <a:off x="9544226" y="4355337"/>
            <a:ext cx="1043608" cy="190500"/>
          </a:xfrm>
          <a:prstGeom prst="curvedConnector4">
            <a:avLst>
              <a:gd name="adj1" fmla="val -19629"/>
              <a:gd name="adj2" fmla="val 357143"/>
            </a:avLst>
          </a:pr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cxnSp>
      <p:sp>
        <p:nvSpPr>
          <p:cNvPr id="32" name="TextBox 31"/>
          <p:cNvSpPr txBox="1"/>
          <p:nvPr/>
        </p:nvSpPr>
        <p:spPr>
          <a:xfrm>
            <a:off x="10208252" y="3719305"/>
            <a:ext cx="725263" cy="369332"/>
          </a:xfrm>
          <a:prstGeom prst="rect">
            <a:avLst/>
          </a:prstGeom>
          <a:noFill/>
        </p:spPr>
        <p:txBody>
          <a:bodyPr wrap="none" rtlCol="0">
            <a:spAutoFit/>
          </a:bodyPr>
          <a:lstStyle/>
          <a:p>
            <a:pPr algn="ctr"/>
            <a:r>
              <a:rPr lang="en-IN" b="1" dirty="0"/>
              <a:t>HEAD</a:t>
            </a:r>
            <a:endParaRPr lang="en-US" b="1" dirty="0"/>
          </a:p>
        </p:txBody>
      </p:sp>
    </p:spTree>
    <p:extLst>
      <p:ext uri="{BB962C8B-B14F-4D97-AF65-F5344CB8AC3E}">
        <p14:creationId xmlns:p14="http://schemas.microsoft.com/office/powerpoint/2010/main" val="2653274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P spid="9" grpId="0" animBg="1"/>
      <p:bldP spid="10" grpId="0" animBg="1"/>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Tree Traversal</a:t>
            </a:r>
            <a:endParaRPr lang="en-US" dirty="0"/>
          </a:p>
        </p:txBody>
      </p:sp>
      <p:sp>
        <p:nvSpPr>
          <p:cNvPr id="3" name="Content Placeholder 2"/>
          <p:cNvSpPr>
            <a:spLocks noGrp="1"/>
          </p:cNvSpPr>
          <p:nvPr>
            <p:ph idx="1"/>
          </p:nvPr>
        </p:nvSpPr>
        <p:spPr/>
        <p:txBody>
          <a:bodyPr/>
          <a:lstStyle/>
          <a:p>
            <a:r>
              <a:rPr lang="en-IN" dirty="0"/>
              <a:t>The most common operations performed on tree structure is that of traversal.</a:t>
            </a:r>
          </a:p>
          <a:p>
            <a:r>
              <a:rPr lang="en-IN" dirty="0"/>
              <a:t>This is a </a:t>
            </a:r>
            <a:r>
              <a:rPr lang="en-IN" b="1" dirty="0">
                <a:solidFill>
                  <a:srgbClr val="C00000"/>
                </a:solidFill>
              </a:rPr>
              <a:t>procedure by which each node in the tree is processed exactly once</a:t>
            </a:r>
            <a:r>
              <a:rPr lang="en-IN" dirty="0">
                <a:solidFill>
                  <a:srgbClr val="C00000"/>
                </a:solidFill>
              </a:rPr>
              <a:t> </a:t>
            </a:r>
            <a:r>
              <a:rPr lang="en-IN" dirty="0"/>
              <a:t>in a systematic manner.</a:t>
            </a:r>
          </a:p>
          <a:p>
            <a:r>
              <a:rPr lang="en-IN" dirty="0"/>
              <a:t>There are three ways of traversing a binary tree.</a:t>
            </a:r>
          </a:p>
          <a:p>
            <a:pPr marL="819150" lvl="1" indent="-457200">
              <a:buFont typeface="+mj-lt"/>
              <a:buAutoNum type="arabicPeriod"/>
            </a:pPr>
            <a:r>
              <a:rPr lang="en-US" dirty="0"/>
              <a:t>Preorder Traversal</a:t>
            </a:r>
          </a:p>
          <a:p>
            <a:pPr marL="819150" lvl="1" indent="-457200">
              <a:buFont typeface="+mj-lt"/>
              <a:buAutoNum type="arabicPeriod"/>
            </a:pPr>
            <a:r>
              <a:rPr lang="en-US" dirty="0" err="1"/>
              <a:t>Inorder</a:t>
            </a:r>
            <a:r>
              <a:rPr lang="en-US" dirty="0"/>
              <a:t> Traversal</a:t>
            </a:r>
          </a:p>
          <a:p>
            <a:pPr marL="819150" lvl="1" indent="-457200">
              <a:buFont typeface="+mj-lt"/>
              <a:buAutoNum type="arabicPeriod"/>
            </a:pPr>
            <a:r>
              <a:rPr lang="en-US" dirty="0" err="1"/>
              <a:t>Postorder</a:t>
            </a:r>
            <a:r>
              <a:rPr lang="en-US" dirty="0"/>
              <a:t> Traversal</a:t>
            </a:r>
          </a:p>
        </p:txBody>
      </p:sp>
      <p:sp>
        <p:nvSpPr>
          <p:cNvPr id="4" name="Oval 3"/>
          <p:cNvSpPr/>
          <p:nvPr/>
        </p:nvSpPr>
        <p:spPr>
          <a:xfrm>
            <a:off x="8229600" y="2339787"/>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A</a:t>
            </a:r>
            <a:endParaRPr lang="en-US" sz="2000" b="1" dirty="0"/>
          </a:p>
        </p:txBody>
      </p:sp>
      <p:sp>
        <p:nvSpPr>
          <p:cNvPr id="5" name="Oval 4"/>
          <p:cNvSpPr/>
          <p:nvPr/>
        </p:nvSpPr>
        <p:spPr>
          <a:xfrm>
            <a:off x="7700683" y="3370727"/>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B</a:t>
            </a:r>
            <a:endParaRPr lang="en-US" sz="2000" b="1" dirty="0"/>
          </a:p>
        </p:txBody>
      </p:sp>
      <p:sp>
        <p:nvSpPr>
          <p:cNvPr id="6" name="Oval 5"/>
          <p:cNvSpPr/>
          <p:nvPr/>
        </p:nvSpPr>
        <p:spPr>
          <a:xfrm>
            <a:off x="7144872" y="4374773"/>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C</a:t>
            </a:r>
            <a:endParaRPr lang="en-US" sz="2000" b="1" dirty="0"/>
          </a:p>
        </p:txBody>
      </p:sp>
      <p:sp>
        <p:nvSpPr>
          <p:cNvPr id="7" name="Oval 6"/>
          <p:cNvSpPr/>
          <p:nvPr/>
        </p:nvSpPr>
        <p:spPr>
          <a:xfrm>
            <a:off x="8341659" y="4374773"/>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E</a:t>
            </a:r>
            <a:endParaRPr lang="en-US" sz="2000" b="1" dirty="0"/>
          </a:p>
        </p:txBody>
      </p:sp>
      <p:sp>
        <p:nvSpPr>
          <p:cNvPr id="8" name="Oval 7"/>
          <p:cNvSpPr/>
          <p:nvPr/>
        </p:nvSpPr>
        <p:spPr>
          <a:xfrm>
            <a:off x="8794376" y="3370727"/>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D</a:t>
            </a:r>
            <a:endParaRPr lang="en-US" sz="2000" b="1" dirty="0"/>
          </a:p>
        </p:txBody>
      </p:sp>
      <p:sp>
        <p:nvSpPr>
          <p:cNvPr id="9" name="Oval 8"/>
          <p:cNvSpPr/>
          <p:nvPr/>
        </p:nvSpPr>
        <p:spPr>
          <a:xfrm>
            <a:off x="9363634" y="4374773"/>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G</a:t>
            </a:r>
            <a:endParaRPr lang="en-US" sz="2000" b="1" dirty="0"/>
          </a:p>
        </p:txBody>
      </p:sp>
      <p:sp>
        <p:nvSpPr>
          <p:cNvPr id="10" name="Oval 9"/>
          <p:cNvSpPr/>
          <p:nvPr/>
        </p:nvSpPr>
        <p:spPr>
          <a:xfrm>
            <a:off x="8763000" y="5338478"/>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F</a:t>
            </a:r>
            <a:endParaRPr lang="en-US" sz="2000" b="1" dirty="0"/>
          </a:p>
        </p:txBody>
      </p:sp>
      <p:cxnSp>
        <p:nvCxnSpPr>
          <p:cNvPr id="12" name="Straight Arrow Connector 11"/>
          <p:cNvCxnSpPr>
            <a:stCxn id="4" idx="3"/>
            <a:endCxn id="5" idx="0"/>
          </p:cNvCxnSpPr>
          <p:nvPr/>
        </p:nvCxnSpPr>
        <p:spPr>
          <a:xfrm flipH="1">
            <a:off x="7981483" y="2819143"/>
            <a:ext cx="330361" cy="551584"/>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a:stCxn id="5" idx="3"/>
            <a:endCxn id="6" idx="0"/>
          </p:cNvCxnSpPr>
          <p:nvPr/>
        </p:nvCxnSpPr>
        <p:spPr>
          <a:xfrm flipH="1">
            <a:off x="7425672" y="3850083"/>
            <a:ext cx="357255" cy="52469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a:stCxn id="4" idx="5"/>
            <a:endCxn id="8" idx="0"/>
          </p:cNvCxnSpPr>
          <p:nvPr/>
        </p:nvCxnSpPr>
        <p:spPr>
          <a:xfrm>
            <a:off x="8708956" y="2819143"/>
            <a:ext cx="366220" cy="551584"/>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a:stCxn id="8" idx="3"/>
            <a:endCxn id="7" idx="0"/>
          </p:cNvCxnSpPr>
          <p:nvPr/>
        </p:nvCxnSpPr>
        <p:spPr>
          <a:xfrm flipH="1">
            <a:off x="8622459" y="3850083"/>
            <a:ext cx="254161" cy="52469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8" idx="5"/>
            <a:endCxn id="9" idx="0"/>
          </p:cNvCxnSpPr>
          <p:nvPr/>
        </p:nvCxnSpPr>
        <p:spPr>
          <a:xfrm>
            <a:off x="9273732" y="3850083"/>
            <a:ext cx="370702" cy="52469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7" idx="5"/>
            <a:endCxn id="10" idx="0"/>
          </p:cNvCxnSpPr>
          <p:nvPr/>
        </p:nvCxnSpPr>
        <p:spPr>
          <a:xfrm>
            <a:off x="8821015" y="4854129"/>
            <a:ext cx="222785" cy="484349"/>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4076049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Threaded Binary Tree</a:t>
            </a:r>
          </a:p>
        </p:txBody>
      </p:sp>
      <p:sp>
        <p:nvSpPr>
          <p:cNvPr id="4" name="Oval 3"/>
          <p:cNvSpPr/>
          <p:nvPr/>
        </p:nvSpPr>
        <p:spPr>
          <a:xfrm>
            <a:off x="1806391" y="1154668"/>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A</a:t>
            </a:r>
            <a:endParaRPr lang="en-US" sz="2000" b="1" dirty="0"/>
          </a:p>
        </p:txBody>
      </p:sp>
      <p:sp>
        <p:nvSpPr>
          <p:cNvPr id="5" name="Oval 4"/>
          <p:cNvSpPr/>
          <p:nvPr/>
        </p:nvSpPr>
        <p:spPr>
          <a:xfrm>
            <a:off x="1317815" y="2118373"/>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B</a:t>
            </a:r>
            <a:endParaRPr lang="en-US" sz="2000" b="1" dirty="0"/>
          </a:p>
        </p:txBody>
      </p:sp>
      <p:sp>
        <p:nvSpPr>
          <p:cNvPr id="6" name="Oval 5"/>
          <p:cNvSpPr/>
          <p:nvPr/>
        </p:nvSpPr>
        <p:spPr>
          <a:xfrm>
            <a:off x="842686" y="3001396"/>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C</a:t>
            </a:r>
            <a:endParaRPr lang="en-US" sz="2000" b="1" dirty="0"/>
          </a:p>
        </p:txBody>
      </p:sp>
      <p:sp>
        <p:nvSpPr>
          <p:cNvPr id="7" name="Oval 6"/>
          <p:cNvSpPr/>
          <p:nvPr/>
        </p:nvSpPr>
        <p:spPr>
          <a:xfrm>
            <a:off x="1958791" y="3001396"/>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E</a:t>
            </a:r>
            <a:endParaRPr lang="en-US" sz="2000" b="1" dirty="0"/>
          </a:p>
        </p:txBody>
      </p:sp>
      <p:sp>
        <p:nvSpPr>
          <p:cNvPr id="8" name="Oval 7"/>
          <p:cNvSpPr/>
          <p:nvPr/>
        </p:nvSpPr>
        <p:spPr>
          <a:xfrm>
            <a:off x="2382373" y="2118373"/>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D</a:t>
            </a:r>
            <a:endParaRPr lang="en-US" sz="2000" b="1" dirty="0"/>
          </a:p>
        </p:txBody>
      </p:sp>
      <p:sp>
        <p:nvSpPr>
          <p:cNvPr id="9" name="Oval 8"/>
          <p:cNvSpPr/>
          <p:nvPr/>
        </p:nvSpPr>
        <p:spPr>
          <a:xfrm>
            <a:off x="2819402" y="3001396"/>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G</a:t>
            </a:r>
            <a:endParaRPr lang="en-US" sz="2000" b="1" dirty="0"/>
          </a:p>
        </p:txBody>
      </p:sp>
      <p:sp>
        <p:nvSpPr>
          <p:cNvPr id="10" name="Oval 9"/>
          <p:cNvSpPr/>
          <p:nvPr/>
        </p:nvSpPr>
        <p:spPr>
          <a:xfrm>
            <a:off x="2382373" y="3844078"/>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F</a:t>
            </a:r>
            <a:endParaRPr lang="en-US" sz="2000" b="1" dirty="0"/>
          </a:p>
        </p:txBody>
      </p:sp>
      <p:cxnSp>
        <p:nvCxnSpPr>
          <p:cNvPr id="11" name="Straight Arrow Connector 10"/>
          <p:cNvCxnSpPr>
            <a:stCxn id="4" idx="3"/>
            <a:endCxn id="5" idx="0"/>
          </p:cNvCxnSpPr>
          <p:nvPr/>
        </p:nvCxnSpPr>
        <p:spPr>
          <a:xfrm flipH="1">
            <a:off x="1598615" y="1634024"/>
            <a:ext cx="290020" cy="484349"/>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a:stCxn id="5" idx="3"/>
            <a:endCxn id="6" idx="0"/>
          </p:cNvCxnSpPr>
          <p:nvPr/>
        </p:nvCxnSpPr>
        <p:spPr>
          <a:xfrm flipH="1">
            <a:off x="1123486" y="2597729"/>
            <a:ext cx="276573" cy="40366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a:stCxn id="4" idx="5"/>
            <a:endCxn id="8" idx="0"/>
          </p:cNvCxnSpPr>
          <p:nvPr/>
        </p:nvCxnSpPr>
        <p:spPr>
          <a:xfrm>
            <a:off x="2285747" y="1634024"/>
            <a:ext cx="377426" cy="484349"/>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a:stCxn id="8" idx="3"/>
            <a:endCxn id="7" idx="0"/>
          </p:cNvCxnSpPr>
          <p:nvPr/>
        </p:nvCxnSpPr>
        <p:spPr>
          <a:xfrm flipH="1">
            <a:off x="2239591" y="2597729"/>
            <a:ext cx="225026" cy="40366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a:stCxn id="8" idx="5"/>
            <a:endCxn id="9" idx="0"/>
          </p:cNvCxnSpPr>
          <p:nvPr/>
        </p:nvCxnSpPr>
        <p:spPr>
          <a:xfrm>
            <a:off x="2861729" y="2597729"/>
            <a:ext cx="238473" cy="40366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a:stCxn id="7" idx="5"/>
            <a:endCxn id="10" idx="0"/>
          </p:cNvCxnSpPr>
          <p:nvPr/>
        </p:nvCxnSpPr>
        <p:spPr>
          <a:xfrm>
            <a:off x="2438147" y="3480752"/>
            <a:ext cx="225026" cy="36332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22" name="Group 21"/>
          <p:cNvGrpSpPr/>
          <p:nvPr/>
        </p:nvGrpSpPr>
        <p:grpSpPr>
          <a:xfrm>
            <a:off x="7162798" y="2335306"/>
            <a:ext cx="1066800" cy="381000"/>
            <a:chOff x="304800" y="4191000"/>
            <a:chExt cx="1066800" cy="381000"/>
          </a:xfrm>
        </p:grpSpPr>
        <p:sp>
          <p:nvSpPr>
            <p:cNvPr id="23" name="Rectangle 22"/>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A</a:t>
              </a:r>
              <a:endParaRPr lang="en-US" sz="2000" b="1" dirty="0"/>
            </a:p>
          </p:txBody>
        </p:sp>
        <p:sp>
          <p:nvSpPr>
            <p:cNvPr id="24" name="Rectangle 23"/>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25" name="Rectangle 24"/>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26" name="Group 25"/>
          <p:cNvGrpSpPr/>
          <p:nvPr/>
        </p:nvGrpSpPr>
        <p:grpSpPr>
          <a:xfrm>
            <a:off x="5943598" y="3325906"/>
            <a:ext cx="1066800" cy="381000"/>
            <a:chOff x="304800" y="4191000"/>
            <a:chExt cx="1066800" cy="381000"/>
          </a:xfrm>
        </p:grpSpPr>
        <p:sp>
          <p:nvSpPr>
            <p:cNvPr id="27" name="Rectangle 26"/>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B</a:t>
              </a:r>
              <a:endParaRPr lang="en-US" sz="2000" b="1" dirty="0"/>
            </a:p>
          </p:txBody>
        </p:sp>
        <p:sp>
          <p:nvSpPr>
            <p:cNvPr id="28" name="Rectangle 27"/>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29" name="Rectangle 28"/>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30" name="Group 29"/>
          <p:cNvGrpSpPr/>
          <p:nvPr/>
        </p:nvGrpSpPr>
        <p:grpSpPr>
          <a:xfrm>
            <a:off x="8305798" y="3325906"/>
            <a:ext cx="1066800" cy="381000"/>
            <a:chOff x="304800" y="4191000"/>
            <a:chExt cx="1066800" cy="381000"/>
          </a:xfrm>
        </p:grpSpPr>
        <p:sp>
          <p:nvSpPr>
            <p:cNvPr id="31" name="Rectangle 30"/>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D</a:t>
              </a:r>
              <a:endParaRPr lang="en-US" sz="2000" b="1" dirty="0"/>
            </a:p>
          </p:txBody>
        </p:sp>
        <p:sp>
          <p:nvSpPr>
            <p:cNvPr id="32" name="Rectangle 31"/>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33" name="Rectangle 32"/>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34" name="Group 33"/>
          <p:cNvGrpSpPr/>
          <p:nvPr/>
        </p:nvGrpSpPr>
        <p:grpSpPr>
          <a:xfrm>
            <a:off x="4952998" y="4468906"/>
            <a:ext cx="1066800" cy="381000"/>
            <a:chOff x="304800" y="4191000"/>
            <a:chExt cx="1066800" cy="381000"/>
          </a:xfrm>
        </p:grpSpPr>
        <p:sp>
          <p:nvSpPr>
            <p:cNvPr id="35" name="Rectangle 34"/>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C</a:t>
              </a:r>
              <a:endParaRPr lang="en-US" sz="2000" b="1" dirty="0"/>
            </a:p>
          </p:txBody>
        </p:sp>
        <p:sp>
          <p:nvSpPr>
            <p:cNvPr id="36" name="Rectangle 35"/>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37" name="Rectangle 36"/>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38" name="Group 37"/>
          <p:cNvGrpSpPr/>
          <p:nvPr/>
        </p:nvGrpSpPr>
        <p:grpSpPr>
          <a:xfrm>
            <a:off x="7391398" y="4468906"/>
            <a:ext cx="1066800" cy="381000"/>
            <a:chOff x="304800" y="4191000"/>
            <a:chExt cx="1066800" cy="381000"/>
          </a:xfrm>
        </p:grpSpPr>
        <p:sp>
          <p:nvSpPr>
            <p:cNvPr id="39" name="Rectangle 38"/>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E</a:t>
              </a:r>
              <a:endParaRPr lang="en-US" sz="2000" b="1" dirty="0"/>
            </a:p>
          </p:txBody>
        </p:sp>
        <p:sp>
          <p:nvSpPr>
            <p:cNvPr id="40" name="Rectangle 39"/>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41" name="Rectangle 40"/>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42" name="Group 41"/>
          <p:cNvGrpSpPr/>
          <p:nvPr/>
        </p:nvGrpSpPr>
        <p:grpSpPr>
          <a:xfrm>
            <a:off x="9372598" y="4468906"/>
            <a:ext cx="1066800" cy="381000"/>
            <a:chOff x="304800" y="4191000"/>
            <a:chExt cx="1066800" cy="381000"/>
          </a:xfrm>
        </p:grpSpPr>
        <p:sp>
          <p:nvSpPr>
            <p:cNvPr id="43" name="Rectangle 42"/>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G</a:t>
              </a:r>
              <a:endParaRPr lang="en-US" sz="2000" b="1" dirty="0"/>
            </a:p>
          </p:txBody>
        </p:sp>
        <p:sp>
          <p:nvSpPr>
            <p:cNvPr id="44" name="Rectangle 43"/>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45" name="Rectangle 44"/>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46" name="Group 45"/>
          <p:cNvGrpSpPr/>
          <p:nvPr/>
        </p:nvGrpSpPr>
        <p:grpSpPr>
          <a:xfrm>
            <a:off x="8381998" y="5535706"/>
            <a:ext cx="1066800" cy="381000"/>
            <a:chOff x="304800" y="4191000"/>
            <a:chExt cx="1066800" cy="381000"/>
          </a:xfrm>
        </p:grpSpPr>
        <p:sp>
          <p:nvSpPr>
            <p:cNvPr id="47" name="Rectangle 46"/>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F</a:t>
              </a:r>
              <a:endParaRPr lang="en-US" sz="2000" b="1" dirty="0"/>
            </a:p>
          </p:txBody>
        </p:sp>
        <p:sp>
          <p:nvSpPr>
            <p:cNvPr id="48" name="Rectangle 47"/>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49" name="Rectangle 48"/>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sp>
        <p:nvSpPr>
          <p:cNvPr id="50" name="Freeform 49"/>
          <p:cNvSpPr/>
          <p:nvPr/>
        </p:nvSpPr>
        <p:spPr>
          <a:xfrm>
            <a:off x="6464654" y="2511611"/>
            <a:ext cx="829994" cy="825964"/>
          </a:xfrm>
          <a:custGeom>
            <a:avLst/>
            <a:gdLst>
              <a:gd name="connsiteX0" fmla="*/ 829994 w 829994"/>
              <a:gd name="connsiteY0" fmla="*/ 0 h 1125416"/>
              <a:gd name="connsiteX1" fmla="*/ 0 w 829994"/>
              <a:gd name="connsiteY1" fmla="*/ 0 h 1125416"/>
              <a:gd name="connsiteX2" fmla="*/ 0 w 829994"/>
              <a:gd name="connsiteY2" fmla="*/ 1125416 h 1125416"/>
            </a:gdLst>
            <a:ahLst/>
            <a:cxnLst>
              <a:cxn ang="0">
                <a:pos x="connsiteX0" y="connsiteY0"/>
              </a:cxn>
              <a:cxn ang="0">
                <a:pos x="connsiteX1" y="connsiteY1"/>
              </a:cxn>
              <a:cxn ang="0">
                <a:pos x="connsiteX2" y="connsiteY2"/>
              </a:cxn>
            </a:cxnLst>
            <a:rect l="l" t="t" r="r" b="b"/>
            <a:pathLst>
              <a:path w="829994" h="1125416">
                <a:moveTo>
                  <a:pt x="829994" y="0"/>
                </a:moveTo>
                <a:lnTo>
                  <a:pt x="0" y="0"/>
                </a:lnTo>
                <a:lnTo>
                  <a:pt x="0" y="1125416"/>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51" name="Freeform 50"/>
          <p:cNvSpPr/>
          <p:nvPr/>
        </p:nvSpPr>
        <p:spPr>
          <a:xfrm>
            <a:off x="5511018" y="3497063"/>
            <a:ext cx="508781" cy="974188"/>
          </a:xfrm>
          <a:custGeom>
            <a:avLst/>
            <a:gdLst>
              <a:gd name="connsiteX0" fmla="*/ 661181 w 661181"/>
              <a:gd name="connsiteY0" fmla="*/ 0 h 1181686"/>
              <a:gd name="connsiteX1" fmla="*/ 0 w 661181"/>
              <a:gd name="connsiteY1" fmla="*/ 0 h 1181686"/>
              <a:gd name="connsiteX2" fmla="*/ 0 w 661181"/>
              <a:gd name="connsiteY2" fmla="*/ 1181686 h 1181686"/>
            </a:gdLst>
            <a:ahLst/>
            <a:cxnLst>
              <a:cxn ang="0">
                <a:pos x="connsiteX0" y="connsiteY0"/>
              </a:cxn>
              <a:cxn ang="0">
                <a:pos x="connsiteX1" y="connsiteY1"/>
              </a:cxn>
              <a:cxn ang="0">
                <a:pos x="connsiteX2" y="connsiteY2"/>
              </a:cxn>
            </a:cxnLst>
            <a:rect l="l" t="t" r="r" b="b"/>
            <a:pathLst>
              <a:path w="661181" h="1181686">
                <a:moveTo>
                  <a:pt x="661181" y="0"/>
                </a:moveTo>
                <a:lnTo>
                  <a:pt x="0" y="0"/>
                </a:lnTo>
                <a:lnTo>
                  <a:pt x="0" y="1181686"/>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52" name="Freeform 51"/>
          <p:cNvSpPr/>
          <p:nvPr/>
        </p:nvSpPr>
        <p:spPr>
          <a:xfrm>
            <a:off x="8083060" y="2511611"/>
            <a:ext cx="731520" cy="825964"/>
          </a:xfrm>
          <a:custGeom>
            <a:avLst/>
            <a:gdLst>
              <a:gd name="connsiteX0" fmla="*/ 0 w 731520"/>
              <a:gd name="connsiteY0" fmla="*/ 0 h 1111347"/>
              <a:gd name="connsiteX1" fmla="*/ 731520 w 731520"/>
              <a:gd name="connsiteY1" fmla="*/ 0 h 1111347"/>
              <a:gd name="connsiteX2" fmla="*/ 731520 w 731520"/>
              <a:gd name="connsiteY2" fmla="*/ 1111347 h 1111347"/>
            </a:gdLst>
            <a:ahLst/>
            <a:cxnLst>
              <a:cxn ang="0">
                <a:pos x="connsiteX0" y="connsiteY0"/>
              </a:cxn>
              <a:cxn ang="0">
                <a:pos x="connsiteX1" y="connsiteY1"/>
              </a:cxn>
              <a:cxn ang="0">
                <a:pos x="connsiteX2" y="connsiteY2"/>
              </a:cxn>
            </a:cxnLst>
            <a:rect l="l" t="t" r="r" b="b"/>
            <a:pathLst>
              <a:path w="731520" h="1111347">
                <a:moveTo>
                  <a:pt x="0" y="0"/>
                </a:moveTo>
                <a:lnTo>
                  <a:pt x="731520" y="0"/>
                </a:lnTo>
                <a:lnTo>
                  <a:pt x="731520" y="1111347"/>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53" name="Freeform 52"/>
          <p:cNvSpPr/>
          <p:nvPr/>
        </p:nvSpPr>
        <p:spPr>
          <a:xfrm>
            <a:off x="7886112" y="3525199"/>
            <a:ext cx="534572" cy="946053"/>
          </a:xfrm>
          <a:custGeom>
            <a:avLst/>
            <a:gdLst>
              <a:gd name="connsiteX0" fmla="*/ 534572 w 534572"/>
              <a:gd name="connsiteY0" fmla="*/ 0 h 1139483"/>
              <a:gd name="connsiteX1" fmla="*/ 0 w 534572"/>
              <a:gd name="connsiteY1" fmla="*/ 0 h 1139483"/>
              <a:gd name="connsiteX2" fmla="*/ 0 w 534572"/>
              <a:gd name="connsiteY2" fmla="*/ 1139483 h 1139483"/>
            </a:gdLst>
            <a:ahLst/>
            <a:cxnLst>
              <a:cxn ang="0">
                <a:pos x="connsiteX0" y="connsiteY0"/>
              </a:cxn>
              <a:cxn ang="0">
                <a:pos x="connsiteX1" y="connsiteY1"/>
              </a:cxn>
              <a:cxn ang="0">
                <a:pos x="connsiteX2" y="connsiteY2"/>
              </a:cxn>
            </a:cxnLst>
            <a:rect l="l" t="t" r="r" b="b"/>
            <a:pathLst>
              <a:path w="534572" h="1139483">
                <a:moveTo>
                  <a:pt x="534572" y="0"/>
                </a:moveTo>
                <a:lnTo>
                  <a:pt x="0" y="0"/>
                </a:lnTo>
                <a:lnTo>
                  <a:pt x="0" y="1139483"/>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54" name="Freeform 53"/>
          <p:cNvSpPr/>
          <p:nvPr/>
        </p:nvSpPr>
        <p:spPr>
          <a:xfrm>
            <a:off x="9236610" y="3482996"/>
            <a:ext cx="647114" cy="988256"/>
          </a:xfrm>
          <a:custGeom>
            <a:avLst/>
            <a:gdLst>
              <a:gd name="connsiteX0" fmla="*/ 0 w 647114"/>
              <a:gd name="connsiteY0" fmla="*/ 0 h 1223889"/>
              <a:gd name="connsiteX1" fmla="*/ 647114 w 647114"/>
              <a:gd name="connsiteY1" fmla="*/ 0 h 1223889"/>
              <a:gd name="connsiteX2" fmla="*/ 647114 w 647114"/>
              <a:gd name="connsiteY2" fmla="*/ 1223889 h 1223889"/>
            </a:gdLst>
            <a:ahLst/>
            <a:cxnLst>
              <a:cxn ang="0">
                <a:pos x="connsiteX0" y="connsiteY0"/>
              </a:cxn>
              <a:cxn ang="0">
                <a:pos x="connsiteX1" y="connsiteY1"/>
              </a:cxn>
              <a:cxn ang="0">
                <a:pos x="connsiteX2" y="connsiteY2"/>
              </a:cxn>
            </a:cxnLst>
            <a:rect l="l" t="t" r="r" b="b"/>
            <a:pathLst>
              <a:path w="647114" h="1223889">
                <a:moveTo>
                  <a:pt x="0" y="0"/>
                </a:moveTo>
                <a:lnTo>
                  <a:pt x="647114" y="0"/>
                </a:lnTo>
                <a:lnTo>
                  <a:pt x="647114" y="1223889"/>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55" name="Freeform 54"/>
          <p:cNvSpPr/>
          <p:nvPr/>
        </p:nvSpPr>
        <p:spPr>
          <a:xfrm>
            <a:off x="8322211" y="4618962"/>
            <a:ext cx="534573" cy="916745"/>
          </a:xfrm>
          <a:custGeom>
            <a:avLst/>
            <a:gdLst>
              <a:gd name="connsiteX0" fmla="*/ 0 w 534573"/>
              <a:gd name="connsiteY0" fmla="*/ 0 h 1139483"/>
              <a:gd name="connsiteX1" fmla="*/ 534573 w 534573"/>
              <a:gd name="connsiteY1" fmla="*/ 0 h 1139483"/>
              <a:gd name="connsiteX2" fmla="*/ 534573 w 534573"/>
              <a:gd name="connsiteY2" fmla="*/ 1139483 h 1139483"/>
            </a:gdLst>
            <a:ahLst/>
            <a:cxnLst>
              <a:cxn ang="0">
                <a:pos x="connsiteX0" y="connsiteY0"/>
              </a:cxn>
              <a:cxn ang="0">
                <a:pos x="connsiteX1" y="connsiteY1"/>
              </a:cxn>
              <a:cxn ang="0">
                <a:pos x="connsiteX2" y="connsiteY2"/>
              </a:cxn>
            </a:cxnLst>
            <a:rect l="l" t="t" r="r" b="b"/>
            <a:pathLst>
              <a:path w="534573" h="1139483">
                <a:moveTo>
                  <a:pt x="0" y="0"/>
                </a:moveTo>
                <a:lnTo>
                  <a:pt x="534573" y="0"/>
                </a:lnTo>
                <a:lnTo>
                  <a:pt x="534573" y="1139483"/>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56" name="Straight Connector 55"/>
          <p:cNvCxnSpPr/>
          <p:nvPr/>
        </p:nvCxnSpPr>
        <p:spPr>
          <a:xfrm flipH="1">
            <a:off x="6705598" y="3328252"/>
            <a:ext cx="304800" cy="378655"/>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cxnSp>
        <p:nvCxnSpPr>
          <p:cNvPr id="57" name="Straight Connector 56"/>
          <p:cNvCxnSpPr/>
          <p:nvPr/>
        </p:nvCxnSpPr>
        <p:spPr>
          <a:xfrm flipH="1">
            <a:off x="4952998" y="4471252"/>
            <a:ext cx="304800" cy="378655"/>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cxnSp>
        <p:nvCxnSpPr>
          <p:cNvPr id="58" name="Straight Connector 57"/>
          <p:cNvCxnSpPr/>
          <p:nvPr/>
        </p:nvCxnSpPr>
        <p:spPr>
          <a:xfrm flipH="1">
            <a:off x="5714998" y="4468907"/>
            <a:ext cx="304800" cy="378655"/>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cxnSp>
        <p:nvCxnSpPr>
          <p:cNvPr id="59" name="Straight Connector 58"/>
          <p:cNvCxnSpPr/>
          <p:nvPr/>
        </p:nvCxnSpPr>
        <p:spPr>
          <a:xfrm flipH="1">
            <a:off x="7391398" y="4468907"/>
            <a:ext cx="304800" cy="378655"/>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cxnSp>
        <p:nvCxnSpPr>
          <p:cNvPr id="60" name="Straight Connector 59"/>
          <p:cNvCxnSpPr/>
          <p:nvPr/>
        </p:nvCxnSpPr>
        <p:spPr>
          <a:xfrm flipH="1">
            <a:off x="9372598" y="4468907"/>
            <a:ext cx="304800" cy="378655"/>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cxnSp>
        <p:nvCxnSpPr>
          <p:cNvPr id="61" name="Straight Connector 60"/>
          <p:cNvCxnSpPr/>
          <p:nvPr/>
        </p:nvCxnSpPr>
        <p:spPr>
          <a:xfrm flipH="1">
            <a:off x="10134598" y="4468907"/>
            <a:ext cx="304800" cy="378655"/>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cxnSp>
        <p:nvCxnSpPr>
          <p:cNvPr id="62" name="Straight Connector 61"/>
          <p:cNvCxnSpPr/>
          <p:nvPr/>
        </p:nvCxnSpPr>
        <p:spPr>
          <a:xfrm flipH="1">
            <a:off x="9143998" y="5538052"/>
            <a:ext cx="304800" cy="378655"/>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cxnSp>
        <p:nvCxnSpPr>
          <p:cNvPr id="63" name="Straight Connector 62"/>
          <p:cNvCxnSpPr/>
          <p:nvPr/>
        </p:nvCxnSpPr>
        <p:spPr>
          <a:xfrm flipH="1">
            <a:off x="8381998" y="5535707"/>
            <a:ext cx="304800" cy="378655"/>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sp>
        <p:nvSpPr>
          <p:cNvPr id="66" name="TextBox 65"/>
          <p:cNvSpPr txBox="1"/>
          <p:nvPr/>
        </p:nvSpPr>
        <p:spPr>
          <a:xfrm>
            <a:off x="917589" y="5207456"/>
            <a:ext cx="2215671" cy="461665"/>
          </a:xfrm>
          <a:prstGeom prst="rect">
            <a:avLst/>
          </a:prstGeom>
          <a:noFill/>
        </p:spPr>
        <p:txBody>
          <a:bodyPr wrap="none" rtlCol="0">
            <a:spAutoFit/>
          </a:bodyPr>
          <a:lstStyle/>
          <a:p>
            <a:r>
              <a:rPr lang="en-US" sz="2400" b="1" dirty="0"/>
              <a:t>C  B  A  E  F  D  G</a:t>
            </a:r>
          </a:p>
        </p:txBody>
      </p:sp>
      <p:sp>
        <p:nvSpPr>
          <p:cNvPr id="67" name="TextBox 66"/>
          <p:cNvSpPr txBox="1"/>
          <p:nvPr/>
        </p:nvSpPr>
        <p:spPr>
          <a:xfrm>
            <a:off x="1046630" y="4726538"/>
            <a:ext cx="1957588" cy="400110"/>
          </a:xfrm>
          <a:prstGeom prst="rect">
            <a:avLst/>
          </a:prstGeom>
          <a:noFill/>
        </p:spPr>
        <p:txBody>
          <a:bodyPr wrap="none" rtlCol="0">
            <a:spAutoFit/>
          </a:bodyPr>
          <a:lstStyle/>
          <a:p>
            <a:pPr algn="ctr"/>
            <a:r>
              <a:rPr lang="en-IN" sz="2000" b="1" dirty="0" err="1"/>
              <a:t>Inorder</a:t>
            </a:r>
            <a:r>
              <a:rPr lang="en-IN" sz="2000" b="1" dirty="0"/>
              <a:t> Traversal</a:t>
            </a:r>
            <a:endParaRPr lang="en-US" sz="2000" b="1" dirty="0"/>
          </a:p>
        </p:txBody>
      </p:sp>
      <p:cxnSp>
        <p:nvCxnSpPr>
          <p:cNvPr id="69" name="Straight Connector 68"/>
          <p:cNvCxnSpPr/>
          <p:nvPr/>
        </p:nvCxnSpPr>
        <p:spPr>
          <a:xfrm>
            <a:off x="4137211" y="1066801"/>
            <a:ext cx="0" cy="5179255"/>
          </a:xfrm>
          <a:prstGeom prst="line">
            <a:avLst/>
          </a:prstGeom>
        </p:spPr>
        <p:style>
          <a:lnRef idx="2">
            <a:schemeClr val="dk1"/>
          </a:lnRef>
          <a:fillRef idx="0">
            <a:schemeClr val="dk1"/>
          </a:fillRef>
          <a:effectRef idx="1">
            <a:schemeClr val="dk1"/>
          </a:effectRef>
          <a:fontRef idx="minor">
            <a:schemeClr val="tx1"/>
          </a:fontRef>
        </p:style>
      </p:cxnSp>
      <p:grpSp>
        <p:nvGrpSpPr>
          <p:cNvPr id="70" name="Group 69"/>
          <p:cNvGrpSpPr/>
          <p:nvPr/>
        </p:nvGrpSpPr>
        <p:grpSpPr>
          <a:xfrm>
            <a:off x="6602894" y="1420906"/>
            <a:ext cx="2083904" cy="381000"/>
            <a:chOff x="-76200" y="4191000"/>
            <a:chExt cx="1997075" cy="381000"/>
          </a:xfrm>
        </p:grpSpPr>
        <p:sp>
          <p:nvSpPr>
            <p:cNvPr id="71" name="Rectangle 70"/>
            <p:cNvSpPr/>
            <p:nvPr/>
          </p:nvSpPr>
          <p:spPr>
            <a:xfrm>
              <a:off x="609599" y="4191000"/>
              <a:ext cx="628651" cy="381000"/>
            </a:xfrm>
            <a:prstGeom prst="rect">
              <a:avLst/>
            </a:prstGeom>
            <a:pattFill prst="wdUpDiag">
              <a:fgClr>
                <a:schemeClr val="tx1">
                  <a:lumMod val="95000"/>
                  <a:lumOff val="5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0" b="1" dirty="0"/>
            </a:p>
          </p:txBody>
        </p:sp>
        <p:sp>
          <p:nvSpPr>
            <p:cNvPr id="72" name="Rectangle 71"/>
            <p:cNvSpPr/>
            <p:nvPr/>
          </p:nvSpPr>
          <p:spPr>
            <a:xfrm>
              <a:off x="-76200" y="4191000"/>
              <a:ext cx="68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3" name="Rectangle 72"/>
            <p:cNvSpPr/>
            <p:nvPr/>
          </p:nvSpPr>
          <p:spPr>
            <a:xfrm>
              <a:off x="1238250" y="4191000"/>
              <a:ext cx="682625"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grpSp>
      <p:sp>
        <p:nvSpPr>
          <p:cNvPr id="74" name="TextBox 73"/>
          <p:cNvSpPr txBox="1"/>
          <p:nvPr/>
        </p:nvSpPr>
        <p:spPr>
          <a:xfrm>
            <a:off x="7275736" y="975374"/>
            <a:ext cx="725263" cy="369332"/>
          </a:xfrm>
          <a:prstGeom prst="rect">
            <a:avLst/>
          </a:prstGeom>
          <a:noFill/>
        </p:spPr>
        <p:txBody>
          <a:bodyPr wrap="none" rtlCol="0">
            <a:spAutoFit/>
          </a:bodyPr>
          <a:lstStyle/>
          <a:p>
            <a:pPr algn="ctr"/>
            <a:r>
              <a:rPr lang="en-IN" b="1" dirty="0"/>
              <a:t>HEAD</a:t>
            </a:r>
            <a:endParaRPr lang="en-US" b="1" dirty="0"/>
          </a:p>
        </p:txBody>
      </p:sp>
      <p:cxnSp>
        <p:nvCxnSpPr>
          <p:cNvPr id="76" name="Straight Arrow Connector 75"/>
          <p:cNvCxnSpPr>
            <a:stCxn id="29" idx="3"/>
            <a:endCxn id="23" idx="2"/>
          </p:cNvCxnSpPr>
          <p:nvPr/>
        </p:nvCxnSpPr>
        <p:spPr>
          <a:xfrm flipV="1">
            <a:off x="7010398" y="2716306"/>
            <a:ext cx="685800" cy="800100"/>
          </a:xfrm>
          <a:prstGeom prst="straightConnector1">
            <a:avLst/>
          </a:prstGeom>
          <a:ln w="28575">
            <a:prstDash val="dash"/>
            <a:tailEnd type="arrow"/>
          </a:ln>
        </p:spPr>
        <p:style>
          <a:lnRef idx="2">
            <a:schemeClr val="dk1"/>
          </a:lnRef>
          <a:fillRef idx="0">
            <a:schemeClr val="dk1"/>
          </a:fillRef>
          <a:effectRef idx="1">
            <a:schemeClr val="dk1"/>
          </a:effectRef>
          <a:fontRef idx="minor">
            <a:schemeClr val="tx1"/>
          </a:fontRef>
        </p:style>
      </p:cxnSp>
      <p:cxnSp>
        <p:nvCxnSpPr>
          <p:cNvPr id="78" name="Straight Arrow Connector 77"/>
          <p:cNvCxnSpPr>
            <a:stCxn id="37" idx="3"/>
            <a:endCxn id="27" idx="2"/>
          </p:cNvCxnSpPr>
          <p:nvPr/>
        </p:nvCxnSpPr>
        <p:spPr>
          <a:xfrm flipV="1">
            <a:off x="6019798" y="3706906"/>
            <a:ext cx="457200" cy="952500"/>
          </a:xfrm>
          <a:prstGeom prst="straightConnector1">
            <a:avLst/>
          </a:prstGeom>
          <a:ln w="28575">
            <a:prstDash val="dash"/>
            <a:tailEnd type="arrow"/>
          </a:ln>
        </p:spPr>
        <p:style>
          <a:lnRef idx="2">
            <a:schemeClr val="dk1"/>
          </a:lnRef>
          <a:fillRef idx="0">
            <a:schemeClr val="dk1"/>
          </a:fillRef>
          <a:effectRef idx="1">
            <a:schemeClr val="dk1"/>
          </a:effectRef>
          <a:fontRef idx="minor">
            <a:schemeClr val="tx1"/>
          </a:fontRef>
        </p:style>
      </p:cxnSp>
      <p:cxnSp>
        <p:nvCxnSpPr>
          <p:cNvPr id="80" name="Straight Arrow Connector 79"/>
          <p:cNvCxnSpPr>
            <a:stCxn id="40" idx="0"/>
            <a:endCxn id="23" idx="2"/>
          </p:cNvCxnSpPr>
          <p:nvPr/>
        </p:nvCxnSpPr>
        <p:spPr>
          <a:xfrm flipV="1">
            <a:off x="7543798" y="2716306"/>
            <a:ext cx="152400" cy="1752600"/>
          </a:xfrm>
          <a:prstGeom prst="straightConnector1">
            <a:avLst/>
          </a:prstGeom>
          <a:ln w="28575">
            <a:prstDash val="dash"/>
            <a:tailEnd type="arrow"/>
          </a:ln>
        </p:spPr>
        <p:style>
          <a:lnRef idx="2">
            <a:schemeClr val="dk1"/>
          </a:lnRef>
          <a:fillRef idx="0">
            <a:schemeClr val="dk1"/>
          </a:fillRef>
          <a:effectRef idx="1">
            <a:schemeClr val="dk1"/>
          </a:effectRef>
          <a:fontRef idx="minor">
            <a:schemeClr val="tx1"/>
          </a:fontRef>
        </p:style>
      </p:cxnSp>
      <p:cxnSp>
        <p:nvCxnSpPr>
          <p:cNvPr id="82" name="Straight Arrow Connector 81"/>
          <p:cNvCxnSpPr>
            <a:stCxn id="48" idx="0"/>
            <a:endCxn id="39" idx="2"/>
          </p:cNvCxnSpPr>
          <p:nvPr/>
        </p:nvCxnSpPr>
        <p:spPr>
          <a:xfrm flipH="1" flipV="1">
            <a:off x="7924798" y="4849906"/>
            <a:ext cx="609600" cy="685800"/>
          </a:xfrm>
          <a:prstGeom prst="straightConnector1">
            <a:avLst/>
          </a:prstGeom>
          <a:ln w="28575">
            <a:prstDash val="dash"/>
            <a:tailEnd type="arrow"/>
          </a:ln>
        </p:spPr>
        <p:style>
          <a:lnRef idx="2">
            <a:schemeClr val="dk1"/>
          </a:lnRef>
          <a:fillRef idx="0">
            <a:schemeClr val="dk1"/>
          </a:fillRef>
          <a:effectRef idx="1">
            <a:schemeClr val="dk1"/>
          </a:effectRef>
          <a:fontRef idx="minor">
            <a:schemeClr val="tx1"/>
          </a:fontRef>
        </p:style>
      </p:cxnSp>
      <p:cxnSp>
        <p:nvCxnSpPr>
          <p:cNvPr id="84" name="Straight Arrow Connector 83"/>
          <p:cNvCxnSpPr>
            <a:stCxn id="49" idx="0"/>
            <a:endCxn id="31" idx="2"/>
          </p:cNvCxnSpPr>
          <p:nvPr/>
        </p:nvCxnSpPr>
        <p:spPr>
          <a:xfrm flipH="1" flipV="1">
            <a:off x="8839198" y="3706906"/>
            <a:ext cx="457200" cy="1828800"/>
          </a:xfrm>
          <a:prstGeom prst="straightConnector1">
            <a:avLst/>
          </a:prstGeom>
          <a:ln w="28575">
            <a:prstDash val="dash"/>
            <a:tailEnd type="arrow"/>
          </a:ln>
        </p:spPr>
        <p:style>
          <a:lnRef idx="2">
            <a:schemeClr val="dk1"/>
          </a:lnRef>
          <a:fillRef idx="0">
            <a:schemeClr val="dk1"/>
          </a:fillRef>
          <a:effectRef idx="1">
            <a:schemeClr val="dk1"/>
          </a:effectRef>
          <a:fontRef idx="minor">
            <a:schemeClr val="tx1"/>
          </a:fontRef>
        </p:style>
      </p:cxnSp>
      <p:cxnSp>
        <p:nvCxnSpPr>
          <p:cNvPr id="86" name="Straight Arrow Connector 85"/>
          <p:cNvCxnSpPr>
            <a:stCxn id="44" idx="0"/>
            <a:endCxn id="31" idx="2"/>
          </p:cNvCxnSpPr>
          <p:nvPr/>
        </p:nvCxnSpPr>
        <p:spPr>
          <a:xfrm flipH="1" flipV="1">
            <a:off x="8839198" y="3706906"/>
            <a:ext cx="685800" cy="762000"/>
          </a:xfrm>
          <a:prstGeom prst="straightConnector1">
            <a:avLst/>
          </a:prstGeom>
          <a:ln w="28575">
            <a:prstDash val="dash"/>
            <a:tailEnd type="arrow"/>
          </a:ln>
        </p:spPr>
        <p:style>
          <a:lnRef idx="2">
            <a:schemeClr val="dk1"/>
          </a:lnRef>
          <a:fillRef idx="0">
            <a:schemeClr val="dk1"/>
          </a:fillRef>
          <a:effectRef idx="1">
            <a:schemeClr val="dk1"/>
          </a:effectRef>
          <a:fontRef idx="minor">
            <a:schemeClr val="tx1"/>
          </a:fontRef>
        </p:style>
      </p:cxnSp>
      <p:sp>
        <p:nvSpPr>
          <p:cNvPr id="89" name="Freeform 88"/>
          <p:cNvSpPr/>
          <p:nvPr/>
        </p:nvSpPr>
        <p:spPr>
          <a:xfrm>
            <a:off x="5068782" y="1588151"/>
            <a:ext cx="1520042" cy="2873829"/>
          </a:xfrm>
          <a:custGeom>
            <a:avLst/>
            <a:gdLst>
              <a:gd name="connsiteX0" fmla="*/ 0 w 1520042"/>
              <a:gd name="connsiteY0" fmla="*/ 2873829 h 2873829"/>
              <a:gd name="connsiteX1" fmla="*/ 0 w 1520042"/>
              <a:gd name="connsiteY1" fmla="*/ 0 h 2873829"/>
              <a:gd name="connsiteX2" fmla="*/ 1520042 w 1520042"/>
              <a:gd name="connsiteY2" fmla="*/ 0 h 2873829"/>
            </a:gdLst>
            <a:ahLst/>
            <a:cxnLst>
              <a:cxn ang="0">
                <a:pos x="connsiteX0" y="connsiteY0"/>
              </a:cxn>
              <a:cxn ang="0">
                <a:pos x="connsiteX1" y="connsiteY1"/>
              </a:cxn>
              <a:cxn ang="0">
                <a:pos x="connsiteX2" y="connsiteY2"/>
              </a:cxn>
            </a:cxnLst>
            <a:rect l="l" t="t" r="r" b="b"/>
            <a:pathLst>
              <a:path w="1520042" h="2873829">
                <a:moveTo>
                  <a:pt x="0" y="2873829"/>
                </a:moveTo>
                <a:lnTo>
                  <a:pt x="0" y="0"/>
                </a:lnTo>
                <a:lnTo>
                  <a:pt x="1520042" y="0"/>
                </a:lnTo>
              </a:path>
            </a:pathLst>
          </a:custGeom>
          <a:ln w="28575">
            <a:prstDash val="sysDash"/>
            <a:headEnd type="none" w="med" len="med"/>
            <a:tailEnd type="arrow" w="med" len="med"/>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91" name="Freeform 90"/>
          <p:cNvSpPr/>
          <p:nvPr/>
        </p:nvSpPr>
        <p:spPr>
          <a:xfrm>
            <a:off x="8702633" y="1588151"/>
            <a:ext cx="1603169" cy="2873829"/>
          </a:xfrm>
          <a:custGeom>
            <a:avLst/>
            <a:gdLst>
              <a:gd name="connsiteX0" fmla="*/ 1603169 w 1603169"/>
              <a:gd name="connsiteY0" fmla="*/ 2873829 h 2873829"/>
              <a:gd name="connsiteX1" fmla="*/ 1603169 w 1603169"/>
              <a:gd name="connsiteY1" fmla="*/ 0 h 2873829"/>
              <a:gd name="connsiteX2" fmla="*/ 0 w 1603169"/>
              <a:gd name="connsiteY2" fmla="*/ 0 h 2873829"/>
            </a:gdLst>
            <a:ahLst/>
            <a:cxnLst>
              <a:cxn ang="0">
                <a:pos x="connsiteX0" y="connsiteY0"/>
              </a:cxn>
              <a:cxn ang="0">
                <a:pos x="connsiteX1" y="connsiteY1"/>
              </a:cxn>
              <a:cxn ang="0">
                <a:pos x="connsiteX2" y="connsiteY2"/>
              </a:cxn>
            </a:cxnLst>
            <a:rect l="l" t="t" r="r" b="b"/>
            <a:pathLst>
              <a:path w="1603169" h="2873829">
                <a:moveTo>
                  <a:pt x="1603169" y="2873829"/>
                </a:moveTo>
                <a:lnTo>
                  <a:pt x="1603169" y="0"/>
                </a:lnTo>
                <a:lnTo>
                  <a:pt x="0" y="0"/>
                </a:lnTo>
              </a:path>
            </a:pathLst>
          </a:custGeom>
          <a:ln w="28575">
            <a:prstDash val="sysDash"/>
            <a:headEnd type="none" w="med" len="med"/>
            <a:tailEnd type="arrow" w="med" len="med"/>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cxnSp>
        <p:nvCxnSpPr>
          <p:cNvPr id="93" name="Straight Arrow Connector 92"/>
          <p:cNvCxnSpPr>
            <a:stCxn id="72" idx="2"/>
            <a:endCxn id="23" idx="0"/>
          </p:cNvCxnSpPr>
          <p:nvPr/>
        </p:nvCxnSpPr>
        <p:spPr>
          <a:xfrm>
            <a:off x="6960704" y="1801906"/>
            <a:ext cx="735495" cy="5334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94" name="TextBox 93"/>
          <p:cNvSpPr txBox="1"/>
          <p:nvPr/>
        </p:nvSpPr>
        <p:spPr>
          <a:xfrm>
            <a:off x="5663794" y="6096000"/>
            <a:ext cx="3238387" cy="400110"/>
          </a:xfrm>
          <a:prstGeom prst="rect">
            <a:avLst/>
          </a:prstGeom>
          <a:noFill/>
        </p:spPr>
        <p:txBody>
          <a:bodyPr wrap="none" rtlCol="0">
            <a:spAutoFit/>
          </a:bodyPr>
          <a:lstStyle/>
          <a:p>
            <a:pPr algn="ctr"/>
            <a:r>
              <a:rPr lang="en-IN" sz="2000" b="1" dirty="0"/>
              <a:t>Fully In-Threaded Binary Tree</a:t>
            </a:r>
            <a:endParaRPr lang="en-US" sz="2000" b="1" dirty="0"/>
          </a:p>
        </p:txBody>
      </p:sp>
    </p:spTree>
    <p:extLst>
      <p:ext uri="{BB962C8B-B14F-4D97-AF65-F5344CB8AC3E}">
        <p14:creationId xmlns:p14="http://schemas.microsoft.com/office/powerpoint/2010/main" val="1451996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9"/>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0"/>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61"/>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62"/>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6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6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7"/>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nodeType="clickEffect">
                                  <p:stCondLst>
                                    <p:cond delay="0"/>
                                  </p:stCondLst>
                                  <p:childTnLst>
                                    <p:set>
                                      <p:cBhvr>
                                        <p:cTn id="88" dur="1" fill="hold">
                                          <p:stCondLst>
                                            <p:cond delay="0"/>
                                          </p:stCondLst>
                                        </p:cTn>
                                        <p:tgtEl>
                                          <p:spTgt spid="56"/>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22" presetClass="entr" presetSubtype="4" fill="hold" nodeType="clickEffect">
                                  <p:stCondLst>
                                    <p:cond delay="0"/>
                                  </p:stCondLst>
                                  <p:childTnLst>
                                    <p:set>
                                      <p:cBhvr>
                                        <p:cTn id="92" dur="1" fill="hold">
                                          <p:stCondLst>
                                            <p:cond delay="0"/>
                                          </p:stCondLst>
                                        </p:cTn>
                                        <p:tgtEl>
                                          <p:spTgt spid="76"/>
                                        </p:tgtEl>
                                        <p:attrNameLst>
                                          <p:attrName>style.visibility</p:attrName>
                                        </p:attrNameLst>
                                      </p:cBhvr>
                                      <p:to>
                                        <p:strVal val="visible"/>
                                      </p:to>
                                    </p:set>
                                    <p:animEffect transition="in" filter="wipe(down)">
                                      <p:cBhvr>
                                        <p:cTn id="93" dur="500"/>
                                        <p:tgtEl>
                                          <p:spTgt spid="76"/>
                                        </p:tgtEl>
                                      </p:cBhvr>
                                    </p:animEffect>
                                  </p:childTnLst>
                                </p:cTn>
                              </p:par>
                            </p:childTnLst>
                          </p:cTn>
                        </p:par>
                      </p:childTnLst>
                    </p:cTn>
                  </p:par>
                  <p:par>
                    <p:cTn id="94" fill="hold">
                      <p:stCondLst>
                        <p:cond delay="indefinite"/>
                      </p:stCondLst>
                      <p:childTnLst>
                        <p:par>
                          <p:cTn id="95" fill="hold">
                            <p:stCondLst>
                              <p:cond delay="0"/>
                            </p:stCondLst>
                            <p:childTnLst>
                              <p:par>
                                <p:cTn id="96" presetID="1" presetClass="exit" presetSubtype="0" fill="hold" nodeType="clickEffect">
                                  <p:stCondLst>
                                    <p:cond delay="0"/>
                                  </p:stCondLst>
                                  <p:childTnLst>
                                    <p:set>
                                      <p:cBhvr>
                                        <p:cTn id="97" dur="1" fill="hold">
                                          <p:stCondLst>
                                            <p:cond delay="0"/>
                                          </p:stCondLst>
                                        </p:cTn>
                                        <p:tgtEl>
                                          <p:spTgt spid="58"/>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nodeType="clickEffect">
                                  <p:stCondLst>
                                    <p:cond delay="0"/>
                                  </p:stCondLst>
                                  <p:childTnLst>
                                    <p:set>
                                      <p:cBhvr>
                                        <p:cTn id="101" dur="1" fill="hold">
                                          <p:stCondLst>
                                            <p:cond delay="0"/>
                                          </p:stCondLst>
                                        </p:cTn>
                                        <p:tgtEl>
                                          <p:spTgt spid="78"/>
                                        </p:tgtEl>
                                        <p:attrNameLst>
                                          <p:attrName>style.visibility</p:attrName>
                                        </p:attrNameLst>
                                      </p:cBhvr>
                                      <p:to>
                                        <p:strVal val="visible"/>
                                      </p:to>
                                    </p:set>
                                    <p:animEffect transition="in" filter="wipe(down)">
                                      <p:cBhvr>
                                        <p:cTn id="102" dur="500"/>
                                        <p:tgtEl>
                                          <p:spTgt spid="78"/>
                                        </p:tgtEl>
                                      </p:cBhvr>
                                    </p:animEffect>
                                  </p:childTnLst>
                                </p:cTn>
                              </p:par>
                            </p:childTnLst>
                          </p:cTn>
                        </p:par>
                      </p:childTnLst>
                    </p:cTn>
                  </p:par>
                  <p:par>
                    <p:cTn id="103" fill="hold">
                      <p:stCondLst>
                        <p:cond delay="indefinite"/>
                      </p:stCondLst>
                      <p:childTnLst>
                        <p:par>
                          <p:cTn id="104" fill="hold">
                            <p:stCondLst>
                              <p:cond delay="0"/>
                            </p:stCondLst>
                            <p:childTnLst>
                              <p:par>
                                <p:cTn id="105" presetID="1" presetClass="exit" presetSubtype="0" fill="hold" nodeType="clickEffect">
                                  <p:stCondLst>
                                    <p:cond delay="0"/>
                                  </p:stCondLst>
                                  <p:childTnLst>
                                    <p:set>
                                      <p:cBhvr>
                                        <p:cTn id="106" dur="1" fill="hold">
                                          <p:stCondLst>
                                            <p:cond delay="0"/>
                                          </p:stCondLst>
                                        </p:cTn>
                                        <p:tgtEl>
                                          <p:spTgt spid="59"/>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22" presetClass="entr" presetSubtype="4" fill="hold" nodeType="clickEffect">
                                  <p:stCondLst>
                                    <p:cond delay="0"/>
                                  </p:stCondLst>
                                  <p:childTnLst>
                                    <p:set>
                                      <p:cBhvr>
                                        <p:cTn id="110" dur="1" fill="hold">
                                          <p:stCondLst>
                                            <p:cond delay="0"/>
                                          </p:stCondLst>
                                        </p:cTn>
                                        <p:tgtEl>
                                          <p:spTgt spid="80"/>
                                        </p:tgtEl>
                                        <p:attrNameLst>
                                          <p:attrName>style.visibility</p:attrName>
                                        </p:attrNameLst>
                                      </p:cBhvr>
                                      <p:to>
                                        <p:strVal val="visible"/>
                                      </p:to>
                                    </p:set>
                                    <p:animEffect transition="in" filter="wipe(down)">
                                      <p:cBhvr>
                                        <p:cTn id="111" dur="500"/>
                                        <p:tgtEl>
                                          <p:spTgt spid="80"/>
                                        </p:tgtEl>
                                      </p:cBhvr>
                                    </p:animEffect>
                                  </p:childTnLst>
                                </p:cTn>
                              </p:par>
                            </p:childTnLst>
                          </p:cTn>
                        </p:par>
                      </p:childTnLst>
                    </p:cTn>
                  </p:par>
                  <p:par>
                    <p:cTn id="112" fill="hold">
                      <p:stCondLst>
                        <p:cond delay="indefinite"/>
                      </p:stCondLst>
                      <p:childTnLst>
                        <p:par>
                          <p:cTn id="113" fill="hold">
                            <p:stCondLst>
                              <p:cond delay="0"/>
                            </p:stCondLst>
                            <p:childTnLst>
                              <p:par>
                                <p:cTn id="114" presetID="1" presetClass="exit" presetSubtype="0" fill="hold" nodeType="clickEffect">
                                  <p:stCondLst>
                                    <p:cond delay="0"/>
                                  </p:stCondLst>
                                  <p:childTnLst>
                                    <p:set>
                                      <p:cBhvr>
                                        <p:cTn id="115" dur="1" fill="hold">
                                          <p:stCondLst>
                                            <p:cond delay="0"/>
                                          </p:stCondLst>
                                        </p:cTn>
                                        <p:tgtEl>
                                          <p:spTgt spid="63"/>
                                        </p:tgtEl>
                                        <p:attrNameLst>
                                          <p:attrName>style.visibility</p:attrName>
                                        </p:attrNameLst>
                                      </p:cBhvr>
                                      <p:to>
                                        <p:strVal val="hidden"/>
                                      </p:to>
                                    </p:set>
                                  </p:childTnLst>
                                </p:cTn>
                              </p:par>
                            </p:childTnLst>
                          </p:cTn>
                        </p:par>
                      </p:childTnLst>
                    </p:cTn>
                  </p:par>
                  <p:par>
                    <p:cTn id="116" fill="hold">
                      <p:stCondLst>
                        <p:cond delay="indefinite"/>
                      </p:stCondLst>
                      <p:childTnLst>
                        <p:par>
                          <p:cTn id="117" fill="hold">
                            <p:stCondLst>
                              <p:cond delay="0"/>
                            </p:stCondLst>
                            <p:childTnLst>
                              <p:par>
                                <p:cTn id="118" presetID="22" presetClass="entr" presetSubtype="4" fill="hold" nodeType="clickEffect">
                                  <p:stCondLst>
                                    <p:cond delay="0"/>
                                  </p:stCondLst>
                                  <p:childTnLst>
                                    <p:set>
                                      <p:cBhvr>
                                        <p:cTn id="119" dur="1" fill="hold">
                                          <p:stCondLst>
                                            <p:cond delay="0"/>
                                          </p:stCondLst>
                                        </p:cTn>
                                        <p:tgtEl>
                                          <p:spTgt spid="82"/>
                                        </p:tgtEl>
                                        <p:attrNameLst>
                                          <p:attrName>style.visibility</p:attrName>
                                        </p:attrNameLst>
                                      </p:cBhvr>
                                      <p:to>
                                        <p:strVal val="visible"/>
                                      </p:to>
                                    </p:set>
                                    <p:animEffect transition="in" filter="wipe(down)">
                                      <p:cBhvr>
                                        <p:cTn id="120" dur="500"/>
                                        <p:tgtEl>
                                          <p:spTgt spid="82"/>
                                        </p:tgtEl>
                                      </p:cBhvr>
                                    </p:animEffect>
                                  </p:childTnLst>
                                </p:cTn>
                              </p:par>
                            </p:childTnLst>
                          </p:cTn>
                        </p:par>
                      </p:childTnLst>
                    </p:cTn>
                  </p:par>
                  <p:par>
                    <p:cTn id="121" fill="hold">
                      <p:stCondLst>
                        <p:cond delay="indefinite"/>
                      </p:stCondLst>
                      <p:childTnLst>
                        <p:par>
                          <p:cTn id="122" fill="hold">
                            <p:stCondLst>
                              <p:cond delay="0"/>
                            </p:stCondLst>
                            <p:childTnLst>
                              <p:par>
                                <p:cTn id="123" presetID="1" presetClass="exit" presetSubtype="0" fill="hold" nodeType="clickEffect">
                                  <p:stCondLst>
                                    <p:cond delay="0"/>
                                  </p:stCondLst>
                                  <p:childTnLst>
                                    <p:set>
                                      <p:cBhvr>
                                        <p:cTn id="124" dur="1" fill="hold">
                                          <p:stCondLst>
                                            <p:cond delay="0"/>
                                          </p:stCondLst>
                                        </p:cTn>
                                        <p:tgtEl>
                                          <p:spTgt spid="62"/>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22" presetClass="entr" presetSubtype="4" fill="hold" nodeType="clickEffect">
                                  <p:stCondLst>
                                    <p:cond delay="0"/>
                                  </p:stCondLst>
                                  <p:childTnLst>
                                    <p:set>
                                      <p:cBhvr>
                                        <p:cTn id="128" dur="1" fill="hold">
                                          <p:stCondLst>
                                            <p:cond delay="0"/>
                                          </p:stCondLst>
                                        </p:cTn>
                                        <p:tgtEl>
                                          <p:spTgt spid="84"/>
                                        </p:tgtEl>
                                        <p:attrNameLst>
                                          <p:attrName>style.visibility</p:attrName>
                                        </p:attrNameLst>
                                      </p:cBhvr>
                                      <p:to>
                                        <p:strVal val="visible"/>
                                      </p:to>
                                    </p:set>
                                    <p:animEffect transition="in" filter="wipe(down)">
                                      <p:cBhvr>
                                        <p:cTn id="129" dur="500"/>
                                        <p:tgtEl>
                                          <p:spTgt spid="84"/>
                                        </p:tgtEl>
                                      </p:cBhvr>
                                    </p:animEffect>
                                  </p:childTnLst>
                                </p:cTn>
                              </p:par>
                            </p:childTnLst>
                          </p:cTn>
                        </p:par>
                      </p:childTnLst>
                    </p:cTn>
                  </p:par>
                  <p:par>
                    <p:cTn id="130" fill="hold">
                      <p:stCondLst>
                        <p:cond delay="indefinite"/>
                      </p:stCondLst>
                      <p:childTnLst>
                        <p:par>
                          <p:cTn id="131" fill="hold">
                            <p:stCondLst>
                              <p:cond delay="0"/>
                            </p:stCondLst>
                            <p:childTnLst>
                              <p:par>
                                <p:cTn id="132" presetID="1" presetClass="exit" presetSubtype="0" fill="hold" nodeType="clickEffect">
                                  <p:stCondLst>
                                    <p:cond delay="0"/>
                                  </p:stCondLst>
                                  <p:childTnLst>
                                    <p:set>
                                      <p:cBhvr>
                                        <p:cTn id="133" dur="1" fill="hold">
                                          <p:stCondLst>
                                            <p:cond delay="0"/>
                                          </p:stCondLst>
                                        </p:cTn>
                                        <p:tgtEl>
                                          <p:spTgt spid="60"/>
                                        </p:tgtEl>
                                        <p:attrNameLst>
                                          <p:attrName>style.visibility</p:attrName>
                                        </p:attrNameLst>
                                      </p:cBhvr>
                                      <p:to>
                                        <p:strVal val="hidden"/>
                                      </p:to>
                                    </p:set>
                                  </p:childTnLst>
                                </p:cTn>
                              </p:par>
                            </p:childTnLst>
                          </p:cTn>
                        </p:par>
                      </p:childTnLst>
                    </p:cTn>
                  </p:par>
                  <p:par>
                    <p:cTn id="134" fill="hold">
                      <p:stCondLst>
                        <p:cond delay="indefinite"/>
                      </p:stCondLst>
                      <p:childTnLst>
                        <p:par>
                          <p:cTn id="135" fill="hold">
                            <p:stCondLst>
                              <p:cond delay="0"/>
                            </p:stCondLst>
                            <p:childTnLst>
                              <p:par>
                                <p:cTn id="136" presetID="22" presetClass="entr" presetSubtype="4" fill="hold" nodeType="clickEffect">
                                  <p:stCondLst>
                                    <p:cond delay="0"/>
                                  </p:stCondLst>
                                  <p:childTnLst>
                                    <p:set>
                                      <p:cBhvr>
                                        <p:cTn id="137" dur="1" fill="hold">
                                          <p:stCondLst>
                                            <p:cond delay="0"/>
                                          </p:stCondLst>
                                        </p:cTn>
                                        <p:tgtEl>
                                          <p:spTgt spid="86"/>
                                        </p:tgtEl>
                                        <p:attrNameLst>
                                          <p:attrName>style.visibility</p:attrName>
                                        </p:attrNameLst>
                                      </p:cBhvr>
                                      <p:to>
                                        <p:strVal val="visible"/>
                                      </p:to>
                                    </p:set>
                                    <p:animEffect transition="in" filter="wipe(down)">
                                      <p:cBhvr>
                                        <p:cTn id="138" dur="500"/>
                                        <p:tgtEl>
                                          <p:spTgt spid="86"/>
                                        </p:tgtEl>
                                      </p:cBhvr>
                                    </p:animEffec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70"/>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74"/>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xit" presetSubtype="0" fill="hold" nodeType="clickEffect">
                                  <p:stCondLst>
                                    <p:cond delay="0"/>
                                  </p:stCondLst>
                                  <p:childTnLst>
                                    <p:set>
                                      <p:cBhvr>
                                        <p:cTn id="148" dur="1" fill="hold">
                                          <p:stCondLst>
                                            <p:cond delay="0"/>
                                          </p:stCondLst>
                                        </p:cTn>
                                        <p:tgtEl>
                                          <p:spTgt spid="57"/>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22" presetClass="entr" presetSubtype="8" fill="hold" grpId="0" nodeType="clickEffect">
                                  <p:stCondLst>
                                    <p:cond delay="0"/>
                                  </p:stCondLst>
                                  <p:childTnLst>
                                    <p:set>
                                      <p:cBhvr>
                                        <p:cTn id="152" dur="1" fill="hold">
                                          <p:stCondLst>
                                            <p:cond delay="0"/>
                                          </p:stCondLst>
                                        </p:cTn>
                                        <p:tgtEl>
                                          <p:spTgt spid="89"/>
                                        </p:tgtEl>
                                        <p:attrNameLst>
                                          <p:attrName>style.visibility</p:attrName>
                                        </p:attrNameLst>
                                      </p:cBhvr>
                                      <p:to>
                                        <p:strVal val="visible"/>
                                      </p:to>
                                    </p:set>
                                    <p:animEffect transition="in" filter="wipe(left)">
                                      <p:cBhvr>
                                        <p:cTn id="153" dur="500"/>
                                        <p:tgtEl>
                                          <p:spTgt spid="89"/>
                                        </p:tgtEl>
                                      </p:cBhvr>
                                    </p:animEffect>
                                  </p:childTnLst>
                                </p:cTn>
                              </p:par>
                            </p:childTnLst>
                          </p:cTn>
                        </p:par>
                      </p:childTnLst>
                    </p:cTn>
                  </p:par>
                  <p:par>
                    <p:cTn id="154" fill="hold">
                      <p:stCondLst>
                        <p:cond delay="indefinite"/>
                      </p:stCondLst>
                      <p:childTnLst>
                        <p:par>
                          <p:cTn id="155" fill="hold">
                            <p:stCondLst>
                              <p:cond delay="0"/>
                            </p:stCondLst>
                            <p:childTnLst>
                              <p:par>
                                <p:cTn id="156" presetID="1" presetClass="exit" presetSubtype="0" fill="hold" nodeType="clickEffect">
                                  <p:stCondLst>
                                    <p:cond delay="0"/>
                                  </p:stCondLst>
                                  <p:childTnLst>
                                    <p:set>
                                      <p:cBhvr>
                                        <p:cTn id="157" dur="1" fill="hold">
                                          <p:stCondLst>
                                            <p:cond delay="0"/>
                                          </p:stCondLst>
                                        </p:cTn>
                                        <p:tgtEl>
                                          <p:spTgt spid="61"/>
                                        </p:tgtEl>
                                        <p:attrNameLst>
                                          <p:attrName>style.visibility</p:attrName>
                                        </p:attrNameLst>
                                      </p:cBhvr>
                                      <p:to>
                                        <p:strVal val="hidden"/>
                                      </p:to>
                                    </p:set>
                                  </p:childTnLst>
                                </p:cTn>
                              </p:par>
                            </p:childTnLst>
                          </p:cTn>
                        </p:par>
                      </p:childTnLst>
                    </p:cTn>
                  </p:par>
                  <p:par>
                    <p:cTn id="158" fill="hold">
                      <p:stCondLst>
                        <p:cond delay="indefinite"/>
                      </p:stCondLst>
                      <p:childTnLst>
                        <p:par>
                          <p:cTn id="159" fill="hold">
                            <p:stCondLst>
                              <p:cond delay="0"/>
                            </p:stCondLst>
                            <p:childTnLst>
                              <p:par>
                                <p:cTn id="160" presetID="22" presetClass="entr" presetSubtype="2" fill="hold" grpId="0" nodeType="clickEffect">
                                  <p:stCondLst>
                                    <p:cond delay="0"/>
                                  </p:stCondLst>
                                  <p:childTnLst>
                                    <p:set>
                                      <p:cBhvr>
                                        <p:cTn id="161" dur="1" fill="hold">
                                          <p:stCondLst>
                                            <p:cond delay="0"/>
                                          </p:stCondLst>
                                        </p:cTn>
                                        <p:tgtEl>
                                          <p:spTgt spid="91"/>
                                        </p:tgtEl>
                                        <p:attrNameLst>
                                          <p:attrName>style.visibility</p:attrName>
                                        </p:attrNameLst>
                                      </p:cBhvr>
                                      <p:to>
                                        <p:strVal val="visible"/>
                                      </p:to>
                                    </p:set>
                                    <p:animEffect transition="in" filter="wipe(right)">
                                      <p:cBhvr>
                                        <p:cTn id="162" dur="500"/>
                                        <p:tgtEl>
                                          <p:spTgt spid="91"/>
                                        </p:tgtEl>
                                      </p:cBhvr>
                                    </p:animEffect>
                                  </p:childTnLst>
                                </p:cTn>
                              </p:par>
                            </p:childTnLst>
                          </p:cTn>
                        </p:par>
                      </p:childTnLst>
                    </p:cTn>
                  </p:par>
                  <p:par>
                    <p:cTn id="163" fill="hold">
                      <p:stCondLst>
                        <p:cond delay="indefinite"/>
                      </p:stCondLst>
                      <p:childTnLst>
                        <p:par>
                          <p:cTn id="164" fill="hold">
                            <p:stCondLst>
                              <p:cond delay="0"/>
                            </p:stCondLst>
                            <p:childTnLst>
                              <p:par>
                                <p:cTn id="165" presetID="22" presetClass="entr" presetSubtype="1" fill="hold" nodeType="clickEffect">
                                  <p:stCondLst>
                                    <p:cond delay="0"/>
                                  </p:stCondLst>
                                  <p:childTnLst>
                                    <p:set>
                                      <p:cBhvr>
                                        <p:cTn id="166" dur="1" fill="hold">
                                          <p:stCondLst>
                                            <p:cond delay="0"/>
                                          </p:stCondLst>
                                        </p:cTn>
                                        <p:tgtEl>
                                          <p:spTgt spid="93"/>
                                        </p:tgtEl>
                                        <p:attrNameLst>
                                          <p:attrName>style.visibility</p:attrName>
                                        </p:attrNameLst>
                                      </p:cBhvr>
                                      <p:to>
                                        <p:strVal val="visible"/>
                                      </p:to>
                                    </p:set>
                                    <p:animEffect transition="in" filter="wipe(up)">
                                      <p:cBhvr>
                                        <p:cTn id="167" dur="500"/>
                                        <p:tgtEl>
                                          <p:spTgt spid="93"/>
                                        </p:tgtEl>
                                      </p:cBhvr>
                                    </p:animEffect>
                                  </p:childTnLst>
                                </p:cTn>
                              </p:par>
                            </p:childTnLst>
                          </p:cTn>
                        </p:par>
                      </p:childTnLst>
                    </p:cTn>
                  </p:par>
                  <p:par>
                    <p:cTn id="168" fill="hold">
                      <p:stCondLst>
                        <p:cond delay="indefinite"/>
                      </p:stCondLst>
                      <p:childTnLst>
                        <p:par>
                          <p:cTn id="169" fill="hold">
                            <p:stCondLst>
                              <p:cond delay="0"/>
                            </p:stCondLst>
                            <p:childTnLst>
                              <p:par>
                                <p:cTn id="170" presetID="1" presetClass="entr" presetSubtype="0" fill="hold" grpId="0" nodeType="clickEffect">
                                  <p:stCondLst>
                                    <p:cond delay="0"/>
                                  </p:stCondLst>
                                  <p:childTnLst>
                                    <p:set>
                                      <p:cBhvr>
                                        <p:cTn id="171"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50" grpId="0" animBg="1"/>
      <p:bldP spid="51" grpId="0" animBg="1"/>
      <p:bldP spid="52" grpId="0" animBg="1"/>
      <p:bldP spid="53" grpId="0" animBg="1"/>
      <p:bldP spid="54" grpId="0" animBg="1"/>
      <p:bldP spid="55" grpId="0" animBg="1"/>
      <p:bldP spid="66" grpId="0"/>
      <p:bldP spid="67" grpId="0"/>
      <p:bldP spid="74" grpId="0"/>
      <p:bldP spid="89" grpId="0" animBg="1"/>
      <p:bldP spid="91" grpId="0" animBg="1"/>
      <p:bldP spid="9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Threaded Binary Tree</a:t>
            </a:r>
          </a:p>
        </p:txBody>
      </p:sp>
      <p:sp>
        <p:nvSpPr>
          <p:cNvPr id="4" name="Oval 3"/>
          <p:cNvSpPr/>
          <p:nvPr/>
        </p:nvSpPr>
        <p:spPr>
          <a:xfrm>
            <a:off x="1882845" y="1134534"/>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A</a:t>
            </a:r>
            <a:endParaRPr lang="en-US" sz="2000" b="1" dirty="0"/>
          </a:p>
        </p:txBody>
      </p:sp>
      <p:sp>
        <p:nvSpPr>
          <p:cNvPr id="5" name="Oval 4"/>
          <p:cNvSpPr/>
          <p:nvPr/>
        </p:nvSpPr>
        <p:spPr>
          <a:xfrm>
            <a:off x="1000079" y="2064585"/>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B</a:t>
            </a:r>
            <a:endParaRPr lang="en-US" sz="2000" b="1" dirty="0"/>
          </a:p>
        </p:txBody>
      </p:sp>
      <p:sp>
        <p:nvSpPr>
          <p:cNvPr id="6" name="Oval 5"/>
          <p:cNvSpPr/>
          <p:nvPr/>
        </p:nvSpPr>
        <p:spPr>
          <a:xfrm>
            <a:off x="484609" y="2961055"/>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C</a:t>
            </a:r>
            <a:endParaRPr lang="en-US" sz="2000" b="1" dirty="0"/>
          </a:p>
        </p:txBody>
      </p:sp>
      <p:sp>
        <p:nvSpPr>
          <p:cNvPr id="7" name="Oval 6"/>
          <p:cNvSpPr/>
          <p:nvPr/>
        </p:nvSpPr>
        <p:spPr>
          <a:xfrm>
            <a:off x="2264101" y="2961055"/>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F</a:t>
            </a:r>
            <a:endParaRPr lang="en-US" sz="2000" b="1" dirty="0"/>
          </a:p>
        </p:txBody>
      </p:sp>
      <p:sp>
        <p:nvSpPr>
          <p:cNvPr id="8" name="Oval 7"/>
          <p:cNvSpPr/>
          <p:nvPr/>
        </p:nvSpPr>
        <p:spPr>
          <a:xfrm>
            <a:off x="2745430" y="2064585"/>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E</a:t>
            </a:r>
            <a:endParaRPr lang="en-US" sz="2000" b="1" dirty="0"/>
          </a:p>
        </p:txBody>
      </p:sp>
      <p:sp>
        <p:nvSpPr>
          <p:cNvPr id="9" name="Oval 8"/>
          <p:cNvSpPr/>
          <p:nvPr/>
        </p:nvSpPr>
        <p:spPr>
          <a:xfrm>
            <a:off x="3281594" y="2961055"/>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H</a:t>
            </a:r>
            <a:endParaRPr lang="en-US" sz="2000" b="1" dirty="0"/>
          </a:p>
        </p:txBody>
      </p:sp>
      <p:sp>
        <p:nvSpPr>
          <p:cNvPr id="10" name="Oval 9"/>
          <p:cNvSpPr/>
          <p:nvPr/>
        </p:nvSpPr>
        <p:spPr>
          <a:xfrm>
            <a:off x="2745430" y="3857525"/>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G</a:t>
            </a:r>
            <a:endParaRPr lang="en-US" sz="2000" b="1" dirty="0"/>
          </a:p>
        </p:txBody>
      </p:sp>
      <p:cxnSp>
        <p:nvCxnSpPr>
          <p:cNvPr id="11" name="Straight Arrow Connector 10"/>
          <p:cNvCxnSpPr>
            <a:stCxn id="4" idx="3"/>
            <a:endCxn id="5" idx="0"/>
          </p:cNvCxnSpPr>
          <p:nvPr/>
        </p:nvCxnSpPr>
        <p:spPr>
          <a:xfrm flipH="1">
            <a:off x="1280879" y="1613890"/>
            <a:ext cx="684210" cy="450695"/>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a:stCxn id="5" idx="3"/>
            <a:endCxn id="6" idx="0"/>
          </p:cNvCxnSpPr>
          <p:nvPr/>
        </p:nvCxnSpPr>
        <p:spPr>
          <a:xfrm flipH="1">
            <a:off x="765409" y="2543941"/>
            <a:ext cx="316914" cy="417114"/>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a:stCxn id="4" idx="5"/>
            <a:endCxn id="8" idx="0"/>
          </p:cNvCxnSpPr>
          <p:nvPr/>
        </p:nvCxnSpPr>
        <p:spPr>
          <a:xfrm>
            <a:off x="2362201" y="1613890"/>
            <a:ext cx="664029" cy="450695"/>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a:stCxn id="8" idx="3"/>
            <a:endCxn id="7" idx="0"/>
          </p:cNvCxnSpPr>
          <p:nvPr/>
        </p:nvCxnSpPr>
        <p:spPr>
          <a:xfrm flipH="1">
            <a:off x="2544901" y="2543941"/>
            <a:ext cx="282773" cy="417114"/>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a:stCxn id="8" idx="5"/>
            <a:endCxn id="9" idx="0"/>
          </p:cNvCxnSpPr>
          <p:nvPr/>
        </p:nvCxnSpPr>
        <p:spPr>
          <a:xfrm>
            <a:off x="3224786" y="2543941"/>
            <a:ext cx="337608" cy="417114"/>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a:stCxn id="7" idx="5"/>
            <a:endCxn id="10" idx="0"/>
          </p:cNvCxnSpPr>
          <p:nvPr/>
        </p:nvCxnSpPr>
        <p:spPr>
          <a:xfrm>
            <a:off x="2743457" y="3440411"/>
            <a:ext cx="282773" cy="417114"/>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17" name="TextBox 16"/>
          <p:cNvSpPr txBox="1"/>
          <p:nvPr/>
        </p:nvSpPr>
        <p:spPr>
          <a:xfrm>
            <a:off x="809712" y="5127245"/>
            <a:ext cx="2371162" cy="523220"/>
          </a:xfrm>
          <a:prstGeom prst="rect">
            <a:avLst/>
          </a:prstGeom>
          <a:noFill/>
        </p:spPr>
        <p:txBody>
          <a:bodyPr wrap="none" rtlCol="0">
            <a:spAutoFit/>
          </a:bodyPr>
          <a:lstStyle/>
          <a:p>
            <a:r>
              <a:rPr lang="en-US" sz="2800" b="1" dirty="0"/>
              <a:t>C B D A F G E H</a:t>
            </a:r>
          </a:p>
        </p:txBody>
      </p:sp>
      <p:sp>
        <p:nvSpPr>
          <p:cNvPr id="18" name="TextBox 17"/>
          <p:cNvSpPr txBox="1"/>
          <p:nvPr/>
        </p:nvSpPr>
        <p:spPr>
          <a:xfrm>
            <a:off x="1016499" y="4686177"/>
            <a:ext cx="1957588" cy="400110"/>
          </a:xfrm>
          <a:prstGeom prst="rect">
            <a:avLst/>
          </a:prstGeom>
          <a:noFill/>
        </p:spPr>
        <p:txBody>
          <a:bodyPr wrap="none" rtlCol="0">
            <a:spAutoFit/>
          </a:bodyPr>
          <a:lstStyle/>
          <a:p>
            <a:pPr algn="ctr"/>
            <a:r>
              <a:rPr lang="en-IN" sz="2000" b="1" dirty="0" err="1"/>
              <a:t>Inorder</a:t>
            </a:r>
            <a:r>
              <a:rPr lang="en-IN" sz="2000" b="1" dirty="0"/>
              <a:t> Traversal</a:t>
            </a:r>
            <a:endParaRPr lang="en-US" sz="2000" b="1" dirty="0"/>
          </a:p>
        </p:txBody>
      </p:sp>
      <p:cxnSp>
        <p:nvCxnSpPr>
          <p:cNvPr id="19" name="Straight Connector 18"/>
          <p:cNvCxnSpPr/>
          <p:nvPr/>
        </p:nvCxnSpPr>
        <p:spPr>
          <a:xfrm>
            <a:off x="4249781" y="1066801"/>
            <a:ext cx="0" cy="5179255"/>
          </a:xfrm>
          <a:prstGeom prst="line">
            <a:avLst/>
          </a:prstGeom>
        </p:spPr>
        <p:style>
          <a:lnRef idx="2">
            <a:schemeClr val="dk1"/>
          </a:lnRef>
          <a:fillRef idx="0">
            <a:schemeClr val="dk1"/>
          </a:fillRef>
          <a:effectRef idx="1">
            <a:schemeClr val="dk1"/>
          </a:effectRef>
          <a:fontRef idx="minor">
            <a:schemeClr val="tx1"/>
          </a:fontRef>
        </p:style>
      </p:cxnSp>
      <p:sp>
        <p:nvSpPr>
          <p:cNvPr id="20" name="Oval 19"/>
          <p:cNvSpPr/>
          <p:nvPr/>
        </p:nvSpPr>
        <p:spPr>
          <a:xfrm>
            <a:off x="1475208" y="2961055"/>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D</a:t>
            </a:r>
            <a:endParaRPr lang="en-US" sz="2000" b="1" dirty="0"/>
          </a:p>
        </p:txBody>
      </p:sp>
      <p:cxnSp>
        <p:nvCxnSpPr>
          <p:cNvPr id="22" name="Straight Arrow Connector 21"/>
          <p:cNvCxnSpPr>
            <a:stCxn id="5" idx="5"/>
            <a:endCxn id="20" idx="0"/>
          </p:cNvCxnSpPr>
          <p:nvPr/>
        </p:nvCxnSpPr>
        <p:spPr>
          <a:xfrm>
            <a:off x="1479435" y="2543941"/>
            <a:ext cx="276573" cy="417114"/>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25" name="Group 24"/>
          <p:cNvGrpSpPr/>
          <p:nvPr/>
        </p:nvGrpSpPr>
        <p:grpSpPr>
          <a:xfrm>
            <a:off x="7114004" y="2743200"/>
            <a:ext cx="1066800" cy="381000"/>
            <a:chOff x="304800" y="4191000"/>
            <a:chExt cx="1066800" cy="381000"/>
          </a:xfrm>
        </p:grpSpPr>
        <p:sp>
          <p:nvSpPr>
            <p:cNvPr id="26" name="Rectangle 25"/>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A</a:t>
              </a:r>
              <a:endParaRPr lang="en-US" sz="2000" b="1" dirty="0"/>
            </a:p>
          </p:txBody>
        </p:sp>
        <p:sp>
          <p:nvSpPr>
            <p:cNvPr id="27" name="Rectangle 26"/>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28" name="Rectangle 27"/>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29" name="Group 28"/>
          <p:cNvGrpSpPr/>
          <p:nvPr/>
        </p:nvGrpSpPr>
        <p:grpSpPr>
          <a:xfrm>
            <a:off x="5361404" y="3733800"/>
            <a:ext cx="1066800" cy="381000"/>
            <a:chOff x="304800" y="4191000"/>
            <a:chExt cx="1066800" cy="381000"/>
          </a:xfrm>
        </p:grpSpPr>
        <p:sp>
          <p:nvSpPr>
            <p:cNvPr id="30" name="Rectangle 29"/>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B</a:t>
              </a:r>
              <a:endParaRPr lang="en-US" sz="2000" b="1" dirty="0"/>
            </a:p>
          </p:txBody>
        </p:sp>
        <p:sp>
          <p:nvSpPr>
            <p:cNvPr id="31" name="Rectangle 30"/>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32" name="Rectangle 31"/>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33" name="Group 32"/>
          <p:cNvGrpSpPr/>
          <p:nvPr/>
        </p:nvGrpSpPr>
        <p:grpSpPr>
          <a:xfrm>
            <a:off x="8257004" y="3733800"/>
            <a:ext cx="1066800" cy="381000"/>
            <a:chOff x="304800" y="4191000"/>
            <a:chExt cx="1066800" cy="381000"/>
          </a:xfrm>
        </p:grpSpPr>
        <p:sp>
          <p:nvSpPr>
            <p:cNvPr id="34" name="Rectangle 33"/>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E</a:t>
              </a:r>
              <a:endParaRPr lang="en-US" sz="2000" b="1" dirty="0"/>
            </a:p>
          </p:txBody>
        </p:sp>
        <p:sp>
          <p:nvSpPr>
            <p:cNvPr id="35" name="Rectangle 34"/>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36" name="Rectangle 35"/>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37" name="Group 36"/>
          <p:cNvGrpSpPr/>
          <p:nvPr/>
        </p:nvGrpSpPr>
        <p:grpSpPr>
          <a:xfrm>
            <a:off x="4523204" y="4876800"/>
            <a:ext cx="1066800" cy="381000"/>
            <a:chOff x="304800" y="4191000"/>
            <a:chExt cx="1066800" cy="381000"/>
          </a:xfrm>
        </p:grpSpPr>
        <p:sp>
          <p:nvSpPr>
            <p:cNvPr id="38" name="Rectangle 37"/>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C</a:t>
              </a:r>
              <a:endParaRPr lang="en-US" sz="2000" b="1" dirty="0"/>
            </a:p>
          </p:txBody>
        </p:sp>
        <p:sp>
          <p:nvSpPr>
            <p:cNvPr id="39" name="Rectangle 38"/>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40" name="Rectangle 39"/>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41" name="Group 40"/>
          <p:cNvGrpSpPr/>
          <p:nvPr/>
        </p:nvGrpSpPr>
        <p:grpSpPr>
          <a:xfrm>
            <a:off x="7342604" y="4876800"/>
            <a:ext cx="1066800" cy="381000"/>
            <a:chOff x="304800" y="4191000"/>
            <a:chExt cx="1066800" cy="381000"/>
          </a:xfrm>
        </p:grpSpPr>
        <p:sp>
          <p:nvSpPr>
            <p:cNvPr id="42" name="Rectangle 41"/>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F</a:t>
              </a:r>
              <a:endParaRPr lang="en-US" sz="2000" b="1" dirty="0"/>
            </a:p>
          </p:txBody>
        </p:sp>
        <p:sp>
          <p:nvSpPr>
            <p:cNvPr id="43" name="Rectangle 42"/>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44" name="Rectangle 43"/>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45" name="Group 44"/>
          <p:cNvGrpSpPr/>
          <p:nvPr/>
        </p:nvGrpSpPr>
        <p:grpSpPr>
          <a:xfrm>
            <a:off x="9323804" y="4876800"/>
            <a:ext cx="1066800" cy="381000"/>
            <a:chOff x="304800" y="4191000"/>
            <a:chExt cx="1066800" cy="381000"/>
          </a:xfrm>
        </p:grpSpPr>
        <p:sp>
          <p:nvSpPr>
            <p:cNvPr id="46" name="Rectangle 45"/>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H</a:t>
              </a:r>
              <a:endParaRPr lang="en-US" sz="2000" b="1" dirty="0"/>
            </a:p>
          </p:txBody>
        </p:sp>
        <p:sp>
          <p:nvSpPr>
            <p:cNvPr id="47" name="Rectangle 46"/>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48" name="Rectangle 47"/>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49" name="Group 48"/>
          <p:cNvGrpSpPr/>
          <p:nvPr/>
        </p:nvGrpSpPr>
        <p:grpSpPr>
          <a:xfrm>
            <a:off x="8333204" y="5943600"/>
            <a:ext cx="1066800" cy="381000"/>
            <a:chOff x="304800" y="4191000"/>
            <a:chExt cx="1066800" cy="381000"/>
          </a:xfrm>
        </p:grpSpPr>
        <p:sp>
          <p:nvSpPr>
            <p:cNvPr id="50" name="Rectangle 49"/>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G</a:t>
              </a:r>
              <a:endParaRPr lang="en-US" sz="2000" b="1" dirty="0"/>
            </a:p>
          </p:txBody>
        </p:sp>
        <p:sp>
          <p:nvSpPr>
            <p:cNvPr id="51" name="Rectangle 50"/>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52" name="Rectangle 51"/>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sp>
        <p:nvSpPr>
          <p:cNvPr id="53" name="Freeform 52"/>
          <p:cNvSpPr/>
          <p:nvPr/>
        </p:nvSpPr>
        <p:spPr>
          <a:xfrm>
            <a:off x="5971005" y="2915530"/>
            <a:ext cx="1261403" cy="829939"/>
          </a:xfrm>
          <a:custGeom>
            <a:avLst/>
            <a:gdLst>
              <a:gd name="connsiteX0" fmla="*/ 829994 w 829994"/>
              <a:gd name="connsiteY0" fmla="*/ 0 h 1125416"/>
              <a:gd name="connsiteX1" fmla="*/ 0 w 829994"/>
              <a:gd name="connsiteY1" fmla="*/ 0 h 1125416"/>
              <a:gd name="connsiteX2" fmla="*/ 0 w 829994"/>
              <a:gd name="connsiteY2" fmla="*/ 1125416 h 1125416"/>
            </a:gdLst>
            <a:ahLst/>
            <a:cxnLst>
              <a:cxn ang="0">
                <a:pos x="connsiteX0" y="connsiteY0"/>
              </a:cxn>
              <a:cxn ang="0">
                <a:pos x="connsiteX1" y="connsiteY1"/>
              </a:cxn>
              <a:cxn ang="0">
                <a:pos x="connsiteX2" y="connsiteY2"/>
              </a:cxn>
            </a:cxnLst>
            <a:rect l="l" t="t" r="r" b="b"/>
            <a:pathLst>
              <a:path w="829994" h="1125416">
                <a:moveTo>
                  <a:pt x="829994" y="0"/>
                </a:moveTo>
                <a:lnTo>
                  <a:pt x="0" y="0"/>
                </a:lnTo>
                <a:lnTo>
                  <a:pt x="0" y="1125416"/>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54" name="Freeform 53"/>
          <p:cNvSpPr/>
          <p:nvPr/>
        </p:nvSpPr>
        <p:spPr>
          <a:xfrm>
            <a:off x="5056606" y="3904957"/>
            <a:ext cx="457199" cy="974188"/>
          </a:xfrm>
          <a:custGeom>
            <a:avLst/>
            <a:gdLst>
              <a:gd name="connsiteX0" fmla="*/ 661181 w 661181"/>
              <a:gd name="connsiteY0" fmla="*/ 0 h 1181686"/>
              <a:gd name="connsiteX1" fmla="*/ 0 w 661181"/>
              <a:gd name="connsiteY1" fmla="*/ 0 h 1181686"/>
              <a:gd name="connsiteX2" fmla="*/ 0 w 661181"/>
              <a:gd name="connsiteY2" fmla="*/ 1181686 h 1181686"/>
            </a:gdLst>
            <a:ahLst/>
            <a:cxnLst>
              <a:cxn ang="0">
                <a:pos x="connsiteX0" y="connsiteY0"/>
              </a:cxn>
              <a:cxn ang="0">
                <a:pos x="connsiteX1" y="connsiteY1"/>
              </a:cxn>
              <a:cxn ang="0">
                <a:pos x="connsiteX2" y="connsiteY2"/>
              </a:cxn>
            </a:cxnLst>
            <a:rect l="l" t="t" r="r" b="b"/>
            <a:pathLst>
              <a:path w="661181" h="1181686">
                <a:moveTo>
                  <a:pt x="661181" y="0"/>
                </a:moveTo>
                <a:lnTo>
                  <a:pt x="0" y="0"/>
                </a:lnTo>
                <a:lnTo>
                  <a:pt x="0" y="1181686"/>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55" name="Freeform 54"/>
          <p:cNvSpPr/>
          <p:nvPr/>
        </p:nvSpPr>
        <p:spPr>
          <a:xfrm>
            <a:off x="8034266" y="2901463"/>
            <a:ext cx="731520" cy="844006"/>
          </a:xfrm>
          <a:custGeom>
            <a:avLst/>
            <a:gdLst>
              <a:gd name="connsiteX0" fmla="*/ 0 w 731520"/>
              <a:gd name="connsiteY0" fmla="*/ 0 h 1111347"/>
              <a:gd name="connsiteX1" fmla="*/ 731520 w 731520"/>
              <a:gd name="connsiteY1" fmla="*/ 0 h 1111347"/>
              <a:gd name="connsiteX2" fmla="*/ 731520 w 731520"/>
              <a:gd name="connsiteY2" fmla="*/ 1111347 h 1111347"/>
            </a:gdLst>
            <a:ahLst/>
            <a:cxnLst>
              <a:cxn ang="0">
                <a:pos x="connsiteX0" y="connsiteY0"/>
              </a:cxn>
              <a:cxn ang="0">
                <a:pos x="connsiteX1" y="connsiteY1"/>
              </a:cxn>
              <a:cxn ang="0">
                <a:pos x="connsiteX2" y="connsiteY2"/>
              </a:cxn>
            </a:cxnLst>
            <a:rect l="l" t="t" r="r" b="b"/>
            <a:pathLst>
              <a:path w="731520" h="1111347">
                <a:moveTo>
                  <a:pt x="0" y="0"/>
                </a:moveTo>
                <a:lnTo>
                  <a:pt x="731520" y="0"/>
                </a:lnTo>
                <a:lnTo>
                  <a:pt x="731520" y="1111347"/>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56" name="Freeform 55"/>
          <p:cNvSpPr/>
          <p:nvPr/>
        </p:nvSpPr>
        <p:spPr>
          <a:xfrm>
            <a:off x="7837318" y="3933093"/>
            <a:ext cx="534572" cy="946053"/>
          </a:xfrm>
          <a:custGeom>
            <a:avLst/>
            <a:gdLst>
              <a:gd name="connsiteX0" fmla="*/ 534572 w 534572"/>
              <a:gd name="connsiteY0" fmla="*/ 0 h 1139483"/>
              <a:gd name="connsiteX1" fmla="*/ 0 w 534572"/>
              <a:gd name="connsiteY1" fmla="*/ 0 h 1139483"/>
              <a:gd name="connsiteX2" fmla="*/ 0 w 534572"/>
              <a:gd name="connsiteY2" fmla="*/ 1139483 h 1139483"/>
            </a:gdLst>
            <a:ahLst/>
            <a:cxnLst>
              <a:cxn ang="0">
                <a:pos x="connsiteX0" y="connsiteY0"/>
              </a:cxn>
              <a:cxn ang="0">
                <a:pos x="connsiteX1" y="connsiteY1"/>
              </a:cxn>
              <a:cxn ang="0">
                <a:pos x="connsiteX2" y="connsiteY2"/>
              </a:cxn>
            </a:cxnLst>
            <a:rect l="l" t="t" r="r" b="b"/>
            <a:pathLst>
              <a:path w="534572" h="1139483">
                <a:moveTo>
                  <a:pt x="534572" y="0"/>
                </a:moveTo>
                <a:lnTo>
                  <a:pt x="0" y="0"/>
                </a:lnTo>
                <a:lnTo>
                  <a:pt x="0" y="1139483"/>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57" name="Freeform 56"/>
          <p:cNvSpPr/>
          <p:nvPr/>
        </p:nvSpPr>
        <p:spPr>
          <a:xfrm>
            <a:off x="9187816" y="3930732"/>
            <a:ext cx="647114" cy="948414"/>
          </a:xfrm>
          <a:custGeom>
            <a:avLst/>
            <a:gdLst>
              <a:gd name="connsiteX0" fmla="*/ 0 w 647114"/>
              <a:gd name="connsiteY0" fmla="*/ 0 h 1223889"/>
              <a:gd name="connsiteX1" fmla="*/ 647114 w 647114"/>
              <a:gd name="connsiteY1" fmla="*/ 0 h 1223889"/>
              <a:gd name="connsiteX2" fmla="*/ 647114 w 647114"/>
              <a:gd name="connsiteY2" fmla="*/ 1223889 h 1223889"/>
            </a:gdLst>
            <a:ahLst/>
            <a:cxnLst>
              <a:cxn ang="0">
                <a:pos x="connsiteX0" y="connsiteY0"/>
              </a:cxn>
              <a:cxn ang="0">
                <a:pos x="connsiteX1" y="connsiteY1"/>
              </a:cxn>
              <a:cxn ang="0">
                <a:pos x="connsiteX2" y="connsiteY2"/>
              </a:cxn>
            </a:cxnLst>
            <a:rect l="l" t="t" r="r" b="b"/>
            <a:pathLst>
              <a:path w="647114" h="1223889">
                <a:moveTo>
                  <a:pt x="0" y="0"/>
                </a:moveTo>
                <a:lnTo>
                  <a:pt x="647114" y="0"/>
                </a:lnTo>
                <a:lnTo>
                  <a:pt x="647114" y="1223889"/>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58" name="Freeform 57"/>
          <p:cNvSpPr/>
          <p:nvPr/>
        </p:nvSpPr>
        <p:spPr>
          <a:xfrm>
            <a:off x="8300311" y="5066770"/>
            <a:ext cx="534573" cy="876831"/>
          </a:xfrm>
          <a:custGeom>
            <a:avLst/>
            <a:gdLst>
              <a:gd name="connsiteX0" fmla="*/ 0 w 534573"/>
              <a:gd name="connsiteY0" fmla="*/ 0 h 1139483"/>
              <a:gd name="connsiteX1" fmla="*/ 534573 w 534573"/>
              <a:gd name="connsiteY1" fmla="*/ 0 h 1139483"/>
              <a:gd name="connsiteX2" fmla="*/ 534573 w 534573"/>
              <a:gd name="connsiteY2" fmla="*/ 1139483 h 1139483"/>
            </a:gdLst>
            <a:ahLst/>
            <a:cxnLst>
              <a:cxn ang="0">
                <a:pos x="connsiteX0" y="connsiteY0"/>
              </a:cxn>
              <a:cxn ang="0">
                <a:pos x="connsiteX1" y="connsiteY1"/>
              </a:cxn>
              <a:cxn ang="0">
                <a:pos x="connsiteX2" y="connsiteY2"/>
              </a:cxn>
            </a:cxnLst>
            <a:rect l="l" t="t" r="r" b="b"/>
            <a:pathLst>
              <a:path w="534573" h="1139483">
                <a:moveTo>
                  <a:pt x="0" y="0"/>
                </a:moveTo>
                <a:lnTo>
                  <a:pt x="534573" y="0"/>
                </a:lnTo>
                <a:lnTo>
                  <a:pt x="534573" y="1139483"/>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60" name="Straight Connector 59"/>
          <p:cNvCxnSpPr/>
          <p:nvPr/>
        </p:nvCxnSpPr>
        <p:spPr>
          <a:xfrm flipH="1">
            <a:off x="4523204" y="4879146"/>
            <a:ext cx="304800" cy="378655"/>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cxnSp>
        <p:nvCxnSpPr>
          <p:cNvPr id="61" name="Straight Connector 60"/>
          <p:cNvCxnSpPr/>
          <p:nvPr/>
        </p:nvCxnSpPr>
        <p:spPr>
          <a:xfrm flipH="1">
            <a:off x="5285204" y="4876801"/>
            <a:ext cx="304800" cy="378655"/>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cxnSp>
        <p:nvCxnSpPr>
          <p:cNvPr id="62" name="Straight Connector 61"/>
          <p:cNvCxnSpPr/>
          <p:nvPr/>
        </p:nvCxnSpPr>
        <p:spPr>
          <a:xfrm flipH="1">
            <a:off x="7342604" y="4876801"/>
            <a:ext cx="304800" cy="378655"/>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cxnSp>
        <p:nvCxnSpPr>
          <p:cNvPr id="63" name="Straight Connector 62"/>
          <p:cNvCxnSpPr/>
          <p:nvPr/>
        </p:nvCxnSpPr>
        <p:spPr>
          <a:xfrm flipH="1">
            <a:off x="9323804" y="4876801"/>
            <a:ext cx="304800" cy="378655"/>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cxnSp>
        <p:nvCxnSpPr>
          <p:cNvPr id="64" name="Straight Connector 63"/>
          <p:cNvCxnSpPr/>
          <p:nvPr/>
        </p:nvCxnSpPr>
        <p:spPr>
          <a:xfrm flipH="1">
            <a:off x="10085804" y="4876801"/>
            <a:ext cx="304800" cy="378655"/>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cxnSp>
        <p:nvCxnSpPr>
          <p:cNvPr id="65" name="Straight Connector 64"/>
          <p:cNvCxnSpPr/>
          <p:nvPr/>
        </p:nvCxnSpPr>
        <p:spPr>
          <a:xfrm flipH="1">
            <a:off x="9095204" y="5945946"/>
            <a:ext cx="304800" cy="378655"/>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cxnSp>
        <p:nvCxnSpPr>
          <p:cNvPr id="66" name="Straight Connector 65"/>
          <p:cNvCxnSpPr/>
          <p:nvPr/>
        </p:nvCxnSpPr>
        <p:spPr>
          <a:xfrm flipH="1">
            <a:off x="8333204" y="5943601"/>
            <a:ext cx="304800" cy="378655"/>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grpSp>
        <p:nvGrpSpPr>
          <p:cNvPr id="67" name="Group 66"/>
          <p:cNvGrpSpPr/>
          <p:nvPr/>
        </p:nvGrpSpPr>
        <p:grpSpPr>
          <a:xfrm>
            <a:off x="6554100" y="1828800"/>
            <a:ext cx="2083904" cy="381000"/>
            <a:chOff x="-76200" y="4191000"/>
            <a:chExt cx="1997075" cy="381000"/>
          </a:xfrm>
        </p:grpSpPr>
        <p:sp>
          <p:nvSpPr>
            <p:cNvPr id="68" name="Rectangle 67"/>
            <p:cNvSpPr/>
            <p:nvPr/>
          </p:nvSpPr>
          <p:spPr>
            <a:xfrm>
              <a:off x="609599" y="4191000"/>
              <a:ext cx="628651" cy="381000"/>
            </a:xfrm>
            <a:prstGeom prst="rect">
              <a:avLst/>
            </a:prstGeom>
            <a:pattFill prst="wdUpDiag">
              <a:fgClr>
                <a:schemeClr val="tx1">
                  <a:lumMod val="95000"/>
                  <a:lumOff val="5000"/>
                </a:schemeClr>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00" b="1" dirty="0"/>
            </a:p>
          </p:txBody>
        </p:sp>
        <p:sp>
          <p:nvSpPr>
            <p:cNvPr id="69" name="Rectangle 68"/>
            <p:cNvSpPr/>
            <p:nvPr/>
          </p:nvSpPr>
          <p:spPr>
            <a:xfrm>
              <a:off x="-76200" y="4191000"/>
              <a:ext cx="68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0" name="Rectangle 69"/>
            <p:cNvSpPr/>
            <p:nvPr/>
          </p:nvSpPr>
          <p:spPr>
            <a:xfrm>
              <a:off x="1238250" y="4191000"/>
              <a:ext cx="682625"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grpSp>
      <p:sp>
        <p:nvSpPr>
          <p:cNvPr id="71" name="TextBox 70"/>
          <p:cNvSpPr txBox="1"/>
          <p:nvPr/>
        </p:nvSpPr>
        <p:spPr>
          <a:xfrm>
            <a:off x="7226942" y="1383268"/>
            <a:ext cx="725263" cy="369332"/>
          </a:xfrm>
          <a:prstGeom prst="rect">
            <a:avLst/>
          </a:prstGeom>
          <a:noFill/>
        </p:spPr>
        <p:txBody>
          <a:bodyPr wrap="none" rtlCol="0">
            <a:spAutoFit/>
          </a:bodyPr>
          <a:lstStyle/>
          <a:p>
            <a:pPr algn="ctr"/>
            <a:r>
              <a:rPr lang="en-IN" b="1" dirty="0"/>
              <a:t>HEAD</a:t>
            </a:r>
            <a:endParaRPr lang="en-US" b="1" dirty="0"/>
          </a:p>
        </p:txBody>
      </p:sp>
      <p:sp>
        <p:nvSpPr>
          <p:cNvPr id="79" name="Freeform 78"/>
          <p:cNvSpPr/>
          <p:nvPr/>
        </p:nvSpPr>
        <p:spPr>
          <a:xfrm>
            <a:off x="8653839" y="1996045"/>
            <a:ext cx="1603169" cy="2873829"/>
          </a:xfrm>
          <a:custGeom>
            <a:avLst/>
            <a:gdLst>
              <a:gd name="connsiteX0" fmla="*/ 1603169 w 1603169"/>
              <a:gd name="connsiteY0" fmla="*/ 2873829 h 2873829"/>
              <a:gd name="connsiteX1" fmla="*/ 1603169 w 1603169"/>
              <a:gd name="connsiteY1" fmla="*/ 0 h 2873829"/>
              <a:gd name="connsiteX2" fmla="*/ 0 w 1603169"/>
              <a:gd name="connsiteY2" fmla="*/ 0 h 2873829"/>
            </a:gdLst>
            <a:ahLst/>
            <a:cxnLst>
              <a:cxn ang="0">
                <a:pos x="connsiteX0" y="connsiteY0"/>
              </a:cxn>
              <a:cxn ang="0">
                <a:pos x="connsiteX1" y="connsiteY1"/>
              </a:cxn>
              <a:cxn ang="0">
                <a:pos x="connsiteX2" y="connsiteY2"/>
              </a:cxn>
            </a:cxnLst>
            <a:rect l="l" t="t" r="r" b="b"/>
            <a:pathLst>
              <a:path w="1603169" h="2873829">
                <a:moveTo>
                  <a:pt x="1603169" y="2873829"/>
                </a:moveTo>
                <a:lnTo>
                  <a:pt x="1603169" y="0"/>
                </a:lnTo>
                <a:lnTo>
                  <a:pt x="0" y="0"/>
                </a:lnTo>
              </a:path>
            </a:pathLst>
          </a:custGeom>
          <a:ln w="28575">
            <a:prstDash val="sysDash"/>
            <a:headEnd type="none" w="med" len="med"/>
            <a:tailEnd type="arrow" w="med" len="med"/>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cxnSp>
        <p:nvCxnSpPr>
          <p:cNvPr id="80" name="Straight Arrow Connector 79"/>
          <p:cNvCxnSpPr>
            <a:stCxn id="69" idx="2"/>
            <a:endCxn id="26" idx="0"/>
          </p:cNvCxnSpPr>
          <p:nvPr/>
        </p:nvCxnSpPr>
        <p:spPr>
          <a:xfrm>
            <a:off x="6911910" y="2209800"/>
            <a:ext cx="735495" cy="5334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81" name="Group 80"/>
          <p:cNvGrpSpPr/>
          <p:nvPr/>
        </p:nvGrpSpPr>
        <p:grpSpPr>
          <a:xfrm>
            <a:off x="6123404" y="4869873"/>
            <a:ext cx="1066800" cy="381000"/>
            <a:chOff x="304800" y="4191000"/>
            <a:chExt cx="1066800" cy="381000"/>
          </a:xfrm>
        </p:grpSpPr>
        <p:sp>
          <p:nvSpPr>
            <p:cNvPr id="82" name="Rectangle 81"/>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D</a:t>
              </a:r>
              <a:endParaRPr lang="en-US" sz="2000" b="1" dirty="0"/>
            </a:p>
          </p:txBody>
        </p:sp>
        <p:sp>
          <p:nvSpPr>
            <p:cNvPr id="83" name="Rectangle 82"/>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84" name="Rectangle 83"/>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sp>
        <p:nvSpPr>
          <p:cNvPr id="86" name="Freeform 85"/>
          <p:cNvSpPr/>
          <p:nvPr/>
        </p:nvSpPr>
        <p:spPr>
          <a:xfrm>
            <a:off x="6272835" y="3930732"/>
            <a:ext cx="391886" cy="938150"/>
          </a:xfrm>
          <a:custGeom>
            <a:avLst/>
            <a:gdLst>
              <a:gd name="connsiteX0" fmla="*/ 0 w 391886"/>
              <a:gd name="connsiteY0" fmla="*/ 0 h 938150"/>
              <a:gd name="connsiteX1" fmla="*/ 391886 w 391886"/>
              <a:gd name="connsiteY1" fmla="*/ 0 h 938150"/>
              <a:gd name="connsiteX2" fmla="*/ 391886 w 391886"/>
              <a:gd name="connsiteY2" fmla="*/ 938150 h 938150"/>
            </a:gdLst>
            <a:ahLst/>
            <a:cxnLst>
              <a:cxn ang="0">
                <a:pos x="connsiteX0" y="connsiteY0"/>
              </a:cxn>
              <a:cxn ang="0">
                <a:pos x="connsiteX1" y="connsiteY1"/>
              </a:cxn>
              <a:cxn ang="0">
                <a:pos x="connsiteX2" y="connsiteY2"/>
              </a:cxn>
            </a:cxnLst>
            <a:rect l="l" t="t" r="r" b="b"/>
            <a:pathLst>
              <a:path w="391886" h="938150">
                <a:moveTo>
                  <a:pt x="0" y="0"/>
                </a:moveTo>
                <a:lnTo>
                  <a:pt x="391886" y="0"/>
                </a:lnTo>
                <a:lnTo>
                  <a:pt x="391886" y="938150"/>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87" name="Straight Connector 86"/>
          <p:cNvCxnSpPr/>
          <p:nvPr/>
        </p:nvCxnSpPr>
        <p:spPr>
          <a:xfrm flipH="1">
            <a:off x="6123404" y="4876801"/>
            <a:ext cx="304800" cy="378655"/>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cxnSp>
        <p:nvCxnSpPr>
          <p:cNvPr id="88" name="Straight Connector 87"/>
          <p:cNvCxnSpPr/>
          <p:nvPr/>
        </p:nvCxnSpPr>
        <p:spPr>
          <a:xfrm flipH="1">
            <a:off x="6885404" y="4876801"/>
            <a:ext cx="304800" cy="378655"/>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sp>
        <p:nvSpPr>
          <p:cNvPr id="89" name="TextBox 88"/>
          <p:cNvSpPr txBox="1"/>
          <p:nvPr/>
        </p:nvSpPr>
        <p:spPr>
          <a:xfrm>
            <a:off x="4824551" y="852572"/>
            <a:ext cx="5771131" cy="400110"/>
          </a:xfrm>
          <a:prstGeom prst="rect">
            <a:avLst/>
          </a:prstGeom>
          <a:noFill/>
        </p:spPr>
        <p:txBody>
          <a:bodyPr wrap="none" rtlCol="0">
            <a:spAutoFit/>
          </a:bodyPr>
          <a:lstStyle/>
          <a:p>
            <a:pPr algn="ctr"/>
            <a:r>
              <a:rPr lang="en-IN" sz="2000" b="1" dirty="0"/>
              <a:t>Construct Right In-Threaded Binary Tree of given Tree</a:t>
            </a:r>
            <a:endParaRPr lang="en-US" sz="2000" b="1" dirty="0"/>
          </a:p>
        </p:txBody>
      </p:sp>
      <p:cxnSp>
        <p:nvCxnSpPr>
          <p:cNvPr id="91" name="Straight Arrow Connector 90"/>
          <p:cNvCxnSpPr>
            <a:stCxn id="40" idx="0"/>
            <a:endCxn id="30" idx="2"/>
          </p:cNvCxnSpPr>
          <p:nvPr/>
        </p:nvCxnSpPr>
        <p:spPr>
          <a:xfrm flipV="1">
            <a:off x="5437604" y="4114800"/>
            <a:ext cx="457200" cy="762000"/>
          </a:xfrm>
          <a:prstGeom prst="straightConnector1">
            <a:avLst/>
          </a:prstGeom>
          <a:ln w="28575">
            <a:prstDash val="dash"/>
            <a:tailEnd type="arrow"/>
          </a:ln>
        </p:spPr>
        <p:style>
          <a:lnRef idx="2">
            <a:schemeClr val="dk1"/>
          </a:lnRef>
          <a:fillRef idx="0">
            <a:schemeClr val="dk1"/>
          </a:fillRef>
          <a:effectRef idx="1">
            <a:schemeClr val="dk1"/>
          </a:effectRef>
          <a:fontRef idx="minor">
            <a:schemeClr val="tx1"/>
          </a:fontRef>
        </p:style>
      </p:cxnSp>
      <p:cxnSp>
        <p:nvCxnSpPr>
          <p:cNvPr id="93" name="Straight Arrow Connector 92"/>
          <p:cNvCxnSpPr>
            <a:stCxn id="84" idx="0"/>
            <a:endCxn id="26" idx="2"/>
          </p:cNvCxnSpPr>
          <p:nvPr/>
        </p:nvCxnSpPr>
        <p:spPr>
          <a:xfrm flipV="1">
            <a:off x="7037804" y="3124201"/>
            <a:ext cx="609600" cy="1745673"/>
          </a:xfrm>
          <a:prstGeom prst="straightConnector1">
            <a:avLst/>
          </a:prstGeom>
          <a:ln w="28575">
            <a:prstDash val="dash"/>
            <a:tailEnd type="arrow"/>
          </a:ln>
        </p:spPr>
        <p:style>
          <a:lnRef idx="2">
            <a:schemeClr val="dk1"/>
          </a:lnRef>
          <a:fillRef idx="0">
            <a:schemeClr val="dk1"/>
          </a:fillRef>
          <a:effectRef idx="1">
            <a:schemeClr val="dk1"/>
          </a:effectRef>
          <a:fontRef idx="minor">
            <a:schemeClr val="tx1"/>
          </a:fontRef>
        </p:style>
      </p:cxnSp>
      <p:cxnSp>
        <p:nvCxnSpPr>
          <p:cNvPr id="95" name="Straight Arrow Connector 94"/>
          <p:cNvCxnSpPr>
            <a:stCxn id="52" idx="0"/>
            <a:endCxn id="34" idx="2"/>
          </p:cNvCxnSpPr>
          <p:nvPr/>
        </p:nvCxnSpPr>
        <p:spPr>
          <a:xfrm flipH="1" flipV="1">
            <a:off x="8790404" y="4114800"/>
            <a:ext cx="457200" cy="1828800"/>
          </a:xfrm>
          <a:prstGeom prst="straightConnector1">
            <a:avLst/>
          </a:prstGeom>
          <a:ln w="28575">
            <a:prstDash val="dash"/>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172836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8"/>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65"/>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66"/>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8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86"/>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87"/>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88"/>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60"/>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7"/>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89"/>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8"/>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17"/>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nodeType="clickEffect">
                                  <p:stCondLst>
                                    <p:cond delay="0"/>
                                  </p:stCondLst>
                                  <p:childTnLst>
                                    <p:set>
                                      <p:cBhvr>
                                        <p:cTn id="104" dur="1" fill="hold">
                                          <p:stCondLst>
                                            <p:cond delay="0"/>
                                          </p:stCondLst>
                                        </p:cTn>
                                        <p:tgtEl>
                                          <p:spTgt spid="61"/>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22" presetClass="entr" presetSubtype="4" fill="hold" nodeType="clickEffect">
                                  <p:stCondLst>
                                    <p:cond delay="0"/>
                                  </p:stCondLst>
                                  <p:childTnLst>
                                    <p:set>
                                      <p:cBhvr>
                                        <p:cTn id="108" dur="1" fill="hold">
                                          <p:stCondLst>
                                            <p:cond delay="0"/>
                                          </p:stCondLst>
                                        </p:cTn>
                                        <p:tgtEl>
                                          <p:spTgt spid="91"/>
                                        </p:tgtEl>
                                        <p:attrNameLst>
                                          <p:attrName>style.visibility</p:attrName>
                                        </p:attrNameLst>
                                      </p:cBhvr>
                                      <p:to>
                                        <p:strVal val="visible"/>
                                      </p:to>
                                    </p:set>
                                    <p:animEffect transition="in" filter="wipe(down)">
                                      <p:cBhvr>
                                        <p:cTn id="109" dur="500"/>
                                        <p:tgtEl>
                                          <p:spTgt spid="91"/>
                                        </p:tgtEl>
                                      </p:cBhvr>
                                    </p:animEffect>
                                  </p:childTnLst>
                                </p:cTn>
                              </p:par>
                            </p:childTnLst>
                          </p:cTn>
                        </p:par>
                      </p:childTnLst>
                    </p:cTn>
                  </p:par>
                  <p:par>
                    <p:cTn id="110" fill="hold">
                      <p:stCondLst>
                        <p:cond delay="indefinite"/>
                      </p:stCondLst>
                      <p:childTnLst>
                        <p:par>
                          <p:cTn id="111" fill="hold">
                            <p:stCondLst>
                              <p:cond delay="0"/>
                            </p:stCondLst>
                            <p:childTnLst>
                              <p:par>
                                <p:cTn id="112" presetID="1" presetClass="exit" presetSubtype="0" fill="hold" nodeType="clickEffect">
                                  <p:stCondLst>
                                    <p:cond delay="0"/>
                                  </p:stCondLst>
                                  <p:childTnLst>
                                    <p:set>
                                      <p:cBhvr>
                                        <p:cTn id="113" dur="1" fill="hold">
                                          <p:stCondLst>
                                            <p:cond delay="0"/>
                                          </p:stCondLst>
                                        </p:cTn>
                                        <p:tgtEl>
                                          <p:spTgt spid="88"/>
                                        </p:tgtEl>
                                        <p:attrNameLst>
                                          <p:attrName>style.visibility</p:attrName>
                                        </p:attrNameLst>
                                      </p:cBhvr>
                                      <p:to>
                                        <p:strVal val="hidden"/>
                                      </p:to>
                                    </p:set>
                                  </p:childTnLst>
                                </p:cTn>
                              </p:par>
                            </p:childTnLst>
                          </p:cTn>
                        </p:par>
                      </p:childTnLst>
                    </p:cTn>
                  </p:par>
                  <p:par>
                    <p:cTn id="114" fill="hold">
                      <p:stCondLst>
                        <p:cond delay="indefinite"/>
                      </p:stCondLst>
                      <p:childTnLst>
                        <p:par>
                          <p:cTn id="115" fill="hold">
                            <p:stCondLst>
                              <p:cond delay="0"/>
                            </p:stCondLst>
                            <p:childTnLst>
                              <p:par>
                                <p:cTn id="116" presetID="22" presetClass="entr" presetSubtype="4" fill="hold" nodeType="clickEffect">
                                  <p:stCondLst>
                                    <p:cond delay="0"/>
                                  </p:stCondLst>
                                  <p:childTnLst>
                                    <p:set>
                                      <p:cBhvr>
                                        <p:cTn id="117" dur="1" fill="hold">
                                          <p:stCondLst>
                                            <p:cond delay="0"/>
                                          </p:stCondLst>
                                        </p:cTn>
                                        <p:tgtEl>
                                          <p:spTgt spid="93"/>
                                        </p:tgtEl>
                                        <p:attrNameLst>
                                          <p:attrName>style.visibility</p:attrName>
                                        </p:attrNameLst>
                                      </p:cBhvr>
                                      <p:to>
                                        <p:strVal val="visible"/>
                                      </p:to>
                                    </p:set>
                                    <p:animEffect transition="in" filter="wipe(down)">
                                      <p:cBhvr>
                                        <p:cTn id="118" dur="500"/>
                                        <p:tgtEl>
                                          <p:spTgt spid="93"/>
                                        </p:tgtEl>
                                      </p:cBhvr>
                                    </p:animEffect>
                                  </p:childTnLst>
                                </p:cTn>
                              </p:par>
                            </p:childTnLst>
                          </p:cTn>
                        </p:par>
                      </p:childTnLst>
                    </p:cTn>
                  </p:par>
                  <p:par>
                    <p:cTn id="119" fill="hold">
                      <p:stCondLst>
                        <p:cond delay="indefinite"/>
                      </p:stCondLst>
                      <p:childTnLst>
                        <p:par>
                          <p:cTn id="120" fill="hold">
                            <p:stCondLst>
                              <p:cond delay="0"/>
                            </p:stCondLst>
                            <p:childTnLst>
                              <p:par>
                                <p:cTn id="121" presetID="1" presetClass="exit" presetSubtype="0" fill="hold" nodeType="clickEffect">
                                  <p:stCondLst>
                                    <p:cond delay="0"/>
                                  </p:stCondLst>
                                  <p:childTnLst>
                                    <p:set>
                                      <p:cBhvr>
                                        <p:cTn id="122" dur="1" fill="hold">
                                          <p:stCondLst>
                                            <p:cond delay="0"/>
                                          </p:stCondLst>
                                        </p:cTn>
                                        <p:tgtEl>
                                          <p:spTgt spid="65"/>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22" presetClass="entr" presetSubtype="4" fill="hold" nodeType="clickEffect">
                                  <p:stCondLst>
                                    <p:cond delay="0"/>
                                  </p:stCondLst>
                                  <p:childTnLst>
                                    <p:set>
                                      <p:cBhvr>
                                        <p:cTn id="126" dur="1" fill="hold">
                                          <p:stCondLst>
                                            <p:cond delay="0"/>
                                          </p:stCondLst>
                                        </p:cTn>
                                        <p:tgtEl>
                                          <p:spTgt spid="95"/>
                                        </p:tgtEl>
                                        <p:attrNameLst>
                                          <p:attrName>style.visibility</p:attrName>
                                        </p:attrNameLst>
                                      </p:cBhvr>
                                      <p:to>
                                        <p:strVal val="visible"/>
                                      </p:to>
                                    </p:set>
                                    <p:animEffect transition="in" filter="wipe(down)">
                                      <p:cBhvr>
                                        <p:cTn id="127" dur="500"/>
                                        <p:tgtEl>
                                          <p:spTgt spid="95"/>
                                        </p:tgtEl>
                                      </p:cBhvr>
                                    </p:animEffec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nodeType="clickEffect">
                                  <p:stCondLst>
                                    <p:cond delay="0"/>
                                  </p:stCondLst>
                                  <p:childTnLst>
                                    <p:set>
                                      <p:cBhvr>
                                        <p:cTn id="131" dur="1" fill="hold">
                                          <p:stCondLst>
                                            <p:cond delay="0"/>
                                          </p:stCondLst>
                                        </p:cTn>
                                        <p:tgtEl>
                                          <p:spTgt spid="67"/>
                                        </p:tgtEl>
                                        <p:attrNameLst>
                                          <p:attrName>style.visibility</p:attrName>
                                        </p:attrNameLst>
                                      </p:cBhvr>
                                      <p:to>
                                        <p:strVal val="visible"/>
                                      </p:to>
                                    </p:set>
                                  </p:childTnLst>
                                </p:cTn>
                              </p:par>
                              <p:par>
                                <p:cTn id="132" presetID="1" presetClass="entr" presetSubtype="0" fill="hold" grpId="0" nodeType="withEffect">
                                  <p:stCondLst>
                                    <p:cond delay="0"/>
                                  </p:stCondLst>
                                  <p:childTnLst>
                                    <p:set>
                                      <p:cBhvr>
                                        <p:cTn id="133" dur="1" fill="hold">
                                          <p:stCondLst>
                                            <p:cond delay="0"/>
                                          </p:stCondLst>
                                        </p:cTn>
                                        <p:tgtEl>
                                          <p:spTgt spid="71"/>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presetID="1" presetClass="exit" presetSubtype="0" fill="hold" nodeType="clickEffect">
                                  <p:stCondLst>
                                    <p:cond delay="0"/>
                                  </p:stCondLst>
                                  <p:childTnLst>
                                    <p:set>
                                      <p:cBhvr>
                                        <p:cTn id="137" dur="1" fill="hold">
                                          <p:stCondLst>
                                            <p:cond delay="0"/>
                                          </p:stCondLst>
                                        </p:cTn>
                                        <p:tgtEl>
                                          <p:spTgt spid="64"/>
                                        </p:tgtEl>
                                        <p:attrNameLst>
                                          <p:attrName>style.visibility</p:attrName>
                                        </p:attrNameLst>
                                      </p:cBhvr>
                                      <p:to>
                                        <p:strVal val="hidden"/>
                                      </p:to>
                                    </p:set>
                                  </p:childTnLst>
                                </p:cTn>
                              </p:par>
                            </p:childTnLst>
                          </p:cTn>
                        </p:par>
                      </p:childTnLst>
                    </p:cTn>
                  </p:par>
                  <p:par>
                    <p:cTn id="138" fill="hold">
                      <p:stCondLst>
                        <p:cond delay="indefinite"/>
                      </p:stCondLst>
                      <p:childTnLst>
                        <p:par>
                          <p:cTn id="139" fill="hold">
                            <p:stCondLst>
                              <p:cond delay="0"/>
                            </p:stCondLst>
                            <p:childTnLst>
                              <p:par>
                                <p:cTn id="140" presetID="22" presetClass="entr" presetSubtype="2" fill="hold" grpId="0" nodeType="clickEffect">
                                  <p:stCondLst>
                                    <p:cond delay="0"/>
                                  </p:stCondLst>
                                  <p:childTnLst>
                                    <p:set>
                                      <p:cBhvr>
                                        <p:cTn id="141" dur="1" fill="hold">
                                          <p:stCondLst>
                                            <p:cond delay="0"/>
                                          </p:stCondLst>
                                        </p:cTn>
                                        <p:tgtEl>
                                          <p:spTgt spid="79"/>
                                        </p:tgtEl>
                                        <p:attrNameLst>
                                          <p:attrName>style.visibility</p:attrName>
                                        </p:attrNameLst>
                                      </p:cBhvr>
                                      <p:to>
                                        <p:strVal val="visible"/>
                                      </p:to>
                                    </p:set>
                                    <p:animEffect transition="in" filter="wipe(right)">
                                      <p:cBhvr>
                                        <p:cTn id="142" dur="500"/>
                                        <p:tgtEl>
                                          <p:spTgt spid="79"/>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1" fill="hold" nodeType="clickEffect">
                                  <p:stCondLst>
                                    <p:cond delay="0"/>
                                  </p:stCondLst>
                                  <p:childTnLst>
                                    <p:set>
                                      <p:cBhvr>
                                        <p:cTn id="146" dur="1" fill="hold">
                                          <p:stCondLst>
                                            <p:cond delay="0"/>
                                          </p:stCondLst>
                                        </p:cTn>
                                        <p:tgtEl>
                                          <p:spTgt spid="80"/>
                                        </p:tgtEl>
                                        <p:attrNameLst>
                                          <p:attrName>style.visibility</p:attrName>
                                        </p:attrNameLst>
                                      </p:cBhvr>
                                      <p:to>
                                        <p:strVal val="visible"/>
                                      </p:to>
                                    </p:set>
                                    <p:animEffect transition="in" filter="wipe(up)">
                                      <p:cBhvr>
                                        <p:cTn id="147"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7" grpId="0"/>
      <p:bldP spid="18" grpId="0"/>
      <p:bldP spid="20" grpId="0" animBg="1"/>
      <p:bldP spid="53" grpId="0" animBg="1"/>
      <p:bldP spid="54" grpId="0" animBg="1"/>
      <p:bldP spid="55" grpId="0" animBg="1"/>
      <p:bldP spid="56" grpId="0" animBg="1"/>
      <p:bldP spid="57" grpId="0" animBg="1"/>
      <p:bldP spid="58" grpId="0" animBg="1"/>
      <p:bldP spid="71" grpId="0"/>
      <p:bldP spid="79" grpId="0" animBg="1"/>
      <p:bldP spid="86" grpId="0" animBg="1"/>
      <p:bldP spid="8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Threaded Binary Tree</a:t>
            </a:r>
          </a:p>
        </p:txBody>
      </p:sp>
      <p:sp>
        <p:nvSpPr>
          <p:cNvPr id="3" name="Content Placeholder 2"/>
          <p:cNvSpPr>
            <a:spLocks noGrp="1"/>
          </p:cNvSpPr>
          <p:nvPr>
            <p:ph idx="1"/>
          </p:nvPr>
        </p:nvSpPr>
        <p:spPr/>
        <p:txBody>
          <a:bodyPr>
            <a:normAutofit/>
          </a:bodyPr>
          <a:lstStyle/>
          <a:p>
            <a:r>
              <a:rPr lang="en-IN" b="1" dirty="0" err="1">
                <a:solidFill>
                  <a:srgbClr val="C00000"/>
                </a:solidFill>
              </a:rPr>
              <a:t>Inorder</a:t>
            </a:r>
            <a:r>
              <a:rPr lang="en-IN" b="1" dirty="0">
                <a:solidFill>
                  <a:srgbClr val="C00000"/>
                </a:solidFill>
              </a:rPr>
              <a:t> traversal is faster</a:t>
            </a:r>
            <a:r>
              <a:rPr lang="en-IN" b="1" dirty="0">
                <a:solidFill>
                  <a:srgbClr val="FF0000"/>
                </a:solidFill>
              </a:rPr>
              <a:t> </a:t>
            </a:r>
            <a:r>
              <a:rPr lang="en-IN" dirty="0"/>
              <a:t>than unthreaded version as stack is not required.</a:t>
            </a:r>
          </a:p>
          <a:p>
            <a:r>
              <a:rPr lang="en-IN" b="1" dirty="0">
                <a:solidFill>
                  <a:srgbClr val="C00000"/>
                </a:solidFill>
              </a:rPr>
              <a:t>Effectively</a:t>
            </a:r>
            <a:r>
              <a:rPr lang="en-IN" b="1" dirty="0">
                <a:solidFill>
                  <a:srgbClr val="FF0000"/>
                </a:solidFill>
              </a:rPr>
              <a:t> </a:t>
            </a:r>
            <a:r>
              <a:rPr lang="en-IN" b="1" dirty="0">
                <a:solidFill>
                  <a:srgbClr val="C00000"/>
                </a:solidFill>
              </a:rPr>
              <a:t>determines</a:t>
            </a:r>
            <a:r>
              <a:rPr lang="en-IN" b="1" dirty="0">
                <a:solidFill>
                  <a:srgbClr val="FF0000"/>
                </a:solidFill>
              </a:rPr>
              <a:t> </a:t>
            </a:r>
            <a:r>
              <a:rPr lang="en-IN" dirty="0"/>
              <a:t>the </a:t>
            </a:r>
            <a:r>
              <a:rPr lang="en-IN" b="1" dirty="0">
                <a:solidFill>
                  <a:srgbClr val="C00000"/>
                </a:solidFill>
              </a:rPr>
              <a:t>predecessor</a:t>
            </a:r>
            <a:r>
              <a:rPr lang="en-IN" b="1" dirty="0">
                <a:solidFill>
                  <a:srgbClr val="FF0000"/>
                </a:solidFill>
              </a:rPr>
              <a:t> </a:t>
            </a:r>
            <a:r>
              <a:rPr lang="en-IN" b="1" dirty="0">
                <a:solidFill>
                  <a:srgbClr val="C00000"/>
                </a:solidFill>
              </a:rPr>
              <a:t>and</a:t>
            </a:r>
            <a:r>
              <a:rPr lang="en-IN" b="1" dirty="0">
                <a:solidFill>
                  <a:srgbClr val="FF0000"/>
                </a:solidFill>
              </a:rPr>
              <a:t> </a:t>
            </a:r>
            <a:r>
              <a:rPr lang="en-IN" b="1" dirty="0">
                <a:solidFill>
                  <a:srgbClr val="C00000"/>
                </a:solidFill>
              </a:rPr>
              <a:t>successor</a:t>
            </a:r>
            <a:r>
              <a:rPr lang="en-IN" b="1" dirty="0">
                <a:solidFill>
                  <a:srgbClr val="FF0000"/>
                </a:solidFill>
              </a:rPr>
              <a:t> </a:t>
            </a:r>
            <a:r>
              <a:rPr lang="en-IN" dirty="0"/>
              <a:t>for </a:t>
            </a:r>
            <a:r>
              <a:rPr lang="en-IN" dirty="0" err="1"/>
              <a:t>inorder</a:t>
            </a:r>
            <a:r>
              <a:rPr lang="en-IN" dirty="0"/>
              <a:t> traversal, for unthreaded tree this task is more difficult.</a:t>
            </a:r>
          </a:p>
          <a:p>
            <a:r>
              <a:rPr lang="en-IN" b="1" dirty="0">
                <a:solidFill>
                  <a:srgbClr val="C00000"/>
                </a:solidFill>
              </a:rPr>
              <a:t>A</a:t>
            </a:r>
            <a:r>
              <a:rPr lang="en-IN" b="1" dirty="0">
                <a:solidFill>
                  <a:srgbClr val="FF0000"/>
                </a:solidFill>
              </a:rPr>
              <a:t> </a:t>
            </a:r>
            <a:r>
              <a:rPr lang="en-IN" b="1" dirty="0">
                <a:solidFill>
                  <a:srgbClr val="C00000"/>
                </a:solidFill>
              </a:rPr>
              <a:t>stack is required</a:t>
            </a:r>
            <a:r>
              <a:rPr lang="en-IN" dirty="0">
                <a:solidFill>
                  <a:srgbClr val="C00000"/>
                </a:solidFill>
              </a:rPr>
              <a:t> </a:t>
            </a:r>
            <a:r>
              <a:rPr lang="en-IN" dirty="0"/>
              <a:t>to provide upward pointing information </a:t>
            </a:r>
            <a:r>
              <a:rPr lang="en-IN" b="1" dirty="0">
                <a:solidFill>
                  <a:srgbClr val="C00000"/>
                </a:solidFill>
              </a:rPr>
              <a:t>in binary tree</a:t>
            </a:r>
            <a:r>
              <a:rPr lang="en-IN" dirty="0">
                <a:solidFill>
                  <a:srgbClr val="C00000"/>
                </a:solidFill>
              </a:rPr>
              <a:t> </a:t>
            </a:r>
            <a:r>
              <a:rPr lang="en-IN" dirty="0"/>
              <a:t>which </a:t>
            </a:r>
            <a:r>
              <a:rPr lang="en-IN" b="1" dirty="0">
                <a:solidFill>
                  <a:srgbClr val="C00000"/>
                </a:solidFill>
              </a:rPr>
              <a:t>threading</a:t>
            </a:r>
            <a:r>
              <a:rPr lang="en-IN" b="1" dirty="0">
                <a:solidFill>
                  <a:srgbClr val="FF0000"/>
                </a:solidFill>
              </a:rPr>
              <a:t> </a:t>
            </a:r>
            <a:r>
              <a:rPr lang="en-IN" b="1" dirty="0">
                <a:solidFill>
                  <a:srgbClr val="C00000"/>
                </a:solidFill>
              </a:rPr>
              <a:t>provides without stack</a:t>
            </a:r>
            <a:r>
              <a:rPr lang="en-IN" dirty="0"/>
              <a:t>.</a:t>
            </a:r>
          </a:p>
          <a:p>
            <a:r>
              <a:rPr lang="en-IN" dirty="0"/>
              <a:t>It is possible to </a:t>
            </a:r>
            <a:r>
              <a:rPr lang="en-IN" b="1" dirty="0">
                <a:solidFill>
                  <a:srgbClr val="C00000"/>
                </a:solidFill>
              </a:rPr>
              <a:t>generate successor or predecessor</a:t>
            </a:r>
            <a:r>
              <a:rPr lang="en-IN" b="1" dirty="0">
                <a:solidFill>
                  <a:srgbClr val="FF0000"/>
                </a:solidFill>
              </a:rPr>
              <a:t> </a:t>
            </a:r>
            <a:r>
              <a:rPr lang="en-IN" dirty="0"/>
              <a:t>of any node </a:t>
            </a:r>
            <a:r>
              <a:rPr lang="en-IN" b="1" dirty="0">
                <a:solidFill>
                  <a:srgbClr val="C00000"/>
                </a:solidFill>
              </a:rPr>
              <a:t>without</a:t>
            </a:r>
            <a:r>
              <a:rPr lang="en-IN" dirty="0">
                <a:solidFill>
                  <a:srgbClr val="C00000"/>
                </a:solidFill>
              </a:rPr>
              <a:t> </a:t>
            </a:r>
            <a:r>
              <a:rPr lang="en-IN" dirty="0"/>
              <a:t>having over head of </a:t>
            </a:r>
            <a:r>
              <a:rPr lang="en-IN" b="1" dirty="0">
                <a:solidFill>
                  <a:srgbClr val="C00000"/>
                </a:solidFill>
              </a:rPr>
              <a:t>stack</a:t>
            </a:r>
            <a:r>
              <a:rPr lang="en-IN" dirty="0">
                <a:solidFill>
                  <a:srgbClr val="C00000"/>
                </a:solidFill>
              </a:rPr>
              <a:t> </a:t>
            </a:r>
            <a:r>
              <a:rPr lang="en-IN" dirty="0"/>
              <a:t>with the help of threading.</a:t>
            </a:r>
          </a:p>
        </p:txBody>
      </p:sp>
    </p:spTree>
    <p:extLst>
      <p:ext uri="{BB962C8B-B14F-4D97-AF65-F5344CB8AC3E}">
        <p14:creationId xmlns:p14="http://schemas.microsoft.com/office/powerpoint/2010/main" val="1769142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Disadvantages of Threaded Binary Tree</a:t>
            </a:r>
          </a:p>
        </p:txBody>
      </p:sp>
      <p:sp>
        <p:nvSpPr>
          <p:cNvPr id="3" name="Content Placeholder 2"/>
          <p:cNvSpPr>
            <a:spLocks noGrp="1"/>
          </p:cNvSpPr>
          <p:nvPr>
            <p:ph idx="1"/>
          </p:nvPr>
        </p:nvSpPr>
        <p:spPr/>
        <p:txBody>
          <a:bodyPr/>
          <a:lstStyle/>
          <a:p>
            <a:r>
              <a:rPr lang="en-IN" dirty="0"/>
              <a:t>Threaded trees are </a:t>
            </a:r>
            <a:r>
              <a:rPr lang="en-IN" b="1" dirty="0">
                <a:solidFill>
                  <a:srgbClr val="C00000"/>
                </a:solidFill>
              </a:rPr>
              <a:t>unable to share common sub trees.</a:t>
            </a:r>
          </a:p>
          <a:p>
            <a:r>
              <a:rPr lang="en-IN" dirty="0"/>
              <a:t>If </a:t>
            </a:r>
            <a:r>
              <a:rPr lang="en-IN" b="1" dirty="0">
                <a:solidFill>
                  <a:srgbClr val="C00000"/>
                </a:solidFill>
              </a:rPr>
              <a:t>Negative addressing is not permitted</a:t>
            </a:r>
            <a:r>
              <a:rPr lang="en-IN" dirty="0">
                <a:solidFill>
                  <a:srgbClr val="C00000"/>
                </a:solidFill>
              </a:rPr>
              <a:t> </a:t>
            </a:r>
            <a:r>
              <a:rPr lang="en-IN" dirty="0"/>
              <a:t>in programming language, </a:t>
            </a:r>
            <a:r>
              <a:rPr lang="en-IN" b="1" dirty="0">
                <a:solidFill>
                  <a:srgbClr val="C00000"/>
                </a:solidFill>
              </a:rPr>
              <a:t>two additional fields are required.</a:t>
            </a:r>
          </a:p>
          <a:p>
            <a:r>
              <a:rPr lang="en-IN" b="1" dirty="0">
                <a:solidFill>
                  <a:srgbClr val="C00000"/>
                </a:solidFill>
              </a:rPr>
              <a:t>Insertion</a:t>
            </a:r>
            <a:r>
              <a:rPr lang="en-IN" dirty="0">
                <a:solidFill>
                  <a:srgbClr val="C00000"/>
                </a:solidFill>
              </a:rPr>
              <a:t> </a:t>
            </a:r>
            <a:r>
              <a:rPr lang="en-IN" dirty="0"/>
              <a:t>into and </a:t>
            </a:r>
            <a:r>
              <a:rPr lang="en-IN" b="1" dirty="0">
                <a:solidFill>
                  <a:srgbClr val="C00000"/>
                </a:solidFill>
              </a:rPr>
              <a:t>deletion</a:t>
            </a:r>
            <a:r>
              <a:rPr lang="en-IN" dirty="0">
                <a:solidFill>
                  <a:srgbClr val="C00000"/>
                </a:solidFill>
              </a:rPr>
              <a:t> </a:t>
            </a:r>
            <a:r>
              <a:rPr lang="en-IN" dirty="0"/>
              <a:t>from threaded binary tree are </a:t>
            </a:r>
            <a:r>
              <a:rPr lang="en-IN" b="1" dirty="0">
                <a:solidFill>
                  <a:srgbClr val="C00000"/>
                </a:solidFill>
              </a:rPr>
              <a:t>more time consuming </a:t>
            </a:r>
            <a:r>
              <a:rPr lang="en-IN" dirty="0"/>
              <a:t>because both thread and structural link must be maintained.</a:t>
            </a:r>
            <a:endParaRPr lang="en-US" dirty="0"/>
          </a:p>
        </p:txBody>
      </p:sp>
    </p:spTree>
    <p:extLst>
      <p:ext uri="{BB962C8B-B14F-4D97-AF65-F5344CB8AC3E}">
        <p14:creationId xmlns:p14="http://schemas.microsoft.com/office/powerpoint/2010/main" val="447676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Binary Search Tree (BST)</a:t>
            </a:r>
            <a:endParaRPr lang="en-US" dirty="0"/>
          </a:p>
        </p:txBody>
      </p:sp>
      <p:sp>
        <p:nvSpPr>
          <p:cNvPr id="3" name="Content Placeholder 2"/>
          <p:cNvSpPr>
            <a:spLocks noGrp="1"/>
          </p:cNvSpPr>
          <p:nvPr>
            <p:ph idx="1"/>
          </p:nvPr>
        </p:nvSpPr>
        <p:spPr/>
        <p:txBody>
          <a:bodyPr/>
          <a:lstStyle/>
          <a:p>
            <a:r>
              <a:rPr lang="en-IN" dirty="0"/>
              <a:t>A </a:t>
            </a:r>
            <a:r>
              <a:rPr lang="en-IN" b="1" dirty="0">
                <a:solidFill>
                  <a:srgbClr val="C00000"/>
                </a:solidFill>
              </a:rPr>
              <a:t>binary search tree</a:t>
            </a:r>
            <a:r>
              <a:rPr lang="en-IN" b="1" dirty="0">
                <a:solidFill>
                  <a:srgbClr val="FF0000"/>
                </a:solidFill>
              </a:rPr>
              <a:t> </a:t>
            </a:r>
            <a:r>
              <a:rPr lang="en-IN" dirty="0"/>
              <a:t>is a </a:t>
            </a:r>
            <a:r>
              <a:rPr lang="en-IN" b="1" dirty="0">
                <a:solidFill>
                  <a:srgbClr val="C00000"/>
                </a:solidFill>
              </a:rPr>
              <a:t>binary tree</a:t>
            </a:r>
            <a:r>
              <a:rPr lang="en-IN" b="1" dirty="0">
                <a:solidFill>
                  <a:srgbClr val="FF0000"/>
                </a:solidFill>
              </a:rPr>
              <a:t>  </a:t>
            </a:r>
            <a:r>
              <a:rPr lang="en-IN" dirty="0"/>
              <a:t>in which </a:t>
            </a:r>
            <a:r>
              <a:rPr lang="en-IN" b="1" dirty="0">
                <a:solidFill>
                  <a:srgbClr val="C00000"/>
                </a:solidFill>
              </a:rPr>
              <a:t>each node</a:t>
            </a:r>
            <a:r>
              <a:rPr lang="en-IN" b="1" dirty="0">
                <a:solidFill>
                  <a:srgbClr val="FF0000"/>
                </a:solidFill>
              </a:rPr>
              <a:t> </a:t>
            </a:r>
            <a:r>
              <a:rPr lang="en-IN" dirty="0"/>
              <a:t>possessed a key that </a:t>
            </a:r>
            <a:r>
              <a:rPr lang="en-IN" b="1" dirty="0">
                <a:solidFill>
                  <a:srgbClr val="C00000"/>
                </a:solidFill>
              </a:rPr>
              <a:t>satisfy</a:t>
            </a:r>
            <a:r>
              <a:rPr lang="en-IN" dirty="0">
                <a:solidFill>
                  <a:srgbClr val="C00000"/>
                </a:solidFill>
              </a:rPr>
              <a:t> </a:t>
            </a:r>
            <a:r>
              <a:rPr lang="en-IN" dirty="0"/>
              <a:t>the </a:t>
            </a:r>
            <a:r>
              <a:rPr lang="en-IN" b="1" dirty="0">
                <a:solidFill>
                  <a:srgbClr val="C00000"/>
                </a:solidFill>
              </a:rPr>
              <a:t>following</a:t>
            </a:r>
            <a:r>
              <a:rPr lang="en-IN" b="1" dirty="0">
                <a:solidFill>
                  <a:srgbClr val="FF0000"/>
                </a:solidFill>
              </a:rPr>
              <a:t> </a:t>
            </a:r>
            <a:r>
              <a:rPr lang="en-IN" b="1" dirty="0">
                <a:solidFill>
                  <a:srgbClr val="C00000"/>
                </a:solidFill>
              </a:rPr>
              <a:t>conditions</a:t>
            </a:r>
          </a:p>
          <a:p>
            <a:pPr marL="819150" lvl="1" indent="-457200">
              <a:buFont typeface="+mj-lt"/>
              <a:buAutoNum type="arabicPeriod"/>
            </a:pPr>
            <a:r>
              <a:rPr lang="en-IN" dirty="0"/>
              <a:t>All </a:t>
            </a:r>
            <a:r>
              <a:rPr lang="en-IN" b="1" dirty="0">
                <a:solidFill>
                  <a:srgbClr val="C00000"/>
                </a:solidFill>
              </a:rPr>
              <a:t>key</a:t>
            </a:r>
            <a:r>
              <a:rPr lang="en-IN" dirty="0">
                <a:solidFill>
                  <a:srgbClr val="C00000"/>
                </a:solidFill>
              </a:rPr>
              <a:t> </a:t>
            </a:r>
            <a:r>
              <a:rPr lang="en-IN" dirty="0"/>
              <a:t>(if any) in </a:t>
            </a:r>
            <a:r>
              <a:rPr lang="en-IN" b="1" dirty="0">
                <a:solidFill>
                  <a:srgbClr val="C00000"/>
                </a:solidFill>
              </a:rPr>
              <a:t>the left sub tree</a:t>
            </a:r>
            <a:r>
              <a:rPr lang="en-IN" dirty="0">
                <a:solidFill>
                  <a:srgbClr val="C00000"/>
                </a:solidFill>
              </a:rPr>
              <a:t> </a:t>
            </a:r>
            <a:r>
              <a:rPr lang="en-IN" dirty="0"/>
              <a:t>of the root </a:t>
            </a:r>
            <a:r>
              <a:rPr lang="en-IN" b="1" dirty="0">
                <a:solidFill>
                  <a:srgbClr val="C00000"/>
                </a:solidFill>
              </a:rPr>
              <a:t>precedes the key</a:t>
            </a:r>
            <a:r>
              <a:rPr lang="en-IN" b="1" dirty="0">
                <a:solidFill>
                  <a:srgbClr val="FF0000"/>
                </a:solidFill>
              </a:rPr>
              <a:t> </a:t>
            </a:r>
            <a:r>
              <a:rPr lang="en-IN" dirty="0"/>
              <a:t>in the </a:t>
            </a:r>
            <a:r>
              <a:rPr lang="en-IN" b="1" dirty="0">
                <a:solidFill>
                  <a:srgbClr val="C00000"/>
                </a:solidFill>
              </a:rPr>
              <a:t>root</a:t>
            </a:r>
            <a:endParaRPr lang="en-IN" dirty="0">
              <a:solidFill>
                <a:srgbClr val="C00000"/>
              </a:solidFill>
            </a:endParaRPr>
          </a:p>
          <a:p>
            <a:pPr marL="819150" lvl="1" indent="-457200">
              <a:buFont typeface="+mj-lt"/>
              <a:buAutoNum type="arabicPeriod"/>
            </a:pPr>
            <a:r>
              <a:rPr lang="en-IN" dirty="0"/>
              <a:t>The </a:t>
            </a:r>
            <a:r>
              <a:rPr lang="en-IN" b="1" dirty="0">
                <a:solidFill>
                  <a:srgbClr val="C00000"/>
                </a:solidFill>
              </a:rPr>
              <a:t>key in the root</a:t>
            </a:r>
            <a:r>
              <a:rPr lang="en-IN" dirty="0">
                <a:solidFill>
                  <a:srgbClr val="C00000"/>
                </a:solidFill>
              </a:rPr>
              <a:t> </a:t>
            </a:r>
            <a:r>
              <a:rPr lang="en-IN" b="1" dirty="0">
                <a:solidFill>
                  <a:srgbClr val="C00000"/>
                </a:solidFill>
              </a:rPr>
              <a:t>precedes</a:t>
            </a:r>
            <a:r>
              <a:rPr lang="en-IN" dirty="0">
                <a:solidFill>
                  <a:srgbClr val="C00000"/>
                </a:solidFill>
              </a:rPr>
              <a:t> </a:t>
            </a:r>
            <a:r>
              <a:rPr lang="en-IN" dirty="0"/>
              <a:t>all </a:t>
            </a:r>
            <a:r>
              <a:rPr lang="en-IN" b="1" dirty="0">
                <a:solidFill>
                  <a:srgbClr val="C00000"/>
                </a:solidFill>
              </a:rPr>
              <a:t>key</a:t>
            </a:r>
            <a:r>
              <a:rPr lang="en-IN" dirty="0">
                <a:solidFill>
                  <a:srgbClr val="C00000"/>
                </a:solidFill>
              </a:rPr>
              <a:t> </a:t>
            </a:r>
            <a:r>
              <a:rPr lang="en-IN" dirty="0"/>
              <a:t>(if any) in the </a:t>
            </a:r>
            <a:r>
              <a:rPr lang="en-IN" b="1" dirty="0">
                <a:solidFill>
                  <a:srgbClr val="C00000"/>
                </a:solidFill>
              </a:rPr>
              <a:t>right sub tree</a:t>
            </a:r>
            <a:endParaRPr lang="en-IN" dirty="0">
              <a:solidFill>
                <a:srgbClr val="C00000"/>
              </a:solidFill>
            </a:endParaRPr>
          </a:p>
          <a:p>
            <a:pPr marL="819150" lvl="1" indent="-457200">
              <a:buFont typeface="+mj-lt"/>
              <a:buAutoNum type="arabicPeriod"/>
            </a:pPr>
            <a:r>
              <a:rPr lang="en-IN" dirty="0"/>
              <a:t>The </a:t>
            </a:r>
            <a:r>
              <a:rPr lang="en-IN" b="1" dirty="0">
                <a:solidFill>
                  <a:srgbClr val="C00000"/>
                </a:solidFill>
              </a:rPr>
              <a:t>left and right sub trees </a:t>
            </a:r>
            <a:r>
              <a:rPr lang="en-IN" dirty="0"/>
              <a:t>of the root are again </a:t>
            </a:r>
            <a:r>
              <a:rPr lang="en-IN" b="1" dirty="0">
                <a:solidFill>
                  <a:srgbClr val="C00000"/>
                </a:solidFill>
              </a:rPr>
              <a:t>search trees</a:t>
            </a:r>
            <a:endParaRPr lang="en-US" dirty="0">
              <a:solidFill>
                <a:srgbClr val="C00000"/>
              </a:solidFill>
            </a:endParaRPr>
          </a:p>
        </p:txBody>
      </p:sp>
    </p:spTree>
    <p:extLst>
      <p:ext uri="{BB962C8B-B14F-4D97-AF65-F5344CB8AC3E}">
        <p14:creationId xmlns:p14="http://schemas.microsoft.com/office/powerpoint/2010/main" val="1377207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Construct Binary Search Tree (BST)</a:t>
            </a:r>
            <a:endParaRPr lang="en-US" dirty="0"/>
          </a:p>
        </p:txBody>
      </p:sp>
      <p:sp>
        <p:nvSpPr>
          <p:cNvPr id="4" name="TextBox 3"/>
          <p:cNvSpPr txBox="1"/>
          <p:nvPr/>
        </p:nvSpPr>
        <p:spPr>
          <a:xfrm>
            <a:off x="1752600" y="851649"/>
            <a:ext cx="8686800" cy="830997"/>
          </a:xfrm>
          <a:prstGeom prst="rect">
            <a:avLst/>
          </a:prstGeom>
          <a:noFill/>
        </p:spPr>
        <p:txBody>
          <a:bodyPr wrap="square" rtlCol="0">
            <a:spAutoFit/>
          </a:bodyPr>
          <a:lstStyle/>
          <a:p>
            <a:pPr algn="ctr"/>
            <a:r>
              <a:rPr lang="en-IN" sz="2400" dirty="0"/>
              <a:t>Construct binary search tree for the following data</a:t>
            </a:r>
            <a:br>
              <a:rPr lang="en-IN" sz="2400" dirty="0"/>
            </a:br>
            <a:r>
              <a:rPr lang="en-IN" sz="2400" dirty="0"/>
              <a:t>50 , 25 , 75 , 22 , 40 , 60 , 80 , 90 , 15 , 30 </a:t>
            </a:r>
            <a:endParaRPr lang="en-US" sz="2400" dirty="0"/>
          </a:p>
        </p:txBody>
      </p:sp>
      <p:sp>
        <p:nvSpPr>
          <p:cNvPr id="6" name="Oval 5"/>
          <p:cNvSpPr/>
          <p:nvPr/>
        </p:nvSpPr>
        <p:spPr>
          <a:xfrm>
            <a:off x="5616388" y="1860177"/>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900" b="1" dirty="0"/>
              <a:t>50</a:t>
            </a:r>
            <a:endParaRPr lang="en-US" sz="1900" b="1" dirty="0"/>
          </a:p>
        </p:txBody>
      </p:sp>
      <p:sp>
        <p:nvSpPr>
          <p:cNvPr id="7" name="Oval 6"/>
          <p:cNvSpPr/>
          <p:nvPr/>
        </p:nvSpPr>
        <p:spPr>
          <a:xfrm>
            <a:off x="4514225" y="2622177"/>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900" b="1" dirty="0"/>
              <a:t>25</a:t>
            </a:r>
            <a:endParaRPr lang="en-US" sz="1900" b="1" dirty="0"/>
          </a:p>
        </p:txBody>
      </p:sp>
      <p:sp>
        <p:nvSpPr>
          <p:cNvPr id="8" name="Oval 7"/>
          <p:cNvSpPr/>
          <p:nvPr/>
        </p:nvSpPr>
        <p:spPr>
          <a:xfrm>
            <a:off x="6781800" y="2622177"/>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900" b="1" dirty="0"/>
              <a:t>75</a:t>
            </a:r>
            <a:endParaRPr lang="en-US" sz="1900" b="1" dirty="0"/>
          </a:p>
        </p:txBody>
      </p:sp>
      <p:sp>
        <p:nvSpPr>
          <p:cNvPr id="9" name="Oval 8"/>
          <p:cNvSpPr/>
          <p:nvPr/>
        </p:nvSpPr>
        <p:spPr>
          <a:xfrm>
            <a:off x="3657600" y="3543998"/>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900" b="1" dirty="0"/>
              <a:t>22</a:t>
            </a:r>
            <a:endParaRPr lang="en-US" sz="1900" b="1" dirty="0"/>
          </a:p>
        </p:txBody>
      </p:sp>
      <p:sp>
        <p:nvSpPr>
          <p:cNvPr id="10" name="Oval 9"/>
          <p:cNvSpPr/>
          <p:nvPr/>
        </p:nvSpPr>
        <p:spPr>
          <a:xfrm>
            <a:off x="5257800" y="3543998"/>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900" b="1" dirty="0"/>
              <a:t>40</a:t>
            </a:r>
            <a:endParaRPr lang="en-US" sz="1900" b="1" dirty="0"/>
          </a:p>
        </p:txBody>
      </p:sp>
      <p:sp>
        <p:nvSpPr>
          <p:cNvPr id="11" name="Oval 10"/>
          <p:cNvSpPr/>
          <p:nvPr/>
        </p:nvSpPr>
        <p:spPr>
          <a:xfrm>
            <a:off x="6096000" y="3543998"/>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900" b="1" dirty="0"/>
              <a:t>60</a:t>
            </a:r>
            <a:endParaRPr lang="en-US" sz="1900" b="1" dirty="0"/>
          </a:p>
        </p:txBody>
      </p:sp>
      <p:sp>
        <p:nvSpPr>
          <p:cNvPr id="12" name="Oval 11"/>
          <p:cNvSpPr/>
          <p:nvPr/>
        </p:nvSpPr>
        <p:spPr>
          <a:xfrm>
            <a:off x="7620000" y="3543998"/>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900" b="1" dirty="0"/>
              <a:t>80</a:t>
            </a:r>
            <a:endParaRPr lang="en-US" sz="1900" b="1" dirty="0"/>
          </a:p>
        </p:txBody>
      </p:sp>
      <p:sp>
        <p:nvSpPr>
          <p:cNvPr id="13" name="Oval 12"/>
          <p:cNvSpPr/>
          <p:nvPr/>
        </p:nvSpPr>
        <p:spPr>
          <a:xfrm>
            <a:off x="8382000" y="4527177"/>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900" b="1" dirty="0"/>
              <a:t>90</a:t>
            </a:r>
            <a:endParaRPr lang="en-US" sz="1900" b="1" dirty="0"/>
          </a:p>
        </p:txBody>
      </p:sp>
      <p:sp>
        <p:nvSpPr>
          <p:cNvPr id="14" name="Oval 13"/>
          <p:cNvSpPr/>
          <p:nvPr/>
        </p:nvSpPr>
        <p:spPr>
          <a:xfrm>
            <a:off x="2895600" y="4527177"/>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900" b="1" dirty="0"/>
              <a:t>15</a:t>
            </a:r>
            <a:endParaRPr lang="en-US" sz="1900" b="1" dirty="0"/>
          </a:p>
        </p:txBody>
      </p:sp>
      <p:sp>
        <p:nvSpPr>
          <p:cNvPr id="15" name="Oval 14"/>
          <p:cNvSpPr/>
          <p:nvPr/>
        </p:nvSpPr>
        <p:spPr>
          <a:xfrm>
            <a:off x="4514225" y="4527177"/>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900" b="1" dirty="0"/>
              <a:t>30</a:t>
            </a:r>
            <a:endParaRPr lang="en-US" sz="1900" b="1" dirty="0"/>
          </a:p>
        </p:txBody>
      </p:sp>
      <p:cxnSp>
        <p:nvCxnSpPr>
          <p:cNvPr id="17" name="Straight Arrow Connector 16"/>
          <p:cNvCxnSpPr>
            <a:stCxn id="6" idx="3"/>
            <a:endCxn id="7" idx="7"/>
          </p:cNvCxnSpPr>
          <p:nvPr/>
        </p:nvCxnSpPr>
        <p:spPr>
          <a:xfrm flipH="1">
            <a:off x="5034551" y="2380503"/>
            <a:ext cx="671111" cy="33094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a:stCxn id="7" idx="3"/>
            <a:endCxn id="9" idx="0"/>
          </p:cNvCxnSpPr>
          <p:nvPr/>
        </p:nvCxnSpPr>
        <p:spPr>
          <a:xfrm flipH="1">
            <a:off x="3962400" y="3142503"/>
            <a:ext cx="641099" cy="401495"/>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9" idx="3"/>
            <a:endCxn id="14" idx="0"/>
          </p:cNvCxnSpPr>
          <p:nvPr/>
        </p:nvCxnSpPr>
        <p:spPr>
          <a:xfrm flipH="1">
            <a:off x="3200400" y="4064324"/>
            <a:ext cx="546474" cy="462853"/>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7" idx="5"/>
            <a:endCxn id="10" idx="0"/>
          </p:cNvCxnSpPr>
          <p:nvPr/>
        </p:nvCxnSpPr>
        <p:spPr>
          <a:xfrm>
            <a:off x="5034551" y="3142503"/>
            <a:ext cx="528049" cy="401495"/>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7" name="Straight Arrow Connector 26"/>
          <p:cNvCxnSpPr>
            <a:stCxn id="10" idx="3"/>
            <a:endCxn id="15" idx="0"/>
          </p:cNvCxnSpPr>
          <p:nvPr/>
        </p:nvCxnSpPr>
        <p:spPr>
          <a:xfrm flipH="1">
            <a:off x="4819025" y="4064324"/>
            <a:ext cx="528049" cy="462853"/>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9" name="Straight Arrow Connector 28"/>
          <p:cNvCxnSpPr>
            <a:stCxn id="6" idx="5"/>
            <a:endCxn id="8" idx="1"/>
          </p:cNvCxnSpPr>
          <p:nvPr/>
        </p:nvCxnSpPr>
        <p:spPr>
          <a:xfrm>
            <a:off x="6136714" y="2380503"/>
            <a:ext cx="734360" cy="33094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1" name="Straight Arrow Connector 30"/>
          <p:cNvCxnSpPr>
            <a:stCxn id="8" idx="3"/>
            <a:endCxn id="11" idx="0"/>
          </p:cNvCxnSpPr>
          <p:nvPr/>
        </p:nvCxnSpPr>
        <p:spPr>
          <a:xfrm flipH="1">
            <a:off x="6400800" y="3142503"/>
            <a:ext cx="470274" cy="401495"/>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3" name="Straight Arrow Connector 32"/>
          <p:cNvCxnSpPr>
            <a:stCxn id="8" idx="5"/>
            <a:endCxn id="12" idx="0"/>
          </p:cNvCxnSpPr>
          <p:nvPr/>
        </p:nvCxnSpPr>
        <p:spPr>
          <a:xfrm>
            <a:off x="7302126" y="3142503"/>
            <a:ext cx="622674" cy="401495"/>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5" name="Straight Arrow Connector 34"/>
          <p:cNvCxnSpPr>
            <a:stCxn id="12" idx="5"/>
            <a:endCxn id="13" idx="0"/>
          </p:cNvCxnSpPr>
          <p:nvPr/>
        </p:nvCxnSpPr>
        <p:spPr>
          <a:xfrm>
            <a:off x="8140326" y="4064324"/>
            <a:ext cx="546474" cy="462853"/>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36" name="TextBox 35"/>
          <p:cNvSpPr txBox="1"/>
          <p:nvPr/>
        </p:nvSpPr>
        <p:spPr>
          <a:xfrm>
            <a:off x="1905000" y="5603234"/>
            <a:ext cx="8686800" cy="830997"/>
          </a:xfrm>
          <a:prstGeom prst="rect">
            <a:avLst/>
          </a:prstGeom>
          <a:noFill/>
        </p:spPr>
        <p:txBody>
          <a:bodyPr wrap="square" rtlCol="0">
            <a:spAutoFit/>
          </a:bodyPr>
          <a:lstStyle/>
          <a:p>
            <a:pPr algn="ctr"/>
            <a:r>
              <a:rPr lang="en-IN" sz="2400" dirty="0"/>
              <a:t>Construct binary search tree for the following data</a:t>
            </a:r>
            <a:br>
              <a:rPr lang="en-IN" sz="2400" dirty="0"/>
            </a:br>
            <a:r>
              <a:rPr lang="en-IN" sz="2400" dirty="0"/>
              <a:t>10, 3, 15, 22, 6, 45, 65, 23, 78, 34, 5</a:t>
            </a:r>
            <a:endParaRPr lang="en-US" sz="2400" dirty="0"/>
          </a:p>
        </p:txBody>
      </p:sp>
      <p:cxnSp>
        <p:nvCxnSpPr>
          <p:cNvPr id="38" name="Straight Connector 37"/>
          <p:cNvCxnSpPr/>
          <p:nvPr/>
        </p:nvCxnSpPr>
        <p:spPr>
          <a:xfrm>
            <a:off x="1752600" y="5441577"/>
            <a:ext cx="8686800"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466943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right)">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wipe(left)">
                                      <p:cBhvr>
                                        <p:cTn id="24" dur="500"/>
                                        <p:tgtEl>
                                          <p:spTgt spid="29"/>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2"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wipe(right)">
                                      <p:cBhvr>
                                        <p:cTn id="33" dur="500"/>
                                        <p:tgtEl>
                                          <p:spTgt spid="21"/>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wipe(left)">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2" fill="hold" nodeType="click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wipe(right)">
                                      <p:cBhvr>
                                        <p:cTn id="51" dur="500"/>
                                        <p:tgtEl>
                                          <p:spTgt spid="31"/>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1"/>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wipe(left)">
                                      <p:cBhvr>
                                        <p:cTn id="60" dur="500"/>
                                        <p:tgtEl>
                                          <p:spTgt spid="33"/>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35"/>
                                        </p:tgtEl>
                                        <p:attrNameLst>
                                          <p:attrName>style.visibility</p:attrName>
                                        </p:attrNameLst>
                                      </p:cBhvr>
                                      <p:to>
                                        <p:strVal val="visible"/>
                                      </p:to>
                                    </p:set>
                                    <p:animEffect transition="in" filter="wipe(left)">
                                      <p:cBhvr>
                                        <p:cTn id="69" dur="500"/>
                                        <p:tgtEl>
                                          <p:spTgt spid="35"/>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3"/>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22" presetClass="entr" presetSubtype="2" fill="hold" nodeType="clickEffect">
                                  <p:stCondLst>
                                    <p:cond delay="0"/>
                                  </p:stCondLst>
                                  <p:childTnLst>
                                    <p:set>
                                      <p:cBhvr>
                                        <p:cTn id="77" dur="1" fill="hold">
                                          <p:stCondLst>
                                            <p:cond delay="0"/>
                                          </p:stCondLst>
                                        </p:cTn>
                                        <p:tgtEl>
                                          <p:spTgt spid="23"/>
                                        </p:tgtEl>
                                        <p:attrNameLst>
                                          <p:attrName>style.visibility</p:attrName>
                                        </p:attrNameLst>
                                      </p:cBhvr>
                                      <p:to>
                                        <p:strVal val="visible"/>
                                      </p:to>
                                    </p:set>
                                    <p:animEffect transition="in" filter="wipe(right)">
                                      <p:cBhvr>
                                        <p:cTn id="78" dur="500"/>
                                        <p:tgtEl>
                                          <p:spTgt spid="23"/>
                                        </p:tgtEl>
                                      </p:cBhvr>
                                    </p:animEffec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22" presetClass="entr" presetSubtype="2" fill="hold" nodeType="clickEffect">
                                  <p:stCondLst>
                                    <p:cond delay="0"/>
                                  </p:stCondLst>
                                  <p:childTnLst>
                                    <p:set>
                                      <p:cBhvr>
                                        <p:cTn id="86" dur="1" fill="hold">
                                          <p:stCondLst>
                                            <p:cond delay="0"/>
                                          </p:stCondLst>
                                        </p:cTn>
                                        <p:tgtEl>
                                          <p:spTgt spid="27"/>
                                        </p:tgtEl>
                                        <p:attrNameLst>
                                          <p:attrName>style.visibility</p:attrName>
                                        </p:attrNameLst>
                                      </p:cBhvr>
                                      <p:to>
                                        <p:strVal val="visible"/>
                                      </p:to>
                                    </p:set>
                                    <p:animEffect transition="in" filter="wipe(right)">
                                      <p:cBhvr>
                                        <p:cTn id="87" dur="500"/>
                                        <p:tgtEl>
                                          <p:spTgt spid="27"/>
                                        </p:tgtEl>
                                      </p:cBhvr>
                                    </p:animEffec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15"/>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36"/>
                                        </p:tgtEl>
                                        <p:attrNameLst>
                                          <p:attrName>style.visibility</p:attrName>
                                        </p:attrNameLst>
                                      </p:cBhvr>
                                      <p:to>
                                        <p:strVal val="visible"/>
                                      </p:to>
                                    </p:set>
                                  </p:childTnLst>
                                </p:cTn>
                              </p:par>
                              <p:par>
                                <p:cTn id="96" presetID="1" presetClass="entr" presetSubtype="0" fill="hold" nodeType="withEffect">
                                  <p:stCondLst>
                                    <p:cond delay="0"/>
                                  </p:stCondLst>
                                  <p:childTnLst>
                                    <p:set>
                                      <p:cBhvr>
                                        <p:cTn id="97"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3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Search a node in Binary Search Tree</a:t>
            </a:r>
            <a:endParaRPr lang="en-US" dirty="0"/>
          </a:p>
        </p:txBody>
      </p:sp>
      <p:sp>
        <p:nvSpPr>
          <p:cNvPr id="3" name="Content Placeholder 2"/>
          <p:cNvSpPr>
            <a:spLocks noGrp="1"/>
          </p:cNvSpPr>
          <p:nvPr>
            <p:ph idx="1"/>
          </p:nvPr>
        </p:nvSpPr>
        <p:spPr/>
        <p:txBody>
          <a:bodyPr/>
          <a:lstStyle/>
          <a:p>
            <a:r>
              <a:rPr lang="en-IN" dirty="0"/>
              <a:t>To search for target value.</a:t>
            </a:r>
          </a:p>
          <a:p>
            <a:r>
              <a:rPr lang="en-IN" dirty="0"/>
              <a:t>We first compare it with the key at root of the tree.</a:t>
            </a:r>
          </a:p>
          <a:p>
            <a:r>
              <a:rPr lang="en-IN" dirty="0"/>
              <a:t>If it is not same, we go to either Left sub tree or Right sub tree as appropriate and repeat the search in sub tree.</a:t>
            </a:r>
          </a:p>
          <a:p>
            <a:r>
              <a:rPr lang="en-IN" dirty="0"/>
              <a:t>If we have </a:t>
            </a:r>
            <a:r>
              <a:rPr lang="en-IN" b="1" dirty="0"/>
              <a:t>In-Order List </a:t>
            </a:r>
            <a:r>
              <a:rPr lang="en-IN" dirty="0"/>
              <a:t>&amp; we want to search for specific node it requires </a:t>
            </a:r>
            <a:r>
              <a:rPr lang="en-IN" b="1" dirty="0">
                <a:solidFill>
                  <a:srgbClr val="C00000"/>
                </a:solidFill>
              </a:rPr>
              <a:t>O(n) time.</a:t>
            </a:r>
          </a:p>
          <a:p>
            <a:r>
              <a:rPr lang="en-IN" dirty="0"/>
              <a:t>In case of</a:t>
            </a:r>
            <a:r>
              <a:rPr lang="en-IN" dirty="0">
                <a:solidFill>
                  <a:srgbClr val="FF0000"/>
                </a:solidFill>
              </a:rPr>
              <a:t> </a:t>
            </a:r>
            <a:r>
              <a:rPr lang="en-IN" b="1" dirty="0">
                <a:solidFill>
                  <a:srgbClr val="C00000"/>
                </a:solidFill>
              </a:rPr>
              <a:t>Binary tree </a:t>
            </a:r>
            <a:r>
              <a:rPr lang="en-IN" dirty="0"/>
              <a:t>it requires </a:t>
            </a:r>
            <a:r>
              <a:rPr lang="en-IN" b="1" dirty="0">
                <a:solidFill>
                  <a:srgbClr val="C00000"/>
                </a:solidFill>
              </a:rPr>
              <a:t>O(Log</a:t>
            </a:r>
            <a:r>
              <a:rPr lang="en-IN" b="1" baseline="-25000" dirty="0">
                <a:solidFill>
                  <a:srgbClr val="C00000"/>
                </a:solidFill>
              </a:rPr>
              <a:t>2</a:t>
            </a:r>
            <a:r>
              <a:rPr lang="en-IN" b="1" dirty="0">
                <a:solidFill>
                  <a:srgbClr val="C00000"/>
                </a:solidFill>
              </a:rPr>
              <a:t>n)</a:t>
            </a:r>
            <a:r>
              <a:rPr lang="en-IN" dirty="0">
                <a:solidFill>
                  <a:srgbClr val="FF0000"/>
                </a:solidFill>
              </a:rPr>
              <a:t> </a:t>
            </a:r>
            <a:r>
              <a:rPr lang="en-IN" dirty="0"/>
              <a:t>time to search a node.</a:t>
            </a:r>
            <a:endParaRPr lang="en-US" dirty="0"/>
          </a:p>
        </p:txBody>
      </p:sp>
    </p:spTree>
    <p:extLst>
      <p:ext uri="{BB962C8B-B14F-4D97-AF65-F5344CB8AC3E}">
        <p14:creationId xmlns:p14="http://schemas.microsoft.com/office/powerpoint/2010/main" val="1650525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Delete node from Binary Search Tree</a:t>
            </a:r>
            <a:endParaRPr lang="en-US" dirty="0"/>
          </a:p>
        </p:txBody>
      </p:sp>
      <p:sp>
        <p:nvSpPr>
          <p:cNvPr id="4" name="Oval 3"/>
          <p:cNvSpPr/>
          <p:nvPr/>
        </p:nvSpPr>
        <p:spPr>
          <a:xfrm>
            <a:off x="2743200" y="106680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133600" y="167640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770529" y="236220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438400" y="236220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352800" y="167640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971800" y="236220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810000" y="236220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289612" y="3048000"/>
            <a:ext cx="360000" cy="360000"/>
          </a:xfrm>
          <a:prstGeom prst="ellipse">
            <a:avLst/>
          </a:prstGeom>
          <a:solidFill>
            <a:srgbClr val="B84742"/>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b="1" dirty="0"/>
              <a:t>a</a:t>
            </a:r>
            <a:endParaRPr lang="en-US" b="1" dirty="0"/>
          </a:p>
        </p:txBody>
      </p:sp>
      <p:cxnSp>
        <p:nvCxnSpPr>
          <p:cNvPr id="13" name="Straight Arrow Connector 12"/>
          <p:cNvCxnSpPr>
            <a:stCxn id="4" idx="3"/>
            <a:endCxn id="5" idx="0"/>
          </p:cNvCxnSpPr>
          <p:nvPr/>
        </p:nvCxnSpPr>
        <p:spPr>
          <a:xfrm flipH="1">
            <a:off x="2313600" y="1374079"/>
            <a:ext cx="482321" cy="30232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a:stCxn id="5" idx="3"/>
            <a:endCxn id="6" idx="0"/>
          </p:cNvCxnSpPr>
          <p:nvPr/>
        </p:nvCxnSpPr>
        <p:spPr>
          <a:xfrm flipH="1">
            <a:off x="1950529" y="1983679"/>
            <a:ext cx="235792" cy="37852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a:stCxn id="5" idx="5"/>
            <a:endCxn id="7" idx="0"/>
          </p:cNvCxnSpPr>
          <p:nvPr/>
        </p:nvCxnSpPr>
        <p:spPr>
          <a:xfrm>
            <a:off x="2440879" y="1983679"/>
            <a:ext cx="177521" cy="37852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a:stCxn id="4" idx="5"/>
            <a:endCxn id="8" idx="0"/>
          </p:cNvCxnSpPr>
          <p:nvPr/>
        </p:nvCxnSpPr>
        <p:spPr>
          <a:xfrm>
            <a:off x="3050479" y="1374079"/>
            <a:ext cx="482321" cy="30232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a:stCxn id="8" idx="3"/>
            <a:endCxn id="9" idx="0"/>
          </p:cNvCxnSpPr>
          <p:nvPr/>
        </p:nvCxnSpPr>
        <p:spPr>
          <a:xfrm flipH="1">
            <a:off x="3151800" y="1983679"/>
            <a:ext cx="253721" cy="37852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stCxn id="8" idx="5"/>
            <a:endCxn id="10" idx="0"/>
          </p:cNvCxnSpPr>
          <p:nvPr/>
        </p:nvCxnSpPr>
        <p:spPr>
          <a:xfrm>
            <a:off x="3660079" y="1983679"/>
            <a:ext cx="329921" cy="37852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0" idx="5"/>
            <a:endCxn id="11" idx="0"/>
          </p:cNvCxnSpPr>
          <p:nvPr/>
        </p:nvCxnSpPr>
        <p:spPr>
          <a:xfrm>
            <a:off x="4117279" y="2669479"/>
            <a:ext cx="352333" cy="378521"/>
          </a:xfrm>
          <a:prstGeom prst="straightConnector1">
            <a:avLst/>
          </a:prstGeom>
          <a:ln w="28575">
            <a:solidFill>
              <a:srgbClr val="B84742"/>
            </a:solidFill>
            <a:prstDash val="dash"/>
            <a:tailEnd type="arrow"/>
          </a:ln>
        </p:spPr>
        <p:style>
          <a:lnRef idx="2">
            <a:schemeClr val="accent2"/>
          </a:lnRef>
          <a:fillRef idx="0">
            <a:schemeClr val="accent2"/>
          </a:fillRef>
          <a:effectRef idx="1">
            <a:schemeClr val="accent2"/>
          </a:effectRef>
          <a:fontRef idx="minor">
            <a:schemeClr val="tx1"/>
          </a:fontRef>
        </p:style>
      </p:cxnSp>
      <p:sp>
        <p:nvSpPr>
          <p:cNvPr id="27" name="Oval 26"/>
          <p:cNvSpPr/>
          <p:nvPr/>
        </p:nvSpPr>
        <p:spPr>
          <a:xfrm>
            <a:off x="8583706" y="106680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7920318" y="167640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7543800" y="236220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8255000" y="236220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9273988" y="167640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8966200" y="236220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9677400" y="236220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p:cNvCxnSpPr>
            <a:stCxn id="27" idx="3"/>
            <a:endCxn id="28" idx="0"/>
          </p:cNvCxnSpPr>
          <p:nvPr/>
        </p:nvCxnSpPr>
        <p:spPr>
          <a:xfrm flipH="1">
            <a:off x="8100318" y="1374079"/>
            <a:ext cx="536109" cy="30232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6" name="Straight Arrow Connector 35"/>
          <p:cNvCxnSpPr>
            <a:stCxn id="28" idx="3"/>
            <a:endCxn id="29" idx="0"/>
          </p:cNvCxnSpPr>
          <p:nvPr/>
        </p:nvCxnSpPr>
        <p:spPr>
          <a:xfrm flipH="1">
            <a:off x="7723800" y="1983679"/>
            <a:ext cx="249239" cy="37852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7" name="Straight Arrow Connector 36"/>
          <p:cNvCxnSpPr>
            <a:stCxn id="28" idx="5"/>
            <a:endCxn id="30" idx="0"/>
          </p:cNvCxnSpPr>
          <p:nvPr/>
        </p:nvCxnSpPr>
        <p:spPr>
          <a:xfrm>
            <a:off x="8227597" y="1983679"/>
            <a:ext cx="207403" cy="37852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8" name="Straight Arrow Connector 37"/>
          <p:cNvCxnSpPr>
            <a:stCxn id="27" idx="5"/>
            <a:endCxn id="31" idx="0"/>
          </p:cNvCxnSpPr>
          <p:nvPr/>
        </p:nvCxnSpPr>
        <p:spPr>
          <a:xfrm>
            <a:off x="8890985" y="1374079"/>
            <a:ext cx="563003" cy="30232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9" name="Straight Arrow Connector 38"/>
          <p:cNvCxnSpPr>
            <a:stCxn id="31" idx="3"/>
            <a:endCxn id="32" idx="0"/>
          </p:cNvCxnSpPr>
          <p:nvPr/>
        </p:nvCxnSpPr>
        <p:spPr>
          <a:xfrm flipH="1">
            <a:off x="9146200" y="1983679"/>
            <a:ext cx="180509" cy="37852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0" name="Straight Arrow Connector 39"/>
          <p:cNvCxnSpPr>
            <a:stCxn id="31" idx="5"/>
            <a:endCxn id="33" idx="0"/>
          </p:cNvCxnSpPr>
          <p:nvPr/>
        </p:nvCxnSpPr>
        <p:spPr>
          <a:xfrm>
            <a:off x="9581267" y="1983679"/>
            <a:ext cx="276133" cy="37852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42" name="Right Arrow 41"/>
          <p:cNvSpPr/>
          <p:nvPr/>
        </p:nvSpPr>
        <p:spPr>
          <a:xfrm>
            <a:off x="4661560" y="1116650"/>
            <a:ext cx="2514600" cy="12455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Delete node </a:t>
            </a:r>
            <a:r>
              <a:rPr lang="en-IN" sz="2400" b="1" dirty="0">
                <a:solidFill>
                  <a:srgbClr val="FFFF00"/>
                </a:solidFill>
              </a:rPr>
              <a:t>a</a:t>
            </a:r>
            <a:endParaRPr lang="en-US" sz="2400" b="1" dirty="0">
              <a:solidFill>
                <a:srgbClr val="FFFF00"/>
              </a:solidFill>
            </a:endParaRPr>
          </a:p>
        </p:txBody>
      </p:sp>
      <p:sp>
        <p:nvSpPr>
          <p:cNvPr id="43" name="TextBox 42"/>
          <p:cNvSpPr txBox="1"/>
          <p:nvPr/>
        </p:nvSpPr>
        <p:spPr>
          <a:xfrm>
            <a:off x="5313660" y="3048001"/>
            <a:ext cx="3068340" cy="461665"/>
          </a:xfrm>
          <a:prstGeom prst="rect">
            <a:avLst/>
          </a:prstGeom>
          <a:noFill/>
        </p:spPr>
        <p:txBody>
          <a:bodyPr wrap="none" rtlCol="0">
            <a:spAutoFit/>
          </a:bodyPr>
          <a:lstStyle/>
          <a:p>
            <a:r>
              <a:rPr lang="en-IN" sz="2400" b="1" dirty="0"/>
              <a:t>Delete from Leaf Node</a:t>
            </a:r>
            <a:endParaRPr lang="en-US" sz="2400" b="1" dirty="0"/>
          </a:p>
        </p:txBody>
      </p:sp>
      <p:cxnSp>
        <p:nvCxnSpPr>
          <p:cNvPr id="45" name="Straight Connector 44"/>
          <p:cNvCxnSpPr/>
          <p:nvPr/>
        </p:nvCxnSpPr>
        <p:spPr>
          <a:xfrm>
            <a:off x="1676400" y="3657600"/>
            <a:ext cx="8839200" cy="0"/>
          </a:xfrm>
          <a:prstGeom prst="line">
            <a:avLst/>
          </a:prstGeom>
        </p:spPr>
        <p:style>
          <a:lnRef idx="2">
            <a:schemeClr val="dk1"/>
          </a:lnRef>
          <a:fillRef idx="0">
            <a:schemeClr val="dk1"/>
          </a:fillRef>
          <a:effectRef idx="1">
            <a:schemeClr val="dk1"/>
          </a:effectRef>
          <a:fontRef idx="minor">
            <a:schemeClr val="tx1"/>
          </a:fontRef>
        </p:style>
      </p:cxnSp>
      <p:sp>
        <p:nvSpPr>
          <p:cNvPr id="46" name="Oval 45"/>
          <p:cNvSpPr/>
          <p:nvPr/>
        </p:nvSpPr>
        <p:spPr>
          <a:xfrm>
            <a:off x="2743200" y="388620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2133600" y="449580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1676400" y="518160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2438400" y="518160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3810000" y="518160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b</a:t>
            </a:r>
            <a:endParaRPr lang="en-US" b="1" dirty="0"/>
          </a:p>
        </p:txBody>
      </p:sp>
      <p:cxnSp>
        <p:nvCxnSpPr>
          <p:cNvPr id="54" name="Straight Arrow Connector 53"/>
          <p:cNvCxnSpPr>
            <a:stCxn id="46" idx="3"/>
            <a:endCxn id="47" idx="0"/>
          </p:cNvCxnSpPr>
          <p:nvPr/>
        </p:nvCxnSpPr>
        <p:spPr>
          <a:xfrm flipH="1">
            <a:off x="2313600" y="4193479"/>
            <a:ext cx="482321" cy="30232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55" name="Straight Arrow Connector 54"/>
          <p:cNvCxnSpPr>
            <a:stCxn id="47" idx="3"/>
            <a:endCxn id="48" idx="0"/>
          </p:cNvCxnSpPr>
          <p:nvPr/>
        </p:nvCxnSpPr>
        <p:spPr>
          <a:xfrm flipH="1">
            <a:off x="1856400" y="4803079"/>
            <a:ext cx="329921" cy="37852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56" name="Straight Arrow Connector 55"/>
          <p:cNvCxnSpPr>
            <a:stCxn id="47" idx="5"/>
            <a:endCxn id="49" idx="0"/>
          </p:cNvCxnSpPr>
          <p:nvPr/>
        </p:nvCxnSpPr>
        <p:spPr>
          <a:xfrm>
            <a:off x="2440879" y="4803079"/>
            <a:ext cx="177521" cy="37852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57" name="Straight Arrow Connector 56"/>
          <p:cNvCxnSpPr>
            <a:stCxn id="46" idx="5"/>
            <a:endCxn id="61" idx="0"/>
          </p:cNvCxnSpPr>
          <p:nvPr/>
        </p:nvCxnSpPr>
        <p:spPr>
          <a:xfrm>
            <a:off x="3050479" y="4193479"/>
            <a:ext cx="437684" cy="34695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59" name="Straight Arrow Connector 58"/>
          <p:cNvCxnSpPr>
            <a:stCxn id="61" idx="5"/>
            <a:endCxn id="52" idx="0"/>
          </p:cNvCxnSpPr>
          <p:nvPr/>
        </p:nvCxnSpPr>
        <p:spPr>
          <a:xfrm>
            <a:off x="3615442" y="4847716"/>
            <a:ext cx="374558" cy="333884"/>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61" name="Oval 60"/>
          <p:cNvSpPr/>
          <p:nvPr/>
        </p:nvSpPr>
        <p:spPr>
          <a:xfrm>
            <a:off x="3308163" y="4540437"/>
            <a:ext cx="360000" cy="360000"/>
          </a:xfrm>
          <a:prstGeom prst="ellipse">
            <a:avLst/>
          </a:prstGeom>
          <a:solidFill>
            <a:srgbClr val="B84742"/>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b="1" dirty="0"/>
              <a:t>a</a:t>
            </a:r>
            <a:endParaRPr lang="en-US" b="1" dirty="0"/>
          </a:p>
        </p:txBody>
      </p:sp>
      <p:sp>
        <p:nvSpPr>
          <p:cNvPr id="66" name="Oval 65"/>
          <p:cNvSpPr/>
          <p:nvPr/>
        </p:nvSpPr>
        <p:spPr>
          <a:xfrm>
            <a:off x="3397437" y="594360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4191000" y="594360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Arrow Connector 68"/>
          <p:cNvCxnSpPr>
            <a:stCxn id="52" idx="3"/>
            <a:endCxn id="66" idx="0"/>
          </p:cNvCxnSpPr>
          <p:nvPr/>
        </p:nvCxnSpPr>
        <p:spPr>
          <a:xfrm flipH="1">
            <a:off x="3577437" y="5488879"/>
            <a:ext cx="285284" cy="45472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71" name="Straight Arrow Connector 70"/>
          <p:cNvCxnSpPr>
            <a:stCxn id="52" idx="5"/>
            <a:endCxn id="67" idx="0"/>
          </p:cNvCxnSpPr>
          <p:nvPr/>
        </p:nvCxnSpPr>
        <p:spPr>
          <a:xfrm>
            <a:off x="4117279" y="5488879"/>
            <a:ext cx="253721" cy="45472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72" name="Right Arrow 71"/>
          <p:cNvSpPr/>
          <p:nvPr/>
        </p:nvSpPr>
        <p:spPr>
          <a:xfrm>
            <a:off x="4648200" y="4012250"/>
            <a:ext cx="2514600" cy="12455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Delete node </a:t>
            </a:r>
            <a:r>
              <a:rPr lang="en-IN" sz="2400" b="1" dirty="0">
                <a:solidFill>
                  <a:srgbClr val="FFFF00"/>
                </a:solidFill>
              </a:rPr>
              <a:t>a</a:t>
            </a:r>
            <a:endParaRPr lang="en-US" sz="2400" b="1" dirty="0">
              <a:solidFill>
                <a:srgbClr val="FFFF00"/>
              </a:solidFill>
            </a:endParaRPr>
          </a:p>
        </p:txBody>
      </p:sp>
      <p:sp>
        <p:nvSpPr>
          <p:cNvPr id="73" name="Oval 72"/>
          <p:cNvSpPr/>
          <p:nvPr/>
        </p:nvSpPr>
        <p:spPr>
          <a:xfrm>
            <a:off x="8404412" y="388620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7781365" y="449580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7391400" y="525780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8153400" y="525780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9045575" y="449580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b</a:t>
            </a:r>
            <a:endParaRPr lang="en-US" b="1" dirty="0"/>
          </a:p>
        </p:txBody>
      </p:sp>
      <p:cxnSp>
        <p:nvCxnSpPr>
          <p:cNvPr id="78" name="Straight Arrow Connector 77"/>
          <p:cNvCxnSpPr>
            <a:stCxn id="73" idx="3"/>
            <a:endCxn id="74" idx="0"/>
          </p:cNvCxnSpPr>
          <p:nvPr/>
        </p:nvCxnSpPr>
        <p:spPr>
          <a:xfrm flipH="1">
            <a:off x="7961365" y="4193479"/>
            <a:ext cx="495768" cy="30232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79" name="Straight Arrow Connector 78"/>
          <p:cNvCxnSpPr>
            <a:stCxn id="74" idx="3"/>
            <a:endCxn id="75" idx="0"/>
          </p:cNvCxnSpPr>
          <p:nvPr/>
        </p:nvCxnSpPr>
        <p:spPr>
          <a:xfrm flipH="1">
            <a:off x="7571400" y="4803079"/>
            <a:ext cx="262686" cy="45472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80" name="Straight Arrow Connector 79"/>
          <p:cNvCxnSpPr>
            <a:stCxn id="74" idx="5"/>
            <a:endCxn id="76" idx="0"/>
          </p:cNvCxnSpPr>
          <p:nvPr/>
        </p:nvCxnSpPr>
        <p:spPr>
          <a:xfrm>
            <a:off x="8088644" y="4803079"/>
            <a:ext cx="244756" cy="45472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81" name="Straight Arrow Connector 80"/>
          <p:cNvCxnSpPr>
            <a:stCxn id="73" idx="5"/>
            <a:endCxn id="77" idx="0"/>
          </p:cNvCxnSpPr>
          <p:nvPr/>
        </p:nvCxnSpPr>
        <p:spPr>
          <a:xfrm>
            <a:off x="8711691" y="4193479"/>
            <a:ext cx="513884" cy="30232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84" name="Oval 83"/>
          <p:cNvSpPr/>
          <p:nvPr/>
        </p:nvSpPr>
        <p:spPr>
          <a:xfrm>
            <a:off x="8686800" y="525780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9480363" y="525780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Arrow Connector 85"/>
          <p:cNvCxnSpPr>
            <a:stCxn id="77" idx="3"/>
            <a:endCxn id="84" idx="0"/>
          </p:cNvCxnSpPr>
          <p:nvPr/>
        </p:nvCxnSpPr>
        <p:spPr>
          <a:xfrm flipH="1">
            <a:off x="8866800" y="4803079"/>
            <a:ext cx="231496" cy="45472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87" name="Straight Arrow Connector 86"/>
          <p:cNvCxnSpPr>
            <a:stCxn id="77" idx="5"/>
            <a:endCxn id="85" idx="0"/>
          </p:cNvCxnSpPr>
          <p:nvPr/>
        </p:nvCxnSpPr>
        <p:spPr>
          <a:xfrm>
            <a:off x="9352854" y="4803079"/>
            <a:ext cx="307509" cy="45472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89" name="TextBox 88"/>
          <p:cNvSpPr txBox="1"/>
          <p:nvPr/>
        </p:nvSpPr>
        <p:spPr>
          <a:xfrm>
            <a:off x="4985112" y="5939135"/>
            <a:ext cx="5530488" cy="415498"/>
          </a:xfrm>
          <a:prstGeom prst="rect">
            <a:avLst/>
          </a:prstGeom>
          <a:noFill/>
        </p:spPr>
        <p:txBody>
          <a:bodyPr wrap="none" rtlCol="0">
            <a:spAutoFit/>
          </a:bodyPr>
          <a:lstStyle/>
          <a:p>
            <a:r>
              <a:rPr lang="en-IN" sz="2100" b="1" dirty="0"/>
              <a:t>Delete from Non Terminal (Empty Left Sub Tree)</a:t>
            </a:r>
            <a:endParaRPr lang="en-US" sz="2100" b="1" dirty="0"/>
          </a:p>
        </p:txBody>
      </p:sp>
    </p:spTree>
    <p:extLst>
      <p:ext uri="{BB962C8B-B14F-4D97-AF65-F5344CB8AC3E}">
        <p14:creationId xmlns:p14="http://schemas.microsoft.com/office/powerpoint/2010/main" val="3852749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8"/>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4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2"/>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54"/>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55"/>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6"/>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57"/>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5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1"/>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66"/>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7"/>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69"/>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71"/>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89"/>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72"/>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73"/>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74"/>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75"/>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76"/>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77"/>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78"/>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79"/>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80"/>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81"/>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84"/>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85"/>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86"/>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27" grpId="0" animBg="1"/>
      <p:bldP spid="28" grpId="0" animBg="1"/>
      <p:bldP spid="29" grpId="0" animBg="1"/>
      <p:bldP spid="30" grpId="0" animBg="1"/>
      <p:bldP spid="31" grpId="0" animBg="1"/>
      <p:bldP spid="32" grpId="0" animBg="1"/>
      <p:bldP spid="33" grpId="0" animBg="1"/>
      <p:bldP spid="42" grpId="0" animBg="1"/>
      <p:bldP spid="43" grpId="0"/>
      <p:bldP spid="46" grpId="0" animBg="1"/>
      <p:bldP spid="47" grpId="0" animBg="1"/>
      <p:bldP spid="48" grpId="0" animBg="1"/>
      <p:bldP spid="49" grpId="0" animBg="1"/>
      <p:bldP spid="52" grpId="0" animBg="1"/>
      <p:bldP spid="61" grpId="0" animBg="1"/>
      <p:bldP spid="66" grpId="0" animBg="1"/>
      <p:bldP spid="67" grpId="0" animBg="1"/>
      <p:bldP spid="72" grpId="0" animBg="1"/>
      <p:bldP spid="73" grpId="0" animBg="1"/>
      <p:bldP spid="74" grpId="0" animBg="1"/>
      <p:bldP spid="75" grpId="0" animBg="1"/>
      <p:bldP spid="76" grpId="0" animBg="1"/>
      <p:bldP spid="77" grpId="0" animBg="1"/>
      <p:bldP spid="84" grpId="0" animBg="1"/>
      <p:bldP spid="85" grpId="0" animBg="1"/>
      <p:bldP spid="8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Delete node from BST</a:t>
            </a:r>
            <a:endParaRPr lang="en-US" dirty="0"/>
          </a:p>
        </p:txBody>
      </p:sp>
      <p:sp>
        <p:nvSpPr>
          <p:cNvPr id="4" name="Oval 3"/>
          <p:cNvSpPr/>
          <p:nvPr/>
        </p:nvSpPr>
        <p:spPr>
          <a:xfrm>
            <a:off x="2510119" y="129540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1766049" y="190500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1362637" y="259080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124637" y="259080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a:stCxn id="4" idx="3"/>
            <a:endCxn id="5" idx="0"/>
          </p:cNvCxnSpPr>
          <p:nvPr/>
        </p:nvCxnSpPr>
        <p:spPr>
          <a:xfrm flipH="1">
            <a:off x="1946049" y="1602679"/>
            <a:ext cx="616791" cy="30232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0" name="Straight Arrow Connector 9"/>
          <p:cNvCxnSpPr>
            <a:stCxn id="5" idx="3"/>
            <a:endCxn id="6" idx="0"/>
          </p:cNvCxnSpPr>
          <p:nvPr/>
        </p:nvCxnSpPr>
        <p:spPr>
          <a:xfrm flipH="1">
            <a:off x="1542637" y="2212279"/>
            <a:ext cx="276133" cy="37852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1" name="Straight Arrow Connector 10"/>
          <p:cNvCxnSpPr>
            <a:stCxn id="5" idx="5"/>
            <a:endCxn id="7" idx="0"/>
          </p:cNvCxnSpPr>
          <p:nvPr/>
        </p:nvCxnSpPr>
        <p:spPr>
          <a:xfrm>
            <a:off x="2073328" y="2212279"/>
            <a:ext cx="231309" cy="37852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a:stCxn id="4" idx="5"/>
            <a:endCxn id="26" idx="0"/>
          </p:cNvCxnSpPr>
          <p:nvPr/>
        </p:nvCxnSpPr>
        <p:spPr>
          <a:xfrm>
            <a:off x="2817398" y="1602679"/>
            <a:ext cx="666097" cy="30232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19" name="Oval 18"/>
          <p:cNvSpPr/>
          <p:nvPr/>
        </p:nvSpPr>
        <p:spPr>
          <a:xfrm>
            <a:off x="4630270" y="3294622"/>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a:t>
            </a:r>
            <a:endParaRPr lang="en-US" b="1" dirty="0"/>
          </a:p>
        </p:txBody>
      </p:sp>
      <p:cxnSp>
        <p:nvCxnSpPr>
          <p:cNvPr id="20" name="Straight Arrow Connector 19"/>
          <p:cNvCxnSpPr>
            <a:stCxn id="21" idx="5"/>
            <a:endCxn id="19" idx="0"/>
          </p:cNvCxnSpPr>
          <p:nvPr/>
        </p:nvCxnSpPr>
        <p:spPr>
          <a:xfrm>
            <a:off x="4207113" y="2898079"/>
            <a:ext cx="603157" cy="396543"/>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1" name="Oval 20"/>
          <p:cNvSpPr/>
          <p:nvPr/>
        </p:nvSpPr>
        <p:spPr>
          <a:xfrm>
            <a:off x="3899834" y="2590800"/>
            <a:ext cx="360000" cy="360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b="1" dirty="0"/>
              <a:t>a</a:t>
            </a:r>
            <a:endParaRPr lang="en-US" b="1" dirty="0"/>
          </a:p>
        </p:txBody>
      </p:sp>
      <p:sp>
        <p:nvSpPr>
          <p:cNvPr id="22" name="Oval 21"/>
          <p:cNvSpPr/>
          <p:nvPr/>
        </p:nvSpPr>
        <p:spPr>
          <a:xfrm>
            <a:off x="4217707" y="4078941"/>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5091952" y="4078941"/>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p:cNvCxnSpPr>
            <a:stCxn id="19" idx="3"/>
            <a:endCxn id="22" idx="0"/>
          </p:cNvCxnSpPr>
          <p:nvPr/>
        </p:nvCxnSpPr>
        <p:spPr>
          <a:xfrm flipH="1">
            <a:off x="4397707" y="3601901"/>
            <a:ext cx="285284" cy="47704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9" idx="5"/>
            <a:endCxn id="23" idx="0"/>
          </p:cNvCxnSpPr>
          <p:nvPr/>
        </p:nvCxnSpPr>
        <p:spPr>
          <a:xfrm>
            <a:off x="4937549" y="3601901"/>
            <a:ext cx="334403" cy="47704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6" name="Oval 25"/>
          <p:cNvSpPr/>
          <p:nvPr/>
        </p:nvSpPr>
        <p:spPr>
          <a:xfrm>
            <a:off x="3303495" y="190500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2662519" y="259080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p:cNvCxnSpPr>
            <a:stCxn id="26" idx="3"/>
            <a:endCxn id="27" idx="0"/>
          </p:cNvCxnSpPr>
          <p:nvPr/>
        </p:nvCxnSpPr>
        <p:spPr>
          <a:xfrm flipH="1">
            <a:off x="2842519" y="2212279"/>
            <a:ext cx="513697" cy="37852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0" name="Straight Arrow Connector 29"/>
          <p:cNvCxnSpPr>
            <a:stCxn id="26" idx="5"/>
            <a:endCxn id="21" idx="0"/>
          </p:cNvCxnSpPr>
          <p:nvPr/>
        </p:nvCxnSpPr>
        <p:spPr>
          <a:xfrm>
            <a:off x="3610774" y="2212279"/>
            <a:ext cx="469060" cy="37852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32" name="Oval 31"/>
          <p:cNvSpPr/>
          <p:nvPr/>
        </p:nvSpPr>
        <p:spPr>
          <a:xfrm>
            <a:off x="3285751" y="3294622"/>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b</a:t>
            </a:r>
            <a:endParaRPr lang="en-US" b="1" dirty="0"/>
          </a:p>
        </p:txBody>
      </p:sp>
      <p:sp>
        <p:nvSpPr>
          <p:cNvPr id="33" name="Oval 32"/>
          <p:cNvSpPr/>
          <p:nvPr/>
        </p:nvSpPr>
        <p:spPr>
          <a:xfrm>
            <a:off x="2873188" y="4078941"/>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3666751" y="4078941"/>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p:cNvCxnSpPr>
            <a:stCxn id="32" idx="3"/>
            <a:endCxn id="33" idx="0"/>
          </p:cNvCxnSpPr>
          <p:nvPr/>
        </p:nvCxnSpPr>
        <p:spPr>
          <a:xfrm flipH="1">
            <a:off x="3053188" y="3601901"/>
            <a:ext cx="285284" cy="47704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6" name="Straight Arrow Connector 35"/>
          <p:cNvCxnSpPr>
            <a:stCxn id="32" idx="5"/>
            <a:endCxn id="34" idx="0"/>
          </p:cNvCxnSpPr>
          <p:nvPr/>
        </p:nvCxnSpPr>
        <p:spPr>
          <a:xfrm>
            <a:off x="3593030" y="3601901"/>
            <a:ext cx="253721" cy="47704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8" name="Straight Arrow Connector 37"/>
          <p:cNvCxnSpPr>
            <a:stCxn id="21" idx="3"/>
            <a:endCxn id="32" idx="0"/>
          </p:cNvCxnSpPr>
          <p:nvPr/>
        </p:nvCxnSpPr>
        <p:spPr>
          <a:xfrm flipH="1">
            <a:off x="3465751" y="2898079"/>
            <a:ext cx="486804" cy="396543"/>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8" name="Right Arrow 27"/>
          <p:cNvSpPr/>
          <p:nvPr/>
        </p:nvSpPr>
        <p:spPr>
          <a:xfrm>
            <a:off x="4661560" y="1447800"/>
            <a:ext cx="2514600" cy="12455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Delete node </a:t>
            </a:r>
            <a:r>
              <a:rPr lang="en-IN" sz="2400" b="1" dirty="0">
                <a:solidFill>
                  <a:srgbClr val="FFFF00"/>
                </a:solidFill>
              </a:rPr>
              <a:t>a</a:t>
            </a:r>
            <a:endParaRPr lang="en-US" sz="2400" b="1" dirty="0">
              <a:solidFill>
                <a:srgbClr val="FFFF00"/>
              </a:solidFill>
            </a:endParaRPr>
          </a:p>
        </p:txBody>
      </p:sp>
      <p:sp>
        <p:nvSpPr>
          <p:cNvPr id="31" name="Oval 30"/>
          <p:cNvSpPr/>
          <p:nvPr/>
        </p:nvSpPr>
        <p:spPr>
          <a:xfrm>
            <a:off x="8381999" y="129540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7772399" y="190500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7315199" y="259080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8157881" y="259080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Arrow Connector 40"/>
          <p:cNvCxnSpPr>
            <a:stCxn id="31" idx="3"/>
            <a:endCxn id="37" idx="7"/>
          </p:cNvCxnSpPr>
          <p:nvPr/>
        </p:nvCxnSpPr>
        <p:spPr>
          <a:xfrm flipH="1">
            <a:off x="8079678" y="1602679"/>
            <a:ext cx="355042" cy="355042"/>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2" name="Straight Arrow Connector 41"/>
          <p:cNvCxnSpPr>
            <a:stCxn id="37" idx="3"/>
            <a:endCxn id="39" idx="0"/>
          </p:cNvCxnSpPr>
          <p:nvPr/>
        </p:nvCxnSpPr>
        <p:spPr>
          <a:xfrm flipH="1">
            <a:off x="7495199" y="2212279"/>
            <a:ext cx="329921" cy="37852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3" name="Straight Arrow Connector 42"/>
          <p:cNvCxnSpPr>
            <a:stCxn id="37" idx="5"/>
            <a:endCxn id="40" idx="0"/>
          </p:cNvCxnSpPr>
          <p:nvPr/>
        </p:nvCxnSpPr>
        <p:spPr>
          <a:xfrm>
            <a:off x="8079678" y="2212279"/>
            <a:ext cx="258203" cy="37852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4" name="Straight Arrow Connector 43"/>
          <p:cNvCxnSpPr>
            <a:stCxn id="31" idx="5"/>
            <a:endCxn id="52" idx="1"/>
          </p:cNvCxnSpPr>
          <p:nvPr/>
        </p:nvCxnSpPr>
        <p:spPr>
          <a:xfrm>
            <a:off x="8689278" y="1602679"/>
            <a:ext cx="469342" cy="355042"/>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45" name="Oval 44"/>
          <p:cNvSpPr/>
          <p:nvPr/>
        </p:nvSpPr>
        <p:spPr>
          <a:xfrm>
            <a:off x="9556562" y="259080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a:t>
            </a:r>
            <a:endParaRPr lang="en-US" b="1" dirty="0"/>
          </a:p>
        </p:txBody>
      </p:sp>
      <p:sp>
        <p:nvSpPr>
          <p:cNvPr id="48" name="Oval 47"/>
          <p:cNvSpPr/>
          <p:nvPr/>
        </p:nvSpPr>
        <p:spPr>
          <a:xfrm>
            <a:off x="9127190" y="335280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9991350" y="335280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Arrow Connector 49"/>
          <p:cNvCxnSpPr>
            <a:stCxn id="45" idx="3"/>
            <a:endCxn id="48" idx="0"/>
          </p:cNvCxnSpPr>
          <p:nvPr/>
        </p:nvCxnSpPr>
        <p:spPr>
          <a:xfrm flipH="1">
            <a:off x="9307190" y="2898079"/>
            <a:ext cx="302093" cy="45472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51" name="Straight Arrow Connector 50"/>
          <p:cNvCxnSpPr>
            <a:stCxn id="45" idx="5"/>
            <a:endCxn id="49" idx="0"/>
          </p:cNvCxnSpPr>
          <p:nvPr/>
        </p:nvCxnSpPr>
        <p:spPr>
          <a:xfrm>
            <a:off x="9863841" y="2898079"/>
            <a:ext cx="307509" cy="45472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52" name="Oval 51"/>
          <p:cNvSpPr/>
          <p:nvPr/>
        </p:nvSpPr>
        <p:spPr>
          <a:xfrm>
            <a:off x="9105899" y="190500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8641975" y="2590800"/>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Arrow Connector 53"/>
          <p:cNvCxnSpPr>
            <a:stCxn id="52" idx="3"/>
            <a:endCxn id="53" idx="0"/>
          </p:cNvCxnSpPr>
          <p:nvPr/>
        </p:nvCxnSpPr>
        <p:spPr>
          <a:xfrm flipH="1">
            <a:off x="8821975" y="2212279"/>
            <a:ext cx="336645" cy="37852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55" name="Straight Arrow Connector 54"/>
          <p:cNvCxnSpPr>
            <a:stCxn id="52" idx="5"/>
            <a:endCxn id="45" idx="0"/>
          </p:cNvCxnSpPr>
          <p:nvPr/>
        </p:nvCxnSpPr>
        <p:spPr>
          <a:xfrm>
            <a:off x="9413178" y="2212279"/>
            <a:ext cx="323384" cy="37852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56" name="Oval 55"/>
          <p:cNvSpPr/>
          <p:nvPr/>
        </p:nvSpPr>
        <p:spPr>
          <a:xfrm>
            <a:off x="8722657" y="4011519"/>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b</a:t>
            </a:r>
            <a:endParaRPr lang="en-US" b="1" dirty="0"/>
          </a:p>
        </p:txBody>
      </p:sp>
      <p:sp>
        <p:nvSpPr>
          <p:cNvPr id="57" name="Oval 56"/>
          <p:cNvSpPr/>
          <p:nvPr/>
        </p:nvSpPr>
        <p:spPr>
          <a:xfrm>
            <a:off x="8238563" y="4780242"/>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9248213" y="4780242"/>
            <a:ext cx="360000" cy="36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Arrow Connector 58"/>
          <p:cNvCxnSpPr>
            <a:stCxn id="56" idx="3"/>
            <a:endCxn id="57" idx="0"/>
          </p:cNvCxnSpPr>
          <p:nvPr/>
        </p:nvCxnSpPr>
        <p:spPr>
          <a:xfrm flipH="1">
            <a:off x="8418563" y="4318798"/>
            <a:ext cx="356815" cy="461444"/>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60" name="Straight Arrow Connector 59"/>
          <p:cNvCxnSpPr>
            <a:stCxn id="56" idx="5"/>
            <a:endCxn id="58" idx="0"/>
          </p:cNvCxnSpPr>
          <p:nvPr/>
        </p:nvCxnSpPr>
        <p:spPr>
          <a:xfrm>
            <a:off x="9029936" y="4318798"/>
            <a:ext cx="398277" cy="461444"/>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61" name="Straight Arrow Connector 60"/>
          <p:cNvCxnSpPr>
            <a:stCxn id="48" idx="3"/>
            <a:endCxn id="56" idx="0"/>
          </p:cNvCxnSpPr>
          <p:nvPr/>
        </p:nvCxnSpPr>
        <p:spPr>
          <a:xfrm flipH="1">
            <a:off x="8902657" y="3660079"/>
            <a:ext cx="277254" cy="35144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62" name="TextBox 61"/>
          <p:cNvSpPr txBox="1"/>
          <p:nvPr/>
        </p:nvSpPr>
        <p:spPr>
          <a:xfrm>
            <a:off x="2895600" y="5756702"/>
            <a:ext cx="6188104" cy="415498"/>
          </a:xfrm>
          <a:prstGeom prst="rect">
            <a:avLst/>
          </a:prstGeom>
          <a:noFill/>
        </p:spPr>
        <p:txBody>
          <a:bodyPr wrap="none" rtlCol="0">
            <a:spAutoFit/>
          </a:bodyPr>
          <a:lstStyle/>
          <a:p>
            <a:pPr algn="ctr"/>
            <a:r>
              <a:rPr lang="en-IN" sz="2100" b="1" dirty="0"/>
              <a:t>Delete from Non Terminal (Neither Sub Tree is Empty)</a:t>
            </a:r>
            <a:endParaRPr lang="en-US" sz="2100" b="1" dirty="0"/>
          </a:p>
        </p:txBody>
      </p:sp>
    </p:spTree>
    <p:extLst>
      <p:ext uri="{BB962C8B-B14F-4D97-AF65-F5344CB8AC3E}">
        <p14:creationId xmlns:p14="http://schemas.microsoft.com/office/powerpoint/2010/main" val="3182028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6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Node Structure of Binary Tree</a:t>
            </a:r>
            <a:endParaRPr lang="en-US" dirty="0"/>
          </a:p>
        </p:txBody>
      </p:sp>
      <p:grpSp>
        <p:nvGrpSpPr>
          <p:cNvPr id="9" name="Group 8"/>
          <p:cNvGrpSpPr/>
          <p:nvPr/>
        </p:nvGrpSpPr>
        <p:grpSpPr>
          <a:xfrm>
            <a:off x="267133" y="1693098"/>
            <a:ext cx="4973975" cy="3046542"/>
            <a:chOff x="3987145" y="3631469"/>
            <a:chExt cx="4973975" cy="3046542"/>
          </a:xfrm>
        </p:grpSpPr>
        <p:sp>
          <p:nvSpPr>
            <p:cNvPr id="19" name="Rectangle 18"/>
            <p:cNvSpPr/>
            <p:nvPr/>
          </p:nvSpPr>
          <p:spPr>
            <a:xfrm>
              <a:off x="3987145" y="3631469"/>
              <a:ext cx="4973975" cy="304654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4303280" y="3841447"/>
              <a:ext cx="4464139" cy="2677656"/>
            </a:xfrm>
            <a:prstGeom prst="rect">
              <a:avLst/>
            </a:prstGeom>
            <a:noFill/>
          </p:spPr>
          <p:txBody>
            <a:bodyPr wrap="square" rtlCol="0">
              <a:spAutoFit/>
            </a:bodyPr>
            <a:lstStyle/>
            <a:p>
              <a:r>
                <a:rPr lang="en-US" sz="2400" b="1" dirty="0" err="1">
                  <a:solidFill>
                    <a:schemeClr val="tx2"/>
                  </a:solidFill>
                  <a:latin typeface="Consolas" pitchFamily="49" charset="0"/>
                  <a:cs typeface="Consolas" pitchFamily="49" charset="0"/>
                </a:rPr>
                <a:t>struct</a:t>
              </a:r>
              <a:r>
                <a:rPr lang="en-US" sz="2400" b="1" dirty="0">
                  <a:solidFill>
                    <a:schemeClr val="tx2"/>
                  </a:solidFill>
                  <a:latin typeface="Consolas" pitchFamily="49" charset="0"/>
                  <a:cs typeface="Consolas" pitchFamily="49" charset="0"/>
                </a:rPr>
                <a:t> </a:t>
              </a:r>
              <a:r>
                <a:rPr lang="en-US" sz="2400" b="1" dirty="0">
                  <a:solidFill>
                    <a:schemeClr val="accent6"/>
                  </a:solidFill>
                  <a:latin typeface="Consolas" pitchFamily="49" charset="0"/>
                  <a:cs typeface="Consolas" pitchFamily="49" charset="0"/>
                </a:rPr>
                <a:t>node</a:t>
              </a:r>
            </a:p>
            <a:p>
              <a:r>
                <a:rPr lang="en-US" sz="2400" b="1" dirty="0">
                  <a:latin typeface="Consolas" pitchFamily="49" charset="0"/>
                  <a:cs typeface="Consolas" pitchFamily="49" charset="0"/>
                </a:rPr>
                <a:t>{</a:t>
              </a:r>
            </a:p>
            <a:p>
              <a:r>
                <a:rPr lang="en-US" sz="2400" b="1" dirty="0">
                  <a:latin typeface="Consolas" pitchFamily="49" charset="0"/>
                  <a:cs typeface="Consolas" pitchFamily="49" charset="0"/>
                </a:rPr>
                <a:t>	</a:t>
              </a:r>
              <a:r>
                <a:rPr lang="en-US" sz="2400" b="1" dirty="0" err="1">
                  <a:solidFill>
                    <a:schemeClr val="accent3">
                      <a:lumMod val="75000"/>
                    </a:schemeClr>
                  </a:solidFill>
                  <a:latin typeface="Consolas" pitchFamily="49" charset="0"/>
                  <a:cs typeface="Consolas" pitchFamily="49" charset="0"/>
                </a:rPr>
                <a:t>int</a:t>
              </a:r>
              <a:r>
                <a:rPr lang="en-US" sz="2400" b="1" dirty="0">
                  <a:solidFill>
                    <a:schemeClr val="accent3">
                      <a:lumMod val="75000"/>
                    </a:schemeClr>
                  </a:solidFill>
                  <a:latin typeface="Consolas" pitchFamily="49" charset="0"/>
                  <a:cs typeface="Consolas" pitchFamily="49" charset="0"/>
                </a:rPr>
                <a:t> </a:t>
              </a:r>
              <a:r>
                <a:rPr lang="en-US" sz="2400" b="1" dirty="0">
                  <a:latin typeface="Consolas" pitchFamily="49" charset="0"/>
                  <a:cs typeface="Consolas" pitchFamily="49" charset="0"/>
                </a:rPr>
                <a:t>key;</a:t>
              </a:r>
            </a:p>
            <a:p>
              <a:r>
                <a:rPr lang="en-US" sz="2400" b="1" dirty="0">
                  <a:latin typeface="Consolas" pitchFamily="49" charset="0"/>
                  <a:cs typeface="Consolas" pitchFamily="49" charset="0"/>
                </a:rPr>
                <a:t>	</a:t>
              </a:r>
              <a:r>
                <a:rPr lang="en-US" sz="2400" b="1" dirty="0" err="1">
                  <a:solidFill>
                    <a:schemeClr val="accent3">
                      <a:lumMod val="75000"/>
                    </a:schemeClr>
                  </a:solidFill>
                  <a:latin typeface="Consolas" pitchFamily="49" charset="0"/>
                  <a:cs typeface="Consolas" pitchFamily="49" charset="0"/>
                </a:rPr>
                <a:t>struct</a:t>
              </a:r>
              <a:r>
                <a:rPr lang="en-US" sz="2400" b="1" dirty="0">
                  <a:solidFill>
                    <a:schemeClr val="accent3">
                      <a:lumMod val="75000"/>
                    </a:schemeClr>
                  </a:solidFill>
                  <a:latin typeface="Consolas" pitchFamily="49" charset="0"/>
                  <a:cs typeface="Consolas" pitchFamily="49" charset="0"/>
                </a:rPr>
                <a:t> </a:t>
              </a:r>
              <a:r>
                <a:rPr lang="en-US" sz="2400" b="1" dirty="0">
                  <a:latin typeface="Consolas" pitchFamily="49" charset="0"/>
                  <a:cs typeface="Consolas" pitchFamily="49" charset="0"/>
                </a:rPr>
                <a:t>node *left;</a:t>
              </a:r>
            </a:p>
            <a:p>
              <a:r>
                <a:rPr lang="en-US" sz="2400" b="1" dirty="0">
                  <a:latin typeface="Consolas" pitchFamily="49" charset="0"/>
                  <a:cs typeface="Consolas" pitchFamily="49" charset="0"/>
                </a:rPr>
                <a:t>	</a:t>
              </a:r>
              <a:r>
                <a:rPr lang="en-US" sz="2400" b="1" dirty="0" err="1">
                  <a:solidFill>
                    <a:schemeClr val="accent3">
                      <a:lumMod val="75000"/>
                    </a:schemeClr>
                  </a:solidFill>
                  <a:latin typeface="Consolas" pitchFamily="49" charset="0"/>
                  <a:cs typeface="Consolas" pitchFamily="49" charset="0"/>
                </a:rPr>
                <a:t>struct</a:t>
              </a:r>
              <a:r>
                <a:rPr lang="en-US" sz="2400" b="1" dirty="0">
                  <a:solidFill>
                    <a:schemeClr val="accent3">
                      <a:lumMod val="75000"/>
                    </a:schemeClr>
                  </a:solidFill>
                  <a:latin typeface="Consolas" pitchFamily="49" charset="0"/>
                  <a:cs typeface="Consolas" pitchFamily="49" charset="0"/>
                </a:rPr>
                <a:t> </a:t>
              </a:r>
              <a:r>
                <a:rPr lang="en-US" sz="2400" b="1" dirty="0">
                  <a:latin typeface="Consolas" pitchFamily="49" charset="0"/>
                  <a:cs typeface="Consolas" pitchFamily="49" charset="0"/>
                </a:rPr>
                <a:t>node *right;</a:t>
              </a:r>
            </a:p>
            <a:p>
              <a:endParaRPr lang="en-US" sz="2400" b="1" dirty="0">
                <a:latin typeface="Consolas" pitchFamily="49" charset="0"/>
                <a:cs typeface="Consolas" pitchFamily="49" charset="0"/>
              </a:endParaRPr>
            </a:p>
            <a:p>
              <a:r>
                <a:rPr lang="en-US" sz="2400" b="1" dirty="0">
                  <a:latin typeface="Consolas" pitchFamily="49" charset="0"/>
                  <a:cs typeface="Consolas" pitchFamily="49" charset="0"/>
                </a:rPr>
                <a:t>};</a:t>
              </a:r>
            </a:p>
          </p:txBody>
        </p:sp>
      </p:grpSp>
      <p:sp>
        <p:nvSpPr>
          <p:cNvPr id="44" name="TextBox 43"/>
          <p:cNvSpPr txBox="1"/>
          <p:nvPr/>
        </p:nvSpPr>
        <p:spPr>
          <a:xfrm>
            <a:off x="267133" y="925150"/>
            <a:ext cx="4973975" cy="553998"/>
          </a:xfrm>
          <a:prstGeom prst="rect">
            <a:avLst/>
          </a:prstGeom>
          <a:noFill/>
        </p:spPr>
        <p:txBody>
          <a:bodyPr wrap="square" rtlCol="0">
            <a:spAutoFit/>
          </a:bodyPr>
          <a:lstStyle/>
          <a:p>
            <a:pPr algn="ctr"/>
            <a:r>
              <a:rPr lang="en-IN" sz="3000" b="1" dirty="0"/>
              <a:t>C Structure to represent a node</a:t>
            </a:r>
          </a:p>
        </p:txBody>
      </p:sp>
      <p:grpSp>
        <p:nvGrpSpPr>
          <p:cNvPr id="32" name="Group 31"/>
          <p:cNvGrpSpPr/>
          <p:nvPr/>
        </p:nvGrpSpPr>
        <p:grpSpPr>
          <a:xfrm>
            <a:off x="5444762" y="1693097"/>
            <a:ext cx="6409509" cy="4580703"/>
            <a:chOff x="4211776" y="3928792"/>
            <a:chExt cx="3680633" cy="5497048"/>
          </a:xfrm>
        </p:grpSpPr>
        <p:sp>
          <p:nvSpPr>
            <p:cNvPr id="33" name="Rectangle 32"/>
            <p:cNvSpPr/>
            <p:nvPr/>
          </p:nvSpPr>
          <p:spPr>
            <a:xfrm>
              <a:off x="4211776" y="3928792"/>
              <a:ext cx="3680632" cy="549704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4265977" y="3998230"/>
              <a:ext cx="3626432" cy="5281644"/>
            </a:xfrm>
            <a:prstGeom prst="rect">
              <a:avLst/>
            </a:prstGeom>
            <a:noFill/>
          </p:spPr>
          <p:txBody>
            <a:bodyPr wrap="square" rtlCol="0">
              <a:spAutoFit/>
            </a:bodyPr>
            <a:lstStyle/>
            <a:p>
              <a:r>
                <a:rPr lang="en-US" sz="2000" b="1" dirty="0">
                  <a:solidFill>
                    <a:schemeClr val="tx2"/>
                  </a:solidFill>
                  <a:latin typeface="Consolas" pitchFamily="49" charset="0"/>
                  <a:cs typeface="Consolas" pitchFamily="49" charset="0"/>
                </a:rPr>
                <a:t>class</a:t>
              </a:r>
              <a:r>
                <a:rPr lang="en-US" sz="2000" b="1" dirty="0">
                  <a:latin typeface="Consolas" pitchFamily="49" charset="0"/>
                  <a:cs typeface="Consolas" pitchFamily="49" charset="0"/>
                </a:rPr>
                <a:t> </a:t>
              </a:r>
              <a:r>
                <a:rPr lang="en-US" sz="2000" b="1" dirty="0">
                  <a:solidFill>
                    <a:schemeClr val="accent6"/>
                  </a:solidFill>
                  <a:latin typeface="Consolas" pitchFamily="49" charset="0"/>
                  <a:cs typeface="Consolas" pitchFamily="49" charset="0"/>
                </a:rPr>
                <a:t>Node</a:t>
              </a:r>
              <a:r>
                <a:rPr lang="en-US" sz="2000" b="1" dirty="0">
                  <a:latin typeface="Consolas" pitchFamily="49" charset="0"/>
                  <a:cs typeface="Consolas" pitchFamily="49" charset="0"/>
                </a:rPr>
                <a:t> {</a:t>
              </a:r>
            </a:p>
            <a:p>
              <a:r>
                <a:rPr lang="en-US" sz="2000" b="1" dirty="0">
                  <a:latin typeface="Consolas" pitchFamily="49" charset="0"/>
                  <a:cs typeface="Consolas" pitchFamily="49" charset="0"/>
                </a:rPr>
                <a:t>	</a:t>
              </a:r>
              <a:r>
                <a:rPr lang="en-US" sz="2000" b="1" dirty="0" err="1">
                  <a:solidFill>
                    <a:schemeClr val="accent3">
                      <a:lumMod val="75000"/>
                    </a:schemeClr>
                  </a:solidFill>
                  <a:latin typeface="Consolas" pitchFamily="49" charset="0"/>
                  <a:cs typeface="Consolas" pitchFamily="49" charset="0"/>
                </a:rPr>
                <a:t>int</a:t>
              </a:r>
              <a:r>
                <a:rPr lang="en-US" sz="2000" b="1" dirty="0">
                  <a:solidFill>
                    <a:schemeClr val="accent3">
                      <a:lumMod val="75000"/>
                    </a:schemeClr>
                  </a:solidFill>
                  <a:latin typeface="Consolas" pitchFamily="49" charset="0"/>
                  <a:cs typeface="Consolas" pitchFamily="49" charset="0"/>
                </a:rPr>
                <a:t> </a:t>
              </a:r>
              <a:r>
                <a:rPr lang="en-US" sz="2000" b="1" dirty="0">
                  <a:latin typeface="Consolas" pitchFamily="49" charset="0"/>
                  <a:cs typeface="Consolas" pitchFamily="49" charset="0"/>
                </a:rPr>
                <a:t>key;</a:t>
              </a:r>
            </a:p>
            <a:p>
              <a:r>
                <a:rPr lang="en-US" sz="2000" b="1" dirty="0">
                  <a:latin typeface="Consolas" pitchFamily="49" charset="0"/>
                  <a:cs typeface="Consolas" pitchFamily="49" charset="0"/>
                </a:rPr>
                <a:t>	</a:t>
              </a:r>
              <a:r>
                <a:rPr lang="en-US" sz="2000" b="1" dirty="0">
                  <a:solidFill>
                    <a:schemeClr val="accent3">
                      <a:lumMod val="75000"/>
                    </a:schemeClr>
                  </a:solidFill>
                  <a:latin typeface="Consolas" pitchFamily="49" charset="0"/>
                  <a:cs typeface="Consolas" pitchFamily="49" charset="0"/>
                </a:rPr>
                <a:t>Node</a:t>
              </a:r>
              <a:r>
                <a:rPr lang="en-US" sz="2000" b="1" dirty="0">
                  <a:latin typeface="Consolas" pitchFamily="49" charset="0"/>
                  <a:cs typeface="Consolas" pitchFamily="49" charset="0"/>
                </a:rPr>
                <a:t> left;</a:t>
              </a:r>
            </a:p>
            <a:p>
              <a:r>
                <a:rPr lang="en-US" sz="2000" b="1" dirty="0">
                  <a:latin typeface="Consolas" pitchFamily="49" charset="0"/>
                  <a:cs typeface="Consolas" pitchFamily="49" charset="0"/>
                </a:rPr>
                <a:t>	</a:t>
              </a:r>
              <a:r>
                <a:rPr lang="en-US" sz="2000" b="1" dirty="0">
                  <a:solidFill>
                    <a:schemeClr val="accent3">
                      <a:lumMod val="75000"/>
                    </a:schemeClr>
                  </a:solidFill>
                  <a:latin typeface="Consolas" pitchFamily="49" charset="0"/>
                  <a:cs typeface="Consolas" pitchFamily="49" charset="0"/>
                </a:rPr>
                <a:t>Node</a:t>
              </a:r>
              <a:r>
                <a:rPr lang="en-US" sz="2000" b="1" dirty="0">
                  <a:latin typeface="Consolas" pitchFamily="49" charset="0"/>
                  <a:cs typeface="Consolas" pitchFamily="49" charset="0"/>
                </a:rPr>
                <a:t> right;</a:t>
              </a:r>
            </a:p>
            <a:p>
              <a:endParaRPr lang="en-US" sz="2000" b="1" dirty="0">
                <a:latin typeface="Consolas" pitchFamily="49" charset="0"/>
                <a:cs typeface="Consolas" pitchFamily="49" charset="0"/>
              </a:endParaRPr>
            </a:p>
            <a:p>
              <a:endParaRPr lang="en-US" sz="2000" b="1" dirty="0">
                <a:latin typeface="Consolas" pitchFamily="49" charset="0"/>
                <a:cs typeface="Consolas" pitchFamily="49" charset="0"/>
              </a:endParaRPr>
            </a:p>
            <a:p>
              <a:r>
                <a:rPr lang="en-US" sz="2000" b="1" dirty="0">
                  <a:latin typeface="Consolas" pitchFamily="49" charset="0"/>
                  <a:cs typeface="Consolas" pitchFamily="49" charset="0"/>
                </a:rPr>
                <a:t>	</a:t>
              </a:r>
              <a:r>
                <a:rPr lang="en-US" sz="2000" b="1" i="1" dirty="0">
                  <a:solidFill>
                    <a:schemeClr val="tx2">
                      <a:lumMod val="40000"/>
                      <a:lumOff val="60000"/>
                    </a:schemeClr>
                  </a:solidFill>
                  <a:latin typeface="Consolas" pitchFamily="49" charset="0"/>
                  <a:cs typeface="Consolas" pitchFamily="49" charset="0"/>
                </a:rPr>
                <a:t>// Constructor to create a new node</a:t>
              </a:r>
            </a:p>
            <a:p>
              <a:r>
                <a:rPr lang="en-US" sz="2000" b="1" i="1" dirty="0">
                  <a:solidFill>
                    <a:schemeClr val="tx2">
                      <a:lumMod val="40000"/>
                      <a:lumOff val="60000"/>
                    </a:schemeClr>
                  </a:solidFill>
                  <a:latin typeface="Consolas" pitchFamily="49" charset="0"/>
                  <a:cs typeface="Consolas" pitchFamily="49" charset="0"/>
                </a:rPr>
                <a:t>	//</a:t>
              </a:r>
              <a:r>
                <a:rPr lang="en-US" b="1" i="1" dirty="0">
                  <a:solidFill>
                    <a:schemeClr val="tx2">
                      <a:lumMod val="40000"/>
                      <a:lumOff val="60000"/>
                    </a:schemeClr>
                  </a:solidFill>
                  <a:latin typeface="Consolas" pitchFamily="49" charset="0"/>
                  <a:cs typeface="Consolas" pitchFamily="49" charset="0"/>
                </a:rPr>
                <a:t> left &amp; right is initialized as null</a:t>
              </a:r>
            </a:p>
            <a:p>
              <a:r>
                <a:rPr lang="en-US" sz="2000" b="1" dirty="0">
                  <a:latin typeface="Consolas" pitchFamily="49" charset="0"/>
                  <a:cs typeface="Consolas" pitchFamily="49" charset="0"/>
                </a:rPr>
                <a:t>	public </a:t>
              </a:r>
              <a:r>
                <a:rPr lang="en-US" sz="2000" b="1" dirty="0">
                  <a:solidFill>
                    <a:schemeClr val="accent4">
                      <a:lumMod val="75000"/>
                    </a:schemeClr>
                  </a:solidFill>
                  <a:latin typeface="Consolas" pitchFamily="49" charset="0"/>
                  <a:cs typeface="Consolas" pitchFamily="49" charset="0"/>
                </a:rPr>
                <a:t>Node</a:t>
              </a:r>
              <a:r>
                <a:rPr lang="en-US" sz="2000" b="1" dirty="0">
                  <a:latin typeface="Consolas" pitchFamily="49" charset="0"/>
                  <a:cs typeface="Consolas" pitchFamily="49" charset="0"/>
                </a:rPr>
                <a:t>(</a:t>
              </a:r>
              <a:r>
                <a:rPr lang="en-US" sz="2000" b="1" dirty="0" err="1">
                  <a:solidFill>
                    <a:schemeClr val="accent3">
                      <a:lumMod val="75000"/>
                    </a:schemeClr>
                  </a:solidFill>
                  <a:latin typeface="Consolas" pitchFamily="49" charset="0"/>
                  <a:cs typeface="Consolas" pitchFamily="49" charset="0"/>
                </a:rPr>
                <a:t>int</a:t>
              </a:r>
              <a:r>
                <a:rPr lang="en-US" sz="2000" b="1" dirty="0">
                  <a:latin typeface="Consolas" pitchFamily="49" charset="0"/>
                  <a:cs typeface="Consolas" pitchFamily="49" charset="0"/>
                </a:rPr>
                <a:t> data) { </a:t>
              </a:r>
            </a:p>
            <a:p>
              <a:r>
                <a:rPr lang="en-US" sz="2000" b="1" dirty="0">
                  <a:latin typeface="Consolas" pitchFamily="49" charset="0"/>
                  <a:cs typeface="Consolas" pitchFamily="49" charset="0"/>
                </a:rPr>
                <a:t> 		     key   = data; </a:t>
              </a:r>
            </a:p>
            <a:p>
              <a:r>
                <a:rPr lang="en-US" sz="2000" b="1" dirty="0">
                  <a:latin typeface="Consolas" pitchFamily="49" charset="0"/>
                  <a:cs typeface="Consolas" pitchFamily="49" charset="0"/>
                </a:rPr>
                <a:t>		     left  = null;</a:t>
              </a:r>
            </a:p>
            <a:p>
              <a:r>
                <a:rPr lang="en-US" sz="2000" b="1" dirty="0">
                  <a:latin typeface="Consolas" pitchFamily="49" charset="0"/>
                  <a:cs typeface="Consolas" pitchFamily="49" charset="0"/>
                </a:rPr>
                <a:t>		     right = null;	</a:t>
              </a:r>
            </a:p>
            <a:p>
              <a:r>
                <a:rPr lang="en-US" sz="2000" b="1" dirty="0">
                  <a:latin typeface="Consolas" pitchFamily="49" charset="0"/>
                  <a:cs typeface="Consolas" pitchFamily="49" charset="0"/>
                </a:rPr>
                <a:t>	}</a:t>
              </a:r>
            </a:p>
            <a:p>
              <a:r>
                <a:rPr lang="en-US" sz="2000" b="1" dirty="0">
                  <a:latin typeface="Consolas" pitchFamily="49" charset="0"/>
                  <a:cs typeface="Consolas" pitchFamily="49" charset="0"/>
                </a:rPr>
                <a:t>}</a:t>
              </a:r>
            </a:p>
          </p:txBody>
        </p:sp>
      </p:grpSp>
      <p:sp>
        <p:nvSpPr>
          <p:cNvPr id="35" name="TextBox 34"/>
          <p:cNvSpPr txBox="1"/>
          <p:nvPr/>
        </p:nvSpPr>
        <p:spPr>
          <a:xfrm>
            <a:off x="5444762" y="925150"/>
            <a:ext cx="6409507" cy="553998"/>
          </a:xfrm>
          <a:prstGeom prst="rect">
            <a:avLst/>
          </a:prstGeom>
          <a:noFill/>
        </p:spPr>
        <p:txBody>
          <a:bodyPr wrap="square" rtlCol="0">
            <a:spAutoFit/>
          </a:bodyPr>
          <a:lstStyle/>
          <a:p>
            <a:pPr algn="ctr"/>
            <a:r>
              <a:rPr lang="en-IN" sz="3000" b="1" dirty="0"/>
              <a:t>Java class to represent a node</a:t>
            </a:r>
          </a:p>
        </p:txBody>
      </p:sp>
      <p:grpSp>
        <p:nvGrpSpPr>
          <p:cNvPr id="31" name="Group 30"/>
          <p:cNvGrpSpPr/>
          <p:nvPr/>
        </p:nvGrpSpPr>
        <p:grpSpPr>
          <a:xfrm>
            <a:off x="1433596" y="5106141"/>
            <a:ext cx="2705573" cy="466320"/>
            <a:chOff x="-76200" y="4191000"/>
            <a:chExt cx="1997075" cy="381000"/>
          </a:xfrm>
        </p:grpSpPr>
        <p:sp>
          <p:nvSpPr>
            <p:cNvPr id="36" name="Rectangle 35"/>
            <p:cNvSpPr/>
            <p:nvPr/>
          </p:nvSpPr>
          <p:spPr>
            <a:xfrm>
              <a:off x="609599" y="4191000"/>
              <a:ext cx="628651"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Key</a:t>
              </a:r>
              <a:endParaRPr lang="en-US" sz="2000" b="1" dirty="0"/>
            </a:p>
          </p:txBody>
        </p:sp>
        <p:sp>
          <p:nvSpPr>
            <p:cNvPr id="37" name="Rectangle 36"/>
            <p:cNvSpPr/>
            <p:nvPr/>
          </p:nvSpPr>
          <p:spPr>
            <a:xfrm>
              <a:off x="-76200" y="4191000"/>
              <a:ext cx="68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Left</a:t>
              </a:r>
              <a:endParaRPr lang="en-US" b="1" dirty="0"/>
            </a:p>
          </p:txBody>
        </p:sp>
        <p:sp>
          <p:nvSpPr>
            <p:cNvPr id="38" name="Rectangle 37"/>
            <p:cNvSpPr/>
            <p:nvPr/>
          </p:nvSpPr>
          <p:spPr>
            <a:xfrm>
              <a:off x="1238250" y="4191000"/>
              <a:ext cx="682625"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Right</a:t>
              </a:r>
              <a:endParaRPr lang="en-US" b="1" dirty="0"/>
            </a:p>
          </p:txBody>
        </p:sp>
      </p:grpSp>
    </p:spTree>
    <p:extLst>
      <p:ext uri="{BB962C8B-B14F-4D97-AF65-F5344CB8AC3E}">
        <p14:creationId xmlns:p14="http://schemas.microsoft.com/office/powerpoint/2010/main" val="1005164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3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Preorder</a:t>
            </a:r>
            <a:r>
              <a:rPr lang="en-IN" dirty="0"/>
              <a:t> Traversal</a:t>
            </a:r>
            <a:endParaRPr lang="en-US" dirty="0"/>
          </a:p>
        </p:txBody>
      </p:sp>
      <p:sp>
        <p:nvSpPr>
          <p:cNvPr id="3" name="Content Placeholder 2"/>
          <p:cNvSpPr>
            <a:spLocks noGrp="1"/>
          </p:cNvSpPr>
          <p:nvPr>
            <p:ph idx="1"/>
          </p:nvPr>
        </p:nvSpPr>
        <p:spPr>
          <a:xfrm>
            <a:off x="131181" y="863444"/>
            <a:ext cx="7214848" cy="5590565"/>
          </a:xfrm>
        </p:spPr>
        <p:txBody>
          <a:bodyPr>
            <a:normAutofit/>
          </a:bodyPr>
          <a:lstStyle/>
          <a:p>
            <a:r>
              <a:rPr lang="en-IN" dirty="0" err="1"/>
              <a:t>Preorder</a:t>
            </a:r>
            <a:r>
              <a:rPr lang="en-IN" dirty="0"/>
              <a:t> traversal of a binary tree is defined as follow</a:t>
            </a:r>
          </a:p>
          <a:p>
            <a:pPr marL="819150" lvl="1" indent="-457200">
              <a:buClr>
                <a:schemeClr val="tx1"/>
              </a:buClr>
              <a:buFont typeface="+mj-lt"/>
              <a:buAutoNum type="arabicPeriod"/>
            </a:pPr>
            <a:r>
              <a:rPr lang="en-IN" b="1" dirty="0">
                <a:solidFill>
                  <a:srgbClr val="C00000"/>
                </a:solidFill>
              </a:rPr>
              <a:t>Process</a:t>
            </a:r>
            <a:r>
              <a:rPr lang="en-IN" dirty="0">
                <a:solidFill>
                  <a:srgbClr val="C00000"/>
                </a:solidFill>
              </a:rPr>
              <a:t> </a:t>
            </a:r>
            <a:r>
              <a:rPr lang="en-IN" dirty="0"/>
              <a:t>the </a:t>
            </a:r>
            <a:r>
              <a:rPr lang="en-IN" b="1" dirty="0">
                <a:solidFill>
                  <a:srgbClr val="C00000"/>
                </a:solidFill>
              </a:rPr>
              <a:t>root node</a:t>
            </a:r>
          </a:p>
          <a:p>
            <a:pPr marL="819150" lvl="1" indent="-457200">
              <a:buClr>
                <a:schemeClr val="tx1"/>
              </a:buClr>
              <a:buFont typeface="+mj-lt"/>
              <a:buAutoNum type="arabicPeriod"/>
            </a:pPr>
            <a:r>
              <a:rPr lang="en-IN" b="1" dirty="0">
                <a:solidFill>
                  <a:srgbClr val="C00000"/>
                </a:solidFill>
              </a:rPr>
              <a:t>Traverse</a:t>
            </a:r>
            <a:r>
              <a:rPr lang="en-IN" dirty="0">
                <a:solidFill>
                  <a:srgbClr val="C00000"/>
                </a:solidFill>
              </a:rPr>
              <a:t> </a:t>
            </a:r>
            <a:r>
              <a:rPr lang="en-IN" dirty="0"/>
              <a:t>the </a:t>
            </a:r>
            <a:r>
              <a:rPr lang="en-IN" b="1" dirty="0">
                <a:solidFill>
                  <a:srgbClr val="C00000"/>
                </a:solidFill>
              </a:rPr>
              <a:t>left</a:t>
            </a:r>
            <a:r>
              <a:rPr lang="en-IN" b="1" dirty="0">
                <a:solidFill>
                  <a:srgbClr val="FF0000"/>
                </a:solidFill>
              </a:rPr>
              <a:t> </a:t>
            </a:r>
            <a:r>
              <a:rPr lang="en-IN" b="1" dirty="0" err="1">
                <a:solidFill>
                  <a:srgbClr val="C00000"/>
                </a:solidFill>
              </a:rPr>
              <a:t>subtree</a:t>
            </a:r>
            <a:r>
              <a:rPr lang="en-IN" b="1" dirty="0">
                <a:solidFill>
                  <a:srgbClr val="C00000"/>
                </a:solidFill>
              </a:rPr>
              <a:t> </a:t>
            </a:r>
            <a:r>
              <a:rPr lang="en-IN" dirty="0"/>
              <a:t>in </a:t>
            </a:r>
            <a:r>
              <a:rPr lang="en-IN" dirty="0" err="1"/>
              <a:t>preorder</a:t>
            </a:r>
            <a:endParaRPr lang="en-IN" dirty="0"/>
          </a:p>
          <a:p>
            <a:pPr marL="819150" lvl="1" indent="-457200">
              <a:buClr>
                <a:schemeClr val="tx1"/>
              </a:buClr>
              <a:buFont typeface="+mj-lt"/>
              <a:buAutoNum type="arabicPeriod"/>
            </a:pPr>
            <a:r>
              <a:rPr lang="en-IN" b="1" dirty="0">
                <a:solidFill>
                  <a:srgbClr val="C00000"/>
                </a:solidFill>
              </a:rPr>
              <a:t>Traverse</a:t>
            </a:r>
            <a:r>
              <a:rPr lang="en-IN" dirty="0">
                <a:solidFill>
                  <a:srgbClr val="C00000"/>
                </a:solidFill>
              </a:rPr>
              <a:t> </a:t>
            </a:r>
            <a:r>
              <a:rPr lang="en-IN" dirty="0"/>
              <a:t>the </a:t>
            </a:r>
            <a:r>
              <a:rPr lang="en-IN" b="1" dirty="0">
                <a:solidFill>
                  <a:srgbClr val="C00000"/>
                </a:solidFill>
              </a:rPr>
              <a:t>right</a:t>
            </a:r>
            <a:r>
              <a:rPr lang="en-IN" b="1" dirty="0">
                <a:solidFill>
                  <a:srgbClr val="FF0000"/>
                </a:solidFill>
              </a:rPr>
              <a:t> </a:t>
            </a:r>
            <a:r>
              <a:rPr lang="en-IN" b="1" dirty="0" err="1">
                <a:solidFill>
                  <a:srgbClr val="C00000"/>
                </a:solidFill>
              </a:rPr>
              <a:t>subtree</a:t>
            </a:r>
            <a:r>
              <a:rPr lang="en-IN" b="1" dirty="0">
                <a:solidFill>
                  <a:srgbClr val="C00000"/>
                </a:solidFill>
              </a:rPr>
              <a:t> </a:t>
            </a:r>
            <a:r>
              <a:rPr lang="en-IN" dirty="0"/>
              <a:t>in </a:t>
            </a:r>
            <a:r>
              <a:rPr lang="en-IN" dirty="0" err="1"/>
              <a:t>preorder</a:t>
            </a:r>
            <a:endParaRPr lang="en-IN" dirty="0"/>
          </a:p>
          <a:p>
            <a:r>
              <a:rPr lang="en-IN" dirty="0"/>
              <a:t>If particular </a:t>
            </a:r>
            <a:r>
              <a:rPr lang="en-IN" b="1" dirty="0" err="1"/>
              <a:t>subtree</a:t>
            </a:r>
            <a:r>
              <a:rPr lang="en-IN" b="1" dirty="0"/>
              <a:t> is empty </a:t>
            </a:r>
            <a:r>
              <a:rPr lang="en-IN" dirty="0"/>
              <a:t>(i.e., node has no left or right descendant) the traversal is performed by </a:t>
            </a:r>
            <a:r>
              <a:rPr lang="en-IN" b="1" dirty="0"/>
              <a:t>doing nothing.</a:t>
            </a:r>
          </a:p>
          <a:p>
            <a:r>
              <a:rPr lang="en-IN" dirty="0"/>
              <a:t>In other words, a </a:t>
            </a:r>
            <a:r>
              <a:rPr lang="en-IN" b="1" dirty="0"/>
              <a:t>null </a:t>
            </a:r>
            <a:r>
              <a:rPr lang="en-IN" b="1" dirty="0" err="1"/>
              <a:t>subtree</a:t>
            </a:r>
            <a:r>
              <a:rPr lang="en-IN" b="1" dirty="0"/>
              <a:t> </a:t>
            </a:r>
            <a:r>
              <a:rPr lang="en-IN" dirty="0"/>
              <a:t>is </a:t>
            </a:r>
            <a:r>
              <a:rPr lang="en-IN" b="1" dirty="0"/>
              <a:t>considered to be fully traversed </a:t>
            </a:r>
            <a:r>
              <a:rPr lang="en-IN" dirty="0"/>
              <a:t>when it is encountered.</a:t>
            </a:r>
            <a:endParaRPr lang="en-US" dirty="0"/>
          </a:p>
        </p:txBody>
      </p:sp>
      <p:sp>
        <p:nvSpPr>
          <p:cNvPr id="4" name="Oval 3"/>
          <p:cNvSpPr/>
          <p:nvPr/>
        </p:nvSpPr>
        <p:spPr>
          <a:xfrm>
            <a:off x="9390527" y="1295400"/>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A</a:t>
            </a:r>
            <a:endParaRPr lang="en-US" sz="2000" b="1" dirty="0"/>
          </a:p>
        </p:txBody>
      </p:sp>
      <p:sp>
        <p:nvSpPr>
          <p:cNvPr id="5" name="Oval 4"/>
          <p:cNvSpPr/>
          <p:nvPr/>
        </p:nvSpPr>
        <p:spPr>
          <a:xfrm>
            <a:off x="8942292" y="2191870"/>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B</a:t>
            </a:r>
            <a:endParaRPr lang="en-US" sz="2000" b="1" dirty="0"/>
          </a:p>
        </p:txBody>
      </p:sp>
      <p:sp>
        <p:nvSpPr>
          <p:cNvPr id="6" name="Oval 5"/>
          <p:cNvSpPr/>
          <p:nvPr/>
        </p:nvSpPr>
        <p:spPr>
          <a:xfrm>
            <a:off x="8480610" y="3088340"/>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C</a:t>
            </a:r>
            <a:endParaRPr lang="en-US" sz="2000" b="1" dirty="0"/>
          </a:p>
        </p:txBody>
      </p:sp>
      <p:sp>
        <p:nvSpPr>
          <p:cNvPr id="7" name="Oval 6"/>
          <p:cNvSpPr/>
          <p:nvPr/>
        </p:nvSpPr>
        <p:spPr>
          <a:xfrm>
            <a:off x="9475692" y="3088340"/>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E</a:t>
            </a:r>
            <a:endParaRPr lang="en-US" sz="2000" b="1" dirty="0"/>
          </a:p>
        </p:txBody>
      </p:sp>
      <p:sp>
        <p:nvSpPr>
          <p:cNvPr id="8" name="Oval 7"/>
          <p:cNvSpPr/>
          <p:nvPr/>
        </p:nvSpPr>
        <p:spPr>
          <a:xfrm>
            <a:off x="9914962" y="2191870"/>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D</a:t>
            </a:r>
            <a:endParaRPr lang="en-US" sz="2000" b="1" dirty="0"/>
          </a:p>
        </p:txBody>
      </p:sp>
      <p:sp>
        <p:nvSpPr>
          <p:cNvPr id="9" name="Oval 8"/>
          <p:cNvSpPr/>
          <p:nvPr/>
        </p:nvSpPr>
        <p:spPr>
          <a:xfrm>
            <a:off x="10403538" y="3088340"/>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G</a:t>
            </a:r>
            <a:endParaRPr lang="en-US" sz="2000" b="1" dirty="0"/>
          </a:p>
        </p:txBody>
      </p:sp>
      <p:sp>
        <p:nvSpPr>
          <p:cNvPr id="10" name="Oval 9"/>
          <p:cNvSpPr/>
          <p:nvPr/>
        </p:nvSpPr>
        <p:spPr>
          <a:xfrm>
            <a:off x="9923927" y="3917575"/>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F</a:t>
            </a:r>
            <a:endParaRPr lang="en-US" sz="2000" b="1" dirty="0"/>
          </a:p>
        </p:txBody>
      </p:sp>
      <p:cxnSp>
        <p:nvCxnSpPr>
          <p:cNvPr id="11" name="Straight Arrow Connector 10"/>
          <p:cNvCxnSpPr>
            <a:stCxn id="4" idx="3"/>
            <a:endCxn id="5" idx="0"/>
          </p:cNvCxnSpPr>
          <p:nvPr/>
        </p:nvCxnSpPr>
        <p:spPr>
          <a:xfrm flipH="1">
            <a:off x="9223092" y="1774756"/>
            <a:ext cx="249679" cy="417114"/>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a:stCxn id="5" idx="3"/>
            <a:endCxn id="6" idx="0"/>
          </p:cNvCxnSpPr>
          <p:nvPr/>
        </p:nvCxnSpPr>
        <p:spPr>
          <a:xfrm flipH="1">
            <a:off x="8761410" y="2671226"/>
            <a:ext cx="263126" cy="417114"/>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a:stCxn id="4" idx="5"/>
            <a:endCxn id="8" idx="0"/>
          </p:cNvCxnSpPr>
          <p:nvPr/>
        </p:nvCxnSpPr>
        <p:spPr>
          <a:xfrm>
            <a:off x="9869883" y="1774756"/>
            <a:ext cx="325879" cy="417114"/>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a:stCxn id="8" idx="3"/>
            <a:endCxn id="7" idx="0"/>
          </p:cNvCxnSpPr>
          <p:nvPr/>
        </p:nvCxnSpPr>
        <p:spPr>
          <a:xfrm flipH="1">
            <a:off x="9756492" y="2671226"/>
            <a:ext cx="240714" cy="417114"/>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a:stCxn id="8" idx="5"/>
            <a:endCxn id="9" idx="0"/>
          </p:cNvCxnSpPr>
          <p:nvPr/>
        </p:nvCxnSpPr>
        <p:spPr>
          <a:xfrm>
            <a:off x="10394318" y="2671226"/>
            <a:ext cx="290020" cy="417114"/>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a:stCxn id="7" idx="5"/>
            <a:endCxn id="10" idx="0"/>
          </p:cNvCxnSpPr>
          <p:nvPr/>
        </p:nvCxnSpPr>
        <p:spPr>
          <a:xfrm>
            <a:off x="9955048" y="3567696"/>
            <a:ext cx="249679" cy="349879"/>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17" name="TextBox 16"/>
          <p:cNvSpPr txBox="1"/>
          <p:nvPr/>
        </p:nvSpPr>
        <p:spPr>
          <a:xfrm>
            <a:off x="8507474" y="5362844"/>
            <a:ext cx="369012" cy="461665"/>
          </a:xfrm>
          <a:prstGeom prst="rect">
            <a:avLst/>
          </a:prstGeom>
          <a:noFill/>
        </p:spPr>
        <p:txBody>
          <a:bodyPr wrap="none" rtlCol="0">
            <a:spAutoFit/>
          </a:bodyPr>
          <a:lstStyle/>
          <a:p>
            <a:pPr algn="ctr"/>
            <a:r>
              <a:rPr lang="en-IN" sz="2400" b="1" dirty="0">
                <a:solidFill>
                  <a:srgbClr val="C00000"/>
                </a:solidFill>
              </a:rPr>
              <a:t>A</a:t>
            </a:r>
            <a:endParaRPr lang="en-US" sz="2400" b="1" dirty="0">
              <a:solidFill>
                <a:srgbClr val="C00000"/>
              </a:solidFill>
            </a:endParaRPr>
          </a:p>
        </p:txBody>
      </p:sp>
      <p:sp>
        <p:nvSpPr>
          <p:cNvPr id="18" name="TextBox 17"/>
          <p:cNvSpPr txBox="1"/>
          <p:nvPr/>
        </p:nvSpPr>
        <p:spPr>
          <a:xfrm>
            <a:off x="8918520" y="5362844"/>
            <a:ext cx="357790" cy="461665"/>
          </a:xfrm>
          <a:prstGeom prst="rect">
            <a:avLst/>
          </a:prstGeom>
          <a:noFill/>
        </p:spPr>
        <p:txBody>
          <a:bodyPr wrap="none" rtlCol="0">
            <a:spAutoFit/>
          </a:bodyPr>
          <a:lstStyle/>
          <a:p>
            <a:pPr algn="ctr"/>
            <a:r>
              <a:rPr lang="en-IN" sz="2400" b="1" dirty="0">
                <a:solidFill>
                  <a:srgbClr val="C00000"/>
                </a:solidFill>
              </a:rPr>
              <a:t>B</a:t>
            </a:r>
            <a:endParaRPr lang="en-US" sz="2400" b="1" dirty="0">
              <a:solidFill>
                <a:srgbClr val="C00000"/>
              </a:solidFill>
            </a:endParaRPr>
          </a:p>
        </p:txBody>
      </p:sp>
      <p:sp>
        <p:nvSpPr>
          <p:cNvPr id="19" name="TextBox 18"/>
          <p:cNvSpPr txBox="1"/>
          <p:nvPr/>
        </p:nvSpPr>
        <p:spPr>
          <a:xfrm>
            <a:off x="9318344" y="5362844"/>
            <a:ext cx="360996" cy="461665"/>
          </a:xfrm>
          <a:prstGeom prst="rect">
            <a:avLst/>
          </a:prstGeom>
          <a:noFill/>
        </p:spPr>
        <p:txBody>
          <a:bodyPr wrap="none" rtlCol="0">
            <a:spAutoFit/>
          </a:bodyPr>
          <a:lstStyle/>
          <a:p>
            <a:pPr algn="ctr"/>
            <a:r>
              <a:rPr lang="en-IN" sz="2400" b="1" dirty="0">
                <a:solidFill>
                  <a:srgbClr val="C00000"/>
                </a:solidFill>
              </a:rPr>
              <a:t>C</a:t>
            </a:r>
            <a:endParaRPr lang="en-US" sz="2400" b="1" dirty="0">
              <a:solidFill>
                <a:srgbClr val="C00000"/>
              </a:solidFill>
            </a:endParaRPr>
          </a:p>
        </p:txBody>
      </p:sp>
      <p:sp>
        <p:nvSpPr>
          <p:cNvPr id="20" name="Rectangle 19"/>
          <p:cNvSpPr/>
          <p:nvPr/>
        </p:nvSpPr>
        <p:spPr>
          <a:xfrm>
            <a:off x="9721374" y="5362844"/>
            <a:ext cx="357790" cy="461665"/>
          </a:xfrm>
          <a:prstGeom prst="rect">
            <a:avLst/>
          </a:prstGeom>
        </p:spPr>
        <p:txBody>
          <a:bodyPr wrap="none">
            <a:spAutoFit/>
          </a:bodyPr>
          <a:lstStyle/>
          <a:p>
            <a:r>
              <a:rPr lang="en-IN" sz="2400" b="1" dirty="0">
                <a:solidFill>
                  <a:srgbClr val="C00000"/>
                </a:solidFill>
              </a:rPr>
              <a:t>D</a:t>
            </a:r>
            <a:endParaRPr lang="en-US" sz="2400" b="1" dirty="0"/>
          </a:p>
        </p:txBody>
      </p:sp>
      <p:sp>
        <p:nvSpPr>
          <p:cNvPr id="21" name="Rectangle 20"/>
          <p:cNvSpPr/>
          <p:nvPr/>
        </p:nvSpPr>
        <p:spPr>
          <a:xfrm>
            <a:off x="10121198" y="5362844"/>
            <a:ext cx="335348" cy="461665"/>
          </a:xfrm>
          <a:prstGeom prst="rect">
            <a:avLst/>
          </a:prstGeom>
        </p:spPr>
        <p:txBody>
          <a:bodyPr wrap="none">
            <a:spAutoFit/>
          </a:bodyPr>
          <a:lstStyle/>
          <a:p>
            <a:r>
              <a:rPr lang="en-IN" sz="2400" b="1" dirty="0">
                <a:solidFill>
                  <a:srgbClr val="C00000"/>
                </a:solidFill>
              </a:rPr>
              <a:t>E</a:t>
            </a:r>
            <a:endParaRPr lang="en-US" sz="2400" b="1" dirty="0"/>
          </a:p>
        </p:txBody>
      </p:sp>
      <p:sp>
        <p:nvSpPr>
          <p:cNvPr id="22" name="Rectangle 21"/>
          <p:cNvSpPr/>
          <p:nvPr/>
        </p:nvSpPr>
        <p:spPr>
          <a:xfrm>
            <a:off x="10498580" y="5362844"/>
            <a:ext cx="330540" cy="461665"/>
          </a:xfrm>
          <a:prstGeom prst="rect">
            <a:avLst/>
          </a:prstGeom>
        </p:spPr>
        <p:txBody>
          <a:bodyPr wrap="none">
            <a:spAutoFit/>
          </a:bodyPr>
          <a:lstStyle/>
          <a:p>
            <a:r>
              <a:rPr lang="en-IN" sz="2400" b="1" dirty="0">
                <a:solidFill>
                  <a:srgbClr val="C00000"/>
                </a:solidFill>
              </a:rPr>
              <a:t>F</a:t>
            </a:r>
            <a:endParaRPr lang="en-US" sz="2400" b="1" dirty="0"/>
          </a:p>
        </p:txBody>
      </p:sp>
      <p:sp>
        <p:nvSpPr>
          <p:cNvPr id="23" name="Rectangle 22"/>
          <p:cNvSpPr/>
          <p:nvPr/>
        </p:nvSpPr>
        <p:spPr>
          <a:xfrm>
            <a:off x="10871153" y="5362844"/>
            <a:ext cx="364202" cy="461665"/>
          </a:xfrm>
          <a:prstGeom prst="rect">
            <a:avLst/>
          </a:prstGeom>
        </p:spPr>
        <p:txBody>
          <a:bodyPr wrap="none">
            <a:spAutoFit/>
          </a:bodyPr>
          <a:lstStyle/>
          <a:p>
            <a:r>
              <a:rPr lang="en-IN" sz="2400" b="1" dirty="0">
                <a:solidFill>
                  <a:srgbClr val="C00000"/>
                </a:solidFill>
              </a:rPr>
              <a:t>G</a:t>
            </a:r>
            <a:endParaRPr lang="en-US" sz="2400" b="1" dirty="0"/>
          </a:p>
        </p:txBody>
      </p:sp>
      <p:sp>
        <p:nvSpPr>
          <p:cNvPr id="24" name="TextBox 23"/>
          <p:cNvSpPr txBox="1"/>
          <p:nvPr/>
        </p:nvSpPr>
        <p:spPr>
          <a:xfrm>
            <a:off x="8000999" y="4827493"/>
            <a:ext cx="3953435" cy="400110"/>
          </a:xfrm>
          <a:prstGeom prst="rect">
            <a:avLst/>
          </a:prstGeom>
          <a:noFill/>
        </p:spPr>
        <p:txBody>
          <a:bodyPr wrap="square" rtlCol="0">
            <a:spAutoFit/>
          </a:bodyPr>
          <a:lstStyle/>
          <a:p>
            <a:r>
              <a:rPr lang="en-IN" sz="2000" b="1" dirty="0" err="1"/>
              <a:t>Preorder</a:t>
            </a:r>
            <a:r>
              <a:rPr lang="en-IN" sz="2000" b="1" dirty="0"/>
              <a:t> traversal of a given tree as</a:t>
            </a:r>
            <a:endParaRPr lang="en-US" sz="2000" b="1" dirty="0"/>
          </a:p>
        </p:txBody>
      </p:sp>
      <p:sp>
        <p:nvSpPr>
          <p:cNvPr id="25" name="TextBox 24"/>
          <p:cNvSpPr txBox="1"/>
          <p:nvPr/>
        </p:nvSpPr>
        <p:spPr>
          <a:xfrm>
            <a:off x="9936203" y="1376145"/>
            <a:ext cx="377026" cy="400110"/>
          </a:xfrm>
          <a:prstGeom prst="rect">
            <a:avLst/>
          </a:prstGeom>
          <a:noFill/>
        </p:spPr>
        <p:txBody>
          <a:bodyPr wrap="none" rtlCol="0">
            <a:spAutoFit/>
          </a:bodyPr>
          <a:lstStyle/>
          <a:p>
            <a:r>
              <a:rPr lang="en-US" sz="2000" dirty="0">
                <a:solidFill>
                  <a:srgbClr val="C00000"/>
                </a:solidFill>
              </a:rPr>
              <a:t>✓</a:t>
            </a:r>
          </a:p>
        </p:txBody>
      </p:sp>
      <p:sp>
        <p:nvSpPr>
          <p:cNvPr id="26" name="TextBox 25"/>
          <p:cNvSpPr txBox="1"/>
          <p:nvPr/>
        </p:nvSpPr>
        <p:spPr>
          <a:xfrm>
            <a:off x="9457353" y="2272615"/>
            <a:ext cx="377026" cy="400110"/>
          </a:xfrm>
          <a:prstGeom prst="rect">
            <a:avLst/>
          </a:prstGeom>
          <a:noFill/>
        </p:spPr>
        <p:txBody>
          <a:bodyPr wrap="none" rtlCol="0">
            <a:spAutoFit/>
          </a:bodyPr>
          <a:lstStyle/>
          <a:p>
            <a:r>
              <a:rPr lang="en-US" sz="2000" dirty="0">
                <a:solidFill>
                  <a:srgbClr val="C00000"/>
                </a:solidFill>
              </a:rPr>
              <a:t>✓</a:t>
            </a:r>
          </a:p>
        </p:txBody>
      </p:sp>
      <p:sp>
        <p:nvSpPr>
          <p:cNvPr id="27" name="TextBox 26"/>
          <p:cNvSpPr txBox="1"/>
          <p:nvPr/>
        </p:nvSpPr>
        <p:spPr>
          <a:xfrm>
            <a:off x="9001909" y="3169085"/>
            <a:ext cx="377026" cy="400110"/>
          </a:xfrm>
          <a:prstGeom prst="rect">
            <a:avLst/>
          </a:prstGeom>
          <a:noFill/>
        </p:spPr>
        <p:txBody>
          <a:bodyPr wrap="none" rtlCol="0">
            <a:spAutoFit/>
          </a:bodyPr>
          <a:lstStyle/>
          <a:p>
            <a:r>
              <a:rPr lang="en-US" sz="2000" dirty="0">
                <a:solidFill>
                  <a:srgbClr val="C00000"/>
                </a:solidFill>
              </a:rPr>
              <a:t>✓</a:t>
            </a:r>
          </a:p>
        </p:txBody>
      </p:sp>
      <p:sp>
        <p:nvSpPr>
          <p:cNvPr id="28" name="TextBox 27"/>
          <p:cNvSpPr txBox="1"/>
          <p:nvPr/>
        </p:nvSpPr>
        <p:spPr>
          <a:xfrm>
            <a:off x="10451655" y="2272615"/>
            <a:ext cx="377026" cy="400110"/>
          </a:xfrm>
          <a:prstGeom prst="rect">
            <a:avLst/>
          </a:prstGeom>
          <a:noFill/>
        </p:spPr>
        <p:txBody>
          <a:bodyPr wrap="none" rtlCol="0">
            <a:spAutoFit/>
          </a:bodyPr>
          <a:lstStyle/>
          <a:p>
            <a:r>
              <a:rPr lang="en-US" sz="2000" dirty="0">
                <a:solidFill>
                  <a:srgbClr val="C00000"/>
                </a:solidFill>
              </a:rPr>
              <a:t>✓</a:t>
            </a:r>
          </a:p>
        </p:txBody>
      </p:sp>
      <p:sp>
        <p:nvSpPr>
          <p:cNvPr id="29" name="TextBox 28"/>
          <p:cNvSpPr txBox="1"/>
          <p:nvPr/>
        </p:nvSpPr>
        <p:spPr>
          <a:xfrm>
            <a:off x="9981419" y="3169085"/>
            <a:ext cx="377026" cy="400110"/>
          </a:xfrm>
          <a:prstGeom prst="rect">
            <a:avLst/>
          </a:prstGeom>
          <a:noFill/>
        </p:spPr>
        <p:txBody>
          <a:bodyPr wrap="none" rtlCol="0">
            <a:spAutoFit/>
          </a:bodyPr>
          <a:lstStyle/>
          <a:p>
            <a:r>
              <a:rPr lang="en-US" sz="2000" dirty="0">
                <a:solidFill>
                  <a:srgbClr val="C00000"/>
                </a:solidFill>
              </a:rPr>
              <a:t>✓</a:t>
            </a:r>
          </a:p>
        </p:txBody>
      </p:sp>
      <p:sp>
        <p:nvSpPr>
          <p:cNvPr id="30" name="TextBox 29"/>
          <p:cNvSpPr txBox="1"/>
          <p:nvPr/>
        </p:nvSpPr>
        <p:spPr>
          <a:xfrm>
            <a:off x="10475253" y="3998320"/>
            <a:ext cx="377026" cy="400110"/>
          </a:xfrm>
          <a:prstGeom prst="rect">
            <a:avLst/>
          </a:prstGeom>
          <a:noFill/>
        </p:spPr>
        <p:txBody>
          <a:bodyPr wrap="none" rtlCol="0">
            <a:spAutoFit/>
          </a:bodyPr>
          <a:lstStyle/>
          <a:p>
            <a:r>
              <a:rPr lang="en-US" sz="2000" dirty="0">
                <a:solidFill>
                  <a:srgbClr val="C00000"/>
                </a:solidFill>
              </a:rPr>
              <a:t>✓</a:t>
            </a:r>
          </a:p>
        </p:txBody>
      </p:sp>
      <p:sp>
        <p:nvSpPr>
          <p:cNvPr id="31" name="TextBox 30"/>
          <p:cNvSpPr txBox="1"/>
          <p:nvPr/>
        </p:nvSpPr>
        <p:spPr>
          <a:xfrm>
            <a:off x="10919008" y="3169085"/>
            <a:ext cx="377026" cy="400110"/>
          </a:xfrm>
          <a:prstGeom prst="rect">
            <a:avLst/>
          </a:prstGeom>
          <a:noFill/>
        </p:spPr>
        <p:txBody>
          <a:bodyPr wrap="none" rtlCol="0">
            <a:spAutoFit/>
          </a:bodyPr>
          <a:lstStyle/>
          <a:p>
            <a:r>
              <a:rPr lang="en-US" sz="2000" dirty="0">
                <a:solidFill>
                  <a:srgbClr val="C00000"/>
                </a:solidFill>
              </a:rPr>
              <a:t>✓</a:t>
            </a:r>
          </a:p>
        </p:txBody>
      </p:sp>
      <p:cxnSp>
        <p:nvCxnSpPr>
          <p:cNvPr id="33" name="Straight Connector 32"/>
          <p:cNvCxnSpPr/>
          <p:nvPr/>
        </p:nvCxnSpPr>
        <p:spPr>
          <a:xfrm>
            <a:off x="7620000" y="1066800"/>
            <a:ext cx="0" cy="518160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124515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mph" presetSubtype="2" fill="hold" nodeType="clickEffect">
                                  <p:stCondLst>
                                    <p:cond delay="0"/>
                                  </p:stCondLst>
                                  <p:childTnLst>
                                    <p:animClr clrSpc="rgb" dir="cw">
                                      <p:cBhvr>
                                        <p:cTn id="66" dur="2000" fill="hold"/>
                                        <p:tgtEl>
                                          <p:spTgt spid="4"/>
                                        </p:tgtEl>
                                        <p:attrNameLst>
                                          <p:attrName>fillcolor</p:attrName>
                                        </p:attrNameLst>
                                      </p:cBhvr>
                                      <p:to>
                                        <a:srgbClr val="00BBD3"/>
                                      </p:to>
                                    </p:animClr>
                                    <p:set>
                                      <p:cBhvr>
                                        <p:cTn id="67" dur="2000" fill="hold"/>
                                        <p:tgtEl>
                                          <p:spTgt spid="4"/>
                                        </p:tgtEl>
                                        <p:attrNameLst>
                                          <p:attrName>fill.type</p:attrName>
                                        </p:attrNameLst>
                                      </p:cBhvr>
                                      <p:to>
                                        <p:strVal val="solid"/>
                                      </p:to>
                                    </p:set>
                                    <p:set>
                                      <p:cBhvr>
                                        <p:cTn id="68" dur="2000" fill="hold"/>
                                        <p:tgtEl>
                                          <p:spTgt spid="4"/>
                                        </p:tgtEl>
                                        <p:attrNameLst>
                                          <p:attrName>fill.on</p:attrName>
                                        </p:attrNameLst>
                                      </p:cBhvr>
                                      <p:to>
                                        <p:strVal val="tru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5"/>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mph" presetSubtype="2" fill="hold" nodeType="clickEffect">
                                  <p:stCondLst>
                                    <p:cond delay="0"/>
                                  </p:stCondLst>
                                  <p:childTnLst>
                                    <p:animClr clrSpc="rgb" dir="cw">
                                      <p:cBhvr>
                                        <p:cTn id="80" dur="2000" fill="hold"/>
                                        <p:tgtEl>
                                          <p:spTgt spid="5"/>
                                        </p:tgtEl>
                                        <p:attrNameLst>
                                          <p:attrName>fillcolor</p:attrName>
                                        </p:attrNameLst>
                                      </p:cBhvr>
                                      <p:to>
                                        <a:schemeClr val="accent2"/>
                                      </p:to>
                                    </p:animClr>
                                    <p:set>
                                      <p:cBhvr>
                                        <p:cTn id="81" dur="2000" fill="hold"/>
                                        <p:tgtEl>
                                          <p:spTgt spid="5"/>
                                        </p:tgtEl>
                                        <p:attrNameLst>
                                          <p:attrName>fill.type</p:attrName>
                                        </p:attrNameLst>
                                      </p:cBhvr>
                                      <p:to>
                                        <p:strVal val="solid"/>
                                      </p:to>
                                    </p:set>
                                    <p:set>
                                      <p:cBhvr>
                                        <p:cTn id="82" dur="2000" fill="hold"/>
                                        <p:tgtEl>
                                          <p:spTgt spid="5"/>
                                        </p:tgtEl>
                                        <p:attrNameLst>
                                          <p:attrName>fill.on</p:attrName>
                                        </p:attrNameLst>
                                      </p:cBhvr>
                                      <p:to>
                                        <p:strVal val="tru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6"/>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mph" presetSubtype="2" fill="hold" nodeType="clickEffect">
                                  <p:stCondLst>
                                    <p:cond delay="0"/>
                                  </p:stCondLst>
                                  <p:childTnLst>
                                    <p:animClr clrSpc="rgb" dir="cw">
                                      <p:cBhvr>
                                        <p:cTn id="94" dur="2000" fill="hold"/>
                                        <p:tgtEl>
                                          <p:spTgt spid="6"/>
                                        </p:tgtEl>
                                        <p:attrNameLst>
                                          <p:attrName>fillcolor</p:attrName>
                                        </p:attrNameLst>
                                      </p:cBhvr>
                                      <p:to>
                                        <a:schemeClr val="accent2"/>
                                      </p:to>
                                    </p:animClr>
                                    <p:set>
                                      <p:cBhvr>
                                        <p:cTn id="95" dur="2000" fill="hold"/>
                                        <p:tgtEl>
                                          <p:spTgt spid="6"/>
                                        </p:tgtEl>
                                        <p:attrNameLst>
                                          <p:attrName>fill.type</p:attrName>
                                        </p:attrNameLst>
                                      </p:cBhvr>
                                      <p:to>
                                        <p:strVal val="solid"/>
                                      </p:to>
                                    </p:set>
                                    <p:set>
                                      <p:cBhvr>
                                        <p:cTn id="96" dur="2000" fill="hold"/>
                                        <p:tgtEl>
                                          <p:spTgt spid="6"/>
                                        </p:tgtEl>
                                        <p:attrNameLst>
                                          <p:attrName>fill.on</p:attrName>
                                        </p:attrNameLst>
                                      </p:cBhvr>
                                      <p:to>
                                        <p:strVal val="tru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27"/>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19"/>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mph" presetSubtype="2" fill="hold" nodeType="clickEffect">
                                  <p:stCondLst>
                                    <p:cond delay="0"/>
                                  </p:stCondLst>
                                  <p:childTnLst>
                                    <p:animClr clrSpc="rgb" dir="cw">
                                      <p:cBhvr>
                                        <p:cTn id="108" dur="2000" fill="hold"/>
                                        <p:tgtEl>
                                          <p:spTgt spid="8"/>
                                        </p:tgtEl>
                                        <p:attrNameLst>
                                          <p:attrName>fillcolor</p:attrName>
                                        </p:attrNameLst>
                                      </p:cBhvr>
                                      <p:to>
                                        <a:schemeClr val="accent2"/>
                                      </p:to>
                                    </p:animClr>
                                    <p:set>
                                      <p:cBhvr>
                                        <p:cTn id="109" dur="2000" fill="hold"/>
                                        <p:tgtEl>
                                          <p:spTgt spid="8"/>
                                        </p:tgtEl>
                                        <p:attrNameLst>
                                          <p:attrName>fill.type</p:attrName>
                                        </p:attrNameLst>
                                      </p:cBhvr>
                                      <p:to>
                                        <p:strVal val="solid"/>
                                      </p:to>
                                    </p:set>
                                    <p:set>
                                      <p:cBhvr>
                                        <p:cTn id="110" dur="2000" fill="hold"/>
                                        <p:tgtEl>
                                          <p:spTgt spid="8"/>
                                        </p:tgtEl>
                                        <p:attrNameLst>
                                          <p:attrName>fill.on</p:attrName>
                                        </p:attrNameLst>
                                      </p:cBhvr>
                                      <p:to>
                                        <p:strVal val="tru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28"/>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20"/>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mph" presetSubtype="2" fill="hold" nodeType="clickEffect">
                                  <p:stCondLst>
                                    <p:cond delay="0"/>
                                  </p:stCondLst>
                                  <p:childTnLst>
                                    <p:animClr clrSpc="rgb" dir="cw">
                                      <p:cBhvr>
                                        <p:cTn id="122" dur="2000" fill="hold"/>
                                        <p:tgtEl>
                                          <p:spTgt spid="7"/>
                                        </p:tgtEl>
                                        <p:attrNameLst>
                                          <p:attrName>fillcolor</p:attrName>
                                        </p:attrNameLst>
                                      </p:cBhvr>
                                      <p:to>
                                        <a:schemeClr val="accent2"/>
                                      </p:to>
                                    </p:animClr>
                                    <p:set>
                                      <p:cBhvr>
                                        <p:cTn id="123" dur="2000" fill="hold"/>
                                        <p:tgtEl>
                                          <p:spTgt spid="7"/>
                                        </p:tgtEl>
                                        <p:attrNameLst>
                                          <p:attrName>fill.type</p:attrName>
                                        </p:attrNameLst>
                                      </p:cBhvr>
                                      <p:to>
                                        <p:strVal val="solid"/>
                                      </p:to>
                                    </p:set>
                                    <p:set>
                                      <p:cBhvr>
                                        <p:cTn id="124" dur="2000" fill="hold"/>
                                        <p:tgtEl>
                                          <p:spTgt spid="7"/>
                                        </p:tgtEl>
                                        <p:attrNameLst>
                                          <p:attrName>fill.on</p:attrName>
                                        </p:attrNameLst>
                                      </p:cBhvr>
                                      <p:to>
                                        <p:strVal val="tru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29"/>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21"/>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mph" presetSubtype="2" fill="hold" nodeType="clickEffect">
                                  <p:stCondLst>
                                    <p:cond delay="0"/>
                                  </p:stCondLst>
                                  <p:childTnLst>
                                    <p:animClr clrSpc="rgb" dir="cw">
                                      <p:cBhvr>
                                        <p:cTn id="136" dur="2000" fill="hold"/>
                                        <p:tgtEl>
                                          <p:spTgt spid="10"/>
                                        </p:tgtEl>
                                        <p:attrNameLst>
                                          <p:attrName>fillcolor</p:attrName>
                                        </p:attrNameLst>
                                      </p:cBhvr>
                                      <p:to>
                                        <a:schemeClr val="accent2"/>
                                      </p:to>
                                    </p:animClr>
                                    <p:set>
                                      <p:cBhvr>
                                        <p:cTn id="137" dur="2000" fill="hold"/>
                                        <p:tgtEl>
                                          <p:spTgt spid="10"/>
                                        </p:tgtEl>
                                        <p:attrNameLst>
                                          <p:attrName>fill.type</p:attrName>
                                        </p:attrNameLst>
                                      </p:cBhvr>
                                      <p:to>
                                        <p:strVal val="solid"/>
                                      </p:to>
                                    </p:set>
                                    <p:set>
                                      <p:cBhvr>
                                        <p:cTn id="138" dur="2000" fill="hold"/>
                                        <p:tgtEl>
                                          <p:spTgt spid="10"/>
                                        </p:tgtEl>
                                        <p:attrNameLst>
                                          <p:attrName>fill.on</p:attrName>
                                        </p:attrNameLst>
                                      </p:cBhvr>
                                      <p:to>
                                        <p:strVal val="tru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30"/>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22"/>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mph" presetSubtype="2" fill="hold" nodeType="clickEffect">
                                  <p:stCondLst>
                                    <p:cond delay="0"/>
                                  </p:stCondLst>
                                  <p:childTnLst>
                                    <p:animClr clrSpc="rgb" dir="cw">
                                      <p:cBhvr>
                                        <p:cTn id="150" dur="2000" fill="hold"/>
                                        <p:tgtEl>
                                          <p:spTgt spid="9"/>
                                        </p:tgtEl>
                                        <p:attrNameLst>
                                          <p:attrName>fillcolor</p:attrName>
                                        </p:attrNameLst>
                                      </p:cBhvr>
                                      <p:to>
                                        <a:schemeClr val="accent2"/>
                                      </p:to>
                                    </p:animClr>
                                    <p:set>
                                      <p:cBhvr>
                                        <p:cTn id="151" dur="2000" fill="hold"/>
                                        <p:tgtEl>
                                          <p:spTgt spid="9"/>
                                        </p:tgtEl>
                                        <p:attrNameLst>
                                          <p:attrName>fill.type</p:attrName>
                                        </p:attrNameLst>
                                      </p:cBhvr>
                                      <p:to>
                                        <p:strVal val="solid"/>
                                      </p:to>
                                    </p:set>
                                    <p:set>
                                      <p:cBhvr>
                                        <p:cTn id="152" dur="2000" fill="hold"/>
                                        <p:tgtEl>
                                          <p:spTgt spid="9"/>
                                        </p:tgtEl>
                                        <p:attrNameLst>
                                          <p:attrName>fill.on</p:attrName>
                                        </p:attrNameLst>
                                      </p:cBhvr>
                                      <p:to>
                                        <p:strVal val="tru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0" nodeType="clickEffect">
                                  <p:stCondLst>
                                    <p:cond delay="0"/>
                                  </p:stCondLst>
                                  <p:childTnLst>
                                    <p:set>
                                      <p:cBhvr>
                                        <p:cTn id="156" dur="1" fill="hold">
                                          <p:stCondLst>
                                            <p:cond delay="0"/>
                                          </p:stCondLst>
                                        </p:cTn>
                                        <p:tgtEl>
                                          <p:spTgt spid="31"/>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7" grpId="0"/>
      <p:bldP spid="18" grpId="0"/>
      <p:bldP spid="19" grpId="0"/>
      <p:bldP spid="20" grpId="0"/>
      <p:bldP spid="21" grpId="0"/>
      <p:bldP spid="22" grpId="0"/>
      <p:bldP spid="23" grpId="0"/>
      <p:bldP spid="24" grpId="0"/>
      <p:bldP spid="25" grpId="0"/>
      <p:bldP spid="26" grpId="0"/>
      <p:bldP spid="27" grpId="0"/>
      <p:bldP spid="28" grpId="0"/>
      <p:bldP spid="29" grpId="0"/>
      <p:bldP spid="30" grpId="0"/>
      <p:bldP spid="3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5409128" y="947013"/>
            <a:ext cx="6493630" cy="484418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Java code to Insert a Node in BST</a:t>
            </a:r>
          </a:p>
        </p:txBody>
      </p:sp>
      <p:sp>
        <p:nvSpPr>
          <p:cNvPr id="9" name="Rectangle 8"/>
          <p:cNvSpPr/>
          <p:nvPr/>
        </p:nvSpPr>
        <p:spPr>
          <a:xfrm>
            <a:off x="344679" y="946208"/>
            <a:ext cx="4896838" cy="484499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56118" y="946208"/>
            <a:ext cx="4470523" cy="430887"/>
          </a:xfrm>
          <a:prstGeom prst="rect">
            <a:avLst/>
          </a:prstGeom>
          <a:noFill/>
        </p:spPr>
        <p:txBody>
          <a:bodyPr wrap="square" rtlCol="0">
            <a:spAutoFit/>
          </a:bodyPr>
          <a:lstStyle/>
          <a:p>
            <a:r>
              <a:rPr lang="en-US" sz="2200" dirty="0">
                <a:solidFill>
                  <a:schemeClr val="accent2">
                    <a:lumMod val="75000"/>
                  </a:schemeClr>
                </a:solidFill>
              </a:rPr>
              <a:t>public class</a:t>
            </a:r>
            <a:r>
              <a:rPr lang="en-US" sz="2200" dirty="0"/>
              <a:t>  </a:t>
            </a:r>
            <a:r>
              <a:rPr lang="en-US" sz="2200" dirty="0" err="1">
                <a:solidFill>
                  <a:schemeClr val="accent6"/>
                </a:solidFill>
              </a:rPr>
              <a:t>BinarySearchTree</a:t>
            </a:r>
            <a:r>
              <a:rPr lang="en-US" sz="2200" dirty="0"/>
              <a:t> </a:t>
            </a:r>
            <a:r>
              <a:rPr lang="en-US" sz="2200" b="1" dirty="0">
                <a:solidFill>
                  <a:schemeClr val="accent6"/>
                </a:solidFill>
              </a:rPr>
              <a:t>{ </a:t>
            </a:r>
          </a:p>
        </p:txBody>
      </p:sp>
      <p:sp>
        <p:nvSpPr>
          <p:cNvPr id="17" name="TextBox 16"/>
          <p:cNvSpPr txBox="1"/>
          <p:nvPr/>
        </p:nvSpPr>
        <p:spPr>
          <a:xfrm>
            <a:off x="5677464" y="1023482"/>
            <a:ext cx="5619990" cy="430887"/>
          </a:xfrm>
          <a:prstGeom prst="rect">
            <a:avLst/>
          </a:prstGeom>
          <a:noFill/>
        </p:spPr>
        <p:txBody>
          <a:bodyPr wrap="square" rtlCol="0">
            <a:spAutoFit/>
          </a:bodyPr>
          <a:lstStyle/>
          <a:p>
            <a:r>
              <a:rPr lang="en-US" sz="2200" dirty="0">
                <a:solidFill>
                  <a:schemeClr val="accent2">
                    <a:lumMod val="75000"/>
                  </a:schemeClr>
                </a:solidFill>
              </a:rPr>
              <a:t>public Node </a:t>
            </a:r>
            <a:r>
              <a:rPr lang="en-US" sz="2200" dirty="0" err="1">
                <a:solidFill>
                  <a:schemeClr val="accent6"/>
                </a:solidFill>
              </a:rPr>
              <a:t>insertRecord</a:t>
            </a:r>
            <a:r>
              <a:rPr lang="en-US" sz="2200" dirty="0"/>
              <a:t>(</a:t>
            </a:r>
            <a:r>
              <a:rPr lang="en-US" sz="2200" dirty="0">
                <a:solidFill>
                  <a:schemeClr val="accent2">
                    <a:lumMod val="75000"/>
                  </a:schemeClr>
                </a:solidFill>
              </a:rPr>
              <a:t>Node</a:t>
            </a:r>
            <a:r>
              <a:rPr lang="en-US" sz="2200" dirty="0"/>
              <a:t> root, </a:t>
            </a:r>
            <a:r>
              <a:rPr lang="en-US" sz="2200" dirty="0" err="1">
                <a:solidFill>
                  <a:schemeClr val="accent2">
                    <a:lumMod val="75000"/>
                  </a:schemeClr>
                </a:solidFill>
              </a:rPr>
              <a:t>int</a:t>
            </a:r>
            <a:r>
              <a:rPr lang="en-US" sz="2200" dirty="0"/>
              <a:t> data) {</a:t>
            </a:r>
          </a:p>
        </p:txBody>
      </p:sp>
      <p:sp>
        <p:nvSpPr>
          <p:cNvPr id="19" name="TextBox 18"/>
          <p:cNvSpPr txBox="1"/>
          <p:nvPr/>
        </p:nvSpPr>
        <p:spPr>
          <a:xfrm>
            <a:off x="6264691" y="1475530"/>
            <a:ext cx="4519537" cy="1446550"/>
          </a:xfrm>
          <a:prstGeom prst="rect">
            <a:avLst/>
          </a:prstGeom>
          <a:noFill/>
        </p:spPr>
        <p:txBody>
          <a:bodyPr wrap="square" rtlCol="0">
            <a:spAutoFit/>
          </a:bodyPr>
          <a:lstStyle/>
          <a:p>
            <a:r>
              <a:rPr lang="en-US" sz="2200" dirty="0"/>
              <a:t>if (root == null) {</a:t>
            </a:r>
          </a:p>
          <a:p>
            <a:r>
              <a:rPr lang="en-US" sz="2200" dirty="0"/>
              <a:t>            root = new Node(data);</a:t>
            </a:r>
          </a:p>
          <a:p>
            <a:r>
              <a:rPr lang="en-US" sz="2200" dirty="0"/>
              <a:t>            return root;</a:t>
            </a:r>
          </a:p>
          <a:p>
            <a:r>
              <a:rPr lang="en-US" sz="2200" dirty="0"/>
              <a:t> }</a:t>
            </a:r>
          </a:p>
        </p:txBody>
      </p:sp>
      <p:sp>
        <p:nvSpPr>
          <p:cNvPr id="20" name="TextBox 19"/>
          <p:cNvSpPr txBox="1"/>
          <p:nvPr/>
        </p:nvSpPr>
        <p:spPr>
          <a:xfrm>
            <a:off x="5537915" y="2922080"/>
            <a:ext cx="6272012" cy="2800767"/>
          </a:xfrm>
          <a:prstGeom prst="rect">
            <a:avLst/>
          </a:prstGeom>
          <a:noFill/>
        </p:spPr>
        <p:txBody>
          <a:bodyPr wrap="square" rtlCol="0">
            <a:spAutoFit/>
          </a:bodyPr>
          <a:lstStyle/>
          <a:p>
            <a:r>
              <a:rPr lang="en-US" sz="2200" dirty="0"/>
              <a:t>            if (key &lt; </a:t>
            </a:r>
            <a:r>
              <a:rPr lang="en-US" sz="2200" dirty="0" err="1"/>
              <a:t>root.key</a:t>
            </a:r>
            <a:r>
              <a:rPr lang="en-US" sz="2200" dirty="0"/>
              <a:t>)</a:t>
            </a:r>
          </a:p>
          <a:p>
            <a:r>
              <a:rPr lang="en-US" sz="2200" dirty="0"/>
              <a:t>                     </a:t>
            </a:r>
            <a:r>
              <a:rPr lang="en-US" sz="2200" dirty="0" err="1"/>
              <a:t>root.left</a:t>
            </a:r>
            <a:r>
              <a:rPr lang="en-US" sz="2200" dirty="0"/>
              <a:t> = </a:t>
            </a:r>
            <a:r>
              <a:rPr lang="en-US" sz="2200" dirty="0" err="1"/>
              <a:t>insertRecord</a:t>
            </a:r>
            <a:r>
              <a:rPr lang="en-US" sz="2200" dirty="0"/>
              <a:t>(</a:t>
            </a:r>
            <a:r>
              <a:rPr lang="en-US" sz="2200" dirty="0" err="1"/>
              <a:t>root.left</a:t>
            </a:r>
            <a:r>
              <a:rPr lang="en-US" sz="2200" dirty="0"/>
              <a:t>, data);</a:t>
            </a:r>
          </a:p>
          <a:p>
            <a:r>
              <a:rPr lang="en-US" sz="2200" dirty="0"/>
              <a:t>            else if (key &gt; </a:t>
            </a:r>
            <a:r>
              <a:rPr lang="en-US" sz="2200" dirty="0" err="1"/>
              <a:t>root.key</a:t>
            </a:r>
            <a:r>
              <a:rPr lang="en-US" sz="2200" dirty="0"/>
              <a:t>)</a:t>
            </a:r>
          </a:p>
          <a:p>
            <a:r>
              <a:rPr lang="en-US" sz="2200" dirty="0"/>
              <a:t>                    </a:t>
            </a:r>
            <a:r>
              <a:rPr lang="en-US" sz="2200" dirty="0" err="1"/>
              <a:t>root.right</a:t>
            </a:r>
            <a:r>
              <a:rPr lang="en-US" sz="2200" dirty="0"/>
              <a:t> = </a:t>
            </a:r>
            <a:r>
              <a:rPr lang="en-US" sz="2200" dirty="0" err="1"/>
              <a:t>insertRecord</a:t>
            </a:r>
            <a:r>
              <a:rPr lang="en-US" sz="2200" dirty="0"/>
              <a:t>(</a:t>
            </a:r>
            <a:r>
              <a:rPr lang="en-US" sz="2200" dirty="0" err="1"/>
              <a:t>root.right</a:t>
            </a:r>
            <a:r>
              <a:rPr lang="en-US" sz="2200" dirty="0"/>
              <a:t>, data);</a:t>
            </a:r>
          </a:p>
          <a:p>
            <a:endParaRPr lang="en-US" sz="2200" dirty="0"/>
          </a:p>
          <a:p>
            <a:r>
              <a:rPr lang="en-US" sz="2200" dirty="0"/>
              <a:t>             return root;</a:t>
            </a:r>
          </a:p>
          <a:p>
            <a:r>
              <a:rPr lang="en-US" sz="2200" dirty="0"/>
              <a:t>   }</a:t>
            </a:r>
          </a:p>
          <a:p>
            <a:r>
              <a:rPr lang="en-US" sz="2200" b="1" dirty="0">
                <a:solidFill>
                  <a:schemeClr val="accent6"/>
                </a:solidFill>
              </a:rPr>
              <a:t>}</a:t>
            </a:r>
          </a:p>
        </p:txBody>
      </p:sp>
      <p:sp>
        <p:nvSpPr>
          <p:cNvPr id="16" name="TextBox 15"/>
          <p:cNvSpPr txBox="1"/>
          <p:nvPr/>
        </p:nvSpPr>
        <p:spPr>
          <a:xfrm>
            <a:off x="1173715" y="1444340"/>
            <a:ext cx="3922067" cy="3477875"/>
          </a:xfrm>
          <a:prstGeom prst="rect">
            <a:avLst/>
          </a:prstGeom>
          <a:noFill/>
        </p:spPr>
        <p:txBody>
          <a:bodyPr wrap="square" rtlCol="0">
            <a:spAutoFit/>
          </a:bodyPr>
          <a:lstStyle/>
          <a:p>
            <a:r>
              <a:rPr lang="en-US" sz="2200" dirty="0">
                <a:solidFill>
                  <a:schemeClr val="accent3">
                    <a:lumMod val="75000"/>
                  </a:schemeClr>
                </a:solidFill>
              </a:rPr>
              <a:t>Node</a:t>
            </a:r>
            <a:r>
              <a:rPr lang="en-US" sz="2100" dirty="0">
                <a:solidFill>
                  <a:schemeClr val="accent2">
                    <a:lumMod val="75000"/>
                  </a:schemeClr>
                </a:solidFill>
              </a:rPr>
              <a:t> </a:t>
            </a:r>
            <a:r>
              <a:rPr lang="en-US" sz="2200" dirty="0">
                <a:solidFill>
                  <a:schemeClr val="accent6"/>
                </a:solidFill>
              </a:rPr>
              <a:t>root;</a:t>
            </a:r>
          </a:p>
          <a:p>
            <a:r>
              <a:rPr lang="en-US" sz="2200" dirty="0"/>
              <a:t>public </a:t>
            </a:r>
            <a:r>
              <a:rPr lang="en-US" sz="2200" dirty="0" err="1"/>
              <a:t>BinarySearchTree</a:t>
            </a:r>
            <a:r>
              <a:rPr lang="en-US" sz="2200" dirty="0"/>
              <a:t>() {</a:t>
            </a:r>
          </a:p>
          <a:p>
            <a:r>
              <a:rPr lang="en-US" sz="2200" dirty="0"/>
              <a:t>        root = null;</a:t>
            </a:r>
          </a:p>
          <a:p>
            <a:r>
              <a:rPr lang="en-US" sz="2200" dirty="0"/>
              <a:t>}</a:t>
            </a:r>
          </a:p>
          <a:p>
            <a:endParaRPr lang="en-US" sz="2200" dirty="0"/>
          </a:p>
          <a:p>
            <a:r>
              <a:rPr lang="en-US" sz="2200" dirty="0"/>
              <a:t> // Insertion operation</a:t>
            </a:r>
          </a:p>
          <a:p>
            <a:r>
              <a:rPr lang="en-US" sz="2200" dirty="0"/>
              <a:t> </a:t>
            </a:r>
            <a:r>
              <a:rPr lang="en-US" sz="2200" dirty="0">
                <a:solidFill>
                  <a:schemeClr val="accent2">
                    <a:lumMod val="75000"/>
                  </a:schemeClr>
                </a:solidFill>
              </a:rPr>
              <a:t>void</a:t>
            </a:r>
            <a:r>
              <a:rPr lang="en-US" sz="2200" dirty="0"/>
              <a:t> </a:t>
            </a:r>
            <a:r>
              <a:rPr lang="en-US" sz="2200" dirty="0">
                <a:solidFill>
                  <a:schemeClr val="accent6"/>
                </a:solidFill>
              </a:rPr>
              <a:t>insert</a:t>
            </a:r>
            <a:r>
              <a:rPr lang="en-US" sz="2200" dirty="0"/>
              <a:t>(</a:t>
            </a:r>
            <a:r>
              <a:rPr lang="en-US" sz="2200" dirty="0" err="1">
                <a:solidFill>
                  <a:schemeClr val="accent2">
                    <a:lumMod val="75000"/>
                  </a:schemeClr>
                </a:solidFill>
              </a:rPr>
              <a:t>int</a:t>
            </a:r>
            <a:r>
              <a:rPr lang="en-US" sz="2200" dirty="0"/>
              <a:t> data) {</a:t>
            </a:r>
          </a:p>
          <a:p>
            <a:r>
              <a:rPr lang="en-US" sz="2200" dirty="0"/>
              <a:t>       root = </a:t>
            </a:r>
            <a:r>
              <a:rPr lang="en-US" sz="2200" dirty="0" err="1"/>
              <a:t>insertRecord</a:t>
            </a:r>
            <a:r>
              <a:rPr lang="en-US" sz="2200" dirty="0"/>
              <a:t>(root, key);</a:t>
            </a:r>
          </a:p>
          <a:p>
            <a:r>
              <a:rPr lang="en-US" sz="2200" dirty="0"/>
              <a:t> }</a:t>
            </a:r>
          </a:p>
          <a:p>
            <a:endParaRPr lang="en-US" sz="2200" dirty="0">
              <a:solidFill>
                <a:schemeClr val="accent6"/>
              </a:solidFill>
            </a:endParaRPr>
          </a:p>
        </p:txBody>
      </p:sp>
    </p:spTree>
    <p:extLst>
      <p:ext uri="{BB962C8B-B14F-4D97-AF65-F5344CB8AC3E}">
        <p14:creationId xmlns:p14="http://schemas.microsoft.com/office/powerpoint/2010/main" val="3263150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9" grpId="0" animBg="1"/>
      <p:bldP spid="7" grpId="0"/>
      <p:bldP spid="17" grpId="0"/>
      <p:bldP spid="19" grpId="0"/>
      <p:bldP spid="20" grpId="0"/>
      <p:bldP spid="1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5409128" y="947013"/>
            <a:ext cx="6493630" cy="450075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Java code to Search record in BST</a:t>
            </a:r>
          </a:p>
        </p:txBody>
      </p:sp>
      <p:sp>
        <p:nvSpPr>
          <p:cNvPr id="9" name="Rectangle 8"/>
          <p:cNvSpPr/>
          <p:nvPr/>
        </p:nvSpPr>
        <p:spPr>
          <a:xfrm>
            <a:off x="344679" y="946208"/>
            <a:ext cx="4896838" cy="450155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56118" y="946208"/>
            <a:ext cx="4470523" cy="430887"/>
          </a:xfrm>
          <a:prstGeom prst="rect">
            <a:avLst/>
          </a:prstGeom>
          <a:noFill/>
        </p:spPr>
        <p:txBody>
          <a:bodyPr wrap="square" rtlCol="0">
            <a:spAutoFit/>
          </a:bodyPr>
          <a:lstStyle/>
          <a:p>
            <a:r>
              <a:rPr lang="en-US" sz="2200" dirty="0">
                <a:solidFill>
                  <a:schemeClr val="accent2">
                    <a:lumMod val="75000"/>
                  </a:schemeClr>
                </a:solidFill>
              </a:rPr>
              <a:t>public class</a:t>
            </a:r>
            <a:r>
              <a:rPr lang="en-US" sz="2200" dirty="0"/>
              <a:t>  </a:t>
            </a:r>
            <a:r>
              <a:rPr lang="en-US" sz="2200" dirty="0" err="1">
                <a:solidFill>
                  <a:schemeClr val="accent6"/>
                </a:solidFill>
              </a:rPr>
              <a:t>BinarySearchTree</a:t>
            </a:r>
            <a:r>
              <a:rPr lang="en-US" sz="2200" dirty="0"/>
              <a:t> </a:t>
            </a:r>
            <a:r>
              <a:rPr lang="en-US" sz="2200" b="1" dirty="0">
                <a:solidFill>
                  <a:schemeClr val="accent6"/>
                </a:solidFill>
              </a:rPr>
              <a:t>{ </a:t>
            </a:r>
          </a:p>
        </p:txBody>
      </p:sp>
      <p:sp>
        <p:nvSpPr>
          <p:cNvPr id="17" name="TextBox 16"/>
          <p:cNvSpPr txBox="1"/>
          <p:nvPr/>
        </p:nvSpPr>
        <p:spPr>
          <a:xfrm>
            <a:off x="5677464" y="1023482"/>
            <a:ext cx="5619990" cy="430887"/>
          </a:xfrm>
          <a:prstGeom prst="rect">
            <a:avLst/>
          </a:prstGeom>
          <a:noFill/>
        </p:spPr>
        <p:txBody>
          <a:bodyPr wrap="square" rtlCol="0">
            <a:spAutoFit/>
          </a:bodyPr>
          <a:lstStyle/>
          <a:p>
            <a:r>
              <a:rPr lang="en-US" sz="2200" dirty="0" err="1">
                <a:solidFill>
                  <a:schemeClr val="accent2">
                    <a:lumMod val="75000"/>
                  </a:schemeClr>
                </a:solidFill>
              </a:rPr>
              <a:t>boolean</a:t>
            </a:r>
            <a:r>
              <a:rPr lang="en-US" sz="2200" dirty="0"/>
              <a:t> </a:t>
            </a:r>
            <a:r>
              <a:rPr lang="en-US" sz="2200" dirty="0" err="1">
                <a:solidFill>
                  <a:schemeClr val="accent6"/>
                </a:solidFill>
              </a:rPr>
              <a:t>searchRecord</a:t>
            </a:r>
            <a:r>
              <a:rPr lang="en-US" sz="2200" dirty="0"/>
              <a:t>(</a:t>
            </a:r>
            <a:r>
              <a:rPr lang="en-US" sz="2200" dirty="0">
                <a:solidFill>
                  <a:schemeClr val="accent2">
                    <a:lumMod val="75000"/>
                  </a:schemeClr>
                </a:solidFill>
              </a:rPr>
              <a:t>Node</a:t>
            </a:r>
            <a:r>
              <a:rPr lang="en-US" sz="2200" dirty="0"/>
              <a:t> root, </a:t>
            </a:r>
            <a:r>
              <a:rPr lang="en-US" sz="2200" dirty="0" err="1">
                <a:solidFill>
                  <a:schemeClr val="accent2">
                    <a:lumMod val="75000"/>
                  </a:schemeClr>
                </a:solidFill>
              </a:rPr>
              <a:t>int</a:t>
            </a:r>
            <a:r>
              <a:rPr lang="en-US" sz="2200" dirty="0"/>
              <a:t> data) {</a:t>
            </a:r>
          </a:p>
        </p:txBody>
      </p:sp>
      <p:sp>
        <p:nvSpPr>
          <p:cNvPr id="19" name="TextBox 18"/>
          <p:cNvSpPr txBox="1"/>
          <p:nvPr/>
        </p:nvSpPr>
        <p:spPr>
          <a:xfrm>
            <a:off x="6096000" y="1530838"/>
            <a:ext cx="5482672" cy="2800767"/>
          </a:xfrm>
          <a:prstGeom prst="rect">
            <a:avLst/>
          </a:prstGeom>
          <a:noFill/>
        </p:spPr>
        <p:txBody>
          <a:bodyPr wrap="square" rtlCol="0">
            <a:spAutoFit/>
          </a:bodyPr>
          <a:lstStyle/>
          <a:p>
            <a:r>
              <a:rPr lang="en-US" sz="2200" dirty="0"/>
              <a:t>if (root == null)</a:t>
            </a:r>
          </a:p>
          <a:p>
            <a:r>
              <a:rPr lang="en-US" sz="2200" dirty="0"/>
              <a:t>       return false;</a:t>
            </a:r>
          </a:p>
          <a:p>
            <a:r>
              <a:rPr lang="en-US" sz="2200" dirty="0"/>
              <a:t>else if (data == </a:t>
            </a:r>
            <a:r>
              <a:rPr lang="en-US" sz="2200" dirty="0" err="1"/>
              <a:t>root.key</a:t>
            </a:r>
            <a:r>
              <a:rPr lang="en-US" sz="2200" dirty="0"/>
              <a:t>)</a:t>
            </a:r>
          </a:p>
          <a:p>
            <a:r>
              <a:rPr lang="en-US" sz="2200" dirty="0"/>
              <a:t>       return true;</a:t>
            </a:r>
          </a:p>
          <a:p>
            <a:r>
              <a:rPr lang="en-US" sz="2200" dirty="0"/>
              <a:t>else if (data &gt; </a:t>
            </a:r>
            <a:r>
              <a:rPr lang="en-US" sz="2200" dirty="0" err="1"/>
              <a:t>root.key</a:t>
            </a:r>
            <a:r>
              <a:rPr lang="en-US" sz="2200" dirty="0"/>
              <a:t>)</a:t>
            </a:r>
          </a:p>
          <a:p>
            <a:r>
              <a:rPr lang="en-US" sz="2200" dirty="0"/>
              <a:t>       return </a:t>
            </a:r>
            <a:r>
              <a:rPr lang="en-US" sz="2200" dirty="0" err="1"/>
              <a:t>searchRecord</a:t>
            </a:r>
            <a:r>
              <a:rPr lang="en-US" sz="2200" dirty="0"/>
              <a:t>(</a:t>
            </a:r>
            <a:r>
              <a:rPr lang="en-US" sz="2200" dirty="0" err="1"/>
              <a:t>root.right</a:t>
            </a:r>
            <a:r>
              <a:rPr lang="en-US" sz="2200" dirty="0"/>
              <a:t>, data);</a:t>
            </a:r>
          </a:p>
          <a:p>
            <a:r>
              <a:rPr lang="en-US" sz="2200" dirty="0"/>
              <a:t>else</a:t>
            </a:r>
          </a:p>
          <a:p>
            <a:r>
              <a:rPr lang="en-US" sz="2200" dirty="0"/>
              <a:t>       return </a:t>
            </a:r>
            <a:r>
              <a:rPr lang="en-US" sz="2200" dirty="0" err="1"/>
              <a:t>searchRecord</a:t>
            </a:r>
            <a:r>
              <a:rPr lang="en-US" sz="2200" dirty="0"/>
              <a:t>(</a:t>
            </a:r>
            <a:r>
              <a:rPr lang="en-US" sz="2200" dirty="0" err="1"/>
              <a:t>root.left</a:t>
            </a:r>
            <a:r>
              <a:rPr lang="en-US" sz="2200" dirty="0"/>
              <a:t>, data);</a:t>
            </a:r>
          </a:p>
        </p:txBody>
      </p:sp>
      <p:sp>
        <p:nvSpPr>
          <p:cNvPr id="20" name="TextBox 19"/>
          <p:cNvSpPr txBox="1"/>
          <p:nvPr/>
        </p:nvSpPr>
        <p:spPr>
          <a:xfrm>
            <a:off x="5536855" y="4567417"/>
            <a:ext cx="5901208" cy="769441"/>
          </a:xfrm>
          <a:prstGeom prst="rect">
            <a:avLst/>
          </a:prstGeom>
          <a:noFill/>
        </p:spPr>
        <p:txBody>
          <a:bodyPr wrap="square" rtlCol="0">
            <a:spAutoFit/>
          </a:bodyPr>
          <a:lstStyle/>
          <a:p>
            <a:r>
              <a:rPr lang="en-US" sz="2200" dirty="0"/>
              <a:t>   }</a:t>
            </a:r>
          </a:p>
          <a:p>
            <a:r>
              <a:rPr lang="en-US" sz="2200" b="1" dirty="0">
                <a:solidFill>
                  <a:schemeClr val="accent6"/>
                </a:solidFill>
              </a:rPr>
              <a:t>}</a:t>
            </a:r>
          </a:p>
        </p:txBody>
      </p:sp>
      <p:sp>
        <p:nvSpPr>
          <p:cNvPr id="16" name="TextBox 15"/>
          <p:cNvSpPr txBox="1"/>
          <p:nvPr/>
        </p:nvSpPr>
        <p:spPr>
          <a:xfrm>
            <a:off x="1017431" y="1444340"/>
            <a:ext cx="4078351" cy="3447098"/>
          </a:xfrm>
          <a:prstGeom prst="rect">
            <a:avLst/>
          </a:prstGeom>
          <a:noFill/>
        </p:spPr>
        <p:txBody>
          <a:bodyPr wrap="square" rtlCol="0">
            <a:spAutoFit/>
          </a:bodyPr>
          <a:lstStyle/>
          <a:p>
            <a:r>
              <a:rPr lang="en-US" sz="2200" dirty="0">
                <a:solidFill>
                  <a:schemeClr val="accent3">
                    <a:lumMod val="75000"/>
                  </a:schemeClr>
                </a:solidFill>
              </a:rPr>
              <a:t>Node</a:t>
            </a:r>
            <a:r>
              <a:rPr lang="en-US" sz="2100" dirty="0">
                <a:solidFill>
                  <a:schemeClr val="accent2">
                    <a:lumMod val="75000"/>
                  </a:schemeClr>
                </a:solidFill>
              </a:rPr>
              <a:t> </a:t>
            </a:r>
            <a:r>
              <a:rPr lang="en-US" sz="2200" dirty="0">
                <a:solidFill>
                  <a:schemeClr val="accent6"/>
                </a:solidFill>
              </a:rPr>
              <a:t>root;</a:t>
            </a:r>
          </a:p>
          <a:p>
            <a:r>
              <a:rPr lang="en-US" sz="2200" dirty="0"/>
              <a:t>public </a:t>
            </a:r>
            <a:r>
              <a:rPr lang="en-US" sz="2200" dirty="0" err="1"/>
              <a:t>BinarySearchTree</a:t>
            </a:r>
            <a:r>
              <a:rPr lang="en-US" sz="2200" dirty="0"/>
              <a:t>() {</a:t>
            </a:r>
          </a:p>
          <a:p>
            <a:r>
              <a:rPr lang="en-US" sz="2200" dirty="0"/>
              <a:t>        root = null;</a:t>
            </a:r>
          </a:p>
          <a:p>
            <a:r>
              <a:rPr lang="en-US" sz="2200" dirty="0"/>
              <a:t>}</a:t>
            </a:r>
          </a:p>
          <a:p>
            <a:endParaRPr lang="en-US" sz="2200" dirty="0"/>
          </a:p>
          <a:p>
            <a:r>
              <a:rPr lang="en-US" sz="2000" i="1" dirty="0">
                <a:solidFill>
                  <a:schemeClr val="accent3"/>
                </a:solidFill>
              </a:rPr>
              <a:t> // Search Operation</a:t>
            </a:r>
          </a:p>
          <a:p>
            <a:r>
              <a:rPr lang="en-US" sz="2200" dirty="0"/>
              <a:t> </a:t>
            </a:r>
            <a:r>
              <a:rPr lang="en-US" sz="2200" dirty="0">
                <a:solidFill>
                  <a:schemeClr val="accent2">
                    <a:lumMod val="75000"/>
                  </a:schemeClr>
                </a:solidFill>
              </a:rPr>
              <a:t>void</a:t>
            </a:r>
            <a:r>
              <a:rPr lang="en-US" sz="2200" dirty="0"/>
              <a:t> </a:t>
            </a:r>
            <a:r>
              <a:rPr lang="en-US" sz="2200" dirty="0">
                <a:solidFill>
                  <a:schemeClr val="accent6"/>
                </a:solidFill>
              </a:rPr>
              <a:t>search</a:t>
            </a:r>
            <a:r>
              <a:rPr lang="en-US" sz="2200" dirty="0"/>
              <a:t>(</a:t>
            </a:r>
            <a:r>
              <a:rPr lang="en-US" sz="2200" dirty="0" err="1">
                <a:solidFill>
                  <a:schemeClr val="accent2">
                    <a:lumMod val="75000"/>
                  </a:schemeClr>
                </a:solidFill>
              </a:rPr>
              <a:t>int</a:t>
            </a:r>
            <a:r>
              <a:rPr lang="en-US" sz="2200" dirty="0"/>
              <a:t> data) {</a:t>
            </a:r>
          </a:p>
          <a:p>
            <a:r>
              <a:rPr lang="en-US" sz="2200" dirty="0"/>
              <a:t>       return </a:t>
            </a:r>
            <a:r>
              <a:rPr lang="en-US" sz="2200" dirty="0" err="1"/>
              <a:t>searchRecord</a:t>
            </a:r>
            <a:r>
              <a:rPr lang="en-US" sz="2200" dirty="0"/>
              <a:t>(root, key);</a:t>
            </a:r>
          </a:p>
          <a:p>
            <a:r>
              <a:rPr lang="en-US" sz="2200" dirty="0"/>
              <a:t> }</a:t>
            </a:r>
          </a:p>
          <a:p>
            <a:endParaRPr lang="en-US" sz="2200" dirty="0">
              <a:solidFill>
                <a:schemeClr val="accent6"/>
              </a:solidFill>
            </a:endParaRPr>
          </a:p>
        </p:txBody>
      </p:sp>
    </p:spTree>
    <p:extLst>
      <p:ext uri="{BB962C8B-B14F-4D97-AF65-F5344CB8AC3E}">
        <p14:creationId xmlns:p14="http://schemas.microsoft.com/office/powerpoint/2010/main" val="2468103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9" grpId="0" animBg="1"/>
      <p:bldP spid="7" grpId="0"/>
      <p:bldP spid="17" grpId="0"/>
      <p:bldP spid="19" grpId="0"/>
      <p:bldP spid="20" grpId="0"/>
      <p:bldP spid="1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Construct Binary Search Tree (BST)</a:t>
            </a:r>
          </a:p>
        </p:txBody>
      </p:sp>
      <p:sp>
        <p:nvSpPr>
          <p:cNvPr id="3" name="Content Placeholder 2"/>
          <p:cNvSpPr>
            <a:spLocks noGrp="1"/>
          </p:cNvSpPr>
          <p:nvPr>
            <p:ph idx="1"/>
          </p:nvPr>
        </p:nvSpPr>
        <p:spPr>
          <a:xfrm>
            <a:off x="131181" y="863444"/>
            <a:ext cx="5355220" cy="5590565"/>
          </a:xfrm>
        </p:spPr>
        <p:txBody>
          <a:bodyPr/>
          <a:lstStyle/>
          <a:p>
            <a:r>
              <a:rPr lang="en-US" dirty="0"/>
              <a:t>10,3,15,22,6,45,65,23,78,34,5</a:t>
            </a:r>
          </a:p>
          <a:p>
            <a:r>
              <a:rPr lang="en-US" dirty="0"/>
              <a:t>50 ,25 ,75, 22,40,60,80,90,15,30</a:t>
            </a:r>
          </a:p>
          <a:p>
            <a:r>
              <a:rPr lang="en-US" dirty="0"/>
              <a:t>50, 60, 25, 40, 30, 70, 35, 10, 55, 65, 5</a:t>
            </a:r>
          </a:p>
          <a:p>
            <a:r>
              <a:rPr lang="en-US" dirty="0"/>
              <a:t>45,56,39,12,34,78,54,67,10,32,89,81</a:t>
            </a:r>
          </a:p>
          <a:p>
            <a:r>
              <a:rPr lang="en-US" dirty="0"/>
              <a:t>40,65,25,55,10,70,30,50,15,80,75</a:t>
            </a:r>
          </a:p>
          <a:p>
            <a:r>
              <a:rPr lang="en-US" dirty="0"/>
              <a:t>8,3,11,5,9,12,13,4,6,20</a:t>
            </a:r>
          </a:p>
          <a:p>
            <a:r>
              <a:rPr lang="en-US" dirty="0"/>
              <a:t>10,15,17,8,9,11,12,13,4,14,5</a:t>
            </a:r>
          </a:p>
          <a:p>
            <a:r>
              <a:rPr lang="en-US" dirty="0"/>
              <a:t>50, 45, 100, 25, 49, 120, 105, 46, 90, 95 </a:t>
            </a:r>
          </a:p>
          <a:p>
            <a:r>
              <a:rPr lang="en-US" dirty="0"/>
              <a:t>7,2,9,0,5,6,8,1</a:t>
            </a:r>
          </a:p>
          <a:p>
            <a:r>
              <a:rPr lang="en-US" dirty="0"/>
              <a:t>7,39,-2,0,3,42,20,5,40</a:t>
            </a:r>
          </a:p>
          <a:p>
            <a:endParaRPr lang="en-US" dirty="0"/>
          </a:p>
          <a:p>
            <a:endParaRPr lang="en-US" dirty="0"/>
          </a:p>
        </p:txBody>
      </p:sp>
      <p:sp>
        <p:nvSpPr>
          <p:cNvPr id="4" name="Content Placeholder 2"/>
          <p:cNvSpPr txBox="1">
            <a:spLocks/>
          </p:cNvSpPr>
          <p:nvPr/>
        </p:nvSpPr>
        <p:spPr>
          <a:xfrm>
            <a:off x="5396249" y="863443"/>
            <a:ext cx="6542466" cy="5590565"/>
          </a:xfrm>
          <a:prstGeom prst="rect">
            <a:avLst/>
          </a:prstGeom>
        </p:spPr>
        <p:txBody>
          <a:bodyPr vert="horz" lIns="91440" tIns="45720" rIns="91440" bIns="45720" rtlCol="0">
            <a:noAutofit/>
          </a:bodyPr>
          <a:lstStyle>
            <a:lvl1pPr marL="265113" indent="-265113" algn="just" defTabSz="914400" rtl="0" eaLnBrk="1" latinLnBrk="0" hangingPunct="1">
              <a:lnSpc>
                <a:spcPct val="114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114000"/>
              </a:lnSpc>
              <a:spcBef>
                <a:spcPts val="10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114000"/>
              </a:lnSpc>
              <a:spcBef>
                <a:spcPts val="10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114000"/>
              </a:lnSpc>
              <a:spcBef>
                <a:spcPts val="10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114000"/>
              </a:lnSpc>
              <a:spcBef>
                <a:spcPts val="10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DBLFHAN</a:t>
            </a:r>
          </a:p>
          <a:p>
            <a:r>
              <a:rPr lang="en-US" dirty="0"/>
              <a:t>15,16,5,10,8,19,4,6,17,5,21,18,10,15,6</a:t>
            </a:r>
          </a:p>
          <a:p>
            <a:r>
              <a:rPr lang="en-US" dirty="0"/>
              <a:t>Create a binary search tree for the following data. 14, 10, 17, 12, 10, 11, 20, 12, 18, 25, 20, 8, 22, 11, 23 Explain deleting node 20 in the resultant binary search tree.</a:t>
            </a:r>
          </a:p>
          <a:p>
            <a:r>
              <a:rPr lang="en-US" dirty="0"/>
              <a:t>Insertion sequence of names is Norma, Roger, John, Bill, Leo, Paul, Ken and Maurice</a:t>
            </a:r>
          </a:p>
          <a:p>
            <a:pPr lvl="1"/>
            <a:r>
              <a:rPr lang="en-US" dirty="0"/>
              <a:t>Show the behavior of creating a lexically ordered binary tree.</a:t>
            </a:r>
          </a:p>
          <a:p>
            <a:pPr lvl="1"/>
            <a:r>
              <a:rPr lang="en-US" dirty="0"/>
              <a:t>Insert Kirk. Show the binary tree.</a:t>
            </a:r>
          </a:p>
          <a:p>
            <a:pPr lvl="1"/>
            <a:r>
              <a:rPr lang="en-US" dirty="0"/>
              <a:t>Delete John. Show the binary tree.</a:t>
            </a:r>
          </a:p>
          <a:p>
            <a:endParaRPr lang="en-US" dirty="0"/>
          </a:p>
          <a:p>
            <a:endParaRPr lang="en-US" dirty="0"/>
          </a:p>
          <a:p>
            <a:endParaRPr lang="en-US" dirty="0"/>
          </a:p>
        </p:txBody>
      </p:sp>
      <p:cxnSp>
        <p:nvCxnSpPr>
          <p:cNvPr id="6" name="Straight Connector 5"/>
          <p:cNvCxnSpPr/>
          <p:nvPr/>
        </p:nvCxnSpPr>
        <p:spPr>
          <a:xfrm>
            <a:off x="5344735" y="863443"/>
            <a:ext cx="0" cy="559056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03158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pradyuman.jadeja@darshan.ac.in</a:t>
            </a:r>
          </a:p>
        </p:txBody>
      </p:sp>
      <p:sp>
        <p:nvSpPr>
          <p:cNvPr id="3" name="Text Placeholder 2"/>
          <p:cNvSpPr>
            <a:spLocks noGrp="1"/>
          </p:cNvSpPr>
          <p:nvPr>
            <p:ph type="body" sz="quarter" idx="12"/>
          </p:nvPr>
        </p:nvSpPr>
        <p:spPr/>
        <p:txBody>
          <a:bodyPr/>
          <a:lstStyle/>
          <a:p>
            <a:r>
              <a:rPr lang="en-US" dirty="0"/>
              <a:t>+91 9879461848</a:t>
            </a:r>
          </a:p>
        </p:txBody>
      </p:sp>
      <p:sp>
        <p:nvSpPr>
          <p:cNvPr id="4" name="Text Placeholder 3"/>
          <p:cNvSpPr>
            <a:spLocks noGrp="1"/>
          </p:cNvSpPr>
          <p:nvPr>
            <p:ph type="body" sz="quarter" idx="13"/>
          </p:nvPr>
        </p:nvSpPr>
        <p:spPr/>
        <p:txBody>
          <a:bodyPr/>
          <a:lstStyle/>
          <a:p>
            <a:r>
              <a:rPr lang="en-US" dirty="0"/>
              <a:t>Computer Engineering Department</a:t>
            </a:r>
          </a:p>
        </p:txBody>
      </p:sp>
      <p:sp>
        <p:nvSpPr>
          <p:cNvPr id="5" name="Text Placeholder 4"/>
          <p:cNvSpPr>
            <a:spLocks noGrp="1"/>
          </p:cNvSpPr>
          <p:nvPr>
            <p:ph type="body" sz="quarter" idx="14"/>
          </p:nvPr>
        </p:nvSpPr>
        <p:spPr/>
        <p:txBody>
          <a:bodyPr/>
          <a:lstStyle/>
          <a:p>
            <a:r>
              <a:rPr lang="en-IN" dirty="0" err="1"/>
              <a:t>Dr.</a:t>
            </a:r>
            <a:r>
              <a:rPr lang="en-IN" dirty="0"/>
              <a:t> </a:t>
            </a:r>
            <a:r>
              <a:rPr lang="en-IN" dirty="0" err="1"/>
              <a:t>Pradyumansinh</a:t>
            </a:r>
            <a:r>
              <a:rPr lang="en-IN" dirty="0"/>
              <a:t> </a:t>
            </a:r>
            <a:r>
              <a:rPr lang="en-IN" dirty="0" err="1"/>
              <a:t>Jadeja</a:t>
            </a:r>
            <a:endParaRPr lang="en-IN" dirty="0"/>
          </a:p>
        </p:txBody>
      </p:sp>
      <p:sp>
        <p:nvSpPr>
          <p:cNvPr id="9" name="Text Placeholder 1026">
            <a:extLst>
              <a:ext uri="{FF2B5EF4-FFF2-40B4-BE49-F238E27FC236}">
                <a16:creationId xmlns:a16="http://schemas.microsoft.com/office/drawing/2014/main" id="{D1F0AA94-EAF3-4868-942A-0125EFC5C764}"/>
              </a:ext>
            </a:extLst>
          </p:cNvPr>
          <p:cNvSpPr>
            <a:spLocks noGrp="1"/>
          </p:cNvSpPr>
          <p:nvPr>
            <p:ph type="body" sz="quarter" idx="16"/>
          </p:nvPr>
        </p:nvSpPr>
        <p:spPr/>
        <p:txBody>
          <a:bodyPr/>
          <a:lstStyle/>
          <a:p>
            <a:r>
              <a:rPr lang="en-US" b="1" dirty="0"/>
              <a:t>Data Structures </a:t>
            </a:r>
            <a:r>
              <a:rPr lang="en-US" dirty="0">
                <a:latin typeface="Roboto Condensed Light" panose="02000000000000000000" pitchFamily="2" charset="0"/>
                <a:ea typeface="Roboto Condensed Light" panose="02000000000000000000" pitchFamily="2" charset="0"/>
              </a:rPr>
              <a:t>(DS)</a:t>
            </a:r>
          </a:p>
          <a:p>
            <a:r>
              <a:rPr lang="en-US" dirty="0">
                <a:latin typeface="Roboto Condensed Light" panose="02000000000000000000" pitchFamily="2" charset="0"/>
                <a:ea typeface="Roboto Condensed Light" panose="02000000000000000000" pitchFamily="2" charset="0"/>
              </a:rPr>
              <a:t>DU #2301CS301</a:t>
            </a:r>
          </a:p>
        </p:txBody>
      </p:sp>
      <p:pic>
        <p:nvPicPr>
          <p:cNvPr id="7" name="Picture Placeholder 6"/>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141683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Inorder</a:t>
            </a:r>
            <a:r>
              <a:rPr lang="en-IN" dirty="0"/>
              <a:t> Traversal</a:t>
            </a:r>
            <a:endParaRPr lang="en-US" dirty="0"/>
          </a:p>
        </p:txBody>
      </p:sp>
      <p:sp>
        <p:nvSpPr>
          <p:cNvPr id="4" name="Content Placeholder 2"/>
          <p:cNvSpPr>
            <a:spLocks noGrp="1"/>
          </p:cNvSpPr>
          <p:nvPr>
            <p:ph idx="1"/>
          </p:nvPr>
        </p:nvSpPr>
        <p:spPr/>
        <p:txBody>
          <a:bodyPr/>
          <a:lstStyle/>
          <a:p>
            <a:r>
              <a:rPr lang="en-IN" dirty="0" err="1"/>
              <a:t>Inorder</a:t>
            </a:r>
            <a:r>
              <a:rPr lang="en-IN" dirty="0"/>
              <a:t> traversal of a binary tree is defined as follow</a:t>
            </a:r>
          </a:p>
          <a:p>
            <a:pPr marL="819150" lvl="1" indent="-457200">
              <a:buClr>
                <a:schemeClr val="tx1"/>
              </a:buClr>
              <a:buFont typeface="+mj-lt"/>
              <a:buAutoNum type="arabicPeriod"/>
            </a:pPr>
            <a:r>
              <a:rPr lang="en-IN" b="1" dirty="0">
                <a:solidFill>
                  <a:srgbClr val="C00000"/>
                </a:solidFill>
              </a:rPr>
              <a:t>Traverse</a:t>
            </a:r>
            <a:r>
              <a:rPr lang="en-IN" dirty="0">
                <a:solidFill>
                  <a:srgbClr val="C00000"/>
                </a:solidFill>
              </a:rPr>
              <a:t> </a:t>
            </a:r>
            <a:r>
              <a:rPr lang="en-IN" dirty="0"/>
              <a:t>the </a:t>
            </a:r>
            <a:r>
              <a:rPr lang="en-IN" b="1" dirty="0">
                <a:solidFill>
                  <a:srgbClr val="C00000"/>
                </a:solidFill>
              </a:rPr>
              <a:t>left</a:t>
            </a:r>
            <a:r>
              <a:rPr lang="en-IN" b="1" dirty="0">
                <a:solidFill>
                  <a:srgbClr val="FF0000"/>
                </a:solidFill>
              </a:rPr>
              <a:t> </a:t>
            </a:r>
            <a:r>
              <a:rPr lang="en-IN" b="1" dirty="0" err="1">
                <a:solidFill>
                  <a:srgbClr val="C00000"/>
                </a:solidFill>
              </a:rPr>
              <a:t>subtree</a:t>
            </a:r>
            <a:r>
              <a:rPr lang="en-IN" b="1" dirty="0">
                <a:solidFill>
                  <a:srgbClr val="C00000"/>
                </a:solidFill>
              </a:rPr>
              <a:t> </a:t>
            </a:r>
            <a:r>
              <a:rPr lang="en-IN" dirty="0"/>
              <a:t>in </a:t>
            </a:r>
            <a:r>
              <a:rPr lang="en-IN" dirty="0" err="1"/>
              <a:t>Inorder</a:t>
            </a:r>
            <a:endParaRPr lang="en-IN" dirty="0"/>
          </a:p>
          <a:p>
            <a:pPr marL="819150" lvl="1" indent="-457200">
              <a:buClr>
                <a:schemeClr val="tx1"/>
              </a:buClr>
              <a:buFont typeface="+mj-lt"/>
              <a:buAutoNum type="arabicPeriod"/>
            </a:pPr>
            <a:r>
              <a:rPr lang="en-IN" b="1" dirty="0">
                <a:solidFill>
                  <a:srgbClr val="C00000"/>
                </a:solidFill>
              </a:rPr>
              <a:t>Process</a:t>
            </a:r>
            <a:r>
              <a:rPr lang="en-IN" dirty="0">
                <a:solidFill>
                  <a:srgbClr val="C00000"/>
                </a:solidFill>
              </a:rPr>
              <a:t> </a:t>
            </a:r>
            <a:r>
              <a:rPr lang="en-IN" dirty="0"/>
              <a:t>the </a:t>
            </a:r>
            <a:r>
              <a:rPr lang="en-IN" b="1" dirty="0">
                <a:solidFill>
                  <a:srgbClr val="C00000"/>
                </a:solidFill>
              </a:rPr>
              <a:t>root</a:t>
            </a:r>
            <a:r>
              <a:rPr lang="en-IN" b="1" dirty="0">
                <a:solidFill>
                  <a:srgbClr val="FF0000"/>
                </a:solidFill>
              </a:rPr>
              <a:t> </a:t>
            </a:r>
            <a:r>
              <a:rPr lang="en-IN" b="1" dirty="0">
                <a:solidFill>
                  <a:srgbClr val="C00000"/>
                </a:solidFill>
              </a:rPr>
              <a:t>node</a:t>
            </a:r>
          </a:p>
          <a:p>
            <a:pPr marL="819150" lvl="1" indent="-457200">
              <a:buClr>
                <a:schemeClr val="tx1"/>
              </a:buClr>
              <a:buFont typeface="+mj-lt"/>
              <a:buAutoNum type="arabicPeriod"/>
            </a:pPr>
            <a:r>
              <a:rPr lang="en-IN" b="1" dirty="0">
                <a:solidFill>
                  <a:srgbClr val="C00000"/>
                </a:solidFill>
              </a:rPr>
              <a:t>Traverse</a:t>
            </a:r>
            <a:r>
              <a:rPr lang="en-IN" dirty="0">
                <a:solidFill>
                  <a:srgbClr val="C00000"/>
                </a:solidFill>
              </a:rPr>
              <a:t> </a:t>
            </a:r>
            <a:r>
              <a:rPr lang="en-IN" dirty="0"/>
              <a:t>the </a:t>
            </a:r>
            <a:r>
              <a:rPr lang="en-IN" b="1" dirty="0">
                <a:solidFill>
                  <a:srgbClr val="C00000"/>
                </a:solidFill>
              </a:rPr>
              <a:t>right</a:t>
            </a:r>
            <a:r>
              <a:rPr lang="en-IN" b="1" dirty="0">
                <a:solidFill>
                  <a:srgbClr val="FF0000"/>
                </a:solidFill>
              </a:rPr>
              <a:t> </a:t>
            </a:r>
            <a:r>
              <a:rPr lang="en-IN" b="1" dirty="0" err="1">
                <a:solidFill>
                  <a:srgbClr val="C00000"/>
                </a:solidFill>
              </a:rPr>
              <a:t>subtree</a:t>
            </a:r>
            <a:r>
              <a:rPr lang="en-IN" b="1" dirty="0">
                <a:solidFill>
                  <a:srgbClr val="C00000"/>
                </a:solidFill>
              </a:rPr>
              <a:t> </a:t>
            </a:r>
            <a:r>
              <a:rPr lang="en-IN" dirty="0"/>
              <a:t>in </a:t>
            </a:r>
            <a:r>
              <a:rPr lang="en-IN" dirty="0" err="1"/>
              <a:t>Inorder</a:t>
            </a:r>
            <a:endParaRPr lang="en-IN" dirty="0"/>
          </a:p>
        </p:txBody>
      </p:sp>
      <p:sp>
        <p:nvSpPr>
          <p:cNvPr id="5" name="Oval 4"/>
          <p:cNvSpPr/>
          <p:nvPr/>
        </p:nvSpPr>
        <p:spPr>
          <a:xfrm>
            <a:off x="9524997" y="1160930"/>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A</a:t>
            </a:r>
            <a:endParaRPr lang="en-US" sz="2000" b="1" dirty="0"/>
          </a:p>
        </p:txBody>
      </p:sp>
      <p:sp>
        <p:nvSpPr>
          <p:cNvPr id="6" name="Oval 5"/>
          <p:cNvSpPr/>
          <p:nvPr/>
        </p:nvSpPr>
        <p:spPr>
          <a:xfrm>
            <a:off x="8969186" y="2084294"/>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B</a:t>
            </a:r>
            <a:endParaRPr lang="en-US" sz="2000" b="1" dirty="0"/>
          </a:p>
        </p:txBody>
      </p:sp>
      <p:sp>
        <p:nvSpPr>
          <p:cNvPr id="7" name="Oval 6"/>
          <p:cNvSpPr/>
          <p:nvPr/>
        </p:nvSpPr>
        <p:spPr>
          <a:xfrm>
            <a:off x="8507504" y="2994211"/>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C</a:t>
            </a:r>
            <a:endParaRPr lang="en-US" sz="2000" b="1" dirty="0"/>
          </a:p>
        </p:txBody>
      </p:sp>
      <p:sp>
        <p:nvSpPr>
          <p:cNvPr id="8" name="Oval 7"/>
          <p:cNvSpPr/>
          <p:nvPr/>
        </p:nvSpPr>
        <p:spPr>
          <a:xfrm>
            <a:off x="9677397" y="2994211"/>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E</a:t>
            </a:r>
            <a:endParaRPr lang="en-US" sz="2000" b="1" dirty="0"/>
          </a:p>
        </p:txBody>
      </p:sp>
      <p:sp>
        <p:nvSpPr>
          <p:cNvPr id="9" name="Oval 8"/>
          <p:cNvSpPr/>
          <p:nvPr/>
        </p:nvSpPr>
        <p:spPr>
          <a:xfrm>
            <a:off x="10183902" y="2084294"/>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D</a:t>
            </a:r>
            <a:endParaRPr lang="en-US" sz="2000" b="1" dirty="0"/>
          </a:p>
        </p:txBody>
      </p:sp>
      <p:sp>
        <p:nvSpPr>
          <p:cNvPr id="10" name="Oval 9"/>
          <p:cNvSpPr/>
          <p:nvPr/>
        </p:nvSpPr>
        <p:spPr>
          <a:xfrm>
            <a:off x="10753160" y="2994211"/>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G</a:t>
            </a:r>
            <a:endParaRPr lang="en-US" sz="2000" b="1" dirty="0"/>
          </a:p>
        </p:txBody>
      </p:sp>
      <p:sp>
        <p:nvSpPr>
          <p:cNvPr id="11" name="Oval 10"/>
          <p:cNvSpPr/>
          <p:nvPr/>
        </p:nvSpPr>
        <p:spPr>
          <a:xfrm>
            <a:off x="10165973" y="3877234"/>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F</a:t>
            </a:r>
            <a:endParaRPr lang="en-US" sz="2000" b="1" dirty="0"/>
          </a:p>
        </p:txBody>
      </p:sp>
      <p:cxnSp>
        <p:nvCxnSpPr>
          <p:cNvPr id="12" name="Straight Arrow Connector 11"/>
          <p:cNvCxnSpPr>
            <a:stCxn id="5" idx="3"/>
            <a:endCxn id="6" idx="0"/>
          </p:cNvCxnSpPr>
          <p:nvPr/>
        </p:nvCxnSpPr>
        <p:spPr>
          <a:xfrm flipH="1">
            <a:off x="9249986" y="1640286"/>
            <a:ext cx="357255" cy="44400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a:stCxn id="6" idx="3"/>
            <a:endCxn id="7" idx="0"/>
          </p:cNvCxnSpPr>
          <p:nvPr/>
        </p:nvCxnSpPr>
        <p:spPr>
          <a:xfrm flipH="1">
            <a:off x="8788304" y="2563650"/>
            <a:ext cx="263126" cy="43056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a:stCxn id="5" idx="5"/>
            <a:endCxn id="9" idx="0"/>
          </p:cNvCxnSpPr>
          <p:nvPr/>
        </p:nvCxnSpPr>
        <p:spPr>
          <a:xfrm>
            <a:off x="10004353" y="1640286"/>
            <a:ext cx="460349" cy="44400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a:stCxn id="9" idx="3"/>
            <a:endCxn id="8" idx="0"/>
          </p:cNvCxnSpPr>
          <p:nvPr/>
        </p:nvCxnSpPr>
        <p:spPr>
          <a:xfrm flipH="1">
            <a:off x="9958197" y="2563650"/>
            <a:ext cx="307949" cy="43056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a:stCxn id="9" idx="5"/>
            <a:endCxn id="10" idx="0"/>
          </p:cNvCxnSpPr>
          <p:nvPr/>
        </p:nvCxnSpPr>
        <p:spPr>
          <a:xfrm>
            <a:off x="10663258" y="2563650"/>
            <a:ext cx="370702" cy="43056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8" idx="5"/>
            <a:endCxn id="11" idx="0"/>
          </p:cNvCxnSpPr>
          <p:nvPr/>
        </p:nvCxnSpPr>
        <p:spPr>
          <a:xfrm>
            <a:off x="10156753" y="3473567"/>
            <a:ext cx="290020" cy="40366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18" name="TextBox 17"/>
          <p:cNvSpPr txBox="1"/>
          <p:nvPr/>
        </p:nvSpPr>
        <p:spPr>
          <a:xfrm>
            <a:off x="9304213" y="5074136"/>
            <a:ext cx="369012" cy="461665"/>
          </a:xfrm>
          <a:prstGeom prst="rect">
            <a:avLst/>
          </a:prstGeom>
          <a:noFill/>
        </p:spPr>
        <p:txBody>
          <a:bodyPr wrap="none" rtlCol="0">
            <a:spAutoFit/>
          </a:bodyPr>
          <a:lstStyle/>
          <a:p>
            <a:pPr algn="ctr"/>
            <a:r>
              <a:rPr lang="en-IN" sz="2400" b="1" dirty="0">
                <a:solidFill>
                  <a:srgbClr val="C00000"/>
                </a:solidFill>
              </a:rPr>
              <a:t>A</a:t>
            </a:r>
            <a:endParaRPr lang="en-US" sz="2400" b="1" dirty="0">
              <a:solidFill>
                <a:srgbClr val="C00000"/>
              </a:solidFill>
            </a:endParaRPr>
          </a:p>
        </p:txBody>
      </p:sp>
      <p:sp>
        <p:nvSpPr>
          <p:cNvPr id="19" name="TextBox 18"/>
          <p:cNvSpPr txBox="1"/>
          <p:nvPr/>
        </p:nvSpPr>
        <p:spPr>
          <a:xfrm>
            <a:off x="8917791" y="5074136"/>
            <a:ext cx="357790" cy="461665"/>
          </a:xfrm>
          <a:prstGeom prst="rect">
            <a:avLst/>
          </a:prstGeom>
          <a:noFill/>
        </p:spPr>
        <p:txBody>
          <a:bodyPr wrap="none" rtlCol="0">
            <a:spAutoFit/>
          </a:bodyPr>
          <a:lstStyle/>
          <a:p>
            <a:pPr algn="ctr"/>
            <a:r>
              <a:rPr lang="en-IN" sz="2400" b="1" dirty="0">
                <a:solidFill>
                  <a:srgbClr val="C00000"/>
                </a:solidFill>
              </a:rPr>
              <a:t>B</a:t>
            </a:r>
            <a:endParaRPr lang="en-US" sz="2400" b="1" dirty="0">
              <a:solidFill>
                <a:srgbClr val="C00000"/>
              </a:solidFill>
            </a:endParaRPr>
          </a:p>
        </p:txBody>
      </p:sp>
      <p:sp>
        <p:nvSpPr>
          <p:cNvPr id="20" name="TextBox 19"/>
          <p:cNvSpPr txBox="1"/>
          <p:nvPr/>
        </p:nvSpPr>
        <p:spPr>
          <a:xfrm>
            <a:off x="8528163" y="5074136"/>
            <a:ext cx="360996" cy="461665"/>
          </a:xfrm>
          <a:prstGeom prst="rect">
            <a:avLst/>
          </a:prstGeom>
          <a:noFill/>
        </p:spPr>
        <p:txBody>
          <a:bodyPr wrap="none" rtlCol="0">
            <a:spAutoFit/>
          </a:bodyPr>
          <a:lstStyle/>
          <a:p>
            <a:pPr algn="ctr"/>
            <a:r>
              <a:rPr lang="en-IN" sz="2400" b="1" dirty="0">
                <a:solidFill>
                  <a:srgbClr val="C00000"/>
                </a:solidFill>
              </a:rPr>
              <a:t>C</a:t>
            </a:r>
            <a:endParaRPr lang="en-US" sz="2400" b="1" dirty="0">
              <a:solidFill>
                <a:srgbClr val="C00000"/>
              </a:solidFill>
            </a:endParaRPr>
          </a:p>
        </p:txBody>
      </p:sp>
      <p:sp>
        <p:nvSpPr>
          <p:cNvPr id="21" name="Rectangle 20"/>
          <p:cNvSpPr/>
          <p:nvPr/>
        </p:nvSpPr>
        <p:spPr>
          <a:xfrm>
            <a:off x="10425009" y="5074136"/>
            <a:ext cx="357790" cy="461665"/>
          </a:xfrm>
          <a:prstGeom prst="rect">
            <a:avLst/>
          </a:prstGeom>
        </p:spPr>
        <p:txBody>
          <a:bodyPr wrap="none">
            <a:spAutoFit/>
          </a:bodyPr>
          <a:lstStyle/>
          <a:p>
            <a:r>
              <a:rPr lang="en-IN" sz="2400" b="1" dirty="0">
                <a:solidFill>
                  <a:srgbClr val="C00000"/>
                </a:solidFill>
              </a:rPr>
              <a:t>D</a:t>
            </a:r>
            <a:endParaRPr lang="en-US" sz="2400" b="1" dirty="0"/>
          </a:p>
        </p:txBody>
      </p:sp>
      <p:sp>
        <p:nvSpPr>
          <p:cNvPr id="22" name="Rectangle 21"/>
          <p:cNvSpPr/>
          <p:nvPr/>
        </p:nvSpPr>
        <p:spPr>
          <a:xfrm>
            <a:off x="9701857" y="5074136"/>
            <a:ext cx="335348" cy="461665"/>
          </a:xfrm>
          <a:prstGeom prst="rect">
            <a:avLst/>
          </a:prstGeom>
        </p:spPr>
        <p:txBody>
          <a:bodyPr wrap="none">
            <a:spAutoFit/>
          </a:bodyPr>
          <a:lstStyle/>
          <a:p>
            <a:r>
              <a:rPr lang="en-IN" sz="2400" b="1" dirty="0">
                <a:solidFill>
                  <a:srgbClr val="C00000"/>
                </a:solidFill>
              </a:rPr>
              <a:t>E</a:t>
            </a:r>
            <a:endParaRPr lang="en-US" sz="2400" b="1" dirty="0"/>
          </a:p>
        </p:txBody>
      </p:sp>
      <p:sp>
        <p:nvSpPr>
          <p:cNvPr id="23" name="Rectangle 22"/>
          <p:cNvSpPr/>
          <p:nvPr/>
        </p:nvSpPr>
        <p:spPr>
          <a:xfrm>
            <a:off x="10065837" y="5074136"/>
            <a:ext cx="330540" cy="461665"/>
          </a:xfrm>
          <a:prstGeom prst="rect">
            <a:avLst/>
          </a:prstGeom>
        </p:spPr>
        <p:txBody>
          <a:bodyPr wrap="none">
            <a:spAutoFit/>
          </a:bodyPr>
          <a:lstStyle/>
          <a:p>
            <a:r>
              <a:rPr lang="en-IN" sz="2400" b="1" dirty="0">
                <a:solidFill>
                  <a:srgbClr val="C00000"/>
                </a:solidFill>
              </a:rPr>
              <a:t>F</a:t>
            </a:r>
            <a:endParaRPr lang="en-US" sz="2400" b="1" dirty="0"/>
          </a:p>
        </p:txBody>
      </p:sp>
      <p:sp>
        <p:nvSpPr>
          <p:cNvPr id="24" name="Rectangle 23"/>
          <p:cNvSpPr/>
          <p:nvPr/>
        </p:nvSpPr>
        <p:spPr>
          <a:xfrm>
            <a:off x="10811429" y="5074136"/>
            <a:ext cx="364202" cy="461665"/>
          </a:xfrm>
          <a:prstGeom prst="rect">
            <a:avLst/>
          </a:prstGeom>
        </p:spPr>
        <p:txBody>
          <a:bodyPr wrap="none">
            <a:spAutoFit/>
          </a:bodyPr>
          <a:lstStyle/>
          <a:p>
            <a:r>
              <a:rPr lang="en-IN" sz="2400" b="1" dirty="0">
                <a:solidFill>
                  <a:srgbClr val="C00000"/>
                </a:solidFill>
              </a:rPr>
              <a:t>G</a:t>
            </a:r>
            <a:endParaRPr lang="en-US" sz="2400" b="1" dirty="0"/>
          </a:p>
        </p:txBody>
      </p:sp>
      <p:sp>
        <p:nvSpPr>
          <p:cNvPr id="25" name="TextBox 24"/>
          <p:cNvSpPr txBox="1"/>
          <p:nvPr/>
        </p:nvSpPr>
        <p:spPr>
          <a:xfrm>
            <a:off x="7937652" y="4572483"/>
            <a:ext cx="3805517" cy="400110"/>
          </a:xfrm>
          <a:prstGeom prst="rect">
            <a:avLst/>
          </a:prstGeom>
          <a:noFill/>
        </p:spPr>
        <p:txBody>
          <a:bodyPr wrap="square" rtlCol="0">
            <a:spAutoFit/>
          </a:bodyPr>
          <a:lstStyle/>
          <a:p>
            <a:r>
              <a:rPr lang="en-IN" sz="2000" b="1" dirty="0" err="1"/>
              <a:t>Inorder</a:t>
            </a:r>
            <a:r>
              <a:rPr lang="en-IN" sz="2000" b="1" dirty="0"/>
              <a:t> traversal of a given tree as</a:t>
            </a:r>
            <a:endParaRPr lang="en-US" sz="2000" b="1" dirty="0"/>
          </a:p>
        </p:txBody>
      </p:sp>
      <p:sp>
        <p:nvSpPr>
          <p:cNvPr id="26" name="TextBox 25"/>
          <p:cNvSpPr txBox="1"/>
          <p:nvPr/>
        </p:nvSpPr>
        <p:spPr>
          <a:xfrm>
            <a:off x="10098738" y="1257064"/>
            <a:ext cx="357790" cy="369332"/>
          </a:xfrm>
          <a:prstGeom prst="rect">
            <a:avLst/>
          </a:prstGeom>
          <a:noFill/>
        </p:spPr>
        <p:txBody>
          <a:bodyPr wrap="none" rtlCol="0">
            <a:spAutoFit/>
          </a:bodyPr>
          <a:lstStyle/>
          <a:p>
            <a:r>
              <a:rPr lang="en-US" dirty="0">
                <a:solidFill>
                  <a:srgbClr val="C00000"/>
                </a:solidFill>
              </a:rPr>
              <a:t>✓</a:t>
            </a:r>
          </a:p>
        </p:txBody>
      </p:sp>
      <p:sp>
        <p:nvSpPr>
          <p:cNvPr id="27" name="TextBox 26"/>
          <p:cNvSpPr txBox="1"/>
          <p:nvPr/>
        </p:nvSpPr>
        <p:spPr>
          <a:xfrm>
            <a:off x="9519438" y="2192796"/>
            <a:ext cx="357790" cy="369332"/>
          </a:xfrm>
          <a:prstGeom prst="rect">
            <a:avLst/>
          </a:prstGeom>
          <a:noFill/>
        </p:spPr>
        <p:txBody>
          <a:bodyPr wrap="none" rtlCol="0">
            <a:spAutoFit/>
          </a:bodyPr>
          <a:lstStyle/>
          <a:p>
            <a:r>
              <a:rPr lang="en-US" dirty="0">
                <a:solidFill>
                  <a:srgbClr val="C00000"/>
                </a:solidFill>
              </a:rPr>
              <a:t>✓</a:t>
            </a:r>
          </a:p>
        </p:txBody>
      </p:sp>
      <p:sp>
        <p:nvSpPr>
          <p:cNvPr id="28" name="TextBox 27"/>
          <p:cNvSpPr txBox="1"/>
          <p:nvPr/>
        </p:nvSpPr>
        <p:spPr>
          <a:xfrm>
            <a:off x="9066482" y="3090345"/>
            <a:ext cx="357790" cy="369332"/>
          </a:xfrm>
          <a:prstGeom prst="rect">
            <a:avLst/>
          </a:prstGeom>
          <a:noFill/>
        </p:spPr>
        <p:txBody>
          <a:bodyPr wrap="none" rtlCol="0">
            <a:spAutoFit/>
          </a:bodyPr>
          <a:lstStyle/>
          <a:p>
            <a:r>
              <a:rPr lang="en-US" dirty="0">
                <a:solidFill>
                  <a:srgbClr val="C00000"/>
                </a:solidFill>
              </a:rPr>
              <a:t>✓</a:t>
            </a:r>
          </a:p>
        </p:txBody>
      </p:sp>
      <p:sp>
        <p:nvSpPr>
          <p:cNvPr id="29" name="TextBox 28"/>
          <p:cNvSpPr txBox="1"/>
          <p:nvPr/>
        </p:nvSpPr>
        <p:spPr>
          <a:xfrm>
            <a:off x="10734724" y="2177249"/>
            <a:ext cx="357790" cy="369332"/>
          </a:xfrm>
          <a:prstGeom prst="rect">
            <a:avLst/>
          </a:prstGeom>
          <a:noFill/>
        </p:spPr>
        <p:txBody>
          <a:bodyPr wrap="none" rtlCol="0">
            <a:spAutoFit/>
          </a:bodyPr>
          <a:lstStyle/>
          <a:p>
            <a:r>
              <a:rPr lang="en-US" dirty="0">
                <a:solidFill>
                  <a:srgbClr val="C00000"/>
                </a:solidFill>
              </a:rPr>
              <a:t>✓</a:t>
            </a:r>
          </a:p>
        </p:txBody>
      </p:sp>
      <p:sp>
        <p:nvSpPr>
          <p:cNvPr id="30" name="TextBox 29"/>
          <p:cNvSpPr txBox="1"/>
          <p:nvPr/>
        </p:nvSpPr>
        <p:spPr>
          <a:xfrm>
            <a:off x="10209217" y="3090345"/>
            <a:ext cx="357790" cy="369332"/>
          </a:xfrm>
          <a:prstGeom prst="rect">
            <a:avLst/>
          </a:prstGeom>
          <a:noFill/>
        </p:spPr>
        <p:txBody>
          <a:bodyPr wrap="none" rtlCol="0">
            <a:spAutoFit/>
          </a:bodyPr>
          <a:lstStyle/>
          <a:p>
            <a:r>
              <a:rPr lang="en-US" dirty="0">
                <a:solidFill>
                  <a:srgbClr val="C00000"/>
                </a:solidFill>
              </a:rPr>
              <a:t>✓</a:t>
            </a:r>
          </a:p>
        </p:txBody>
      </p:sp>
      <p:sp>
        <p:nvSpPr>
          <p:cNvPr id="31" name="TextBox 30"/>
          <p:cNvSpPr txBox="1"/>
          <p:nvPr/>
        </p:nvSpPr>
        <p:spPr>
          <a:xfrm>
            <a:off x="10754462" y="3973368"/>
            <a:ext cx="357790" cy="369332"/>
          </a:xfrm>
          <a:prstGeom prst="rect">
            <a:avLst/>
          </a:prstGeom>
          <a:noFill/>
        </p:spPr>
        <p:txBody>
          <a:bodyPr wrap="none" rtlCol="0">
            <a:spAutoFit/>
          </a:bodyPr>
          <a:lstStyle/>
          <a:p>
            <a:r>
              <a:rPr lang="en-US" dirty="0">
                <a:solidFill>
                  <a:srgbClr val="C00000"/>
                </a:solidFill>
              </a:rPr>
              <a:t>✓</a:t>
            </a:r>
          </a:p>
        </p:txBody>
      </p:sp>
      <p:sp>
        <p:nvSpPr>
          <p:cNvPr id="32" name="TextBox 31"/>
          <p:cNvSpPr txBox="1"/>
          <p:nvPr/>
        </p:nvSpPr>
        <p:spPr>
          <a:xfrm>
            <a:off x="11330000" y="3090345"/>
            <a:ext cx="357790" cy="369332"/>
          </a:xfrm>
          <a:prstGeom prst="rect">
            <a:avLst/>
          </a:prstGeom>
          <a:noFill/>
        </p:spPr>
        <p:txBody>
          <a:bodyPr wrap="none" rtlCol="0">
            <a:spAutoFit/>
          </a:bodyPr>
          <a:lstStyle/>
          <a:p>
            <a:r>
              <a:rPr lang="en-US" dirty="0">
                <a:solidFill>
                  <a:srgbClr val="C00000"/>
                </a:solidFill>
              </a:rPr>
              <a:t>✓</a:t>
            </a:r>
          </a:p>
        </p:txBody>
      </p:sp>
      <p:cxnSp>
        <p:nvCxnSpPr>
          <p:cNvPr id="33" name="Straight Connector 32"/>
          <p:cNvCxnSpPr/>
          <p:nvPr/>
        </p:nvCxnSpPr>
        <p:spPr>
          <a:xfrm>
            <a:off x="7620000" y="1066800"/>
            <a:ext cx="0" cy="518160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792317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mph" presetSubtype="2" fill="hold" grpId="1" nodeType="clickEffect">
                                  <p:stCondLst>
                                    <p:cond delay="0"/>
                                  </p:stCondLst>
                                  <p:childTnLst>
                                    <p:animClr clrSpc="rgb" dir="cw">
                                      <p:cBhvr>
                                        <p:cTn id="58" dur="2000" fill="hold"/>
                                        <p:tgtEl>
                                          <p:spTgt spid="7"/>
                                        </p:tgtEl>
                                        <p:attrNameLst>
                                          <p:attrName>fillcolor</p:attrName>
                                        </p:attrNameLst>
                                      </p:cBhvr>
                                      <p:to>
                                        <a:schemeClr val="accent2"/>
                                      </p:to>
                                    </p:animClr>
                                    <p:set>
                                      <p:cBhvr>
                                        <p:cTn id="59" dur="2000" fill="hold"/>
                                        <p:tgtEl>
                                          <p:spTgt spid="7"/>
                                        </p:tgtEl>
                                        <p:attrNameLst>
                                          <p:attrName>fill.type</p:attrName>
                                        </p:attrNameLst>
                                      </p:cBhvr>
                                      <p:to>
                                        <p:strVal val="solid"/>
                                      </p:to>
                                    </p:set>
                                    <p:set>
                                      <p:cBhvr>
                                        <p:cTn id="60" dur="2000" fill="hold"/>
                                        <p:tgtEl>
                                          <p:spTgt spid="7"/>
                                        </p:tgtEl>
                                        <p:attrNameLst>
                                          <p:attrName>fill.on</p:attrName>
                                        </p:attrNameLst>
                                      </p:cBhvr>
                                      <p:to>
                                        <p:strVal val="true"/>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28"/>
                                        </p:tgtEl>
                                        <p:attrNameLst>
                                          <p:attrName>style.visibility</p:attrName>
                                        </p:attrNameLst>
                                      </p:cBhvr>
                                      <p:to>
                                        <p:strVal val="visible"/>
                                      </p:to>
                                    </p:set>
                                    <p:animEffect transition="in" filter="wipe(down)">
                                      <p:cBhvr>
                                        <p:cTn id="65" dur="500"/>
                                        <p:tgtEl>
                                          <p:spTgt spid="28"/>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20"/>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mph" presetSubtype="2" fill="hold" grpId="1" nodeType="clickEffect">
                                  <p:stCondLst>
                                    <p:cond delay="0"/>
                                  </p:stCondLst>
                                  <p:childTnLst>
                                    <p:animClr clrSpc="rgb" dir="cw">
                                      <p:cBhvr>
                                        <p:cTn id="73" dur="2000" fill="hold"/>
                                        <p:tgtEl>
                                          <p:spTgt spid="6"/>
                                        </p:tgtEl>
                                        <p:attrNameLst>
                                          <p:attrName>fillcolor</p:attrName>
                                        </p:attrNameLst>
                                      </p:cBhvr>
                                      <p:to>
                                        <a:schemeClr val="accent2"/>
                                      </p:to>
                                    </p:animClr>
                                    <p:set>
                                      <p:cBhvr>
                                        <p:cTn id="74" dur="2000" fill="hold"/>
                                        <p:tgtEl>
                                          <p:spTgt spid="6"/>
                                        </p:tgtEl>
                                        <p:attrNameLst>
                                          <p:attrName>fill.type</p:attrName>
                                        </p:attrNameLst>
                                      </p:cBhvr>
                                      <p:to>
                                        <p:strVal val="solid"/>
                                      </p:to>
                                    </p:set>
                                    <p:set>
                                      <p:cBhvr>
                                        <p:cTn id="75" dur="2000" fill="hold"/>
                                        <p:tgtEl>
                                          <p:spTgt spid="6"/>
                                        </p:tgtEl>
                                        <p:attrNameLst>
                                          <p:attrName>fill.on</p:attrName>
                                        </p:attrNameLst>
                                      </p:cBhvr>
                                      <p:to>
                                        <p:strVal val="true"/>
                                      </p:to>
                                    </p:se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27"/>
                                        </p:tgtEl>
                                        <p:attrNameLst>
                                          <p:attrName>style.visibility</p:attrName>
                                        </p:attrNameLst>
                                      </p:cBhvr>
                                      <p:to>
                                        <p:strVal val="visible"/>
                                      </p:to>
                                    </p:set>
                                    <p:animEffect transition="in" filter="wipe(down)">
                                      <p:cBhvr>
                                        <p:cTn id="80" dur="500"/>
                                        <p:tgtEl>
                                          <p:spTgt spid="27"/>
                                        </p:tgtEl>
                                      </p:cBhvr>
                                    </p:animEffec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9"/>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mph" presetSubtype="2" fill="hold" grpId="1" nodeType="clickEffect">
                                  <p:stCondLst>
                                    <p:cond delay="0"/>
                                  </p:stCondLst>
                                  <p:childTnLst>
                                    <p:animClr clrSpc="rgb" dir="cw">
                                      <p:cBhvr>
                                        <p:cTn id="88" dur="2000" fill="hold"/>
                                        <p:tgtEl>
                                          <p:spTgt spid="5"/>
                                        </p:tgtEl>
                                        <p:attrNameLst>
                                          <p:attrName>fillcolor</p:attrName>
                                        </p:attrNameLst>
                                      </p:cBhvr>
                                      <p:to>
                                        <a:schemeClr val="accent2"/>
                                      </p:to>
                                    </p:animClr>
                                    <p:set>
                                      <p:cBhvr>
                                        <p:cTn id="89" dur="2000" fill="hold"/>
                                        <p:tgtEl>
                                          <p:spTgt spid="5"/>
                                        </p:tgtEl>
                                        <p:attrNameLst>
                                          <p:attrName>fill.type</p:attrName>
                                        </p:attrNameLst>
                                      </p:cBhvr>
                                      <p:to>
                                        <p:strVal val="solid"/>
                                      </p:to>
                                    </p:set>
                                    <p:set>
                                      <p:cBhvr>
                                        <p:cTn id="90" dur="2000" fill="hold"/>
                                        <p:tgtEl>
                                          <p:spTgt spid="5"/>
                                        </p:tgtEl>
                                        <p:attrNameLst>
                                          <p:attrName>fill.on</p:attrName>
                                        </p:attrNameLst>
                                      </p:cBhvr>
                                      <p:to>
                                        <p:strVal val="true"/>
                                      </p:to>
                                    </p:se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grpId="0" nodeType="clickEffect">
                                  <p:stCondLst>
                                    <p:cond delay="0"/>
                                  </p:stCondLst>
                                  <p:childTnLst>
                                    <p:set>
                                      <p:cBhvr>
                                        <p:cTn id="94" dur="1" fill="hold">
                                          <p:stCondLst>
                                            <p:cond delay="0"/>
                                          </p:stCondLst>
                                        </p:cTn>
                                        <p:tgtEl>
                                          <p:spTgt spid="26"/>
                                        </p:tgtEl>
                                        <p:attrNameLst>
                                          <p:attrName>style.visibility</p:attrName>
                                        </p:attrNameLst>
                                      </p:cBhvr>
                                      <p:to>
                                        <p:strVal val="visible"/>
                                      </p:to>
                                    </p:set>
                                    <p:animEffect transition="in" filter="wipe(down)">
                                      <p:cBhvr>
                                        <p:cTn id="95" dur="500"/>
                                        <p:tgtEl>
                                          <p:spTgt spid="26"/>
                                        </p:tgtEl>
                                      </p:cBhvr>
                                    </p:animEffec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18"/>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mph" presetSubtype="2" fill="hold" grpId="1" nodeType="clickEffect">
                                  <p:stCondLst>
                                    <p:cond delay="0"/>
                                  </p:stCondLst>
                                  <p:childTnLst>
                                    <p:animClr clrSpc="rgb" dir="cw">
                                      <p:cBhvr>
                                        <p:cTn id="103" dur="2000" fill="hold"/>
                                        <p:tgtEl>
                                          <p:spTgt spid="8"/>
                                        </p:tgtEl>
                                        <p:attrNameLst>
                                          <p:attrName>fillcolor</p:attrName>
                                        </p:attrNameLst>
                                      </p:cBhvr>
                                      <p:to>
                                        <a:schemeClr val="accent2"/>
                                      </p:to>
                                    </p:animClr>
                                    <p:set>
                                      <p:cBhvr>
                                        <p:cTn id="104" dur="2000" fill="hold"/>
                                        <p:tgtEl>
                                          <p:spTgt spid="8"/>
                                        </p:tgtEl>
                                        <p:attrNameLst>
                                          <p:attrName>fill.type</p:attrName>
                                        </p:attrNameLst>
                                      </p:cBhvr>
                                      <p:to>
                                        <p:strVal val="solid"/>
                                      </p:to>
                                    </p:set>
                                    <p:set>
                                      <p:cBhvr>
                                        <p:cTn id="105" dur="2000" fill="hold"/>
                                        <p:tgtEl>
                                          <p:spTgt spid="8"/>
                                        </p:tgtEl>
                                        <p:attrNameLst>
                                          <p:attrName>fill.on</p:attrName>
                                        </p:attrNameLst>
                                      </p:cBhvr>
                                      <p:to>
                                        <p:strVal val="true"/>
                                      </p:to>
                                    </p:set>
                                  </p:childTnLst>
                                </p:cTn>
                              </p:par>
                            </p:childTnLst>
                          </p:cTn>
                        </p:par>
                      </p:childTnLst>
                    </p:cTn>
                  </p:par>
                  <p:par>
                    <p:cTn id="106" fill="hold">
                      <p:stCondLst>
                        <p:cond delay="indefinite"/>
                      </p:stCondLst>
                      <p:childTnLst>
                        <p:par>
                          <p:cTn id="107" fill="hold">
                            <p:stCondLst>
                              <p:cond delay="0"/>
                            </p:stCondLst>
                            <p:childTnLst>
                              <p:par>
                                <p:cTn id="108" presetID="22" presetClass="entr" presetSubtype="4" fill="hold" grpId="0" nodeType="clickEffect">
                                  <p:stCondLst>
                                    <p:cond delay="0"/>
                                  </p:stCondLst>
                                  <p:childTnLst>
                                    <p:set>
                                      <p:cBhvr>
                                        <p:cTn id="109" dur="1" fill="hold">
                                          <p:stCondLst>
                                            <p:cond delay="0"/>
                                          </p:stCondLst>
                                        </p:cTn>
                                        <p:tgtEl>
                                          <p:spTgt spid="30"/>
                                        </p:tgtEl>
                                        <p:attrNameLst>
                                          <p:attrName>style.visibility</p:attrName>
                                        </p:attrNameLst>
                                      </p:cBhvr>
                                      <p:to>
                                        <p:strVal val="visible"/>
                                      </p:to>
                                    </p:set>
                                    <p:animEffect transition="in" filter="wipe(down)">
                                      <p:cBhvr>
                                        <p:cTn id="110" dur="500"/>
                                        <p:tgtEl>
                                          <p:spTgt spid="30"/>
                                        </p:tgtEl>
                                      </p:cBhvr>
                                    </p:animEffec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22"/>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mph" presetSubtype="2" fill="hold" grpId="1" nodeType="clickEffect">
                                  <p:stCondLst>
                                    <p:cond delay="0"/>
                                  </p:stCondLst>
                                  <p:childTnLst>
                                    <p:animClr clrSpc="rgb" dir="cw">
                                      <p:cBhvr>
                                        <p:cTn id="118" dur="2000" fill="hold"/>
                                        <p:tgtEl>
                                          <p:spTgt spid="11"/>
                                        </p:tgtEl>
                                        <p:attrNameLst>
                                          <p:attrName>fillcolor</p:attrName>
                                        </p:attrNameLst>
                                      </p:cBhvr>
                                      <p:to>
                                        <a:schemeClr val="accent2"/>
                                      </p:to>
                                    </p:animClr>
                                    <p:set>
                                      <p:cBhvr>
                                        <p:cTn id="119" dur="2000" fill="hold"/>
                                        <p:tgtEl>
                                          <p:spTgt spid="11"/>
                                        </p:tgtEl>
                                        <p:attrNameLst>
                                          <p:attrName>fill.type</p:attrName>
                                        </p:attrNameLst>
                                      </p:cBhvr>
                                      <p:to>
                                        <p:strVal val="solid"/>
                                      </p:to>
                                    </p:set>
                                    <p:set>
                                      <p:cBhvr>
                                        <p:cTn id="120" dur="2000" fill="hold"/>
                                        <p:tgtEl>
                                          <p:spTgt spid="11"/>
                                        </p:tgtEl>
                                        <p:attrNameLst>
                                          <p:attrName>fill.on</p:attrName>
                                        </p:attrNameLst>
                                      </p:cBhvr>
                                      <p:to>
                                        <p:strVal val="true"/>
                                      </p:to>
                                    </p:set>
                                  </p:childTnLst>
                                </p:cTn>
                              </p:par>
                            </p:childTnLst>
                          </p:cTn>
                        </p:par>
                      </p:childTnLst>
                    </p:cTn>
                  </p:par>
                  <p:par>
                    <p:cTn id="121" fill="hold">
                      <p:stCondLst>
                        <p:cond delay="indefinite"/>
                      </p:stCondLst>
                      <p:childTnLst>
                        <p:par>
                          <p:cTn id="122" fill="hold">
                            <p:stCondLst>
                              <p:cond delay="0"/>
                            </p:stCondLst>
                            <p:childTnLst>
                              <p:par>
                                <p:cTn id="123" presetID="22" presetClass="entr" presetSubtype="4" fill="hold" grpId="0" nodeType="clickEffect">
                                  <p:stCondLst>
                                    <p:cond delay="0"/>
                                  </p:stCondLst>
                                  <p:childTnLst>
                                    <p:set>
                                      <p:cBhvr>
                                        <p:cTn id="124" dur="1" fill="hold">
                                          <p:stCondLst>
                                            <p:cond delay="0"/>
                                          </p:stCondLst>
                                        </p:cTn>
                                        <p:tgtEl>
                                          <p:spTgt spid="31"/>
                                        </p:tgtEl>
                                        <p:attrNameLst>
                                          <p:attrName>style.visibility</p:attrName>
                                        </p:attrNameLst>
                                      </p:cBhvr>
                                      <p:to>
                                        <p:strVal val="visible"/>
                                      </p:to>
                                    </p:set>
                                    <p:animEffect transition="in" filter="wipe(down)">
                                      <p:cBhvr>
                                        <p:cTn id="125" dur="500"/>
                                        <p:tgtEl>
                                          <p:spTgt spid="31"/>
                                        </p:tgtEl>
                                      </p:cBhvr>
                                    </p:animEffect>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grpId="0" nodeType="clickEffect">
                                  <p:stCondLst>
                                    <p:cond delay="0"/>
                                  </p:stCondLst>
                                  <p:childTnLst>
                                    <p:set>
                                      <p:cBhvr>
                                        <p:cTn id="129" dur="1" fill="hold">
                                          <p:stCondLst>
                                            <p:cond delay="0"/>
                                          </p:stCondLst>
                                        </p:cTn>
                                        <p:tgtEl>
                                          <p:spTgt spid="23"/>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1" presetClass="emph" presetSubtype="2" fill="hold" grpId="1" nodeType="clickEffect">
                                  <p:stCondLst>
                                    <p:cond delay="0"/>
                                  </p:stCondLst>
                                  <p:childTnLst>
                                    <p:animClr clrSpc="rgb" dir="cw">
                                      <p:cBhvr>
                                        <p:cTn id="133" dur="2000" fill="hold"/>
                                        <p:tgtEl>
                                          <p:spTgt spid="9"/>
                                        </p:tgtEl>
                                        <p:attrNameLst>
                                          <p:attrName>fillcolor</p:attrName>
                                        </p:attrNameLst>
                                      </p:cBhvr>
                                      <p:to>
                                        <a:schemeClr val="accent2"/>
                                      </p:to>
                                    </p:animClr>
                                    <p:set>
                                      <p:cBhvr>
                                        <p:cTn id="134" dur="2000" fill="hold"/>
                                        <p:tgtEl>
                                          <p:spTgt spid="9"/>
                                        </p:tgtEl>
                                        <p:attrNameLst>
                                          <p:attrName>fill.type</p:attrName>
                                        </p:attrNameLst>
                                      </p:cBhvr>
                                      <p:to>
                                        <p:strVal val="solid"/>
                                      </p:to>
                                    </p:set>
                                    <p:set>
                                      <p:cBhvr>
                                        <p:cTn id="135" dur="2000" fill="hold"/>
                                        <p:tgtEl>
                                          <p:spTgt spid="9"/>
                                        </p:tgtEl>
                                        <p:attrNameLst>
                                          <p:attrName>fill.on</p:attrName>
                                        </p:attrNameLst>
                                      </p:cBhvr>
                                      <p:to>
                                        <p:strVal val="true"/>
                                      </p:to>
                                    </p:set>
                                  </p:childTnLst>
                                </p:cTn>
                              </p:par>
                            </p:childTnLst>
                          </p:cTn>
                        </p:par>
                      </p:childTnLst>
                    </p:cTn>
                  </p:par>
                  <p:par>
                    <p:cTn id="136" fill="hold">
                      <p:stCondLst>
                        <p:cond delay="indefinite"/>
                      </p:stCondLst>
                      <p:childTnLst>
                        <p:par>
                          <p:cTn id="137" fill="hold">
                            <p:stCondLst>
                              <p:cond delay="0"/>
                            </p:stCondLst>
                            <p:childTnLst>
                              <p:par>
                                <p:cTn id="138" presetID="22" presetClass="entr" presetSubtype="4" fill="hold" grpId="0" nodeType="clickEffect">
                                  <p:stCondLst>
                                    <p:cond delay="0"/>
                                  </p:stCondLst>
                                  <p:childTnLst>
                                    <p:set>
                                      <p:cBhvr>
                                        <p:cTn id="139" dur="1" fill="hold">
                                          <p:stCondLst>
                                            <p:cond delay="0"/>
                                          </p:stCondLst>
                                        </p:cTn>
                                        <p:tgtEl>
                                          <p:spTgt spid="29"/>
                                        </p:tgtEl>
                                        <p:attrNameLst>
                                          <p:attrName>style.visibility</p:attrName>
                                        </p:attrNameLst>
                                      </p:cBhvr>
                                      <p:to>
                                        <p:strVal val="visible"/>
                                      </p:to>
                                    </p:set>
                                    <p:animEffect transition="in" filter="wipe(down)">
                                      <p:cBhvr>
                                        <p:cTn id="140" dur="500"/>
                                        <p:tgtEl>
                                          <p:spTgt spid="29"/>
                                        </p:tgtEl>
                                      </p:cBhvr>
                                    </p:animEffec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21"/>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mph" presetSubtype="2" fill="hold" grpId="1" nodeType="clickEffect">
                                  <p:stCondLst>
                                    <p:cond delay="0"/>
                                  </p:stCondLst>
                                  <p:childTnLst>
                                    <p:animClr clrSpc="rgb" dir="cw">
                                      <p:cBhvr>
                                        <p:cTn id="148" dur="2000" fill="hold"/>
                                        <p:tgtEl>
                                          <p:spTgt spid="10"/>
                                        </p:tgtEl>
                                        <p:attrNameLst>
                                          <p:attrName>fillcolor</p:attrName>
                                        </p:attrNameLst>
                                      </p:cBhvr>
                                      <p:to>
                                        <a:schemeClr val="accent2"/>
                                      </p:to>
                                    </p:animClr>
                                    <p:set>
                                      <p:cBhvr>
                                        <p:cTn id="149" dur="2000" fill="hold"/>
                                        <p:tgtEl>
                                          <p:spTgt spid="10"/>
                                        </p:tgtEl>
                                        <p:attrNameLst>
                                          <p:attrName>fill.type</p:attrName>
                                        </p:attrNameLst>
                                      </p:cBhvr>
                                      <p:to>
                                        <p:strVal val="solid"/>
                                      </p:to>
                                    </p:set>
                                    <p:set>
                                      <p:cBhvr>
                                        <p:cTn id="150" dur="2000" fill="hold"/>
                                        <p:tgtEl>
                                          <p:spTgt spid="10"/>
                                        </p:tgtEl>
                                        <p:attrNameLst>
                                          <p:attrName>fill.on</p:attrName>
                                        </p:attrNameLst>
                                      </p:cBhvr>
                                      <p:to>
                                        <p:strVal val="true"/>
                                      </p:to>
                                    </p:set>
                                  </p:childTnLst>
                                </p:cTn>
                              </p:par>
                            </p:childTnLst>
                          </p:cTn>
                        </p:par>
                      </p:childTnLst>
                    </p:cTn>
                  </p:par>
                  <p:par>
                    <p:cTn id="151" fill="hold">
                      <p:stCondLst>
                        <p:cond delay="indefinite"/>
                      </p:stCondLst>
                      <p:childTnLst>
                        <p:par>
                          <p:cTn id="152" fill="hold">
                            <p:stCondLst>
                              <p:cond delay="0"/>
                            </p:stCondLst>
                            <p:childTnLst>
                              <p:par>
                                <p:cTn id="153" presetID="22" presetClass="entr" presetSubtype="4" fill="hold" grpId="0" nodeType="clickEffect">
                                  <p:stCondLst>
                                    <p:cond delay="0"/>
                                  </p:stCondLst>
                                  <p:childTnLst>
                                    <p:set>
                                      <p:cBhvr>
                                        <p:cTn id="154" dur="1" fill="hold">
                                          <p:stCondLst>
                                            <p:cond delay="0"/>
                                          </p:stCondLst>
                                        </p:cTn>
                                        <p:tgtEl>
                                          <p:spTgt spid="32"/>
                                        </p:tgtEl>
                                        <p:attrNameLst>
                                          <p:attrName>style.visibility</p:attrName>
                                        </p:attrNameLst>
                                      </p:cBhvr>
                                      <p:to>
                                        <p:strVal val="visible"/>
                                      </p:to>
                                    </p:set>
                                    <p:animEffect transition="in" filter="wipe(down)">
                                      <p:cBhvr>
                                        <p:cTn id="155" dur="500"/>
                                        <p:tgtEl>
                                          <p:spTgt spid="32"/>
                                        </p:tgtEl>
                                      </p:cBhvr>
                                    </p:animEffect>
                                  </p:childTnLst>
                                </p:cTn>
                              </p:par>
                            </p:childTnLst>
                          </p:cTn>
                        </p:par>
                      </p:childTnLst>
                    </p:cTn>
                  </p:par>
                  <p:par>
                    <p:cTn id="156" fill="hold">
                      <p:stCondLst>
                        <p:cond delay="indefinite"/>
                      </p:stCondLst>
                      <p:childTnLst>
                        <p:par>
                          <p:cTn id="157" fill="hold">
                            <p:stCondLst>
                              <p:cond delay="0"/>
                            </p:stCondLst>
                            <p:childTnLst>
                              <p:par>
                                <p:cTn id="158" presetID="1" presetClass="entr" presetSubtype="0" fill="hold" grpId="0" nodeType="clickEffect">
                                  <p:stCondLst>
                                    <p:cond delay="0"/>
                                  </p:stCondLst>
                                  <p:childTnLst>
                                    <p:set>
                                      <p:cBhvr>
                                        <p:cTn id="159"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8" grpId="0"/>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1"/>
          <p:cNvSpPr>
            <a:spLocks noGrp="1"/>
          </p:cNvSpPr>
          <p:nvPr>
            <p:ph type="title"/>
          </p:nvPr>
        </p:nvSpPr>
        <p:spPr/>
        <p:txBody>
          <a:bodyPr/>
          <a:lstStyle/>
          <a:p>
            <a:r>
              <a:rPr lang="en-IN" dirty="0" err="1"/>
              <a:t>Postorder</a:t>
            </a:r>
            <a:r>
              <a:rPr lang="en-IN" dirty="0"/>
              <a:t> Traversal</a:t>
            </a:r>
            <a:endParaRPr lang="en-US" dirty="0"/>
          </a:p>
        </p:txBody>
      </p:sp>
      <p:sp>
        <p:nvSpPr>
          <p:cNvPr id="37" name="Content Placeholder 2"/>
          <p:cNvSpPr>
            <a:spLocks noGrp="1"/>
          </p:cNvSpPr>
          <p:nvPr>
            <p:ph idx="1"/>
          </p:nvPr>
        </p:nvSpPr>
        <p:spPr/>
        <p:txBody>
          <a:bodyPr/>
          <a:lstStyle/>
          <a:p>
            <a:r>
              <a:rPr lang="en-IN" dirty="0" err="1"/>
              <a:t>Postorder</a:t>
            </a:r>
            <a:r>
              <a:rPr lang="en-IN" dirty="0"/>
              <a:t> traversal of a binary tree is defined as follow</a:t>
            </a:r>
          </a:p>
          <a:p>
            <a:pPr marL="819150" lvl="1" indent="-457200">
              <a:buClr>
                <a:schemeClr val="tx1"/>
              </a:buClr>
              <a:buFont typeface="+mj-lt"/>
              <a:buAutoNum type="arabicPeriod"/>
            </a:pPr>
            <a:r>
              <a:rPr lang="en-IN" b="1" dirty="0">
                <a:solidFill>
                  <a:srgbClr val="C00000"/>
                </a:solidFill>
              </a:rPr>
              <a:t>Traverse</a:t>
            </a:r>
            <a:r>
              <a:rPr lang="en-IN" dirty="0">
                <a:solidFill>
                  <a:srgbClr val="C00000"/>
                </a:solidFill>
              </a:rPr>
              <a:t> </a:t>
            </a:r>
            <a:r>
              <a:rPr lang="en-IN" dirty="0"/>
              <a:t>the </a:t>
            </a:r>
            <a:r>
              <a:rPr lang="en-IN" b="1" dirty="0">
                <a:solidFill>
                  <a:srgbClr val="C00000"/>
                </a:solidFill>
              </a:rPr>
              <a:t>left</a:t>
            </a:r>
            <a:r>
              <a:rPr lang="en-IN" b="1" dirty="0">
                <a:solidFill>
                  <a:srgbClr val="FF0000"/>
                </a:solidFill>
              </a:rPr>
              <a:t> </a:t>
            </a:r>
            <a:r>
              <a:rPr lang="en-IN" b="1" dirty="0" err="1">
                <a:solidFill>
                  <a:srgbClr val="C00000"/>
                </a:solidFill>
              </a:rPr>
              <a:t>subtree</a:t>
            </a:r>
            <a:r>
              <a:rPr lang="en-IN" b="1" dirty="0">
                <a:solidFill>
                  <a:srgbClr val="C00000"/>
                </a:solidFill>
              </a:rPr>
              <a:t> </a:t>
            </a:r>
            <a:r>
              <a:rPr lang="en-IN" dirty="0"/>
              <a:t>in </a:t>
            </a:r>
            <a:r>
              <a:rPr lang="en-IN" dirty="0" err="1"/>
              <a:t>Postorder</a:t>
            </a:r>
            <a:endParaRPr lang="en-IN" dirty="0"/>
          </a:p>
          <a:p>
            <a:pPr marL="819150" lvl="1" indent="-457200">
              <a:buClr>
                <a:schemeClr val="tx1"/>
              </a:buClr>
              <a:buFont typeface="+mj-lt"/>
              <a:buAutoNum type="arabicPeriod"/>
            </a:pPr>
            <a:r>
              <a:rPr lang="en-IN" b="1" dirty="0">
                <a:solidFill>
                  <a:srgbClr val="C00000"/>
                </a:solidFill>
              </a:rPr>
              <a:t>Traverse</a:t>
            </a:r>
            <a:r>
              <a:rPr lang="en-IN" dirty="0">
                <a:solidFill>
                  <a:srgbClr val="C00000"/>
                </a:solidFill>
              </a:rPr>
              <a:t> </a:t>
            </a:r>
            <a:r>
              <a:rPr lang="en-IN" dirty="0"/>
              <a:t>the </a:t>
            </a:r>
            <a:r>
              <a:rPr lang="en-IN" b="1" dirty="0">
                <a:solidFill>
                  <a:srgbClr val="C00000"/>
                </a:solidFill>
              </a:rPr>
              <a:t>right</a:t>
            </a:r>
            <a:r>
              <a:rPr lang="en-IN" b="1" dirty="0">
                <a:solidFill>
                  <a:srgbClr val="FF0000"/>
                </a:solidFill>
              </a:rPr>
              <a:t> </a:t>
            </a:r>
            <a:r>
              <a:rPr lang="en-IN" b="1" dirty="0" err="1">
                <a:solidFill>
                  <a:srgbClr val="C00000"/>
                </a:solidFill>
              </a:rPr>
              <a:t>subtree</a:t>
            </a:r>
            <a:r>
              <a:rPr lang="en-IN" b="1" dirty="0">
                <a:solidFill>
                  <a:srgbClr val="C00000"/>
                </a:solidFill>
              </a:rPr>
              <a:t> </a:t>
            </a:r>
            <a:r>
              <a:rPr lang="en-IN" dirty="0"/>
              <a:t>in </a:t>
            </a:r>
            <a:r>
              <a:rPr lang="en-IN" dirty="0" err="1"/>
              <a:t>Postorder</a:t>
            </a:r>
            <a:endParaRPr lang="en-IN" dirty="0"/>
          </a:p>
          <a:p>
            <a:pPr marL="819150" lvl="1" indent="-457200">
              <a:buClr>
                <a:schemeClr val="tx1"/>
              </a:buClr>
              <a:buFont typeface="+mj-lt"/>
              <a:buAutoNum type="arabicPeriod"/>
            </a:pPr>
            <a:r>
              <a:rPr lang="en-IN" b="1" dirty="0">
                <a:solidFill>
                  <a:srgbClr val="C00000"/>
                </a:solidFill>
              </a:rPr>
              <a:t>Process</a:t>
            </a:r>
            <a:r>
              <a:rPr lang="en-IN" dirty="0">
                <a:solidFill>
                  <a:srgbClr val="C00000"/>
                </a:solidFill>
              </a:rPr>
              <a:t> </a:t>
            </a:r>
            <a:r>
              <a:rPr lang="en-IN" dirty="0"/>
              <a:t>the </a:t>
            </a:r>
            <a:r>
              <a:rPr lang="en-IN" b="1" dirty="0">
                <a:solidFill>
                  <a:srgbClr val="C00000"/>
                </a:solidFill>
              </a:rPr>
              <a:t>root</a:t>
            </a:r>
            <a:r>
              <a:rPr lang="en-IN" b="1" dirty="0">
                <a:solidFill>
                  <a:srgbClr val="FF0000"/>
                </a:solidFill>
              </a:rPr>
              <a:t> </a:t>
            </a:r>
            <a:r>
              <a:rPr lang="en-IN" b="1" dirty="0">
                <a:solidFill>
                  <a:srgbClr val="C00000"/>
                </a:solidFill>
              </a:rPr>
              <a:t>node</a:t>
            </a:r>
          </a:p>
        </p:txBody>
      </p:sp>
      <p:sp>
        <p:nvSpPr>
          <p:cNvPr id="38" name="Oval 37"/>
          <p:cNvSpPr/>
          <p:nvPr/>
        </p:nvSpPr>
        <p:spPr>
          <a:xfrm>
            <a:off x="9619126" y="1026460"/>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A</a:t>
            </a:r>
            <a:endParaRPr lang="en-US" sz="2000" b="1" dirty="0"/>
          </a:p>
        </p:txBody>
      </p:sp>
      <p:sp>
        <p:nvSpPr>
          <p:cNvPr id="39" name="Oval 38"/>
          <p:cNvSpPr/>
          <p:nvPr/>
        </p:nvSpPr>
        <p:spPr>
          <a:xfrm>
            <a:off x="8969186" y="2157557"/>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B</a:t>
            </a:r>
            <a:endParaRPr lang="en-US" sz="2000" b="1" dirty="0"/>
          </a:p>
        </p:txBody>
      </p:sp>
      <p:sp>
        <p:nvSpPr>
          <p:cNvPr id="40" name="Oval 39"/>
          <p:cNvSpPr/>
          <p:nvPr/>
        </p:nvSpPr>
        <p:spPr>
          <a:xfrm>
            <a:off x="8440269" y="3169022"/>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C</a:t>
            </a:r>
            <a:endParaRPr lang="en-US" sz="2000" b="1" dirty="0"/>
          </a:p>
        </p:txBody>
      </p:sp>
      <p:sp>
        <p:nvSpPr>
          <p:cNvPr id="41" name="Oval 40"/>
          <p:cNvSpPr/>
          <p:nvPr/>
        </p:nvSpPr>
        <p:spPr>
          <a:xfrm>
            <a:off x="9771526" y="3195916"/>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E</a:t>
            </a:r>
            <a:endParaRPr lang="en-US" sz="2000" b="1" dirty="0"/>
          </a:p>
        </p:txBody>
      </p:sp>
      <p:sp>
        <p:nvSpPr>
          <p:cNvPr id="42" name="Oval 41"/>
          <p:cNvSpPr/>
          <p:nvPr/>
        </p:nvSpPr>
        <p:spPr>
          <a:xfrm>
            <a:off x="10318372" y="2157557"/>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D</a:t>
            </a:r>
            <a:endParaRPr lang="en-US" sz="2000" b="1" dirty="0"/>
          </a:p>
        </p:txBody>
      </p:sp>
      <p:sp>
        <p:nvSpPr>
          <p:cNvPr id="43" name="Oval 42"/>
          <p:cNvSpPr/>
          <p:nvPr/>
        </p:nvSpPr>
        <p:spPr>
          <a:xfrm>
            <a:off x="11008653" y="3155575"/>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G</a:t>
            </a:r>
            <a:endParaRPr lang="en-US" sz="2000" b="1" dirty="0"/>
          </a:p>
        </p:txBody>
      </p:sp>
      <p:sp>
        <p:nvSpPr>
          <p:cNvPr id="44" name="Oval 43"/>
          <p:cNvSpPr/>
          <p:nvPr/>
        </p:nvSpPr>
        <p:spPr>
          <a:xfrm>
            <a:off x="10313890" y="4159621"/>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F</a:t>
            </a:r>
            <a:endParaRPr lang="en-US" sz="2000" b="1" dirty="0"/>
          </a:p>
        </p:txBody>
      </p:sp>
      <p:cxnSp>
        <p:nvCxnSpPr>
          <p:cNvPr id="45" name="Straight Arrow Connector 44"/>
          <p:cNvCxnSpPr>
            <a:stCxn id="38" idx="3"/>
            <a:endCxn id="39" idx="0"/>
          </p:cNvCxnSpPr>
          <p:nvPr/>
        </p:nvCxnSpPr>
        <p:spPr>
          <a:xfrm flipH="1">
            <a:off x="9249986" y="1505816"/>
            <a:ext cx="451384" cy="65174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6" name="Straight Arrow Connector 45"/>
          <p:cNvCxnSpPr>
            <a:stCxn id="39" idx="3"/>
            <a:endCxn id="40" idx="0"/>
          </p:cNvCxnSpPr>
          <p:nvPr/>
        </p:nvCxnSpPr>
        <p:spPr>
          <a:xfrm flipH="1">
            <a:off x="8721069" y="2636913"/>
            <a:ext cx="330361" cy="532109"/>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7" name="Straight Arrow Connector 46"/>
          <p:cNvCxnSpPr>
            <a:stCxn id="38" idx="5"/>
            <a:endCxn id="42" idx="0"/>
          </p:cNvCxnSpPr>
          <p:nvPr/>
        </p:nvCxnSpPr>
        <p:spPr>
          <a:xfrm>
            <a:off x="10098482" y="1505816"/>
            <a:ext cx="500690" cy="65174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8" name="Straight Arrow Connector 47"/>
          <p:cNvCxnSpPr>
            <a:stCxn id="42" idx="3"/>
            <a:endCxn id="41" idx="0"/>
          </p:cNvCxnSpPr>
          <p:nvPr/>
        </p:nvCxnSpPr>
        <p:spPr>
          <a:xfrm flipH="1">
            <a:off x="10052326" y="2636913"/>
            <a:ext cx="348290" cy="559003"/>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9" name="Straight Arrow Connector 48"/>
          <p:cNvCxnSpPr>
            <a:stCxn id="42" idx="5"/>
            <a:endCxn id="43" idx="0"/>
          </p:cNvCxnSpPr>
          <p:nvPr/>
        </p:nvCxnSpPr>
        <p:spPr>
          <a:xfrm>
            <a:off x="10797728" y="2636913"/>
            <a:ext cx="491725" cy="518662"/>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50" name="Straight Arrow Connector 49"/>
          <p:cNvCxnSpPr>
            <a:stCxn id="41" idx="5"/>
            <a:endCxn id="44" idx="0"/>
          </p:cNvCxnSpPr>
          <p:nvPr/>
        </p:nvCxnSpPr>
        <p:spPr>
          <a:xfrm>
            <a:off x="10250882" y="3675272"/>
            <a:ext cx="343808" cy="484349"/>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51" name="TextBox 50"/>
          <p:cNvSpPr txBox="1"/>
          <p:nvPr/>
        </p:nvSpPr>
        <p:spPr>
          <a:xfrm>
            <a:off x="10873010" y="5304607"/>
            <a:ext cx="340158" cy="400110"/>
          </a:xfrm>
          <a:prstGeom prst="rect">
            <a:avLst/>
          </a:prstGeom>
          <a:noFill/>
        </p:spPr>
        <p:txBody>
          <a:bodyPr wrap="none" rtlCol="0">
            <a:spAutoFit/>
          </a:bodyPr>
          <a:lstStyle/>
          <a:p>
            <a:pPr algn="ctr"/>
            <a:r>
              <a:rPr lang="en-IN" sz="2000" b="1" dirty="0">
                <a:solidFill>
                  <a:srgbClr val="C00000"/>
                </a:solidFill>
              </a:rPr>
              <a:t>A</a:t>
            </a:r>
            <a:endParaRPr lang="en-US" sz="2000" b="1" dirty="0">
              <a:solidFill>
                <a:srgbClr val="C00000"/>
              </a:solidFill>
            </a:endParaRPr>
          </a:p>
        </p:txBody>
      </p:sp>
      <p:sp>
        <p:nvSpPr>
          <p:cNvPr id="52" name="TextBox 51"/>
          <p:cNvSpPr txBox="1"/>
          <p:nvPr/>
        </p:nvSpPr>
        <p:spPr>
          <a:xfrm>
            <a:off x="8845713" y="5304607"/>
            <a:ext cx="328937" cy="400110"/>
          </a:xfrm>
          <a:prstGeom prst="rect">
            <a:avLst/>
          </a:prstGeom>
          <a:noFill/>
        </p:spPr>
        <p:txBody>
          <a:bodyPr wrap="none" rtlCol="0">
            <a:spAutoFit/>
          </a:bodyPr>
          <a:lstStyle/>
          <a:p>
            <a:pPr algn="ctr"/>
            <a:r>
              <a:rPr lang="en-IN" sz="2000" b="1" dirty="0">
                <a:solidFill>
                  <a:srgbClr val="C00000"/>
                </a:solidFill>
              </a:rPr>
              <a:t>B</a:t>
            </a:r>
            <a:endParaRPr lang="en-US" sz="2000" b="1" dirty="0">
              <a:solidFill>
                <a:srgbClr val="C00000"/>
              </a:solidFill>
            </a:endParaRPr>
          </a:p>
        </p:txBody>
      </p:sp>
      <p:sp>
        <p:nvSpPr>
          <p:cNvPr id="53" name="TextBox 52"/>
          <p:cNvSpPr txBox="1"/>
          <p:nvPr/>
        </p:nvSpPr>
        <p:spPr>
          <a:xfrm>
            <a:off x="8434161" y="5322917"/>
            <a:ext cx="330540" cy="400110"/>
          </a:xfrm>
          <a:prstGeom prst="rect">
            <a:avLst/>
          </a:prstGeom>
          <a:noFill/>
        </p:spPr>
        <p:txBody>
          <a:bodyPr wrap="none" rtlCol="0">
            <a:spAutoFit/>
          </a:bodyPr>
          <a:lstStyle/>
          <a:p>
            <a:pPr algn="ctr"/>
            <a:r>
              <a:rPr lang="en-IN" sz="2000" b="1" dirty="0">
                <a:solidFill>
                  <a:srgbClr val="C00000"/>
                </a:solidFill>
              </a:rPr>
              <a:t>C</a:t>
            </a:r>
            <a:endParaRPr lang="en-US" sz="2000" b="1" dirty="0">
              <a:solidFill>
                <a:srgbClr val="C00000"/>
              </a:solidFill>
            </a:endParaRPr>
          </a:p>
        </p:txBody>
      </p:sp>
      <p:sp>
        <p:nvSpPr>
          <p:cNvPr id="54" name="Rectangle 53"/>
          <p:cNvSpPr/>
          <p:nvPr/>
        </p:nvSpPr>
        <p:spPr>
          <a:xfrm>
            <a:off x="10463064" y="5304607"/>
            <a:ext cx="328936" cy="400110"/>
          </a:xfrm>
          <a:prstGeom prst="rect">
            <a:avLst/>
          </a:prstGeom>
        </p:spPr>
        <p:txBody>
          <a:bodyPr wrap="none">
            <a:spAutoFit/>
          </a:bodyPr>
          <a:lstStyle/>
          <a:p>
            <a:r>
              <a:rPr lang="en-IN" sz="2000" b="1" dirty="0">
                <a:solidFill>
                  <a:srgbClr val="C00000"/>
                </a:solidFill>
              </a:rPr>
              <a:t>D</a:t>
            </a:r>
            <a:endParaRPr lang="en-US" sz="2000" b="1" dirty="0"/>
          </a:p>
        </p:txBody>
      </p:sp>
      <p:sp>
        <p:nvSpPr>
          <p:cNvPr id="55" name="Rectangle 54"/>
          <p:cNvSpPr/>
          <p:nvPr/>
        </p:nvSpPr>
        <p:spPr>
          <a:xfrm>
            <a:off x="9643168" y="5304607"/>
            <a:ext cx="309700" cy="400110"/>
          </a:xfrm>
          <a:prstGeom prst="rect">
            <a:avLst/>
          </a:prstGeom>
        </p:spPr>
        <p:txBody>
          <a:bodyPr wrap="none">
            <a:spAutoFit/>
          </a:bodyPr>
          <a:lstStyle/>
          <a:p>
            <a:r>
              <a:rPr lang="en-IN" sz="2000" b="1" dirty="0">
                <a:solidFill>
                  <a:srgbClr val="C00000"/>
                </a:solidFill>
              </a:rPr>
              <a:t>E</a:t>
            </a:r>
            <a:endParaRPr lang="en-US" sz="2000" b="1" dirty="0"/>
          </a:p>
        </p:txBody>
      </p:sp>
      <p:sp>
        <p:nvSpPr>
          <p:cNvPr id="56" name="Rectangle 55"/>
          <p:cNvSpPr/>
          <p:nvPr/>
        </p:nvSpPr>
        <p:spPr>
          <a:xfrm>
            <a:off x="9255662" y="5304607"/>
            <a:ext cx="306494" cy="400110"/>
          </a:xfrm>
          <a:prstGeom prst="rect">
            <a:avLst/>
          </a:prstGeom>
        </p:spPr>
        <p:txBody>
          <a:bodyPr wrap="none">
            <a:spAutoFit/>
          </a:bodyPr>
          <a:lstStyle/>
          <a:p>
            <a:r>
              <a:rPr lang="en-IN" sz="2000" b="1" dirty="0">
                <a:solidFill>
                  <a:srgbClr val="C00000"/>
                </a:solidFill>
              </a:rPr>
              <a:t>F</a:t>
            </a:r>
            <a:endParaRPr lang="en-US" sz="2000" b="1" dirty="0"/>
          </a:p>
        </p:txBody>
      </p:sp>
      <p:sp>
        <p:nvSpPr>
          <p:cNvPr id="57" name="Rectangle 56"/>
          <p:cNvSpPr/>
          <p:nvPr/>
        </p:nvSpPr>
        <p:spPr>
          <a:xfrm>
            <a:off x="10033880" y="5304607"/>
            <a:ext cx="348172" cy="400110"/>
          </a:xfrm>
          <a:prstGeom prst="rect">
            <a:avLst/>
          </a:prstGeom>
        </p:spPr>
        <p:txBody>
          <a:bodyPr wrap="none">
            <a:spAutoFit/>
          </a:bodyPr>
          <a:lstStyle/>
          <a:p>
            <a:r>
              <a:rPr lang="en-IN" sz="2000" b="1" dirty="0">
                <a:solidFill>
                  <a:srgbClr val="C00000"/>
                </a:solidFill>
              </a:rPr>
              <a:t>G</a:t>
            </a:r>
            <a:endParaRPr lang="en-US" sz="2000" b="1" dirty="0"/>
          </a:p>
        </p:txBody>
      </p:sp>
      <p:sp>
        <p:nvSpPr>
          <p:cNvPr id="58" name="TextBox 57"/>
          <p:cNvSpPr txBox="1"/>
          <p:nvPr/>
        </p:nvSpPr>
        <p:spPr>
          <a:xfrm>
            <a:off x="7876089" y="4822014"/>
            <a:ext cx="4059822" cy="400110"/>
          </a:xfrm>
          <a:prstGeom prst="rect">
            <a:avLst/>
          </a:prstGeom>
          <a:noFill/>
        </p:spPr>
        <p:txBody>
          <a:bodyPr wrap="square" rtlCol="0">
            <a:spAutoFit/>
          </a:bodyPr>
          <a:lstStyle/>
          <a:p>
            <a:r>
              <a:rPr lang="en-IN" sz="2000" b="1" dirty="0" err="1"/>
              <a:t>Postorder</a:t>
            </a:r>
            <a:r>
              <a:rPr lang="en-IN" sz="2000" b="1" dirty="0"/>
              <a:t> traversal of a given tree as</a:t>
            </a:r>
            <a:endParaRPr lang="en-US" sz="2000" b="1" dirty="0"/>
          </a:p>
        </p:txBody>
      </p:sp>
      <p:sp>
        <p:nvSpPr>
          <p:cNvPr id="59" name="TextBox 58"/>
          <p:cNvSpPr txBox="1"/>
          <p:nvPr/>
        </p:nvSpPr>
        <p:spPr>
          <a:xfrm>
            <a:off x="10178249" y="1122594"/>
            <a:ext cx="357790" cy="369332"/>
          </a:xfrm>
          <a:prstGeom prst="rect">
            <a:avLst/>
          </a:prstGeom>
          <a:noFill/>
        </p:spPr>
        <p:txBody>
          <a:bodyPr wrap="none" rtlCol="0">
            <a:spAutoFit/>
          </a:bodyPr>
          <a:lstStyle/>
          <a:p>
            <a:r>
              <a:rPr lang="en-US" dirty="0">
                <a:solidFill>
                  <a:srgbClr val="C00000"/>
                </a:solidFill>
              </a:rPr>
              <a:t>✓</a:t>
            </a:r>
          </a:p>
        </p:txBody>
      </p:sp>
      <p:sp>
        <p:nvSpPr>
          <p:cNvPr id="60" name="TextBox 59"/>
          <p:cNvSpPr txBox="1"/>
          <p:nvPr/>
        </p:nvSpPr>
        <p:spPr>
          <a:xfrm>
            <a:off x="9538833" y="2253691"/>
            <a:ext cx="357790" cy="369332"/>
          </a:xfrm>
          <a:prstGeom prst="rect">
            <a:avLst/>
          </a:prstGeom>
          <a:noFill/>
        </p:spPr>
        <p:txBody>
          <a:bodyPr wrap="none" rtlCol="0">
            <a:spAutoFit/>
          </a:bodyPr>
          <a:lstStyle/>
          <a:p>
            <a:r>
              <a:rPr lang="en-US" dirty="0">
                <a:solidFill>
                  <a:srgbClr val="C00000"/>
                </a:solidFill>
              </a:rPr>
              <a:t>✓</a:t>
            </a:r>
          </a:p>
        </p:txBody>
      </p:sp>
      <p:sp>
        <p:nvSpPr>
          <p:cNvPr id="61" name="TextBox 60"/>
          <p:cNvSpPr txBox="1"/>
          <p:nvPr/>
        </p:nvSpPr>
        <p:spPr>
          <a:xfrm>
            <a:off x="9002148" y="3265156"/>
            <a:ext cx="357790" cy="369332"/>
          </a:xfrm>
          <a:prstGeom prst="rect">
            <a:avLst/>
          </a:prstGeom>
          <a:noFill/>
        </p:spPr>
        <p:txBody>
          <a:bodyPr wrap="none" rtlCol="0">
            <a:spAutoFit/>
          </a:bodyPr>
          <a:lstStyle/>
          <a:p>
            <a:r>
              <a:rPr lang="en-US" dirty="0">
                <a:solidFill>
                  <a:srgbClr val="C00000"/>
                </a:solidFill>
              </a:rPr>
              <a:t>✓</a:t>
            </a:r>
          </a:p>
        </p:txBody>
      </p:sp>
      <p:sp>
        <p:nvSpPr>
          <p:cNvPr id="62" name="TextBox 61"/>
          <p:cNvSpPr txBox="1"/>
          <p:nvPr/>
        </p:nvSpPr>
        <p:spPr>
          <a:xfrm>
            <a:off x="10873010" y="2253691"/>
            <a:ext cx="357790" cy="369332"/>
          </a:xfrm>
          <a:prstGeom prst="rect">
            <a:avLst/>
          </a:prstGeom>
          <a:noFill/>
        </p:spPr>
        <p:txBody>
          <a:bodyPr wrap="none" rtlCol="0">
            <a:spAutoFit/>
          </a:bodyPr>
          <a:lstStyle/>
          <a:p>
            <a:r>
              <a:rPr lang="en-US" dirty="0">
                <a:solidFill>
                  <a:srgbClr val="C00000"/>
                </a:solidFill>
              </a:rPr>
              <a:t>✓</a:t>
            </a:r>
          </a:p>
        </p:txBody>
      </p:sp>
      <p:sp>
        <p:nvSpPr>
          <p:cNvPr id="63" name="TextBox 62"/>
          <p:cNvSpPr txBox="1"/>
          <p:nvPr/>
        </p:nvSpPr>
        <p:spPr>
          <a:xfrm>
            <a:off x="10317178" y="3292050"/>
            <a:ext cx="357790" cy="369332"/>
          </a:xfrm>
          <a:prstGeom prst="rect">
            <a:avLst/>
          </a:prstGeom>
          <a:noFill/>
        </p:spPr>
        <p:txBody>
          <a:bodyPr wrap="none" rtlCol="0">
            <a:spAutoFit/>
          </a:bodyPr>
          <a:lstStyle/>
          <a:p>
            <a:r>
              <a:rPr lang="en-US" dirty="0">
                <a:solidFill>
                  <a:srgbClr val="C00000"/>
                </a:solidFill>
              </a:rPr>
              <a:t>✓</a:t>
            </a:r>
          </a:p>
        </p:txBody>
      </p:sp>
      <p:sp>
        <p:nvSpPr>
          <p:cNvPr id="64" name="TextBox 63"/>
          <p:cNvSpPr txBox="1"/>
          <p:nvPr/>
        </p:nvSpPr>
        <p:spPr>
          <a:xfrm>
            <a:off x="10883546" y="4255755"/>
            <a:ext cx="357790" cy="369332"/>
          </a:xfrm>
          <a:prstGeom prst="rect">
            <a:avLst/>
          </a:prstGeom>
          <a:noFill/>
        </p:spPr>
        <p:txBody>
          <a:bodyPr wrap="none" rtlCol="0">
            <a:spAutoFit/>
          </a:bodyPr>
          <a:lstStyle/>
          <a:p>
            <a:r>
              <a:rPr lang="en-US" dirty="0">
                <a:solidFill>
                  <a:srgbClr val="C00000"/>
                </a:solidFill>
              </a:rPr>
              <a:t>✓</a:t>
            </a:r>
          </a:p>
        </p:txBody>
      </p:sp>
      <p:sp>
        <p:nvSpPr>
          <p:cNvPr id="65" name="TextBox 64"/>
          <p:cNvSpPr txBox="1"/>
          <p:nvPr/>
        </p:nvSpPr>
        <p:spPr>
          <a:xfrm>
            <a:off x="11546148" y="3251709"/>
            <a:ext cx="357790" cy="369332"/>
          </a:xfrm>
          <a:prstGeom prst="rect">
            <a:avLst/>
          </a:prstGeom>
          <a:noFill/>
        </p:spPr>
        <p:txBody>
          <a:bodyPr wrap="none" rtlCol="0">
            <a:spAutoFit/>
          </a:bodyPr>
          <a:lstStyle/>
          <a:p>
            <a:r>
              <a:rPr lang="en-US" dirty="0">
                <a:solidFill>
                  <a:srgbClr val="C00000"/>
                </a:solidFill>
              </a:rPr>
              <a:t>✓</a:t>
            </a:r>
          </a:p>
        </p:txBody>
      </p:sp>
      <p:cxnSp>
        <p:nvCxnSpPr>
          <p:cNvPr id="66" name="Straight Connector 65"/>
          <p:cNvCxnSpPr/>
          <p:nvPr/>
        </p:nvCxnSpPr>
        <p:spPr>
          <a:xfrm>
            <a:off x="7620000" y="1066800"/>
            <a:ext cx="0" cy="518160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953096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7">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7">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7">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7">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mph" presetSubtype="2" fill="hold" grpId="1" nodeType="clickEffect">
                                  <p:stCondLst>
                                    <p:cond delay="0"/>
                                  </p:stCondLst>
                                  <p:childTnLst>
                                    <p:animClr clrSpc="rgb" dir="cw">
                                      <p:cBhvr>
                                        <p:cTn id="58" dur="2000" fill="hold"/>
                                        <p:tgtEl>
                                          <p:spTgt spid="40"/>
                                        </p:tgtEl>
                                        <p:attrNameLst>
                                          <p:attrName>fillcolor</p:attrName>
                                        </p:attrNameLst>
                                      </p:cBhvr>
                                      <p:to>
                                        <a:schemeClr val="accent2"/>
                                      </p:to>
                                    </p:animClr>
                                    <p:set>
                                      <p:cBhvr>
                                        <p:cTn id="59" dur="2000" fill="hold"/>
                                        <p:tgtEl>
                                          <p:spTgt spid="40"/>
                                        </p:tgtEl>
                                        <p:attrNameLst>
                                          <p:attrName>fill.type</p:attrName>
                                        </p:attrNameLst>
                                      </p:cBhvr>
                                      <p:to>
                                        <p:strVal val="solid"/>
                                      </p:to>
                                    </p:set>
                                    <p:set>
                                      <p:cBhvr>
                                        <p:cTn id="60" dur="2000" fill="hold"/>
                                        <p:tgtEl>
                                          <p:spTgt spid="40"/>
                                        </p:tgtEl>
                                        <p:attrNameLst>
                                          <p:attrName>fill.on</p:attrName>
                                        </p:attrNameLst>
                                      </p:cBhvr>
                                      <p:to>
                                        <p:strVal val="true"/>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61"/>
                                        </p:tgtEl>
                                        <p:attrNameLst>
                                          <p:attrName>style.visibility</p:attrName>
                                        </p:attrNameLst>
                                      </p:cBhvr>
                                      <p:to>
                                        <p:strVal val="visible"/>
                                      </p:to>
                                    </p:set>
                                    <p:animEffect transition="in" filter="wipe(down)">
                                      <p:cBhvr>
                                        <p:cTn id="65" dur="500"/>
                                        <p:tgtEl>
                                          <p:spTgt spid="61"/>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53"/>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mph" presetSubtype="2" fill="hold" grpId="1" nodeType="clickEffect">
                                  <p:stCondLst>
                                    <p:cond delay="0"/>
                                  </p:stCondLst>
                                  <p:childTnLst>
                                    <p:animClr clrSpc="rgb" dir="cw">
                                      <p:cBhvr>
                                        <p:cTn id="73" dur="2000" fill="hold"/>
                                        <p:tgtEl>
                                          <p:spTgt spid="39"/>
                                        </p:tgtEl>
                                        <p:attrNameLst>
                                          <p:attrName>fillcolor</p:attrName>
                                        </p:attrNameLst>
                                      </p:cBhvr>
                                      <p:to>
                                        <a:schemeClr val="accent2"/>
                                      </p:to>
                                    </p:animClr>
                                    <p:set>
                                      <p:cBhvr>
                                        <p:cTn id="74" dur="2000" fill="hold"/>
                                        <p:tgtEl>
                                          <p:spTgt spid="39"/>
                                        </p:tgtEl>
                                        <p:attrNameLst>
                                          <p:attrName>fill.type</p:attrName>
                                        </p:attrNameLst>
                                      </p:cBhvr>
                                      <p:to>
                                        <p:strVal val="solid"/>
                                      </p:to>
                                    </p:set>
                                    <p:set>
                                      <p:cBhvr>
                                        <p:cTn id="75" dur="2000" fill="hold"/>
                                        <p:tgtEl>
                                          <p:spTgt spid="39"/>
                                        </p:tgtEl>
                                        <p:attrNameLst>
                                          <p:attrName>fill.on</p:attrName>
                                        </p:attrNameLst>
                                      </p:cBhvr>
                                      <p:to>
                                        <p:strVal val="true"/>
                                      </p:to>
                                    </p:se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60"/>
                                        </p:tgtEl>
                                        <p:attrNameLst>
                                          <p:attrName>style.visibility</p:attrName>
                                        </p:attrNameLst>
                                      </p:cBhvr>
                                      <p:to>
                                        <p:strVal val="visible"/>
                                      </p:to>
                                    </p:set>
                                    <p:animEffect transition="in" filter="wipe(down)">
                                      <p:cBhvr>
                                        <p:cTn id="80" dur="500"/>
                                        <p:tgtEl>
                                          <p:spTgt spid="60"/>
                                        </p:tgtEl>
                                      </p:cBhvr>
                                    </p:animEffec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52"/>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mph" presetSubtype="2" fill="hold" grpId="1" nodeType="clickEffect">
                                  <p:stCondLst>
                                    <p:cond delay="0"/>
                                  </p:stCondLst>
                                  <p:childTnLst>
                                    <p:animClr clrSpc="rgb" dir="cw">
                                      <p:cBhvr>
                                        <p:cTn id="88" dur="2000" fill="hold"/>
                                        <p:tgtEl>
                                          <p:spTgt spid="44"/>
                                        </p:tgtEl>
                                        <p:attrNameLst>
                                          <p:attrName>fillcolor</p:attrName>
                                        </p:attrNameLst>
                                      </p:cBhvr>
                                      <p:to>
                                        <a:schemeClr val="accent2"/>
                                      </p:to>
                                    </p:animClr>
                                    <p:set>
                                      <p:cBhvr>
                                        <p:cTn id="89" dur="2000" fill="hold"/>
                                        <p:tgtEl>
                                          <p:spTgt spid="44"/>
                                        </p:tgtEl>
                                        <p:attrNameLst>
                                          <p:attrName>fill.type</p:attrName>
                                        </p:attrNameLst>
                                      </p:cBhvr>
                                      <p:to>
                                        <p:strVal val="solid"/>
                                      </p:to>
                                    </p:set>
                                    <p:set>
                                      <p:cBhvr>
                                        <p:cTn id="90" dur="2000" fill="hold"/>
                                        <p:tgtEl>
                                          <p:spTgt spid="44"/>
                                        </p:tgtEl>
                                        <p:attrNameLst>
                                          <p:attrName>fill.on</p:attrName>
                                        </p:attrNameLst>
                                      </p:cBhvr>
                                      <p:to>
                                        <p:strVal val="true"/>
                                      </p:to>
                                    </p:se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grpId="0" nodeType="clickEffect">
                                  <p:stCondLst>
                                    <p:cond delay="0"/>
                                  </p:stCondLst>
                                  <p:childTnLst>
                                    <p:set>
                                      <p:cBhvr>
                                        <p:cTn id="94" dur="1" fill="hold">
                                          <p:stCondLst>
                                            <p:cond delay="0"/>
                                          </p:stCondLst>
                                        </p:cTn>
                                        <p:tgtEl>
                                          <p:spTgt spid="64"/>
                                        </p:tgtEl>
                                        <p:attrNameLst>
                                          <p:attrName>style.visibility</p:attrName>
                                        </p:attrNameLst>
                                      </p:cBhvr>
                                      <p:to>
                                        <p:strVal val="visible"/>
                                      </p:to>
                                    </p:set>
                                    <p:animEffect transition="in" filter="wipe(down)">
                                      <p:cBhvr>
                                        <p:cTn id="95" dur="500"/>
                                        <p:tgtEl>
                                          <p:spTgt spid="64"/>
                                        </p:tgtEl>
                                      </p:cBhvr>
                                    </p:animEffec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56"/>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mph" presetSubtype="2" fill="hold" grpId="1" nodeType="clickEffect">
                                  <p:stCondLst>
                                    <p:cond delay="0"/>
                                  </p:stCondLst>
                                  <p:childTnLst>
                                    <p:animClr clrSpc="rgb" dir="cw">
                                      <p:cBhvr>
                                        <p:cTn id="103" dur="2000" fill="hold"/>
                                        <p:tgtEl>
                                          <p:spTgt spid="41"/>
                                        </p:tgtEl>
                                        <p:attrNameLst>
                                          <p:attrName>fillcolor</p:attrName>
                                        </p:attrNameLst>
                                      </p:cBhvr>
                                      <p:to>
                                        <a:schemeClr val="accent2"/>
                                      </p:to>
                                    </p:animClr>
                                    <p:set>
                                      <p:cBhvr>
                                        <p:cTn id="104" dur="2000" fill="hold"/>
                                        <p:tgtEl>
                                          <p:spTgt spid="41"/>
                                        </p:tgtEl>
                                        <p:attrNameLst>
                                          <p:attrName>fill.type</p:attrName>
                                        </p:attrNameLst>
                                      </p:cBhvr>
                                      <p:to>
                                        <p:strVal val="solid"/>
                                      </p:to>
                                    </p:set>
                                    <p:set>
                                      <p:cBhvr>
                                        <p:cTn id="105" dur="2000" fill="hold"/>
                                        <p:tgtEl>
                                          <p:spTgt spid="41"/>
                                        </p:tgtEl>
                                        <p:attrNameLst>
                                          <p:attrName>fill.on</p:attrName>
                                        </p:attrNameLst>
                                      </p:cBhvr>
                                      <p:to>
                                        <p:strVal val="true"/>
                                      </p:to>
                                    </p:set>
                                  </p:childTnLst>
                                </p:cTn>
                              </p:par>
                            </p:childTnLst>
                          </p:cTn>
                        </p:par>
                      </p:childTnLst>
                    </p:cTn>
                  </p:par>
                  <p:par>
                    <p:cTn id="106" fill="hold">
                      <p:stCondLst>
                        <p:cond delay="indefinite"/>
                      </p:stCondLst>
                      <p:childTnLst>
                        <p:par>
                          <p:cTn id="107" fill="hold">
                            <p:stCondLst>
                              <p:cond delay="0"/>
                            </p:stCondLst>
                            <p:childTnLst>
                              <p:par>
                                <p:cTn id="108" presetID="22" presetClass="entr" presetSubtype="4" fill="hold" grpId="0" nodeType="clickEffect">
                                  <p:stCondLst>
                                    <p:cond delay="0"/>
                                  </p:stCondLst>
                                  <p:childTnLst>
                                    <p:set>
                                      <p:cBhvr>
                                        <p:cTn id="109" dur="1" fill="hold">
                                          <p:stCondLst>
                                            <p:cond delay="0"/>
                                          </p:stCondLst>
                                        </p:cTn>
                                        <p:tgtEl>
                                          <p:spTgt spid="63"/>
                                        </p:tgtEl>
                                        <p:attrNameLst>
                                          <p:attrName>style.visibility</p:attrName>
                                        </p:attrNameLst>
                                      </p:cBhvr>
                                      <p:to>
                                        <p:strVal val="visible"/>
                                      </p:to>
                                    </p:set>
                                    <p:animEffect transition="in" filter="wipe(down)">
                                      <p:cBhvr>
                                        <p:cTn id="110" dur="500"/>
                                        <p:tgtEl>
                                          <p:spTgt spid="63"/>
                                        </p:tgtEl>
                                      </p:cBhvr>
                                    </p:animEffec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55"/>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mph" presetSubtype="2" fill="hold" grpId="1" nodeType="clickEffect">
                                  <p:stCondLst>
                                    <p:cond delay="0"/>
                                  </p:stCondLst>
                                  <p:childTnLst>
                                    <p:animClr clrSpc="rgb" dir="cw">
                                      <p:cBhvr>
                                        <p:cTn id="118" dur="2000" fill="hold"/>
                                        <p:tgtEl>
                                          <p:spTgt spid="43"/>
                                        </p:tgtEl>
                                        <p:attrNameLst>
                                          <p:attrName>fillcolor</p:attrName>
                                        </p:attrNameLst>
                                      </p:cBhvr>
                                      <p:to>
                                        <a:schemeClr val="accent2"/>
                                      </p:to>
                                    </p:animClr>
                                    <p:set>
                                      <p:cBhvr>
                                        <p:cTn id="119" dur="2000" fill="hold"/>
                                        <p:tgtEl>
                                          <p:spTgt spid="43"/>
                                        </p:tgtEl>
                                        <p:attrNameLst>
                                          <p:attrName>fill.type</p:attrName>
                                        </p:attrNameLst>
                                      </p:cBhvr>
                                      <p:to>
                                        <p:strVal val="solid"/>
                                      </p:to>
                                    </p:set>
                                    <p:set>
                                      <p:cBhvr>
                                        <p:cTn id="120" dur="2000" fill="hold"/>
                                        <p:tgtEl>
                                          <p:spTgt spid="43"/>
                                        </p:tgtEl>
                                        <p:attrNameLst>
                                          <p:attrName>fill.on</p:attrName>
                                        </p:attrNameLst>
                                      </p:cBhvr>
                                      <p:to>
                                        <p:strVal val="true"/>
                                      </p:to>
                                    </p:set>
                                  </p:childTnLst>
                                </p:cTn>
                              </p:par>
                            </p:childTnLst>
                          </p:cTn>
                        </p:par>
                      </p:childTnLst>
                    </p:cTn>
                  </p:par>
                  <p:par>
                    <p:cTn id="121" fill="hold">
                      <p:stCondLst>
                        <p:cond delay="indefinite"/>
                      </p:stCondLst>
                      <p:childTnLst>
                        <p:par>
                          <p:cTn id="122" fill="hold">
                            <p:stCondLst>
                              <p:cond delay="0"/>
                            </p:stCondLst>
                            <p:childTnLst>
                              <p:par>
                                <p:cTn id="123" presetID="22" presetClass="entr" presetSubtype="4" fill="hold" grpId="0" nodeType="clickEffect">
                                  <p:stCondLst>
                                    <p:cond delay="0"/>
                                  </p:stCondLst>
                                  <p:childTnLst>
                                    <p:set>
                                      <p:cBhvr>
                                        <p:cTn id="124" dur="1" fill="hold">
                                          <p:stCondLst>
                                            <p:cond delay="0"/>
                                          </p:stCondLst>
                                        </p:cTn>
                                        <p:tgtEl>
                                          <p:spTgt spid="65"/>
                                        </p:tgtEl>
                                        <p:attrNameLst>
                                          <p:attrName>style.visibility</p:attrName>
                                        </p:attrNameLst>
                                      </p:cBhvr>
                                      <p:to>
                                        <p:strVal val="visible"/>
                                      </p:to>
                                    </p:set>
                                    <p:animEffect transition="in" filter="wipe(down)">
                                      <p:cBhvr>
                                        <p:cTn id="125" dur="500"/>
                                        <p:tgtEl>
                                          <p:spTgt spid="65"/>
                                        </p:tgtEl>
                                      </p:cBhvr>
                                    </p:animEffect>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grpId="0" nodeType="clickEffect">
                                  <p:stCondLst>
                                    <p:cond delay="0"/>
                                  </p:stCondLst>
                                  <p:childTnLst>
                                    <p:set>
                                      <p:cBhvr>
                                        <p:cTn id="129" dur="1" fill="hold">
                                          <p:stCondLst>
                                            <p:cond delay="0"/>
                                          </p:stCondLst>
                                        </p:cTn>
                                        <p:tgtEl>
                                          <p:spTgt spid="57"/>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1" presetClass="emph" presetSubtype="2" fill="hold" grpId="1" nodeType="clickEffect">
                                  <p:stCondLst>
                                    <p:cond delay="0"/>
                                  </p:stCondLst>
                                  <p:childTnLst>
                                    <p:animClr clrSpc="rgb" dir="cw">
                                      <p:cBhvr>
                                        <p:cTn id="133" dur="2000" fill="hold"/>
                                        <p:tgtEl>
                                          <p:spTgt spid="42"/>
                                        </p:tgtEl>
                                        <p:attrNameLst>
                                          <p:attrName>fillcolor</p:attrName>
                                        </p:attrNameLst>
                                      </p:cBhvr>
                                      <p:to>
                                        <a:schemeClr val="accent2"/>
                                      </p:to>
                                    </p:animClr>
                                    <p:set>
                                      <p:cBhvr>
                                        <p:cTn id="134" dur="2000" fill="hold"/>
                                        <p:tgtEl>
                                          <p:spTgt spid="42"/>
                                        </p:tgtEl>
                                        <p:attrNameLst>
                                          <p:attrName>fill.type</p:attrName>
                                        </p:attrNameLst>
                                      </p:cBhvr>
                                      <p:to>
                                        <p:strVal val="solid"/>
                                      </p:to>
                                    </p:set>
                                    <p:set>
                                      <p:cBhvr>
                                        <p:cTn id="135" dur="2000" fill="hold"/>
                                        <p:tgtEl>
                                          <p:spTgt spid="42"/>
                                        </p:tgtEl>
                                        <p:attrNameLst>
                                          <p:attrName>fill.on</p:attrName>
                                        </p:attrNameLst>
                                      </p:cBhvr>
                                      <p:to>
                                        <p:strVal val="true"/>
                                      </p:to>
                                    </p:set>
                                  </p:childTnLst>
                                </p:cTn>
                              </p:par>
                            </p:childTnLst>
                          </p:cTn>
                        </p:par>
                      </p:childTnLst>
                    </p:cTn>
                  </p:par>
                  <p:par>
                    <p:cTn id="136" fill="hold">
                      <p:stCondLst>
                        <p:cond delay="indefinite"/>
                      </p:stCondLst>
                      <p:childTnLst>
                        <p:par>
                          <p:cTn id="137" fill="hold">
                            <p:stCondLst>
                              <p:cond delay="0"/>
                            </p:stCondLst>
                            <p:childTnLst>
                              <p:par>
                                <p:cTn id="138" presetID="22" presetClass="entr" presetSubtype="4" fill="hold" grpId="0" nodeType="clickEffect">
                                  <p:stCondLst>
                                    <p:cond delay="0"/>
                                  </p:stCondLst>
                                  <p:childTnLst>
                                    <p:set>
                                      <p:cBhvr>
                                        <p:cTn id="139" dur="1" fill="hold">
                                          <p:stCondLst>
                                            <p:cond delay="0"/>
                                          </p:stCondLst>
                                        </p:cTn>
                                        <p:tgtEl>
                                          <p:spTgt spid="62"/>
                                        </p:tgtEl>
                                        <p:attrNameLst>
                                          <p:attrName>style.visibility</p:attrName>
                                        </p:attrNameLst>
                                      </p:cBhvr>
                                      <p:to>
                                        <p:strVal val="visible"/>
                                      </p:to>
                                    </p:set>
                                    <p:animEffect transition="in" filter="wipe(down)">
                                      <p:cBhvr>
                                        <p:cTn id="140" dur="500"/>
                                        <p:tgtEl>
                                          <p:spTgt spid="62"/>
                                        </p:tgtEl>
                                      </p:cBhvr>
                                    </p:animEffec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54"/>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mph" presetSubtype="2" fill="hold" grpId="1" nodeType="clickEffect">
                                  <p:stCondLst>
                                    <p:cond delay="0"/>
                                  </p:stCondLst>
                                  <p:childTnLst>
                                    <p:animClr clrSpc="rgb" dir="cw">
                                      <p:cBhvr>
                                        <p:cTn id="148" dur="2000" fill="hold"/>
                                        <p:tgtEl>
                                          <p:spTgt spid="38"/>
                                        </p:tgtEl>
                                        <p:attrNameLst>
                                          <p:attrName>fillcolor</p:attrName>
                                        </p:attrNameLst>
                                      </p:cBhvr>
                                      <p:to>
                                        <a:schemeClr val="accent2"/>
                                      </p:to>
                                    </p:animClr>
                                    <p:set>
                                      <p:cBhvr>
                                        <p:cTn id="149" dur="2000" fill="hold"/>
                                        <p:tgtEl>
                                          <p:spTgt spid="38"/>
                                        </p:tgtEl>
                                        <p:attrNameLst>
                                          <p:attrName>fill.type</p:attrName>
                                        </p:attrNameLst>
                                      </p:cBhvr>
                                      <p:to>
                                        <p:strVal val="solid"/>
                                      </p:to>
                                    </p:set>
                                    <p:set>
                                      <p:cBhvr>
                                        <p:cTn id="150" dur="2000" fill="hold"/>
                                        <p:tgtEl>
                                          <p:spTgt spid="38"/>
                                        </p:tgtEl>
                                        <p:attrNameLst>
                                          <p:attrName>fill.on</p:attrName>
                                        </p:attrNameLst>
                                      </p:cBhvr>
                                      <p:to>
                                        <p:strVal val="true"/>
                                      </p:to>
                                    </p:set>
                                  </p:childTnLst>
                                </p:cTn>
                              </p:par>
                            </p:childTnLst>
                          </p:cTn>
                        </p:par>
                      </p:childTnLst>
                    </p:cTn>
                  </p:par>
                  <p:par>
                    <p:cTn id="151" fill="hold">
                      <p:stCondLst>
                        <p:cond delay="indefinite"/>
                      </p:stCondLst>
                      <p:childTnLst>
                        <p:par>
                          <p:cTn id="152" fill="hold">
                            <p:stCondLst>
                              <p:cond delay="0"/>
                            </p:stCondLst>
                            <p:childTnLst>
                              <p:par>
                                <p:cTn id="153" presetID="22" presetClass="entr" presetSubtype="4" fill="hold" grpId="0" nodeType="clickEffect">
                                  <p:stCondLst>
                                    <p:cond delay="0"/>
                                  </p:stCondLst>
                                  <p:childTnLst>
                                    <p:set>
                                      <p:cBhvr>
                                        <p:cTn id="154" dur="1" fill="hold">
                                          <p:stCondLst>
                                            <p:cond delay="0"/>
                                          </p:stCondLst>
                                        </p:cTn>
                                        <p:tgtEl>
                                          <p:spTgt spid="59"/>
                                        </p:tgtEl>
                                        <p:attrNameLst>
                                          <p:attrName>style.visibility</p:attrName>
                                        </p:attrNameLst>
                                      </p:cBhvr>
                                      <p:to>
                                        <p:strVal val="visible"/>
                                      </p:to>
                                    </p:set>
                                    <p:animEffect transition="in" filter="wipe(down)">
                                      <p:cBhvr>
                                        <p:cTn id="155" dur="500"/>
                                        <p:tgtEl>
                                          <p:spTgt spid="59"/>
                                        </p:tgtEl>
                                      </p:cBhvr>
                                    </p:animEffect>
                                  </p:childTnLst>
                                </p:cTn>
                              </p:par>
                            </p:childTnLst>
                          </p:cTn>
                        </p:par>
                      </p:childTnLst>
                    </p:cTn>
                  </p:par>
                  <p:par>
                    <p:cTn id="156" fill="hold">
                      <p:stCondLst>
                        <p:cond delay="indefinite"/>
                      </p:stCondLst>
                      <p:childTnLst>
                        <p:par>
                          <p:cTn id="157" fill="hold">
                            <p:stCondLst>
                              <p:cond delay="0"/>
                            </p:stCondLst>
                            <p:childTnLst>
                              <p:par>
                                <p:cTn id="158" presetID="1" presetClass="entr" presetSubtype="0" fill="hold" grpId="0" nodeType="clickEffect">
                                  <p:stCondLst>
                                    <p:cond delay="0"/>
                                  </p:stCondLst>
                                  <p:childTnLst>
                                    <p:set>
                                      <p:cBhvr>
                                        <p:cTn id="159"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51" grpId="0"/>
      <p:bldP spid="52" grpId="0"/>
      <p:bldP spid="53" grpId="0"/>
      <p:bldP spid="54" grpId="0"/>
      <p:bldP spid="55" grpId="0"/>
      <p:bldP spid="56" grpId="0"/>
      <p:bldP spid="57" grpId="0"/>
      <p:bldP spid="58" grpId="0"/>
      <p:bldP spid="59" grpId="0"/>
      <p:bldP spid="60" grpId="0"/>
      <p:bldP spid="61" grpId="0"/>
      <p:bldP spid="62" grpId="0"/>
      <p:bldP spid="63" grpId="0"/>
      <p:bldP spid="64" grpId="0"/>
      <p:bldP spid="6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Converse Traversal</a:t>
            </a:r>
          </a:p>
        </p:txBody>
      </p:sp>
      <p:sp>
        <p:nvSpPr>
          <p:cNvPr id="3" name="Content Placeholder 2"/>
          <p:cNvSpPr>
            <a:spLocks noGrp="1"/>
          </p:cNvSpPr>
          <p:nvPr>
            <p:ph idx="1"/>
          </p:nvPr>
        </p:nvSpPr>
        <p:spPr/>
        <p:txBody>
          <a:bodyPr/>
          <a:lstStyle/>
          <a:p>
            <a:r>
              <a:rPr lang="en-IN" dirty="0"/>
              <a:t>If we </a:t>
            </a:r>
            <a:r>
              <a:rPr lang="en-IN" b="1" i="1" dirty="0">
                <a:solidFill>
                  <a:srgbClr val="C00000"/>
                </a:solidFill>
              </a:rPr>
              <a:t>interchange left and right words </a:t>
            </a:r>
            <a:r>
              <a:rPr lang="en-IN" b="1" i="1" dirty="0"/>
              <a:t>in the preceding definitions</a:t>
            </a:r>
            <a:r>
              <a:rPr lang="en-IN" dirty="0"/>
              <a:t>, we obtain three new traversal orders which are called</a:t>
            </a:r>
          </a:p>
          <a:p>
            <a:pPr lvl="1">
              <a:buClr>
                <a:schemeClr val="tx1"/>
              </a:buClr>
            </a:pPr>
            <a:r>
              <a:rPr lang="en-IN" b="1" dirty="0">
                <a:solidFill>
                  <a:srgbClr val="C00000"/>
                </a:solidFill>
              </a:rPr>
              <a:t>Converse </a:t>
            </a:r>
            <a:r>
              <a:rPr lang="en-IN" b="1" dirty="0" err="1">
                <a:solidFill>
                  <a:srgbClr val="C00000"/>
                </a:solidFill>
              </a:rPr>
              <a:t>Preorder</a:t>
            </a:r>
            <a:r>
              <a:rPr lang="en-IN" b="1" dirty="0">
                <a:solidFill>
                  <a:srgbClr val="C00000"/>
                </a:solidFill>
              </a:rPr>
              <a:t> </a:t>
            </a:r>
            <a:r>
              <a:rPr lang="en-IN" dirty="0"/>
              <a:t>Traversal:  A  D  G  E  F  B  C</a:t>
            </a:r>
          </a:p>
          <a:p>
            <a:pPr lvl="1">
              <a:buClr>
                <a:schemeClr val="tx1"/>
              </a:buClr>
            </a:pPr>
            <a:r>
              <a:rPr lang="en-IN" b="1" dirty="0">
                <a:solidFill>
                  <a:srgbClr val="C00000"/>
                </a:solidFill>
              </a:rPr>
              <a:t>Converse </a:t>
            </a:r>
            <a:r>
              <a:rPr lang="en-IN" b="1" dirty="0" err="1">
                <a:solidFill>
                  <a:srgbClr val="C00000"/>
                </a:solidFill>
              </a:rPr>
              <a:t>Inorder</a:t>
            </a:r>
            <a:r>
              <a:rPr lang="en-IN" b="1" dirty="0">
                <a:solidFill>
                  <a:srgbClr val="C00000"/>
                </a:solidFill>
              </a:rPr>
              <a:t> </a:t>
            </a:r>
            <a:r>
              <a:rPr lang="en-IN" dirty="0"/>
              <a:t>Traversal: G  D  F  E  A  B  C</a:t>
            </a:r>
          </a:p>
          <a:p>
            <a:pPr lvl="1">
              <a:buClr>
                <a:schemeClr val="tx1"/>
              </a:buClr>
            </a:pPr>
            <a:r>
              <a:rPr lang="en-IN" b="1" dirty="0">
                <a:solidFill>
                  <a:srgbClr val="C00000"/>
                </a:solidFill>
              </a:rPr>
              <a:t>Converse </a:t>
            </a:r>
            <a:r>
              <a:rPr lang="en-IN" b="1" dirty="0" err="1">
                <a:solidFill>
                  <a:srgbClr val="C00000"/>
                </a:solidFill>
              </a:rPr>
              <a:t>Postorder</a:t>
            </a:r>
            <a:r>
              <a:rPr lang="en-IN" b="1" dirty="0">
                <a:solidFill>
                  <a:srgbClr val="FF0000"/>
                </a:solidFill>
              </a:rPr>
              <a:t> </a:t>
            </a:r>
            <a:r>
              <a:rPr lang="en-IN" dirty="0"/>
              <a:t>Traversal: G  F  E  D  C  B  A</a:t>
            </a:r>
            <a:endParaRPr lang="en-US" dirty="0"/>
          </a:p>
        </p:txBody>
      </p:sp>
    </p:spTree>
    <p:extLst>
      <p:ext uri="{BB962C8B-B14F-4D97-AF65-F5344CB8AC3E}">
        <p14:creationId xmlns:p14="http://schemas.microsoft.com/office/powerpoint/2010/main" val="3270364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Write Pre/In/Post Order Traversal</a:t>
            </a:r>
            <a:endParaRPr lang="en-US" dirty="0"/>
          </a:p>
        </p:txBody>
      </p:sp>
      <p:sp>
        <p:nvSpPr>
          <p:cNvPr id="4" name="Rectangle 12"/>
          <p:cNvSpPr>
            <a:spLocks noChangeArrowheads="1"/>
          </p:cNvSpPr>
          <p:nvPr/>
        </p:nvSpPr>
        <p:spPr bwMode="auto">
          <a:xfrm>
            <a:off x="1676401" y="-322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41"/>
          <p:cNvSpPr>
            <a:spLocks noChangeArrowheads="1"/>
          </p:cNvSpPr>
          <p:nvPr/>
        </p:nvSpPr>
        <p:spPr bwMode="auto">
          <a:xfrm>
            <a:off x="1676401" y="-322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2" name="Rectangle 74"/>
          <p:cNvSpPr>
            <a:spLocks noChangeArrowheads="1"/>
          </p:cNvSpPr>
          <p:nvPr/>
        </p:nvSpPr>
        <p:spPr bwMode="auto">
          <a:xfrm>
            <a:off x="1676401" y="-322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3" name="Group 2"/>
          <p:cNvGrpSpPr/>
          <p:nvPr/>
        </p:nvGrpSpPr>
        <p:grpSpPr>
          <a:xfrm>
            <a:off x="550788" y="897966"/>
            <a:ext cx="1712726" cy="3156901"/>
            <a:chOff x="547384" y="1153022"/>
            <a:chExt cx="1712726" cy="3156901"/>
          </a:xfrm>
        </p:grpSpPr>
        <p:sp>
          <p:nvSpPr>
            <p:cNvPr id="29" name="Oval 28"/>
            <p:cNvSpPr/>
            <p:nvPr/>
          </p:nvSpPr>
          <p:spPr>
            <a:xfrm>
              <a:off x="1072117" y="1153022"/>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1</a:t>
              </a:r>
            </a:p>
          </p:txBody>
        </p:sp>
        <p:sp>
          <p:nvSpPr>
            <p:cNvPr id="76" name="Oval 75"/>
            <p:cNvSpPr/>
            <p:nvPr/>
          </p:nvSpPr>
          <p:spPr>
            <a:xfrm>
              <a:off x="547384" y="1993457"/>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2</a:t>
              </a:r>
            </a:p>
          </p:txBody>
        </p:sp>
        <p:sp>
          <p:nvSpPr>
            <p:cNvPr id="78" name="Oval 77"/>
            <p:cNvSpPr/>
            <p:nvPr/>
          </p:nvSpPr>
          <p:spPr>
            <a:xfrm>
              <a:off x="1698510" y="1993457"/>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3</a:t>
              </a:r>
            </a:p>
          </p:txBody>
        </p:sp>
        <p:sp>
          <p:nvSpPr>
            <p:cNvPr id="80" name="Oval 79"/>
            <p:cNvSpPr/>
            <p:nvPr/>
          </p:nvSpPr>
          <p:spPr>
            <a:xfrm>
              <a:off x="1072117" y="2939805"/>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4</a:t>
              </a:r>
            </a:p>
          </p:txBody>
        </p:sp>
        <p:sp>
          <p:nvSpPr>
            <p:cNvPr id="81" name="Oval 80"/>
            <p:cNvSpPr/>
            <p:nvPr/>
          </p:nvSpPr>
          <p:spPr>
            <a:xfrm>
              <a:off x="1698510" y="3748323"/>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5</a:t>
              </a:r>
            </a:p>
          </p:txBody>
        </p:sp>
        <p:cxnSp>
          <p:nvCxnSpPr>
            <p:cNvPr id="37" name="Straight Arrow Connector 36"/>
            <p:cNvCxnSpPr>
              <a:stCxn id="29" idx="3"/>
              <a:endCxn id="76" idx="0"/>
            </p:cNvCxnSpPr>
            <p:nvPr/>
          </p:nvCxnSpPr>
          <p:spPr>
            <a:xfrm flipH="1">
              <a:off x="828184" y="1632378"/>
              <a:ext cx="326177" cy="361079"/>
            </a:xfrm>
            <a:prstGeom prst="straightConnector1">
              <a:avLst/>
            </a:prstGeom>
            <a:ln w="28575">
              <a:solidFill>
                <a:srgbClr val="B8474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29" idx="5"/>
              <a:endCxn id="78" idx="0"/>
            </p:cNvCxnSpPr>
            <p:nvPr/>
          </p:nvCxnSpPr>
          <p:spPr>
            <a:xfrm>
              <a:off x="1551473" y="1632378"/>
              <a:ext cx="427837" cy="361079"/>
            </a:xfrm>
            <a:prstGeom prst="straightConnector1">
              <a:avLst/>
            </a:prstGeom>
            <a:ln w="28575">
              <a:solidFill>
                <a:srgbClr val="B8474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78" idx="3"/>
              <a:endCxn id="80" idx="0"/>
            </p:cNvCxnSpPr>
            <p:nvPr/>
          </p:nvCxnSpPr>
          <p:spPr>
            <a:xfrm flipH="1">
              <a:off x="1352917" y="2472813"/>
              <a:ext cx="427837" cy="466992"/>
            </a:xfrm>
            <a:prstGeom prst="straightConnector1">
              <a:avLst/>
            </a:prstGeom>
            <a:ln w="28575">
              <a:solidFill>
                <a:srgbClr val="B8474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80" idx="5"/>
              <a:endCxn id="81" idx="1"/>
            </p:cNvCxnSpPr>
            <p:nvPr/>
          </p:nvCxnSpPr>
          <p:spPr>
            <a:xfrm>
              <a:off x="1551473" y="3419161"/>
              <a:ext cx="229281" cy="411406"/>
            </a:xfrm>
            <a:prstGeom prst="straightConnector1">
              <a:avLst/>
            </a:prstGeom>
            <a:ln w="28575">
              <a:solidFill>
                <a:srgbClr val="B8474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2785167" y="897966"/>
            <a:ext cx="4669044" cy="3282355"/>
            <a:chOff x="3163550" y="1648492"/>
            <a:chExt cx="4669044" cy="3282355"/>
          </a:xfrm>
        </p:grpSpPr>
        <p:sp>
          <p:nvSpPr>
            <p:cNvPr id="74" name="Oval 73"/>
            <p:cNvSpPr/>
            <p:nvPr/>
          </p:nvSpPr>
          <p:spPr>
            <a:xfrm>
              <a:off x="5203792" y="1648492"/>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50</a:t>
              </a:r>
            </a:p>
          </p:txBody>
        </p:sp>
        <p:sp>
          <p:nvSpPr>
            <p:cNvPr id="75" name="Oval 74"/>
            <p:cNvSpPr/>
            <p:nvPr/>
          </p:nvSpPr>
          <p:spPr>
            <a:xfrm>
              <a:off x="4315990" y="2488927"/>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25</a:t>
              </a:r>
            </a:p>
          </p:txBody>
        </p:sp>
        <p:sp>
          <p:nvSpPr>
            <p:cNvPr id="77" name="Oval 76"/>
            <p:cNvSpPr/>
            <p:nvPr/>
          </p:nvSpPr>
          <p:spPr>
            <a:xfrm>
              <a:off x="6139466" y="2583056"/>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75</a:t>
              </a:r>
            </a:p>
          </p:txBody>
        </p:sp>
        <p:cxnSp>
          <p:nvCxnSpPr>
            <p:cNvPr id="79" name="Straight Arrow Connector 78"/>
            <p:cNvCxnSpPr>
              <a:stCxn id="74" idx="3"/>
              <a:endCxn id="75" idx="0"/>
            </p:cNvCxnSpPr>
            <p:nvPr/>
          </p:nvCxnSpPr>
          <p:spPr>
            <a:xfrm flipH="1">
              <a:off x="4596790" y="2127848"/>
              <a:ext cx="689246" cy="361079"/>
            </a:xfrm>
            <a:prstGeom prst="straightConnector1">
              <a:avLst/>
            </a:prstGeom>
            <a:ln w="28575">
              <a:solidFill>
                <a:srgbClr val="B8474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74" idx="5"/>
              <a:endCxn id="77" idx="0"/>
            </p:cNvCxnSpPr>
            <p:nvPr/>
          </p:nvCxnSpPr>
          <p:spPr>
            <a:xfrm>
              <a:off x="5683148" y="2127848"/>
              <a:ext cx="737118" cy="455208"/>
            </a:xfrm>
            <a:prstGeom prst="straightConnector1">
              <a:avLst/>
            </a:prstGeom>
            <a:ln w="28575">
              <a:solidFill>
                <a:srgbClr val="B8474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6" name="Oval 85"/>
            <p:cNvSpPr/>
            <p:nvPr/>
          </p:nvSpPr>
          <p:spPr>
            <a:xfrm>
              <a:off x="3767564" y="3448300"/>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22</a:t>
              </a:r>
            </a:p>
          </p:txBody>
        </p:sp>
        <p:sp>
          <p:nvSpPr>
            <p:cNvPr id="87" name="Oval 86"/>
            <p:cNvSpPr/>
            <p:nvPr/>
          </p:nvSpPr>
          <p:spPr>
            <a:xfrm>
              <a:off x="4743879" y="3448300"/>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40</a:t>
              </a:r>
            </a:p>
          </p:txBody>
        </p:sp>
        <p:cxnSp>
          <p:nvCxnSpPr>
            <p:cNvPr id="88" name="Straight Arrow Connector 87"/>
            <p:cNvCxnSpPr>
              <a:stCxn id="75" idx="3"/>
              <a:endCxn id="86" idx="0"/>
            </p:cNvCxnSpPr>
            <p:nvPr/>
          </p:nvCxnSpPr>
          <p:spPr>
            <a:xfrm flipH="1">
              <a:off x="4048364" y="2968283"/>
              <a:ext cx="349870" cy="480017"/>
            </a:xfrm>
            <a:prstGeom prst="straightConnector1">
              <a:avLst/>
            </a:prstGeom>
            <a:ln w="28575">
              <a:solidFill>
                <a:srgbClr val="B8474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75" idx="5"/>
              <a:endCxn id="87" idx="0"/>
            </p:cNvCxnSpPr>
            <p:nvPr/>
          </p:nvCxnSpPr>
          <p:spPr>
            <a:xfrm>
              <a:off x="4795346" y="2968283"/>
              <a:ext cx="229333" cy="480017"/>
            </a:xfrm>
            <a:prstGeom prst="straightConnector1">
              <a:avLst/>
            </a:prstGeom>
            <a:ln w="28575">
              <a:solidFill>
                <a:srgbClr val="B8474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0" name="Oval 89"/>
            <p:cNvSpPr/>
            <p:nvPr/>
          </p:nvSpPr>
          <p:spPr>
            <a:xfrm>
              <a:off x="3163550" y="4369247"/>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15</a:t>
              </a:r>
            </a:p>
          </p:txBody>
        </p:sp>
        <p:cxnSp>
          <p:nvCxnSpPr>
            <p:cNvPr id="91" name="Straight Arrow Connector 90"/>
            <p:cNvCxnSpPr>
              <a:stCxn id="86" idx="3"/>
              <a:endCxn id="90" idx="0"/>
            </p:cNvCxnSpPr>
            <p:nvPr/>
          </p:nvCxnSpPr>
          <p:spPr>
            <a:xfrm flipH="1">
              <a:off x="3444350" y="3927656"/>
              <a:ext cx="405458" cy="441591"/>
            </a:xfrm>
            <a:prstGeom prst="straightConnector1">
              <a:avLst/>
            </a:prstGeom>
            <a:ln w="28575">
              <a:solidFill>
                <a:srgbClr val="B8474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2" name="Oval 91"/>
            <p:cNvSpPr/>
            <p:nvPr/>
          </p:nvSpPr>
          <p:spPr>
            <a:xfrm>
              <a:off x="4260258" y="4369247"/>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30</a:t>
              </a:r>
            </a:p>
          </p:txBody>
        </p:sp>
        <p:cxnSp>
          <p:nvCxnSpPr>
            <p:cNvPr id="93" name="Straight Arrow Connector 92"/>
            <p:cNvCxnSpPr>
              <a:stCxn id="87" idx="3"/>
              <a:endCxn id="92" idx="0"/>
            </p:cNvCxnSpPr>
            <p:nvPr/>
          </p:nvCxnSpPr>
          <p:spPr>
            <a:xfrm flipH="1">
              <a:off x="4541058" y="3927656"/>
              <a:ext cx="285065" cy="441591"/>
            </a:xfrm>
            <a:prstGeom prst="straightConnector1">
              <a:avLst/>
            </a:prstGeom>
            <a:ln w="28575">
              <a:solidFill>
                <a:srgbClr val="B8474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0" name="Oval 109"/>
            <p:cNvSpPr/>
            <p:nvPr/>
          </p:nvSpPr>
          <p:spPr>
            <a:xfrm>
              <a:off x="5627628" y="3448300"/>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60</a:t>
              </a:r>
            </a:p>
          </p:txBody>
        </p:sp>
        <p:sp>
          <p:nvSpPr>
            <p:cNvPr id="111" name="Oval 110"/>
            <p:cNvSpPr/>
            <p:nvPr/>
          </p:nvSpPr>
          <p:spPr>
            <a:xfrm>
              <a:off x="6698072" y="3448300"/>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80</a:t>
              </a:r>
            </a:p>
          </p:txBody>
        </p:sp>
        <p:cxnSp>
          <p:nvCxnSpPr>
            <p:cNvPr id="112" name="Straight Arrow Connector 111"/>
            <p:cNvCxnSpPr>
              <a:stCxn id="77" idx="3"/>
              <a:endCxn id="110" idx="0"/>
            </p:cNvCxnSpPr>
            <p:nvPr/>
          </p:nvCxnSpPr>
          <p:spPr>
            <a:xfrm flipH="1">
              <a:off x="5908428" y="3062412"/>
              <a:ext cx="313282" cy="385888"/>
            </a:xfrm>
            <a:prstGeom prst="straightConnector1">
              <a:avLst/>
            </a:prstGeom>
            <a:ln w="28575">
              <a:solidFill>
                <a:srgbClr val="B8474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77" idx="5"/>
              <a:endCxn id="111" idx="0"/>
            </p:cNvCxnSpPr>
            <p:nvPr/>
          </p:nvCxnSpPr>
          <p:spPr>
            <a:xfrm>
              <a:off x="6618822" y="3062412"/>
              <a:ext cx="360050" cy="385888"/>
            </a:xfrm>
            <a:prstGeom prst="straightConnector1">
              <a:avLst/>
            </a:prstGeom>
            <a:ln w="28575">
              <a:solidFill>
                <a:srgbClr val="B8474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4" name="Oval 113"/>
            <p:cNvSpPr/>
            <p:nvPr/>
          </p:nvSpPr>
          <p:spPr>
            <a:xfrm>
              <a:off x="7270994" y="4369247"/>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90</a:t>
              </a:r>
            </a:p>
          </p:txBody>
        </p:sp>
        <p:cxnSp>
          <p:nvCxnSpPr>
            <p:cNvPr id="115" name="Straight Arrow Connector 114"/>
            <p:cNvCxnSpPr>
              <a:stCxn id="111" idx="5"/>
              <a:endCxn id="114" idx="0"/>
            </p:cNvCxnSpPr>
            <p:nvPr/>
          </p:nvCxnSpPr>
          <p:spPr>
            <a:xfrm>
              <a:off x="7177428" y="3927656"/>
              <a:ext cx="374366" cy="441591"/>
            </a:xfrm>
            <a:prstGeom prst="straightConnector1">
              <a:avLst/>
            </a:prstGeom>
            <a:ln w="28575">
              <a:solidFill>
                <a:srgbClr val="B8474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48" name="Group 47"/>
          <p:cNvGrpSpPr/>
          <p:nvPr/>
        </p:nvGrpSpPr>
        <p:grpSpPr>
          <a:xfrm>
            <a:off x="7827415" y="897966"/>
            <a:ext cx="4197541" cy="4621543"/>
            <a:chOff x="7765860" y="793505"/>
            <a:chExt cx="4197541" cy="4621543"/>
          </a:xfrm>
        </p:grpSpPr>
        <p:sp>
          <p:nvSpPr>
            <p:cNvPr id="126" name="Oval 125"/>
            <p:cNvSpPr/>
            <p:nvPr/>
          </p:nvSpPr>
          <p:spPr>
            <a:xfrm>
              <a:off x="8467039" y="793505"/>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15</a:t>
              </a:r>
            </a:p>
          </p:txBody>
        </p:sp>
        <p:sp>
          <p:nvSpPr>
            <p:cNvPr id="127" name="Oval 126"/>
            <p:cNvSpPr/>
            <p:nvPr/>
          </p:nvSpPr>
          <p:spPr>
            <a:xfrm>
              <a:off x="7768853" y="1620493"/>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3</a:t>
              </a:r>
            </a:p>
          </p:txBody>
        </p:sp>
        <p:sp>
          <p:nvSpPr>
            <p:cNvPr id="128" name="Oval 127"/>
            <p:cNvSpPr/>
            <p:nvPr/>
          </p:nvSpPr>
          <p:spPr>
            <a:xfrm>
              <a:off x="9242707" y="1620493"/>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1</a:t>
              </a:r>
            </a:p>
          </p:txBody>
        </p:sp>
        <p:cxnSp>
          <p:nvCxnSpPr>
            <p:cNvPr id="129" name="Straight Arrow Connector 128"/>
            <p:cNvCxnSpPr>
              <a:stCxn id="126" idx="3"/>
              <a:endCxn id="127" idx="0"/>
            </p:cNvCxnSpPr>
            <p:nvPr/>
          </p:nvCxnSpPr>
          <p:spPr>
            <a:xfrm flipH="1">
              <a:off x="8049653" y="1272861"/>
              <a:ext cx="499630" cy="347632"/>
            </a:xfrm>
            <a:prstGeom prst="straightConnector1">
              <a:avLst/>
            </a:prstGeom>
            <a:ln w="28575">
              <a:solidFill>
                <a:srgbClr val="B8474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a:stCxn id="126" idx="5"/>
              <a:endCxn id="128" idx="0"/>
            </p:cNvCxnSpPr>
            <p:nvPr/>
          </p:nvCxnSpPr>
          <p:spPr>
            <a:xfrm>
              <a:off x="8946395" y="1272861"/>
              <a:ext cx="577112" cy="347632"/>
            </a:xfrm>
            <a:prstGeom prst="straightConnector1">
              <a:avLst/>
            </a:prstGeom>
            <a:ln w="28575">
              <a:solidFill>
                <a:srgbClr val="B8474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1" name="Oval 130"/>
            <p:cNvSpPr/>
            <p:nvPr/>
          </p:nvSpPr>
          <p:spPr>
            <a:xfrm>
              <a:off x="8292228" y="2411778"/>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6</a:t>
              </a:r>
            </a:p>
          </p:txBody>
        </p:sp>
        <p:cxnSp>
          <p:nvCxnSpPr>
            <p:cNvPr id="132" name="Straight Arrow Connector 131"/>
            <p:cNvCxnSpPr>
              <a:stCxn id="127" idx="5"/>
              <a:endCxn id="131" idx="0"/>
            </p:cNvCxnSpPr>
            <p:nvPr/>
          </p:nvCxnSpPr>
          <p:spPr>
            <a:xfrm>
              <a:off x="8248209" y="2099849"/>
              <a:ext cx="324819" cy="311929"/>
            </a:xfrm>
            <a:prstGeom prst="straightConnector1">
              <a:avLst/>
            </a:prstGeom>
            <a:ln w="28575">
              <a:solidFill>
                <a:srgbClr val="B8474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3" name="Oval 132"/>
            <p:cNvSpPr/>
            <p:nvPr/>
          </p:nvSpPr>
          <p:spPr>
            <a:xfrm>
              <a:off x="9841654" y="2411778"/>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22</a:t>
              </a:r>
            </a:p>
          </p:txBody>
        </p:sp>
        <p:cxnSp>
          <p:nvCxnSpPr>
            <p:cNvPr id="134" name="Straight Arrow Connector 133"/>
            <p:cNvCxnSpPr>
              <a:stCxn id="128" idx="5"/>
              <a:endCxn id="133" idx="0"/>
            </p:cNvCxnSpPr>
            <p:nvPr/>
          </p:nvCxnSpPr>
          <p:spPr>
            <a:xfrm>
              <a:off x="9722063" y="2099849"/>
              <a:ext cx="400391" cy="311929"/>
            </a:xfrm>
            <a:prstGeom prst="straightConnector1">
              <a:avLst/>
            </a:prstGeom>
            <a:ln w="28575">
              <a:solidFill>
                <a:srgbClr val="B8474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5" name="Oval 134"/>
            <p:cNvSpPr/>
            <p:nvPr/>
          </p:nvSpPr>
          <p:spPr>
            <a:xfrm>
              <a:off x="10374235" y="3201099"/>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45</a:t>
              </a:r>
            </a:p>
          </p:txBody>
        </p:sp>
        <p:cxnSp>
          <p:nvCxnSpPr>
            <p:cNvPr id="136" name="Straight Arrow Connector 135"/>
            <p:cNvCxnSpPr>
              <a:stCxn id="133" idx="5"/>
              <a:endCxn id="135" idx="0"/>
            </p:cNvCxnSpPr>
            <p:nvPr/>
          </p:nvCxnSpPr>
          <p:spPr>
            <a:xfrm>
              <a:off x="10321010" y="2891134"/>
              <a:ext cx="334025" cy="309965"/>
            </a:xfrm>
            <a:prstGeom prst="straightConnector1">
              <a:avLst/>
            </a:prstGeom>
            <a:ln w="28575">
              <a:solidFill>
                <a:srgbClr val="B8474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7" name="Oval 136"/>
            <p:cNvSpPr/>
            <p:nvPr/>
          </p:nvSpPr>
          <p:spPr>
            <a:xfrm>
              <a:off x="7765860" y="3201099"/>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5</a:t>
              </a:r>
            </a:p>
          </p:txBody>
        </p:sp>
        <p:cxnSp>
          <p:nvCxnSpPr>
            <p:cNvPr id="138" name="Straight Arrow Connector 137"/>
            <p:cNvCxnSpPr>
              <a:stCxn id="131" idx="3"/>
              <a:endCxn id="137" idx="0"/>
            </p:cNvCxnSpPr>
            <p:nvPr/>
          </p:nvCxnSpPr>
          <p:spPr>
            <a:xfrm flipH="1">
              <a:off x="8046660" y="2891134"/>
              <a:ext cx="327812" cy="309965"/>
            </a:xfrm>
            <a:prstGeom prst="straightConnector1">
              <a:avLst/>
            </a:prstGeom>
            <a:ln w="28575">
              <a:solidFill>
                <a:srgbClr val="B8474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9" name="Oval 138"/>
            <p:cNvSpPr/>
            <p:nvPr/>
          </p:nvSpPr>
          <p:spPr>
            <a:xfrm>
              <a:off x="9844232" y="4014089"/>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23</a:t>
              </a:r>
            </a:p>
          </p:txBody>
        </p:sp>
        <p:cxnSp>
          <p:nvCxnSpPr>
            <p:cNvPr id="140" name="Straight Arrow Connector 139"/>
            <p:cNvCxnSpPr>
              <a:stCxn id="135" idx="3"/>
              <a:endCxn id="139" idx="0"/>
            </p:cNvCxnSpPr>
            <p:nvPr/>
          </p:nvCxnSpPr>
          <p:spPr>
            <a:xfrm flipH="1">
              <a:off x="10125032" y="3680455"/>
              <a:ext cx="331447" cy="333634"/>
            </a:xfrm>
            <a:prstGeom prst="straightConnector1">
              <a:avLst/>
            </a:prstGeom>
            <a:ln w="28575">
              <a:solidFill>
                <a:srgbClr val="B8474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1" name="Oval 140"/>
            <p:cNvSpPr/>
            <p:nvPr/>
          </p:nvSpPr>
          <p:spPr>
            <a:xfrm>
              <a:off x="10904238" y="4014089"/>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65</a:t>
              </a:r>
            </a:p>
          </p:txBody>
        </p:sp>
        <p:cxnSp>
          <p:nvCxnSpPr>
            <p:cNvPr id="142" name="Straight Arrow Connector 141"/>
            <p:cNvCxnSpPr>
              <a:stCxn id="135" idx="5"/>
              <a:endCxn id="141" idx="0"/>
            </p:cNvCxnSpPr>
            <p:nvPr/>
          </p:nvCxnSpPr>
          <p:spPr>
            <a:xfrm>
              <a:off x="10853591" y="3680455"/>
              <a:ext cx="331447" cy="333634"/>
            </a:xfrm>
            <a:prstGeom prst="straightConnector1">
              <a:avLst/>
            </a:prstGeom>
            <a:ln w="28575">
              <a:solidFill>
                <a:srgbClr val="B8474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3" name="Oval 142"/>
            <p:cNvSpPr/>
            <p:nvPr/>
          </p:nvSpPr>
          <p:spPr>
            <a:xfrm>
              <a:off x="11401801" y="4853448"/>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78</a:t>
              </a:r>
            </a:p>
          </p:txBody>
        </p:sp>
        <p:cxnSp>
          <p:nvCxnSpPr>
            <p:cNvPr id="144" name="Straight Arrow Connector 143"/>
            <p:cNvCxnSpPr>
              <a:stCxn id="141" idx="5"/>
              <a:endCxn id="143" idx="0"/>
            </p:cNvCxnSpPr>
            <p:nvPr/>
          </p:nvCxnSpPr>
          <p:spPr>
            <a:xfrm>
              <a:off x="11383594" y="4493445"/>
              <a:ext cx="299007" cy="360003"/>
            </a:xfrm>
            <a:prstGeom prst="straightConnector1">
              <a:avLst/>
            </a:prstGeom>
            <a:ln w="28575">
              <a:solidFill>
                <a:srgbClr val="B8474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5" name="Oval 144"/>
            <p:cNvSpPr/>
            <p:nvPr/>
          </p:nvSpPr>
          <p:spPr>
            <a:xfrm>
              <a:off x="10412635" y="4853448"/>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34</a:t>
              </a:r>
            </a:p>
          </p:txBody>
        </p:sp>
        <p:cxnSp>
          <p:nvCxnSpPr>
            <p:cNvPr id="146" name="Straight Arrow Connector 145"/>
            <p:cNvCxnSpPr>
              <a:stCxn id="139" idx="5"/>
              <a:endCxn id="145" idx="0"/>
            </p:cNvCxnSpPr>
            <p:nvPr/>
          </p:nvCxnSpPr>
          <p:spPr>
            <a:xfrm>
              <a:off x="10323588" y="4493445"/>
              <a:ext cx="369847" cy="360003"/>
            </a:xfrm>
            <a:prstGeom prst="straightConnector1">
              <a:avLst/>
            </a:prstGeom>
            <a:ln w="28575">
              <a:solidFill>
                <a:srgbClr val="B8474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a:xfrm>
            <a:off x="2595282" y="887003"/>
            <a:ext cx="0" cy="5449046"/>
          </a:xfrm>
          <a:prstGeom prst="line">
            <a:avLst/>
          </a:prstGeom>
        </p:spPr>
        <p:style>
          <a:lnRef idx="3">
            <a:schemeClr val="dk1"/>
          </a:lnRef>
          <a:fillRef idx="0">
            <a:schemeClr val="dk1"/>
          </a:fillRef>
          <a:effectRef idx="2">
            <a:schemeClr val="dk1"/>
          </a:effectRef>
          <a:fontRef idx="minor">
            <a:schemeClr val="tx1"/>
          </a:fontRef>
        </p:style>
      </p:cxnSp>
      <p:cxnSp>
        <p:nvCxnSpPr>
          <p:cNvPr id="147" name="Straight Connector 146"/>
          <p:cNvCxnSpPr/>
          <p:nvPr/>
        </p:nvCxnSpPr>
        <p:spPr>
          <a:xfrm>
            <a:off x="7628964" y="887003"/>
            <a:ext cx="0" cy="5449046"/>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87177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Write Pre/In/Post Order Traversal Cont.</a:t>
            </a:r>
            <a:endParaRPr lang="en-US" dirty="0"/>
          </a:p>
        </p:txBody>
      </p:sp>
      <p:grpSp>
        <p:nvGrpSpPr>
          <p:cNvPr id="86" name="Group 85"/>
          <p:cNvGrpSpPr/>
          <p:nvPr/>
        </p:nvGrpSpPr>
        <p:grpSpPr>
          <a:xfrm>
            <a:off x="203916" y="801175"/>
            <a:ext cx="4170602" cy="2857340"/>
            <a:chOff x="203916" y="891328"/>
            <a:chExt cx="4170602" cy="2857340"/>
          </a:xfrm>
        </p:grpSpPr>
        <p:sp>
          <p:nvSpPr>
            <p:cNvPr id="21" name="Oval 20"/>
            <p:cNvSpPr/>
            <p:nvPr/>
          </p:nvSpPr>
          <p:spPr>
            <a:xfrm>
              <a:off x="2191555" y="891328"/>
              <a:ext cx="708338" cy="708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73</a:t>
              </a:r>
            </a:p>
          </p:txBody>
        </p:sp>
        <p:sp>
          <p:nvSpPr>
            <p:cNvPr id="22" name="Oval 21"/>
            <p:cNvSpPr/>
            <p:nvPr/>
          </p:nvSpPr>
          <p:spPr>
            <a:xfrm>
              <a:off x="1244958" y="1539203"/>
              <a:ext cx="708338" cy="708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13</a:t>
              </a:r>
            </a:p>
          </p:txBody>
        </p:sp>
        <p:sp>
          <p:nvSpPr>
            <p:cNvPr id="23" name="Oval 22"/>
            <p:cNvSpPr/>
            <p:nvPr/>
          </p:nvSpPr>
          <p:spPr>
            <a:xfrm>
              <a:off x="710483" y="2283327"/>
              <a:ext cx="708338" cy="708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10</a:t>
              </a:r>
            </a:p>
          </p:txBody>
        </p:sp>
        <p:sp>
          <p:nvSpPr>
            <p:cNvPr id="24" name="Oval 23"/>
            <p:cNvSpPr/>
            <p:nvPr/>
          </p:nvSpPr>
          <p:spPr>
            <a:xfrm>
              <a:off x="1772990" y="2292263"/>
              <a:ext cx="708338" cy="708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28</a:t>
              </a:r>
            </a:p>
          </p:txBody>
        </p:sp>
        <p:sp>
          <p:nvSpPr>
            <p:cNvPr id="25" name="Oval 24"/>
            <p:cNvSpPr/>
            <p:nvPr/>
          </p:nvSpPr>
          <p:spPr>
            <a:xfrm>
              <a:off x="203916" y="3040330"/>
              <a:ext cx="708338" cy="708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5</a:t>
              </a:r>
            </a:p>
          </p:txBody>
        </p:sp>
        <p:sp>
          <p:nvSpPr>
            <p:cNvPr id="26" name="Oval 25"/>
            <p:cNvSpPr/>
            <p:nvPr/>
          </p:nvSpPr>
          <p:spPr>
            <a:xfrm>
              <a:off x="3151025" y="1539203"/>
              <a:ext cx="708338" cy="708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75</a:t>
              </a:r>
            </a:p>
          </p:txBody>
        </p:sp>
        <p:sp>
          <p:nvSpPr>
            <p:cNvPr id="27" name="Oval 26"/>
            <p:cNvSpPr/>
            <p:nvPr/>
          </p:nvSpPr>
          <p:spPr>
            <a:xfrm>
              <a:off x="2597233" y="2273297"/>
              <a:ext cx="708338" cy="708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74</a:t>
              </a:r>
            </a:p>
          </p:txBody>
        </p:sp>
        <p:sp>
          <p:nvSpPr>
            <p:cNvPr id="28" name="Oval 27"/>
            <p:cNvSpPr/>
            <p:nvPr/>
          </p:nvSpPr>
          <p:spPr>
            <a:xfrm>
              <a:off x="3666180" y="2273297"/>
              <a:ext cx="708338" cy="708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89</a:t>
              </a:r>
            </a:p>
          </p:txBody>
        </p:sp>
        <p:cxnSp>
          <p:nvCxnSpPr>
            <p:cNvPr id="30" name="Straight Arrow Connector 29"/>
            <p:cNvCxnSpPr>
              <a:endCxn id="22" idx="7"/>
            </p:cNvCxnSpPr>
            <p:nvPr/>
          </p:nvCxnSpPr>
          <p:spPr>
            <a:xfrm flipH="1">
              <a:off x="1849562" y="1444416"/>
              <a:ext cx="445727" cy="198521"/>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endCxn id="26" idx="1"/>
            </p:cNvCxnSpPr>
            <p:nvPr/>
          </p:nvCxnSpPr>
          <p:spPr>
            <a:xfrm>
              <a:off x="2796159" y="1444416"/>
              <a:ext cx="458600" cy="198521"/>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p:cNvCxnSpPr>
              <a:stCxn id="22" idx="3"/>
              <a:endCxn id="23" idx="0"/>
            </p:cNvCxnSpPr>
            <p:nvPr/>
          </p:nvCxnSpPr>
          <p:spPr>
            <a:xfrm flipH="1">
              <a:off x="1064652" y="2143807"/>
              <a:ext cx="284040" cy="13952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p:cNvCxnSpPr>
              <a:stCxn id="22" idx="5"/>
              <a:endCxn id="24" idx="0"/>
            </p:cNvCxnSpPr>
            <p:nvPr/>
          </p:nvCxnSpPr>
          <p:spPr>
            <a:xfrm>
              <a:off x="1849562" y="2143807"/>
              <a:ext cx="277597" cy="148456"/>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p:cNvCxnSpPr>
              <a:stCxn id="23" idx="3"/>
              <a:endCxn id="25" idx="0"/>
            </p:cNvCxnSpPr>
            <p:nvPr/>
          </p:nvCxnSpPr>
          <p:spPr>
            <a:xfrm flipH="1">
              <a:off x="558085" y="2887931"/>
              <a:ext cx="256132" cy="152399"/>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41" name="Straight Arrow Connector 40"/>
            <p:cNvCxnSpPr>
              <a:stCxn id="26" idx="3"/>
              <a:endCxn id="27" idx="0"/>
            </p:cNvCxnSpPr>
            <p:nvPr/>
          </p:nvCxnSpPr>
          <p:spPr>
            <a:xfrm flipH="1">
              <a:off x="2951402" y="2143807"/>
              <a:ext cx="303357" cy="12949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43" name="Straight Arrow Connector 42"/>
            <p:cNvCxnSpPr>
              <a:stCxn id="26" idx="5"/>
              <a:endCxn id="28" idx="0"/>
            </p:cNvCxnSpPr>
            <p:nvPr/>
          </p:nvCxnSpPr>
          <p:spPr>
            <a:xfrm>
              <a:off x="3755629" y="2143807"/>
              <a:ext cx="264720" cy="12949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grpSp>
      <p:grpSp>
        <p:nvGrpSpPr>
          <p:cNvPr id="91" name="Group 90"/>
          <p:cNvGrpSpPr/>
          <p:nvPr/>
        </p:nvGrpSpPr>
        <p:grpSpPr>
          <a:xfrm>
            <a:off x="678827" y="3497531"/>
            <a:ext cx="3836812" cy="2964521"/>
            <a:chOff x="678827" y="3433136"/>
            <a:chExt cx="3836812" cy="2964521"/>
          </a:xfrm>
        </p:grpSpPr>
        <p:sp>
          <p:nvSpPr>
            <p:cNvPr id="49" name="Oval 48"/>
            <p:cNvSpPr/>
            <p:nvPr/>
          </p:nvSpPr>
          <p:spPr>
            <a:xfrm>
              <a:off x="2205664" y="3433136"/>
              <a:ext cx="708338" cy="708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t>
              </a:r>
            </a:p>
          </p:txBody>
        </p:sp>
        <p:sp>
          <p:nvSpPr>
            <p:cNvPr id="50" name="Oval 49"/>
            <p:cNvSpPr/>
            <p:nvPr/>
          </p:nvSpPr>
          <p:spPr>
            <a:xfrm>
              <a:off x="1279826" y="4155794"/>
              <a:ext cx="708338" cy="708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t>
              </a:r>
            </a:p>
          </p:txBody>
        </p:sp>
        <p:sp>
          <p:nvSpPr>
            <p:cNvPr id="51" name="Oval 50"/>
            <p:cNvSpPr/>
            <p:nvPr/>
          </p:nvSpPr>
          <p:spPr>
            <a:xfrm>
              <a:off x="3156553" y="4158285"/>
              <a:ext cx="708338" cy="708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t>
              </a:r>
            </a:p>
          </p:txBody>
        </p:sp>
        <p:sp>
          <p:nvSpPr>
            <p:cNvPr id="52" name="Oval 51"/>
            <p:cNvSpPr/>
            <p:nvPr/>
          </p:nvSpPr>
          <p:spPr>
            <a:xfrm>
              <a:off x="678827" y="4926390"/>
              <a:ext cx="708338" cy="708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a:t>
              </a:r>
            </a:p>
          </p:txBody>
        </p:sp>
        <p:sp>
          <p:nvSpPr>
            <p:cNvPr id="53" name="Oval 52"/>
            <p:cNvSpPr/>
            <p:nvPr/>
          </p:nvSpPr>
          <p:spPr>
            <a:xfrm>
              <a:off x="1791762" y="4889197"/>
              <a:ext cx="708338" cy="708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B</a:t>
              </a:r>
            </a:p>
          </p:txBody>
        </p:sp>
        <p:sp>
          <p:nvSpPr>
            <p:cNvPr id="54" name="Oval 53"/>
            <p:cNvSpPr/>
            <p:nvPr/>
          </p:nvSpPr>
          <p:spPr>
            <a:xfrm>
              <a:off x="2580388" y="4926390"/>
              <a:ext cx="708338" cy="708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t>
              </a:r>
            </a:p>
          </p:txBody>
        </p:sp>
        <p:sp>
          <p:nvSpPr>
            <p:cNvPr id="55" name="Oval 54"/>
            <p:cNvSpPr/>
            <p:nvPr/>
          </p:nvSpPr>
          <p:spPr>
            <a:xfrm>
              <a:off x="2072328" y="5689319"/>
              <a:ext cx="708338" cy="708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a:t>
              </a:r>
            </a:p>
          </p:txBody>
        </p:sp>
        <p:sp>
          <p:nvSpPr>
            <p:cNvPr id="56" name="Oval 55"/>
            <p:cNvSpPr/>
            <p:nvPr/>
          </p:nvSpPr>
          <p:spPr>
            <a:xfrm>
              <a:off x="3151554" y="5689319"/>
              <a:ext cx="708338" cy="708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D</a:t>
              </a:r>
            </a:p>
          </p:txBody>
        </p:sp>
        <p:sp>
          <p:nvSpPr>
            <p:cNvPr id="57" name="Oval 56"/>
            <p:cNvSpPr/>
            <p:nvPr/>
          </p:nvSpPr>
          <p:spPr>
            <a:xfrm>
              <a:off x="3807301" y="4889197"/>
              <a:ext cx="708338" cy="708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E</a:t>
              </a:r>
            </a:p>
          </p:txBody>
        </p:sp>
        <p:cxnSp>
          <p:nvCxnSpPr>
            <p:cNvPr id="59" name="Straight Arrow Connector 58"/>
            <p:cNvCxnSpPr>
              <a:stCxn id="49" idx="3"/>
              <a:endCxn id="50" idx="7"/>
            </p:cNvCxnSpPr>
            <p:nvPr/>
          </p:nvCxnSpPr>
          <p:spPr>
            <a:xfrm flipH="1">
              <a:off x="1884430" y="4037740"/>
              <a:ext cx="424968" cy="221788"/>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50" idx="3"/>
              <a:endCxn id="52" idx="0"/>
            </p:cNvCxnSpPr>
            <p:nvPr/>
          </p:nvCxnSpPr>
          <p:spPr>
            <a:xfrm flipH="1">
              <a:off x="1032996" y="4760398"/>
              <a:ext cx="350564" cy="165992"/>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63" name="Straight Arrow Connector 62"/>
            <p:cNvCxnSpPr>
              <a:stCxn id="50" idx="5"/>
              <a:endCxn id="53" idx="0"/>
            </p:cNvCxnSpPr>
            <p:nvPr/>
          </p:nvCxnSpPr>
          <p:spPr>
            <a:xfrm>
              <a:off x="1884430" y="4760398"/>
              <a:ext cx="261501" cy="128799"/>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65" name="Straight Arrow Connector 64"/>
            <p:cNvCxnSpPr>
              <a:stCxn id="49" idx="5"/>
              <a:endCxn id="51" idx="1"/>
            </p:cNvCxnSpPr>
            <p:nvPr/>
          </p:nvCxnSpPr>
          <p:spPr>
            <a:xfrm>
              <a:off x="2810268" y="4037740"/>
              <a:ext cx="450019" cy="224279"/>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67" name="Straight Arrow Connector 66"/>
            <p:cNvCxnSpPr>
              <a:stCxn id="51" idx="3"/>
              <a:endCxn id="54" idx="0"/>
            </p:cNvCxnSpPr>
            <p:nvPr/>
          </p:nvCxnSpPr>
          <p:spPr>
            <a:xfrm flipH="1">
              <a:off x="2934557" y="4762889"/>
              <a:ext cx="325730" cy="163501"/>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69" name="Straight Arrow Connector 68"/>
            <p:cNvCxnSpPr>
              <a:stCxn id="51" idx="5"/>
              <a:endCxn id="57" idx="0"/>
            </p:cNvCxnSpPr>
            <p:nvPr/>
          </p:nvCxnSpPr>
          <p:spPr>
            <a:xfrm>
              <a:off x="3761157" y="4762889"/>
              <a:ext cx="400313" cy="126308"/>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a:stCxn id="54" idx="3"/>
              <a:endCxn id="55" idx="0"/>
            </p:cNvCxnSpPr>
            <p:nvPr/>
          </p:nvCxnSpPr>
          <p:spPr>
            <a:xfrm flipH="1">
              <a:off x="2426497" y="5530994"/>
              <a:ext cx="257625" cy="158325"/>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54" idx="5"/>
              <a:endCxn id="56" idx="0"/>
            </p:cNvCxnSpPr>
            <p:nvPr/>
          </p:nvCxnSpPr>
          <p:spPr>
            <a:xfrm>
              <a:off x="3184992" y="5530994"/>
              <a:ext cx="320731" cy="158325"/>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grpSp>
      <p:grpSp>
        <p:nvGrpSpPr>
          <p:cNvPr id="140" name="Group 139"/>
          <p:cNvGrpSpPr/>
          <p:nvPr/>
        </p:nvGrpSpPr>
        <p:grpSpPr>
          <a:xfrm>
            <a:off x="6796066" y="799103"/>
            <a:ext cx="4591945" cy="5093479"/>
            <a:chOff x="6796066" y="799103"/>
            <a:chExt cx="4591945" cy="5093479"/>
          </a:xfrm>
        </p:grpSpPr>
        <p:sp>
          <p:nvSpPr>
            <p:cNvPr id="90" name="Oval 89"/>
            <p:cNvSpPr/>
            <p:nvPr/>
          </p:nvSpPr>
          <p:spPr>
            <a:xfrm>
              <a:off x="8153381" y="799103"/>
              <a:ext cx="708338" cy="708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15</a:t>
              </a:r>
            </a:p>
          </p:txBody>
        </p:sp>
        <p:sp>
          <p:nvSpPr>
            <p:cNvPr id="92" name="Oval 91"/>
            <p:cNvSpPr/>
            <p:nvPr/>
          </p:nvSpPr>
          <p:spPr>
            <a:xfrm>
              <a:off x="7329309" y="1684292"/>
              <a:ext cx="708338" cy="708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5</a:t>
              </a:r>
            </a:p>
          </p:txBody>
        </p:sp>
        <p:sp>
          <p:nvSpPr>
            <p:cNvPr id="93" name="Oval 92"/>
            <p:cNvSpPr/>
            <p:nvPr/>
          </p:nvSpPr>
          <p:spPr>
            <a:xfrm>
              <a:off x="6796066" y="2486959"/>
              <a:ext cx="708338" cy="708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3</a:t>
              </a:r>
            </a:p>
          </p:txBody>
        </p:sp>
        <p:sp>
          <p:nvSpPr>
            <p:cNvPr id="94" name="Oval 93"/>
            <p:cNvSpPr/>
            <p:nvPr/>
          </p:nvSpPr>
          <p:spPr>
            <a:xfrm>
              <a:off x="7902946" y="2496929"/>
              <a:ext cx="708338" cy="708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12</a:t>
              </a:r>
            </a:p>
          </p:txBody>
        </p:sp>
        <p:sp>
          <p:nvSpPr>
            <p:cNvPr id="95" name="Oval 94"/>
            <p:cNvSpPr/>
            <p:nvPr/>
          </p:nvSpPr>
          <p:spPr>
            <a:xfrm>
              <a:off x="8997117" y="1684292"/>
              <a:ext cx="708338" cy="708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16</a:t>
              </a:r>
            </a:p>
          </p:txBody>
        </p:sp>
        <p:sp>
          <p:nvSpPr>
            <p:cNvPr id="96" name="Oval 95"/>
            <p:cNvSpPr/>
            <p:nvPr/>
          </p:nvSpPr>
          <p:spPr>
            <a:xfrm>
              <a:off x="7329309" y="3526710"/>
              <a:ext cx="708338" cy="708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10</a:t>
              </a:r>
            </a:p>
          </p:txBody>
        </p:sp>
        <p:sp>
          <p:nvSpPr>
            <p:cNvPr id="97" name="Oval 96"/>
            <p:cNvSpPr/>
            <p:nvPr/>
          </p:nvSpPr>
          <p:spPr>
            <a:xfrm>
              <a:off x="8418804" y="3486456"/>
              <a:ext cx="708338" cy="708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13</a:t>
              </a:r>
            </a:p>
          </p:txBody>
        </p:sp>
        <p:sp>
          <p:nvSpPr>
            <p:cNvPr id="98" name="Oval 97"/>
            <p:cNvSpPr/>
            <p:nvPr/>
          </p:nvSpPr>
          <p:spPr>
            <a:xfrm>
              <a:off x="6796066" y="4470628"/>
              <a:ext cx="708338" cy="708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6</a:t>
              </a:r>
            </a:p>
          </p:txBody>
        </p:sp>
        <p:sp>
          <p:nvSpPr>
            <p:cNvPr id="99" name="Oval 98"/>
            <p:cNvSpPr/>
            <p:nvPr/>
          </p:nvSpPr>
          <p:spPr>
            <a:xfrm>
              <a:off x="7506864" y="5184244"/>
              <a:ext cx="708338" cy="708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7</a:t>
              </a:r>
            </a:p>
          </p:txBody>
        </p:sp>
        <p:sp>
          <p:nvSpPr>
            <p:cNvPr id="100" name="Oval 99"/>
            <p:cNvSpPr/>
            <p:nvPr/>
          </p:nvSpPr>
          <p:spPr>
            <a:xfrm>
              <a:off x="9971335" y="2519808"/>
              <a:ext cx="708338" cy="708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20</a:t>
              </a:r>
            </a:p>
          </p:txBody>
        </p:sp>
        <p:sp>
          <p:nvSpPr>
            <p:cNvPr id="101" name="Oval 100"/>
            <p:cNvSpPr/>
            <p:nvPr/>
          </p:nvSpPr>
          <p:spPr>
            <a:xfrm>
              <a:off x="9397204" y="3486456"/>
              <a:ext cx="708338" cy="708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18</a:t>
              </a:r>
            </a:p>
          </p:txBody>
        </p:sp>
        <p:sp>
          <p:nvSpPr>
            <p:cNvPr id="102" name="Oval 101"/>
            <p:cNvSpPr/>
            <p:nvPr/>
          </p:nvSpPr>
          <p:spPr>
            <a:xfrm>
              <a:off x="10679673" y="3544573"/>
              <a:ext cx="708338" cy="7083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23</a:t>
              </a:r>
            </a:p>
          </p:txBody>
        </p:sp>
        <p:cxnSp>
          <p:nvCxnSpPr>
            <p:cNvPr id="104" name="Straight Arrow Connector 103"/>
            <p:cNvCxnSpPr>
              <a:stCxn id="90" idx="3"/>
              <a:endCxn id="92" idx="0"/>
            </p:cNvCxnSpPr>
            <p:nvPr/>
          </p:nvCxnSpPr>
          <p:spPr>
            <a:xfrm flipH="1">
              <a:off x="7683478" y="1403707"/>
              <a:ext cx="573637" cy="280585"/>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106" name="Straight Arrow Connector 105"/>
            <p:cNvCxnSpPr>
              <a:stCxn id="90" idx="5"/>
              <a:endCxn id="95" idx="0"/>
            </p:cNvCxnSpPr>
            <p:nvPr/>
          </p:nvCxnSpPr>
          <p:spPr>
            <a:xfrm>
              <a:off x="8757985" y="1403707"/>
              <a:ext cx="593301" cy="280585"/>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108" name="Straight Arrow Connector 107"/>
            <p:cNvCxnSpPr>
              <a:stCxn id="92" idx="3"/>
              <a:endCxn id="93" idx="0"/>
            </p:cNvCxnSpPr>
            <p:nvPr/>
          </p:nvCxnSpPr>
          <p:spPr>
            <a:xfrm flipH="1">
              <a:off x="7150235" y="2288896"/>
              <a:ext cx="282808" cy="198063"/>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110" name="Straight Arrow Connector 109"/>
            <p:cNvCxnSpPr>
              <a:stCxn id="92" idx="5"/>
              <a:endCxn id="94" idx="0"/>
            </p:cNvCxnSpPr>
            <p:nvPr/>
          </p:nvCxnSpPr>
          <p:spPr>
            <a:xfrm>
              <a:off x="7933913" y="2288896"/>
              <a:ext cx="323202" cy="208033"/>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112" name="Straight Arrow Connector 111"/>
            <p:cNvCxnSpPr>
              <a:stCxn id="95" idx="6"/>
              <a:endCxn id="100" idx="0"/>
            </p:cNvCxnSpPr>
            <p:nvPr/>
          </p:nvCxnSpPr>
          <p:spPr>
            <a:xfrm>
              <a:off x="9705455" y="2038461"/>
              <a:ext cx="620049" cy="481347"/>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114" name="Straight Arrow Connector 113"/>
            <p:cNvCxnSpPr>
              <a:stCxn id="100" idx="3"/>
              <a:endCxn id="101" idx="0"/>
            </p:cNvCxnSpPr>
            <p:nvPr/>
          </p:nvCxnSpPr>
          <p:spPr>
            <a:xfrm flipH="1">
              <a:off x="9751373" y="3124412"/>
              <a:ext cx="323696" cy="362044"/>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116" name="Straight Arrow Connector 115"/>
            <p:cNvCxnSpPr>
              <a:stCxn id="100" idx="5"/>
              <a:endCxn id="102" idx="0"/>
            </p:cNvCxnSpPr>
            <p:nvPr/>
          </p:nvCxnSpPr>
          <p:spPr>
            <a:xfrm>
              <a:off x="10575939" y="3124412"/>
              <a:ext cx="457903" cy="420161"/>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118" name="Straight Arrow Connector 117"/>
            <p:cNvCxnSpPr>
              <a:stCxn id="94" idx="3"/>
              <a:endCxn id="96" idx="0"/>
            </p:cNvCxnSpPr>
            <p:nvPr/>
          </p:nvCxnSpPr>
          <p:spPr>
            <a:xfrm flipH="1">
              <a:off x="7683478" y="3101533"/>
              <a:ext cx="323202" cy="425177"/>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120" name="Straight Arrow Connector 119"/>
            <p:cNvCxnSpPr>
              <a:stCxn id="94" idx="5"/>
              <a:endCxn id="97" idx="0"/>
            </p:cNvCxnSpPr>
            <p:nvPr/>
          </p:nvCxnSpPr>
          <p:spPr>
            <a:xfrm>
              <a:off x="8507550" y="3101533"/>
              <a:ext cx="265423" cy="384923"/>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122" name="Straight Arrow Connector 121"/>
            <p:cNvCxnSpPr>
              <a:stCxn id="96" idx="3"/>
              <a:endCxn id="98" idx="0"/>
            </p:cNvCxnSpPr>
            <p:nvPr/>
          </p:nvCxnSpPr>
          <p:spPr>
            <a:xfrm flipH="1">
              <a:off x="7150235" y="4131314"/>
              <a:ext cx="282808" cy="339314"/>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124" name="Straight Arrow Connector 123"/>
            <p:cNvCxnSpPr>
              <a:stCxn id="98" idx="5"/>
              <a:endCxn id="99" idx="1"/>
            </p:cNvCxnSpPr>
            <p:nvPr/>
          </p:nvCxnSpPr>
          <p:spPr>
            <a:xfrm>
              <a:off x="7400670" y="5075232"/>
              <a:ext cx="209928" cy="212746"/>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53038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Linked Representation of Binary Tree</a:t>
            </a:r>
            <a:endParaRPr lang="en-US" dirty="0"/>
          </a:p>
        </p:txBody>
      </p:sp>
      <p:sp>
        <p:nvSpPr>
          <p:cNvPr id="4" name="Oval 3"/>
          <p:cNvSpPr/>
          <p:nvPr/>
        </p:nvSpPr>
        <p:spPr>
          <a:xfrm>
            <a:off x="1904394" y="2682128"/>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A</a:t>
            </a:r>
            <a:endParaRPr lang="en-US" sz="2000" b="1" dirty="0"/>
          </a:p>
        </p:txBody>
      </p:sp>
      <p:sp>
        <p:nvSpPr>
          <p:cNvPr id="5" name="Oval 4"/>
          <p:cNvSpPr/>
          <p:nvPr/>
        </p:nvSpPr>
        <p:spPr>
          <a:xfrm>
            <a:off x="1287862" y="3624243"/>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B</a:t>
            </a:r>
            <a:endParaRPr lang="en-US" sz="2000" b="1" dirty="0"/>
          </a:p>
        </p:txBody>
      </p:sp>
      <p:sp>
        <p:nvSpPr>
          <p:cNvPr id="6" name="Oval 5"/>
          <p:cNvSpPr/>
          <p:nvPr/>
        </p:nvSpPr>
        <p:spPr>
          <a:xfrm>
            <a:off x="724446" y="4630550"/>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C</a:t>
            </a:r>
            <a:endParaRPr lang="en-US" sz="2000" b="1" dirty="0"/>
          </a:p>
        </p:txBody>
      </p:sp>
      <p:sp>
        <p:nvSpPr>
          <p:cNvPr id="7" name="Oval 6"/>
          <p:cNvSpPr/>
          <p:nvPr/>
        </p:nvSpPr>
        <p:spPr>
          <a:xfrm>
            <a:off x="1987519" y="4630550"/>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E</a:t>
            </a:r>
            <a:endParaRPr lang="en-US" sz="2000" b="1" dirty="0"/>
          </a:p>
        </p:txBody>
      </p:sp>
      <p:sp>
        <p:nvSpPr>
          <p:cNvPr id="8" name="Oval 7"/>
          <p:cNvSpPr/>
          <p:nvPr/>
        </p:nvSpPr>
        <p:spPr>
          <a:xfrm>
            <a:off x="2482823" y="3624243"/>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D</a:t>
            </a:r>
            <a:endParaRPr lang="en-US" sz="2000" b="1" dirty="0"/>
          </a:p>
        </p:txBody>
      </p:sp>
      <p:sp>
        <p:nvSpPr>
          <p:cNvPr id="9" name="Oval 8"/>
          <p:cNvSpPr/>
          <p:nvPr/>
        </p:nvSpPr>
        <p:spPr>
          <a:xfrm>
            <a:off x="3075102" y="4630550"/>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G</a:t>
            </a:r>
            <a:endParaRPr lang="en-US" sz="2000" b="1" dirty="0"/>
          </a:p>
        </p:txBody>
      </p:sp>
      <p:sp>
        <p:nvSpPr>
          <p:cNvPr id="10" name="Oval 9"/>
          <p:cNvSpPr/>
          <p:nvPr/>
        </p:nvSpPr>
        <p:spPr>
          <a:xfrm>
            <a:off x="2482823" y="5563883"/>
            <a:ext cx="561600" cy="56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F</a:t>
            </a:r>
            <a:endParaRPr lang="en-US" sz="2000" b="1" dirty="0"/>
          </a:p>
        </p:txBody>
      </p:sp>
      <p:cxnSp>
        <p:nvCxnSpPr>
          <p:cNvPr id="11" name="Straight Arrow Connector 10"/>
          <p:cNvCxnSpPr>
            <a:stCxn id="4" idx="3"/>
            <a:endCxn id="5" idx="0"/>
          </p:cNvCxnSpPr>
          <p:nvPr/>
        </p:nvCxnSpPr>
        <p:spPr>
          <a:xfrm flipH="1">
            <a:off x="1568662" y="3161484"/>
            <a:ext cx="417976" cy="462759"/>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a:stCxn id="5" idx="3"/>
            <a:endCxn id="6" idx="0"/>
          </p:cNvCxnSpPr>
          <p:nvPr/>
        </p:nvCxnSpPr>
        <p:spPr>
          <a:xfrm flipH="1">
            <a:off x="1005246" y="4103599"/>
            <a:ext cx="364860" cy="52695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a:stCxn id="4" idx="5"/>
            <a:endCxn id="8" idx="0"/>
          </p:cNvCxnSpPr>
          <p:nvPr/>
        </p:nvCxnSpPr>
        <p:spPr>
          <a:xfrm>
            <a:off x="2383750" y="3161484"/>
            <a:ext cx="379873" cy="462759"/>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a:stCxn id="8" idx="3"/>
            <a:endCxn id="7" idx="0"/>
          </p:cNvCxnSpPr>
          <p:nvPr/>
        </p:nvCxnSpPr>
        <p:spPr>
          <a:xfrm flipH="1">
            <a:off x="2268319" y="4103599"/>
            <a:ext cx="296748" cy="52695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a:stCxn id="8" idx="5"/>
            <a:endCxn id="9" idx="0"/>
          </p:cNvCxnSpPr>
          <p:nvPr/>
        </p:nvCxnSpPr>
        <p:spPr>
          <a:xfrm>
            <a:off x="2962179" y="4103599"/>
            <a:ext cx="393723" cy="52695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a:stCxn id="7" idx="5"/>
            <a:endCxn id="10" idx="0"/>
          </p:cNvCxnSpPr>
          <p:nvPr/>
        </p:nvCxnSpPr>
        <p:spPr>
          <a:xfrm>
            <a:off x="2466875" y="5109906"/>
            <a:ext cx="296748" cy="45397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24" name="Group 23"/>
          <p:cNvGrpSpPr/>
          <p:nvPr/>
        </p:nvGrpSpPr>
        <p:grpSpPr>
          <a:xfrm>
            <a:off x="1445621" y="1219199"/>
            <a:ext cx="3385677" cy="558801"/>
            <a:chOff x="-76200" y="4191000"/>
            <a:chExt cx="1997075" cy="381000"/>
          </a:xfrm>
        </p:grpSpPr>
        <p:sp>
          <p:nvSpPr>
            <p:cNvPr id="25" name="Rectangle 24"/>
            <p:cNvSpPr/>
            <p:nvPr/>
          </p:nvSpPr>
          <p:spPr>
            <a:xfrm>
              <a:off x="609599" y="4191000"/>
              <a:ext cx="628651"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2000" b="1" dirty="0"/>
                <a:t>DATA</a:t>
              </a:r>
              <a:endParaRPr lang="en-US" sz="2000" b="1" dirty="0"/>
            </a:p>
          </p:txBody>
        </p:sp>
        <p:sp>
          <p:nvSpPr>
            <p:cNvPr id="26" name="Rectangle 25"/>
            <p:cNvSpPr/>
            <p:nvPr/>
          </p:nvSpPr>
          <p:spPr>
            <a:xfrm>
              <a:off x="-76200" y="4191000"/>
              <a:ext cx="68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2000" b="1" dirty="0"/>
                <a:t>LPTR</a:t>
              </a:r>
              <a:endParaRPr lang="en-US" sz="2000" b="1" dirty="0"/>
            </a:p>
          </p:txBody>
        </p:sp>
        <p:sp>
          <p:nvSpPr>
            <p:cNvPr id="27" name="Rectangle 26"/>
            <p:cNvSpPr/>
            <p:nvPr/>
          </p:nvSpPr>
          <p:spPr>
            <a:xfrm>
              <a:off x="1238250" y="4191000"/>
              <a:ext cx="682625"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IN" sz="2000" b="1" dirty="0"/>
                <a:t>RPTR</a:t>
              </a:r>
              <a:endParaRPr lang="en-US" sz="2000" b="1" dirty="0"/>
            </a:p>
          </p:txBody>
        </p:sp>
      </p:grpSp>
      <p:sp>
        <p:nvSpPr>
          <p:cNvPr id="28" name="TextBox 27"/>
          <p:cNvSpPr txBox="1"/>
          <p:nvPr/>
        </p:nvSpPr>
        <p:spPr>
          <a:xfrm>
            <a:off x="1607904" y="1849397"/>
            <a:ext cx="3066489" cy="400110"/>
          </a:xfrm>
          <a:prstGeom prst="rect">
            <a:avLst/>
          </a:prstGeom>
          <a:noFill/>
        </p:spPr>
        <p:txBody>
          <a:bodyPr wrap="square" rtlCol="0">
            <a:spAutoFit/>
          </a:bodyPr>
          <a:lstStyle/>
          <a:p>
            <a:pPr algn="ctr"/>
            <a:r>
              <a:rPr lang="en-IN" sz="2000" b="1" dirty="0"/>
              <a:t>Typical node of Binary Tree</a:t>
            </a:r>
            <a:endParaRPr lang="en-US" sz="2000" b="1" dirty="0"/>
          </a:p>
        </p:txBody>
      </p:sp>
      <p:grpSp>
        <p:nvGrpSpPr>
          <p:cNvPr id="29" name="Group 28"/>
          <p:cNvGrpSpPr/>
          <p:nvPr/>
        </p:nvGrpSpPr>
        <p:grpSpPr>
          <a:xfrm>
            <a:off x="6596545" y="1796877"/>
            <a:ext cx="1440000" cy="540000"/>
            <a:chOff x="304800" y="4191000"/>
            <a:chExt cx="1066800" cy="381000"/>
          </a:xfrm>
        </p:grpSpPr>
        <p:sp>
          <p:nvSpPr>
            <p:cNvPr id="30" name="Rectangle 29"/>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A</a:t>
              </a:r>
              <a:endParaRPr lang="en-US" sz="2000" b="1" dirty="0"/>
            </a:p>
          </p:txBody>
        </p:sp>
        <p:sp>
          <p:nvSpPr>
            <p:cNvPr id="31" name="Rectangle 30"/>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32" name="Rectangle 31"/>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33" name="Group 32"/>
          <p:cNvGrpSpPr/>
          <p:nvPr/>
        </p:nvGrpSpPr>
        <p:grpSpPr>
          <a:xfrm>
            <a:off x="5377345" y="3092277"/>
            <a:ext cx="1440000" cy="540000"/>
            <a:chOff x="304800" y="4191000"/>
            <a:chExt cx="1066800" cy="381000"/>
          </a:xfrm>
        </p:grpSpPr>
        <p:sp>
          <p:nvSpPr>
            <p:cNvPr id="34" name="Rectangle 33"/>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B</a:t>
              </a:r>
              <a:endParaRPr lang="en-US" sz="2000" b="1" dirty="0"/>
            </a:p>
          </p:txBody>
        </p:sp>
        <p:sp>
          <p:nvSpPr>
            <p:cNvPr id="35" name="Rectangle 34"/>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36" name="Rectangle 35"/>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37" name="Group 36"/>
          <p:cNvGrpSpPr/>
          <p:nvPr/>
        </p:nvGrpSpPr>
        <p:grpSpPr>
          <a:xfrm>
            <a:off x="7739545" y="3092277"/>
            <a:ext cx="1440000" cy="540000"/>
            <a:chOff x="304800" y="4191000"/>
            <a:chExt cx="1066800" cy="381000"/>
          </a:xfrm>
        </p:grpSpPr>
        <p:sp>
          <p:nvSpPr>
            <p:cNvPr id="38" name="Rectangle 37"/>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D</a:t>
              </a:r>
              <a:endParaRPr lang="en-US" sz="2000" b="1" dirty="0"/>
            </a:p>
          </p:txBody>
        </p:sp>
        <p:sp>
          <p:nvSpPr>
            <p:cNvPr id="39" name="Rectangle 38"/>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40" name="Rectangle 39"/>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41" name="Group 40"/>
          <p:cNvGrpSpPr/>
          <p:nvPr/>
        </p:nvGrpSpPr>
        <p:grpSpPr>
          <a:xfrm>
            <a:off x="4386745" y="4463877"/>
            <a:ext cx="1440000" cy="540000"/>
            <a:chOff x="304800" y="4191000"/>
            <a:chExt cx="1066800" cy="381000"/>
          </a:xfrm>
        </p:grpSpPr>
        <p:sp>
          <p:nvSpPr>
            <p:cNvPr id="42" name="Rectangle 41"/>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C</a:t>
              </a:r>
              <a:endParaRPr lang="en-US" sz="2000" b="1" dirty="0"/>
            </a:p>
          </p:txBody>
        </p:sp>
        <p:sp>
          <p:nvSpPr>
            <p:cNvPr id="43" name="Rectangle 42"/>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44" name="Rectangle 43"/>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45" name="Group 44"/>
          <p:cNvGrpSpPr/>
          <p:nvPr/>
        </p:nvGrpSpPr>
        <p:grpSpPr>
          <a:xfrm>
            <a:off x="6825145" y="4463877"/>
            <a:ext cx="1440000" cy="540000"/>
            <a:chOff x="304800" y="4191000"/>
            <a:chExt cx="1066800" cy="381000"/>
          </a:xfrm>
        </p:grpSpPr>
        <p:sp>
          <p:nvSpPr>
            <p:cNvPr id="46" name="Rectangle 45"/>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E</a:t>
              </a:r>
              <a:endParaRPr lang="en-US" sz="2000" b="1" dirty="0"/>
            </a:p>
          </p:txBody>
        </p:sp>
        <p:sp>
          <p:nvSpPr>
            <p:cNvPr id="47" name="Rectangle 46"/>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48" name="Rectangle 47"/>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49" name="Group 48"/>
          <p:cNvGrpSpPr/>
          <p:nvPr/>
        </p:nvGrpSpPr>
        <p:grpSpPr>
          <a:xfrm>
            <a:off x="8806345" y="4463877"/>
            <a:ext cx="1440000" cy="540000"/>
            <a:chOff x="304800" y="4191000"/>
            <a:chExt cx="1066800" cy="381000"/>
          </a:xfrm>
        </p:grpSpPr>
        <p:sp>
          <p:nvSpPr>
            <p:cNvPr id="50" name="Rectangle 49"/>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G</a:t>
              </a:r>
              <a:endParaRPr lang="en-US" sz="2000" b="1" dirty="0"/>
            </a:p>
          </p:txBody>
        </p:sp>
        <p:sp>
          <p:nvSpPr>
            <p:cNvPr id="51" name="Rectangle 50"/>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52" name="Rectangle 51"/>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53" name="Group 52"/>
          <p:cNvGrpSpPr/>
          <p:nvPr/>
        </p:nvGrpSpPr>
        <p:grpSpPr>
          <a:xfrm>
            <a:off x="7815745" y="5759277"/>
            <a:ext cx="1440000" cy="540000"/>
            <a:chOff x="304800" y="4191000"/>
            <a:chExt cx="1066800" cy="381000"/>
          </a:xfrm>
        </p:grpSpPr>
        <p:sp>
          <p:nvSpPr>
            <p:cNvPr id="54" name="Rectangle 53"/>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F</a:t>
              </a:r>
              <a:endParaRPr lang="en-US" sz="2000" b="1" dirty="0"/>
            </a:p>
          </p:txBody>
        </p:sp>
        <p:sp>
          <p:nvSpPr>
            <p:cNvPr id="55" name="Rectangle 54"/>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56" name="Rectangle 55"/>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sp>
        <p:nvSpPr>
          <p:cNvPr id="57" name="Freeform 56"/>
          <p:cNvSpPr/>
          <p:nvPr/>
        </p:nvSpPr>
        <p:spPr>
          <a:xfrm>
            <a:off x="6105115" y="2042885"/>
            <a:ext cx="691077" cy="1033889"/>
          </a:xfrm>
          <a:custGeom>
            <a:avLst/>
            <a:gdLst>
              <a:gd name="connsiteX0" fmla="*/ 829994 w 829994"/>
              <a:gd name="connsiteY0" fmla="*/ 0 h 1125416"/>
              <a:gd name="connsiteX1" fmla="*/ 0 w 829994"/>
              <a:gd name="connsiteY1" fmla="*/ 0 h 1125416"/>
              <a:gd name="connsiteX2" fmla="*/ 0 w 829994"/>
              <a:gd name="connsiteY2" fmla="*/ 1125416 h 1125416"/>
            </a:gdLst>
            <a:ahLst/>
            <a:cxnLst>
              <a:cxn ang="0">
                <a:pos x="connsiteX0" y="connsiteY0"/>
              </a:cxn>
              <a:cxn ang="0">
                <a:pos x="connsiteX1" y="connsiteY1"/>
              </a:cxn>
              <a:cxn ang="0">
                <a:pos x="connsiteX2" y="connsiteY2"/>
              </a:cxn>
            </a:cxnLst>
            <a:rect l="l" t="t" r="r" b="b"/>
            <a:pathLst>
              <a:path w="829994" h="1125416">
                <a:moveTo>
                  <a:pt x="829994" y="0"/>
                </a:moveTo>
                <a:lnTo>
                  <a:pt x="0" y="0"/>
                </a:lnTo>
                <a:lnTo>
                  <a:pt x="0" y="1125416"/>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58" name="Freeform 57"/>
          <p:cNvSpPr/>
          <p:nvPr/>
        </p:nvSpPr>
        <p:spPr>
          <a:xfrm>
            <a:off x="5097170" y="3369260"/>
            <a:ext cx="454135" cy="1080000"/>
          </a:xfrm>
          <a:custGeom>
            <a:avLst/>
            <a:gdLst>
              <a:gd name="connsiteX0" fmla="*/ 661181 w 661181"/>
              <a:gd name="connsiteY0" fmla="*/ 0 h 1181686"/>
              <a:gd name="connsiteX1" fmla="*/ 0 w 661181"/>
              <a:gd name="connsiteY1" fmla="*/ 0 h 1181686"/>
              <a:gd name="connsiteX2" fmla="*/ 0 w 661181"/>
              <a:gd name="connsiteY2" fmla="*/ 1181686 h 1181686"/>
            </a:gdLst>
            <a:ahLst/>
            <a:cxnLst>
              <a:cxn ang="0">
                <a:pos x="connsiteX0" y="connsiteY0"/>
              </a:cxn>
              <a:cxn ang="0">
                <a:pos x="connsiteX1" y="connsiteY1"/>
              </a:cxn>
              <a:cxn ang="0">
                <a:pos x="connsiteX2" y="connsiteY2"/>
              </a:cxn>
            </a:cxnLst>
            <a:rect l="l" t="t" r="r" b="b"/>
            <a:pathLst>
              <a:path w="661181" h="1181686">
                <a:moveTo>
                  <a:pt x="661181" y="0"/>
                </a:moveTo>
                <a:lnTo>
                  <a:pt x="0" y="0"/>
                </a:lnTo>
                <a:lnTo>
                  <a:pt x="0" y="1181686"/>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59" name="Freeform 58"/>
          <p:cNvSpPr/>
          <p:nvPr/>
        </p:nvSpPr>
        <p:spPr>
          <a:xfrm>
            <a:off x="7853714" y="2043229"/>
            <a:ext cx="691200" cy="1033200"/>
          </a:xfrm>
          <a:custGeom>
            <a:avLst/>
            <a:gdLst>
              <a:gd name="connsiteX0" fmla="*/ 0 w 731520"/>
              <a:gd name="connsiteY0" fmla="*/ 0 h 1111347"/>
              <a:gd name="connsiteX1" fmla="*/ 731520 w 731520"/>
              <a:gd name="connsiteY1" fmla="*/ 0 h 1111347"/>
              <a:gd name="connsiteX2" fmla="*/ 731520 w 731520"/>
              <a:gd name="connsiteY2" fmla="*/ 1111347 h 1111347"/>
            </a:gdLst>
            <a:ahLst/>
            <a:cxnLst>
              <a:cxn ang="0">
                <a:pos x="connsiteX0" y="connsiteY0"/>
              </a:cxn>
              <a:cxn ang="0">
                <a:pos x="connsiteX1" y="connsiteY1"/>
              </a:cxn>
              <a:cxn ang="0">
                <a:pos x="connsiteX2" y="connsiteY2"/>
              </a:cxn>
            </a:cxnLst>
            <a:rect l="l" t="t" r="r" b="b"/>
            <a:pathLst>
              <a:path w="731520" h="1111347">
                <a:moveTo>
                  <a:pt x="0" y="0"/>
                </a:moveTo>
                <a:lnTo>
                  <a:pt x="731520" y="0"/>
                </a:lnTo>
                <a:lnTo>
                  <a:pt x="731520" y="1111347"/>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60" name="Freeform 59"/>
          <p:cNvSpPr/>
          <p:nvPr/>
        </p:nvSpPr>
        <p:spPr>
          <a:xfrm>
            <a:off x="7529409" y="3369260"/>
            <a:ext cx="413622" cy="1080000"/>
          </a:xfrm>
          <a:custGeom>
            <a:avLst/>
            <a:gdLst>
              <a:gd name="connsiteX0" fmla="*/ 534572 w 534572"/>
              <a:gd name="connsiteY0" fmla="*/ 0 h 1139483"/>
              <a:gd name="connsiteX1" fmla="*/ 0 w 534572"/>
              <a:gd name="connsiteY1" fmla="*/ 0 h 1139483"/>
              <a:gd name="connsiteX2" fmla="*/ 0 w 534572"/>
              <a:gd name="connsiteY2" fmla="*/ 1139483 h 1139483"/>
            </a:gdLst>
            <a:ahLst/>
            <a:cxnLst>
              <a:cxn ang="0">
                <a:pos x="connsiteX0" y="connsiteY0"/>
              </a:cxn>
              <a:cxn ang="0">
                <a:pos x="connsiteX1" y="connsiteY1"/>
              </a:cxn>
              <a:cxn ang="0">
                <a:pos x="connsiteX2" y="connsiteY2"/>
              </a:cxn>
            </a:cxnLst>
            <a:rect l="l" t="t" r="r" b="b"/>
            <a:pathLst>
              <a:path w="534572" h="1139483">
                <a:moveTo>
                  <a:pt x="534572" y="0"/>
                </a:moveTo>
                <a:lnTo>
                  <a:pt x="0" y="0"/>
                </a:lnTo>
                <a:lnTo>
                  <a:pt x="0" y="1139483"/>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61" name="Freeform 60"/>
          <p:cNvSpPr/>
          <p:nvPr/>
        </p:nvSpPr>
        <p:spPr>
          <a:xfrm>
            <a:off x="8976059" y="3369260"/>
            <a:ext cx="550961" cy="1080000"/>
          </a:xfrm>
          <a:custGeom>
            <a:avLst/>
            <a:gdLst>
              <a:gd name="connsiteX0" fmla="*/ 0 w 647114"/>
              <a:gd name="connsiteY0" fmla="*/ 0 h 1223889"/>
              <a:gd name="connsiteX1" fmla="*/ 647114 w 647114"/>
              <a:gd name="connsiteY1" fmla="*/ 0 h 1223889"/>
              <a:gd name="connsiteX2" fmla="*/ 647114 w 647114"/>
              <a:gd name="connsiteY2" fmla="*/ 1223889 h 1223889"/>
            </a:gdLst>
            <a:ahLst/>
            <a:cxnLst>
              <a:cxn ang="0">
                <a:pos x="connsiteX0" y="connsiteY0"/>
              </a:cxn>
              <a:cxn ang="0">
                <a:pos x="connsiteX1" y="connsiteY1"/>
              </a:cxn>
              <a:cxn ang="0">
                <a:pos x="connsiteX2" y="connsiteY2"/>
              </a:cxn>
            </a:cxnLst>
            <a:rect l="l" t="t" r="r" b="b"/>
            <a:pathLst>
              <a:path w="647114" h="1223889">
                <a:moveTo>
                  <a:pt x="0" y="0"/>
                </a:moveTo>
                <a:lnTo>
                  <a:pt x="647114" y="0"/>
                </a:lnTo>
                <a:lnTo>
                  <a:pt x="647114" y="1223889"/>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62" name="Freeform 61"/>
          <p:cNvSpPr/>
          <p:nvPr/>
        </p:nvSpPr>
        <p:spPr>
          <a:xfrm>
            <a:off x="8084170" y="4736645"/>
            <a:ext cx="425436" cy="1014614"/>
          </a:xfrm>
          <a:custGeom>
            <a:avLst/>
            <a:gdLst>
              <a:gd name="connsiteX0" fmla="*/ 0 w 534573"/>
              <a:gd name="connsiteY0" fmla="*/ 0 h 1139483"/>
              <a:gd name="connsiteX1" fmla="*/ 534573 w 534573"/>
              <a:gd name="connsiteY1" fmla="*/ 0 h 1139483"/>
              <a:gd name="connsiteX2" fmla="*/ 534573 w 534573"/>
              <a:gd name="connsiteY2" fmla="*/ 1139483 h 1139483"/>
            </a:gdLst>
            <a:ahLst/>
            <a:cxnLst>
              <a:cxn ang="0">
                <a:pos x="connsiteX0" y="connsiteY0"/>
              </a:cxn>
              <a:cxn ang="0">
                <a:pos x="connsiteX1" y="connsiteY1"/>
              </a:cxn>
              <a:cxn ang="0">
                <a:pos x="connsiteX2" y="connsiteY2"/>
              </a:cxn>
            </a:cxnLst>
            <a:rect l="l" t="t" r="r" b="b"/>
            <a:pathLst>
              <a:path w="534573" h="1139483">
                <a:moveTo>
                  <a:pt x="0" y="0"/>
                </a:moveTo>
                <a:lnTo>
                  <a:pt x="534573" y="0"/>
                </a:lnTo>
                <a:lnTo>
                  <a:pt x="534573" y="1139483"/>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64" name="Straight Connector 63"/>
          <p:cNvCxnSpPr/>
          <p:nvPr/>
        </p:nvCxnSpPr>
        <p:spPr>
          <a:xfrm flipH="1">
            <a:off x="6405915" y="3092277"/>
            <a:ext cx="394562" cy="5400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cxnSp>
        <p:nvCxnSpPr>
          <p:cNvPr id="65" name="Straight Connector 64"/>
          <p:cNvCxnSpPr/>
          <p:nvPr/>
        </p:nvCxnSpPr>
        <p:spPr>
          <a:xfrm flipH="1">
            <a:off x="4382860" y="4463877"/>
            <a:ext cx="423085" cy="5400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cxnSp>
        <p:nvCxnSpPr>
          <p:cNvPr id="66" name="Straight Connector 65"/>
          <p:cNvCxnSpPr/>
          <p:nvPr/>
        </p:nvCxnSpPr>
        <p:spPr>
          <a:xfrm flipH="1">
            <a:off x="5414602" y="4463877"/>
            <a:ext cx="403351" cy="5400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cxnSp>
        <p:nvCxnSpPr>
          <p:cNvPr id="67" name="Straight Connector 66"/>
          <p:cNvCxnSpPr/>
          <p:nvPr/>
        </p:nvCxnSpPr>
        <p:spPr>
          <a:xfrm flipH="1">
            <a:off x="6841797" y="4481690"/>
            <a:ext cx="371433" cy="522187"/>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cxnSp>
        <p:nvCxnSpPr>
          <p:cNvPr id="68" name="Straight Connector 67"/>
          <p:cNvCxnSpPr/>
          <p:nvPr/>
        </p:nvCxnSpPr>
        <p:spPr>
          <a:xfrm flipH="1">
            <a:off x="8806345" y="4481690"/>
            <a:ext cx="388800" cy="522187"/>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cxnSp>
        <p:nvCxnSpPr>
          <p:cNvPr id="69" name="Straight Connector 68"/>
          <p:cNvCxnSpPr/>
          <p:nvPr/>
        </p:nvCxnSpPr>
        <p:spPr>
          <a:xfrm flipH="1">
            <a:off x="9834918" y="4488995"/>
            <a:ext cx="403638" cy="514882"/>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cxnSp>
        <p:nvCxnSpPr>
          <p:cNvPr id="70" name="Straight Connector 69"/>
          <p:cNvCxnSpPr/>
          <p:nvPr/>
        </p:nvCxnSpPr>
        <p:spPr>
          <a:xfrm flipH="1">
            <a:off x="8861634" y="5759277"/>
            <a:ext cx="389905" cy="5400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cxnSp>
        <p:nvCxnSpPr>
          <p:cNvPr id="71" name="Straight Connector 70"/>
          <p:cNvCxnSpPr/>
          <p:nvPr/>
        </p:nvCxnSpPr>
        <p:spPr>
          <a:xfrm flipH="1">
            <a:off x="7815745" y="5759277"/>
            <a:ext cx="411428" cy="5400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sp>
        <p:nvSpPr>
          <p:cNvPr id="72" name="TextBox 71"/>
          <p:cNvSpPr txBox="1"/>
          <p:nvPr/>
        </p:nvSpPr>
        <p:spPr>
          <a:xfrm>
            <a:off x="7131935" y="808546"/>
            <a:ext cx="351378" cy="461665"/>
          </a:xfrm>
          <a:prstGeom prst="rect">
            <a:avLst/>
          </a:prstGeom>
          <a:noFill/>
        </p:spPr>
        <p:txBody>
          <a:bodyPr wrap="none" rtlCol="0">
            <a:spAutoFit/>
          </a:bodyPr>
          <a:lstStyle/>
          <a:p>
            <a:pPr algn="ctr"/>
            <a:r>
              <a:rPr lang="en-IN" sz="2400" b="1" dirty="0">
                <a:solidFill>
                  <a:srgbClr val="C00000"/>
                </a:solidFill>
              </a:rPr>
              <a:t>T</a:t>
            </a:r>
            <a:endParaRPr lang="en-US" sz="2400" b="1" dirty="0">
              <a:solidFill>
                <a:srgbClr val="C00000"/>
              </a:solidFill>
            </a:endParaRPr>
          </a:p>
        </p:txBody>
      </p:sp>
      <p:cxnSp>
        <p:nvCxnSpPr>
          <p:cNvPr id="74" name="Straight Arrow Connector 73"/>
          <p:cNvCxnSpPr>
            <a:stCxn id="72" idx="2"/>
            <a:endCxn id="30" idx="0"/>
          </p:cNvCxnSpPr>
          <p:nvPr/>
        </p:nvCxnSpPr>
        <p:spPr>
          <a:xfrm>
            <a:off x="7307624" y="1270211"/>
            <a:ext cx="8922" cy="52666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4027765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2" fill="hold" grpId="0" nodeType="clickEffect">
                                  <p:stCondLst>
                                    <p:cond delay="0"/>
                                  </p:stCondLst>
                                  <p:childTnLst>
                                    <p:set>
                                      <p:cBhvr>
                                        <p:cTn id="44" dur="1" fill="hold">
                                          <p:stCondLst>
                                            <p:cond delay="0"/>
                                          </p:stCondLst>
                                        </p:cTn>
                                        <p:tgtEl>
                                          <p:spTgt spid="57"/>
                                        </p:tgtEl>
                                        <p:attrNameLst>
                                          <p:attrName>style.visibility</p:attrName>
                                        </p:attrNameLst>
                                      </p:cBhvr>
                                      <p:to>
                                        <p:strVal val="visible"/>
                                      </p:to>
                                    </p:set>
                                    <p:animEffect transition="in" filter="wipe(right)">
                                      <p:cBhvr>
                                        <p:cTn id="45" dur="500"/>
                                        <p:tgtEl>
                                          <p:spTgt spid="57"/>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33"/>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2" fill="hold" grpId="0" nodeType="clickEffect">
                                  <p:stCondLst>
                                    <p:cond delay="0"/>
                                  </p:stCondLst>
                                  <p:childTnLst>
                                    <p:set>
                                      <p:cBhvr>
                                        <p:cTn id="53" dur="1" fill="hold">
                                          <p:stCondLst>
                                            <p:cond delay="0"/>
                                          </p:stCondLst>
                                        </p:cTn>
                                        <p:tgtEl>
                                          <p:spTgt spid="58"/>
                                        </p:tgtEl>
                                        <p:attrNameLst>
                                          <p:attrName>style.visibility</p:attrName>
                                        </p:attrNameLst>
                                      </p:cBhvr>
                                      <p:to>
                                        <p:strVal val="visible"/>
                                      </p:to>
                                    </p:set>
                                    <p:animEffect transition="in" filter="wipe(right)">
                                      <p:cBhvr>
                                        <p:cTn id="54" dur="500"/>
                                        <p:tgtEl>
                                          <p:spTgt spid="58"/>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59"/>
                                        </p:tgtEl>
                                        <p:attrNameLst>
                                          <p:attrName>style.visibility</p:attrName>
                                        </p:attrNameLst>
                                      </p:cBhvr>
                                      <p:to>
                                        <p:strVal val="visible"/>
                                      </p:to>
                                    </p:set>
                                    <p:animEffect transition="in" filter="wipe(left)">
                                      <p:cBhvr>
                                        <p:cTn id="75" dur="500"/>
                                        <p:tgtEl>
                                          <p:spTgt spid="59"/>
                                        </p:tgtEl>
                                      </p:cBhvr>
                                    </p:animEffec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37"/>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22" presetClass="entr" presetSubtype="2" fill="hold" grpId="0" nodeType="clickEffect">
                                  <p:stCondLst>
                                    <p:cond delay="0"/>
                                  </p:stCondLst>
                                  <p:childTnLst>
                                    <p:set>
                                      <p:cBhvr>
                                        <p:cTn id="83" dur="1" fill="hold">
                                          <p:stCondLst>
                                            <p:cond delay="0"/>
                                          </p:stCondLst>
                                        </p:cTn>
                                        <p:tgtEl>
                                          <p:spTgt spid="60"/>
                                        </p:tgtEl>
                                        <p:attrNameLst>
                                          <p:attrName>style.visibility</p:attrName>
                                        </p:attrNameLst>
                                      </p:cBhvr>
                                      <p:to>
                                        <p:strVal val="visible"/>
                                      </p:to>
                                    </p:set>
                                    <p:animEffect transition="in" filter="wipe(right)">
                                      <p:cBhvr>
                                        <p:cTn id="84" dur="500"/>
                                        <p:tgtEl>
                                          <p:spTgt spid="60"/>
                                        </p:tgtEl>
                                      </p:cBhvr>
                                    </p:animEffec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45"/>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61"/>
                                        </p:tgtEl>
                                        <p:attrNameLst>
                                          <p:attrName>style.visibility</p:attrName>
                                        </p:attrNameLst>
                                      </p:cBhvr>
                                      <p:to>
                                        <p:strVal val="visible"/>
                                      </p:to>
                                    </p:set>
                                    <p:animEffect transition="in" filter="wipe(left)">
                                      <p:cBhvr>
                                        <p:cTn id="93" dur="500"/>
                                        <p:tgtEl>
                                          <p:spTgt spid="61"/>
                                        </p:tgtEl>
                                      </p:cBhvr>
                                    </p:animEffec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49"/>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nodeType="clickEffect">
                                  <p:stCondLst>
                                    <p:cond delay="0"/>
                                  </p:stCondLst>
                                  <p:childTnLst>
                                    <p:set>
                                      <p:cBhvr>
                                        <p:cTn id="101" dur="1" fill="hold">
                                          <p:stCondLst>
                                            <p:cond delay="0"/>
                                          </p:stCondLst>
                                        </p:cTn>
                                        <p:tgtEl>
                                          <p:spTgt spid="67"/>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62"/>
                                        </p:tgtEl>
                                        <p:attrNameLst>
                                          <p:attrName>style.visibility</p:attrName>
                                        </p:attrNameLst>
                                      </p:cBhvr>
                                      <p:to>
                                        <p:strVal val="visible"/>
                                      </p:to>
                                    </p:set>
                                    <p:animEffect transition="in" filter="wipe(left)">
                                      <p:cBhvr>
                                        <p:cTn id="106" dur="500"/>
                                        <p:tgtEl>
                                          <p:spTgt spid="62"/>
                                        </p:tgtEl>
                                      </p:cBhvr>
                                    </p:animEffec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53"/>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68"/>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69"/>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71"/>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70"/>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72"/>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28" grpId="0"/>
      <p:bldP spid="57" grpId="0" animBg="1"/>
      <p:bldP spid="58" grpId="0" animBg="1"/>
      <p:bldP spid="59" grpId="0" animBg="1"/>
      <p:bldP spid="60" grpId="0" animBg="1"/>
      <p:bldP spid="61" grpId="0" animBg="1"/>
      <p:bldP spid="62" grpId="0" animBg="1"/>
      <p:bldP spid="72" grpId="0"/>
    </p:bldLst>
  </p:timing>
</p:sld>
</file>

<file path=ppt/theme/theme1.xml><?xml version="1.0" encoding="utf-8"?>
<a:theme xmlns:a="http://schemas.openxmlformats.org/drawingml/2006/main" name="Office Theme">
  <a:themeElements>
    <a:clrScheme name="DeptPPT">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8580</TotalTime>
  <Words>2627</Words>
  <Application>Microsoft Office PowerPoint</Application>
  <PresentationFormat>Widescreen</PresentationFormat>
  <Paragraphs>573</Paragraphs>
  <Slides>33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Wingdings 3</vt:lpstr>
      <vt:lpstr>Arial</vt:lpstr>
      <vt:lpstr>Calibri</vt:lpstr>
      <vt:lpstr>Roboto Condensed Light</vt:lpstr>
      <vt:lpstr>Roboto Condensed</vt:lpstr>
      <vt:lpstr>Wingdings</vt:lpstr>
      <vt:lpstr>Consolas</vt:lpstr>
      <vt:lpstr>Office Theme</vt:lpstr>
      <vt:lpstr>Unit-3 (Part – 2)  Tree Non-Linear Data Structure  </vt:lpstr>
      <vt:lpstr>Tree Traversal</vt:lpstr>
      <vt:lpstr>Preorder Traversal</vt:lpstr>
      <vt:lpstr>Inorder Traversal</vt:lpstr>
      <vt:lpstr>Postorder Traversal</vt:lpstr>
      <vt:lpstr>Converse Traversal</vt:lpstr>
      <vt:lpstr>Write Pre/In/Post Order Traversal</vt:lpstr>
      <vt:lpstr>Write Pre/In/Post Order Traversal Cont.</vt:lpstr>
      <vt:lpstr>Linked Representation of Binary Tree</vt:lpstr>
      <vt:lpstr>Algorithm of Binary Tree Traversal</vt:lpstr>
      <vt:lpstr>Procedure: RPREORDER(T)</vt:lpstr>
      <vt:lpstr>Procedure: RINORDER(T)</vt:lpstr>
      <vt:lpstr>Procedure: RPOSTORDER(T)</vt:lpstr>
      <vt:lpstr>Construct Binary Tree from Traversal</vt:lpstr>
      <vt:lpstr>Construct Binary Tree from Traversal</vt:lpstr>
      <vt:lpstr>Construct a Binary Tree from given Traversals</vt:lpstr>
      <vt:lpstr>Linked Representation of Binary Tree</vt:lpstr>
      <vt:lpstr>Threaded Binary Tree</vt:lpstr>
      <vt:lpstr>Threaded Binary Tree</vt:lpstr>
      <vt:lpstr>Threaded Binary Tree</vt:lpstr>
      <vt:lpstr>Threaded Binary Tree</vt:lpstr>
      <vt:lpstr>Advantages of Threaded Binary Tree</vt:lpstr>
      <vt:lpstr>Disadvantages of Threaded Binary Tree</vt:lpstr>
      <vt:lpstr>Binary Search Tree (BST)</vt:lpstr>
      <vt:lpstr>Construct Binary Search Tree (BST)</vt:lpstr>
      <vt:lpstr>Search a node in Binary Search Tree</vt:lpstr>
      <vt:lpstr>Delete node from Binary Search Tree</vt:lpstr>
      <vt:lpstr>Delete node from BST</vt:lpstr>
      <vt:lpstr>Node Structure of Binary Tree</vt:lpstr>
      <vt:lpstr>Java code to Insert a Node in BST</vt:lpstr>
      <vt:lpstr>Java code to Search record in BST</vt:lpstr>
      <vt:lpstr>Examples: Construct Binary Search Tree (BST)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Tree part 2 - Non-linear Data Structure</dc:title>
  <dc:creator>ADMIN</dc:creator>
  <cp:keywords>Tree, Data Structure, Darshan Institute of Engineering &amp; Technology, DIET</cp:keywords>
  <cp:lastModifiedBy>HareKrishna</cp:lastModifiedBy>
  <cp:revision>702</cp:revision>
  <dcterms:created xsi:type="dcterms:W3CDTF">2020-05-01T05:09:15Z</dcterms:created>
  <dcterms:modified xsi:type="dcterms:W3CDTF">2024-07-26T14:04:53Z</dcterms:modified>
</cp:coreProperties>
</file>