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5"/>
  </p:notesMasterIdLst>
  <p:handoutMasterIdLst>
    <p:handoutMasterId r:id="rId106"/>
  </p:handoutMasterIdLst>
  <p:sldIdLst>
    <p:sldId id="442" r:id="rId2"/>
    <p:sldId id="292" r:id="rId3"/>
    <p:sldId id="387" r:id="rId4"/>
    <p:sldId id="406" r:id="rId5"/>
    <p:sldId id="407" r:id="rId6"/>
    <p:sldId id="549" r:id="rId7"/>
    <p:sldId id="409" r:id="rId8"/>
    <p:sldId id="410" r:id="rId9"/>
    <p:sldId id="411" r:id="rId10"/>
    <p:sldId id="412" r:id="rId11"/>
    <p:sldId id="567" r:id="rId12"/>
    <p:sldId id="346" r:id="rId13"/>
    <p:sldId id="551" r:id="rId14"/>
    <p:sldId id="413" r:id="rId15"/>
    <p:sldId id="570" r:id="rId16"/>
    <p:sldId id="414" r:id="rId17"/>
    <p:sldId id="415" r:id="rId18"/>
    <p:sldId id="416" r:id="rId19"/>
    <p:sldId id="417" r:id="rId20"/>
    <p:sldId id="418" r:id="rId21"/>
    <p:sldId id="419" r:id="rId22"/>
    <p:sldId id="550" r:id="rId23"/>
    <p:sldId id="420" r:id="rId24"/>
    <p:sldId id="571" r:id="rId25"/>
    <p:sldId id="421" r:id="rId26"/>
    <p:sldId id="423" r:id="rId27"/>
    <p:sldId id="510" r:id="rId28"/>
    <p:sldId id="552" r:id="rId29"/>
    <p:sldId id="436" r:id="rId30"/>
    <p:sldId id="572" r:id="rId31"/>
    <p:sldId id="445" r:id="rId32"/>
    <p:sldId id="561" r:id="rId33"/>
    <p:sldId id="562" r:id="rId34"/>
    <p:sldId id="563" r:id="rId35"/>
    <p:sldId id="564" r:id="rId36"/>
    <p:sldId id="565" r:id="rId37"/>
    <p:sldId id="556" r:id="rId38"/>
    <p:sldId id="539" r:id="rId39"/>
    <p:sldId id="540" r:id="rId40"/>
    <p:sldId id="541" r:id="rId41"/>
    <p:sldId id="542" r:id="rId42"/>
    <p:sldId id="544" r:id="rId43"/>
    <p:sldId id="573" r:id="rId44"/>
    <p:sldId id="553" r:id="rId45"/>
    <p:sldId id="568" r:id="rId46"/>
    <p:sldId id="515" r:id="rId47"/>
    <p:sldId id="516" r:id="rId48"/>
    <p:sldId id="517" r:id="rId49"/>
    <p:sldId id="566" r:id="rId50"/>
    <p:sldId id="519" r:id="rId51"/>
    <p:sldId id="554" r:id="rId52"/>
    <p:sldId id="454" r:id="rId53"/>
    <p:sldId id="578" r:id="rId54"/>
    <p:sldId id="574" r:id="rId55"/>
    <p:sldId id="576" r:id="rId56"/>
    <p:sldId id="577" r:id="rId57"/>
    <p:sldId id="521" r:id="rId58"/>
    <p:sldId id="557" r:id="rId59"/>
    <p:sldId id="433" r:id="rId60"/>
    <p:sldId id="434" r:id="rId61"/>
    <p:sldId id="435" r:id="rId62"/>
    <p:sldId id="546" r:id="rId63"/>
    <p:sldId id="547" r:id="rId64"/>
    <p:sldId id="548" r:id="rId65"/>
    <p:sldId id="558" r:id="rId66"/>
    <p:sldId id="425" r:id="rId67"/>
    <p:sldId id="426" r:id="rId68"/>
    <p:sldId id="427" r:id="rId69"/>
    <p:sldId id="428" r:id="rId70"/>
    <p:sldId id="429" r:id="rId71"/>
    <p:sldId id="430" r:id="rId72"/>
    <p:sldId id="431" r:id="rId73"/>
    <p:sldId id="432" r:id="rId74"/>
    <p:sldId id="559" r:id="rId75"/>
    <p:sldId id="483" r:id="rId76"/>
    <p:sldId id="486" r:id="rId77"/>
    <p:sldId id="525" r:id="rId78"/>
    <p:sldId id="530" r:id="rId79"/>
    <p:sldId id="531" r:id="rId80"/>
    <p:sldId id="532" r:id="rId81"/>
    <p:sldId id="533" r:id="rId82"/>
    <p:sldId id="534" r:id="rId83"/>
    <p:sldId id="535" r:id="rId84"/>
    <p:sldId id="536" r:id="rId85"/>
    <p:sldId id="537" r:id="rId86"/>
    <p:sldId id="538" r:id="rId87"/>
    <p:sldId id="529" r:id="rId88"/>
    <p:sldId id="527" r:id="rId89"/>
    <p:sldId id="526" r:id="rId90"/>
    <p:sldId id="579" r:id="rId91"/>
    <p:sldId id="555" r:id="rId92"/>
    <p:sldId id="545" r:id="rId93"/>
    <p:sldId id="467" r:id="rId94"/>
    <p:sldId id="468" r:id="rId95"/>
    <p:sldId id="469" r:id="rId96"/>
    <p:sldId id="470" r:id="rId97"/>
    <p:sldId id="471" r:id="rId98"/>
    <p:sldId id="522" r:id="rId99"/>
    <p:sldId id="560" r:id="rId100"/>
    <p:sldId id="507" r:id="rId101"/>
    <p:sldId id="508" r:id="rId102"/>
    <p:sldId id="509" r:id="rId103"/>
    <p:sldId id="443" r:id="rId104"/>
  </p:sldIdLst>
  <p:sldSz cx="12192000" cy="6858000"/>
  <p:notesSz cx="6858000" cy="9144000"/>
  <p:embeddedFontLst>
    <p:embeddedFont>
      <p:font typeface="Cambria Math" panose="02040503050406030204" pitchFamily="18" charset="0"/>
      <p:regular r:id="rId107"/>
    </p:embeddedFont>
    <p:embeddedFont>
      <p:font typeface="Consolas" panose="020B0609020204030204" pitchFamily="49" charset="0"/>
      <p:regular r:id="rId108"/>
      <p:bold r:id="rId109"/>
      <p:italic r:id="rId110"/>
      <p:boldItalic r:id="rId111"/>
    </p:embeddedFont>
    <p:embeddedFont>
      <p:font typeface="Roboto Condensed" panose="02000000000000000000" pitchFamily="2" charset="0"/>
      <p:regular r:id="rId112"/>
      <p:bold r:id="rId113"/>
      <p:italic r:id="rId114"/>
      <p:boldItalic r:id="rId115"/>
    </p:embeddedFont>
    <p:embeddedFont>
      <p:font typeface="Roboto Condensed Light" panose="02000000000000000000" pitchFamily="2" charset="0"/>
      <p:regular r:id="rId116"/>
      <p:italic r:id="rId117"/>
    </p:embeddedFont>
    <p:embeddedFont>
      <p:font typeface="Wingdings 2" panose="05020102010507070707" pitchFamily="18" charset="2"/>
      <p:regular r:id="rId118"/>
    </p:embeddedFont>
    <p:embeddedFont>
      <p:font typeface="Wingdings 3" panose="05040102010807070707" pitchFamily="18" charset="2"/>
      <p:regular r:id="rId1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8ED5"/>
    <a:srgbClr val="B84742"/>
    <a:srgbClr val="9A0000"/>
    <a:srgbClr val="0000FF"/>
    <a:srgbClr val="00FF00"/>
    <a:srgbClr val="16745B"/>
    <a:srgbClr val="007D8E"/>
    <a:srgbClr val="0F5140"/>
    <a:srgbClr val="007635"/>
    <a:srgbClr val="2FA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938" autoAdjust="0"/>
  </p:normalViewPr>
  <p:slideViewPr>
    <p:cSldViewPr snapToGrid="0">
      <p:cViewPr varScale="1">
        <p:scale>
          <a:sx n="64" d="100"/>
          <a:sy n="64" d="100"/>
        </p:scale>
        <p:origin x="88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notesViewPr>
    <p:cSldViewPr snapToGrid="0">
      <p:cViewPr varScale="1">
        <p:scale>
          <a:sx n="64" d="100"/>
          <a:sy n="64" d="100"/>
        </p:scale>
        <p:origin x="-314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11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6.fntdata"/><Relationship Id="rId16" Type="http://schemas.openxmlformats.org/officeDocument/2006/relationships/slide" Target="slides/slide15.xml"/><Relationship Id="rId107" Type="http://schemas.openxmlformats.org/officeDocument/2006/relationships/font" Target="fonts/font1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7.fntdata"/><Relationship Id="rId118" Type="http://schemas.openxmlformats.org/officeDocument/2006/relationships/font" Target="fonts/font12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font" Target="fonts/font2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8.fntdata"/><Relationship Id="rId119" Type="http://schemas.openxmlformats.org/officeDocument/2006/relationships/font" Target="fonts/font13.fntdata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3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4.fntdata"/><Relationship Id="rId115" Type="http://schemas.openxmlformats.org/officeDocument/2006/relationships/font" Target="fonts/font9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5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33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81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81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47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3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94" y="1609868"/>
            <a:ext cx="2694401" cy="328178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678496" y="861192"/>
            <a:ext cx="2554142" cy="587454"/>
            <a:chOff x="9424496" y="8611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5018" y="8611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24496" y="8611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4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Maniar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FBAF5D9-5993-64D4-F670-23A958E5493D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Searching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9792796" y="5890392"/>
            <a:ext cx="2554142" cy="587454"/>
            <a:chOff x="9475296" y="5890392"/>
            <a:chExt cx="2554142" cy="58745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D16CB460-B7BB-AAD2-3492-6A6BDC270756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Maniar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BB0F6E3-F443-13EA-3F1A-18F97FEA9702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Searching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49704" y="5915792"/>
            <a:ext cx="2554142" cy="587454"/>
            <a:chOff x="2423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2423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9C6B4AB0-0C4B-F599-78A9-40AA22021DE7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Maniar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B5E5510-FD4C-B4C2-BE57-738DCFAEE66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Searching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52A79B-598A-CD92-C335-D7A49A8E8FD9}"/>
              </a:ext>
            </a:extLst>
          </p:cNvPr>
          <p:cNvGrpSpPr/>
          <p:nvPr userDrawn="1"/>
        </p:nvGrpSpPr>
        <p:grpSpPr>
          <a:xfrm>
            <a:off x="9844601" y="6157543"/>
            <a:ext cx="2554142" cy="650953"/>
            <a:chOff x="9437224" y="6087939"/>
            <a:chExt cx="2554142" cy="6509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12CB3F-8092-38C8-5C8B-925001DF45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8046" y="6151439"/>
              <a:ext cx="1932495" cy="58745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6A71B0-0C01-FDBE-210C-342522AD24A0}"/>
                </a:ext>
              </a:extLst>
            </p:cNvPr>
            <p:cNvSpPr/>
            <p:nvPr userDrawn="1"/>
          </p:nvSpPr>
          <p:spPr>
            <a:xfrm>
              <a:off x="9437224" y="6087939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52158" y="1024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6A17A-7479-674E-E88F-817A8DC66928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Maniar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1D4F1-B9D3-AEF8-A7E4-3A493D24975D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Searching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26758" y="60033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FD6D5-B7C8-BD30-8E9D-60DBA52CF9D6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Maniar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2E8D8-D6FF-5063-4EE6-996968F9BD40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Searching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49812" y="5990021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67849-5C66-8D7B-DD20-E6471E523F88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Maniar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D1F46-679E-0E61-61AF-EF31916AAB06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926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Searching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0.png"/><Relationship Id="rId2" Type="http://schemas.openxmlformats.org/officeDocument/2006/relationships/image" Target="../media/image290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0.png"/><Relationship Id="rId2" Type="http://schemas.openxmlformats.org/officeDocument/2006/relationships/image" Target="../media/image310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0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0.png"/><Relationship Id="rId2" Type="http://schemas.openxmlformats.org/officeDocument/2006/relationships/image" Target="../media/image34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0.png"/><Relationship Id="rId2" Type="http://schemas.openxmlformats.org/officeDocument/2006/relationships/image" Target="../media/image341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radix-sort/" TargetMode="Externa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431.png"/><Relationship Id="rId4" Type="http://schemas.openxmlformats.org/officeDocument/2006/relationships/image" Target="../media/image42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9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1.png"/><Relationship Id="rId4" Type="http://schemas.openxmlformats.org/officeDocument/2006/relationships/image" Target="../media/image490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7280145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Unit-5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6000" dirty="0"/>
              <a:t>Searching &amp; </a:t>
            </a:r>
            <a:br>
              <a:rPr lang="en-US" sz="6000" dirty="0"/>
            </a:br>
            <a:r>
              <a:rPr lang="en-US" sz="6000" dirty="0"/>
              <a:t>Sorting</a:t>
            </a:r>
            <a:endParaRPr lang="en-US" sz="60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shruti.maniar@darshan.ac.in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97277 47317 (CE Department)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Shruti Maniar</a:t>
            </a:r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D6337D8C-443B-4C47-A28D-6B3C5497025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94" y="5211251"/>
            <a:ext cx="1353671" cy="1353599"/>
          </a:xfrm>
        </p:spPr>
      </p:pic>
    </p:spTree>
    <p:extLst>
      <p:ext uri="{BB962C8B-B14F-4D97-AF65-F5344CB8AC3E}">
        <p14:creationId xmlns:p14="http://schemas.microsoft.com/office/powerpoint/2010/main" val="284429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-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0208" y="923400"/>
            <a:ext cx="7667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middle index =</a:t>
            </a:r>
            <a:r>
              <a:rPr lang="en-IN" dirty="0"/>
              <a:t> (left + right) /2 = (0+3)/2 </a:t>
            </a:r>
            <a:r>
              <a:rPr lang="en-IN" b="1" dirty="0">
                <a:solidFill>
                  <a:srgbClr val="C00000"/>
                </a:solidFill>
              </a:rPr>
              <a:t>= 1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middle element value </a:t>
            </a:r>
            <a:r>
              <a:rPr lang="en-IN" dirty="0"/>
              <a:t>= a[1] = </a:t>
            </a:r>
            <a:r>
              <a:rPr lang="en-IN" b="1" dirty="0">
                <a:solidFill>
                  <a:srgbClr val="C00000"/>
                </a:solidFill>
              </a:rPr>
              <a:t>5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Key=6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greater than </a:t>
            </a:r>
            <a:r>
              <a:rPr lang="en-IN" dirty="0"/>
              <a:t>middle element = </a:t>
            </a:r>
            <a:r>
              <a:rPr lang="en-IN" b="1" dirty="0">
                <a:solidFill>
                  <a:srgbClr val="C00000"/>
                </a:solidFill>
              </a:rPr>
              <a:t>5</a:t>
            </a:r>
            <a:r>
              <a:rPr lang="en-IN" dirty="0"/>
              <a:t>, so </a:t>
            </a:r>
            <a:r>
              <a:rPr lang="en-IN" b="1" dirty="0"/>
              <a:t>left </a:t>
            </a:r>
            <a:r>
              <a:rPr lang="en-IN" dirty="0"/>
              <a:t>= middle + 1 =1 + 1 = </a:t>
            </a:r>
            <a:r>
              <a:rPr lang="en-IN" b="1" dirty="0">
                <a:solidFill>
                  <a:srgbClr val="C00000"/>
                </a:solidFill>
              </a:rPr>
              <a:t>2, right = 3 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65278"/>
              </p:ext>
            </p:extLst>
          </p:nvPr>
        </p:nvGraphicFramePr>
        <p:xfrm>
          <a:off x="2462665" y="1933510"/>
          <a:ext cx="7848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-1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718805"/>
              </p:ext>
            </p:extLst>
          </p:nvPr>
        </p:nvGraphicFramePr>
        <p:xfrm>
          <a:off x="2462666" y="2437010"/>
          <a:ext cx="7848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48266" y="2443760"/>
            <a:ext cx="7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Index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05962" y="2832866"/>
            <a:ext cx="618439" cy="614065"/>
            <a:chOff x="277985" y="3505200"/>
            <a:chExt cx="618439" cy="614065"/>
          </a:xfrm>
        </p:grpSpPr>
        <p:sp>
          <p:nvSpPr>
            <p:cNvPr id="10" name="TextBox 9"/>
            <p:cNvSpPr txBox="1"/>
            <p:nvPr/>
          </p:nvSpPr>
          <p:spPr>
            <a:xfrm>
              <a:off x="277985" y="3657600"/>
              <a:ext cx="618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left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793765" y="2844441"/>
            <a:ext cx="784510" cy="614065"/>
            <a:chOff x="194950" y="3505200"/>
            <a:chExt cx="784510" cy="614065"/>
          </a:xfrm>
        </p:grpSpPr>
        <p:sp>
          <p:nvSpPr>
            <p:cNvPr id="13" name="TextBox 12"/>
            <p:cNvSpPr txBox="1"/>
            <p:nvPr/>
          </p:nvSpPr>
          <p:spPr>
            <a:xfrm>
              <a:off x="194950" y="3657600"/>
              <a:ext cx="78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right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752601" y="879280"/>
            <a:ext cx="84388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2: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752600" y="359933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11493" y="3666600"/>
            <a:ext cx="5544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middle index =</a:t>
            </a:r>
            <a:r>
              <a:rPr lang="en-IN" dirty="0"/>
              <a:t> (left + right) /2 = (2+3)/2 </a:t>
            </a:r>
            <a:r>
              <a:rPr lang="en-IN" b="1" dirty="0">
                <a:solidFill>
                  <a:srgbClr val="C00000"/>
                </a:solidFill>
              </a:rPr>
              <a:t>= 2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middle element value </a:t>
            </a:r>
            <a:r>
              <a:rPr lang="en-IN" dirty="0"/>
              <a:t>= a[2] = </a:t>
            </a:r>
            <a:r>
              <a:rPr lang="en-IN" b="1" dirty="0">
                <a:solidFill>
                  <a:srgbClr val="C00000"/>
                </a:solidFill>
              </a:rPr>
              <a:t>6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Key=6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equals to </a:t>
            </a:r>
            <a:r>
              <a:rPr lang="en-IN" dirty="0"/>
              <a:t>middle element = </a:t>
            </a:r>
            <a:r>
              <a:rPr lang="en-IN" b="1" dirty="0">
                <a:solidFill>
                  <a:srgbClr val="C00000"/>
                </a:solidFill>
              </a:rPr>
              <a:t>6</a:t>
            </a:r>
            <a:r>
              <a:rPr lang="en-IN" dirty="0"/>
              <a:t>, so </a:t>
            </a:r>
            <a:r>
              <a:rPr lang="en-IN" b="1" dirty="0"/>
              <a:t>element found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07251"/>
              </p:ext>
            </p:extLst>
          </p:nvPr>
        </p:nvGraphicFramePr>
        <p:xfrm>
          <a:off x="2462665" y="4676710"/>
          <a:ext cx="7848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-1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63914"/>
              </p:ext>
            </p:extLst>
          </p:nvPr>
        </p:nvGraphicFramePr>
        <p:xfrm>
          <a:off x="2462666" y="5180210"/>
          <a:ext cx="7848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548266" y="5186960"/>
            <a:ext cx="7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Index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419581" y="5534108"/>
            <a:ext cx="2008883" cy="614065"/>
            <a:chOff x="-417235" y="3505200"/>
            <a:chExt cx="2008883" cy="614065"/>
          </a:xfrm>
        </p:grpSpPr>
        <p:sp>
          <p:nvSpPr>
            <p:cNvPr id="22" name="TextBox 21"/>
            <p:cNvSpPr txBox="1"/>
            <p:nvPr/>
          </p:nvSpPr>
          <p:spPr>
            <a:xfrm>
              <a:off x="-417235" y="3657600"/>
              <a:ext cx="2008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Element Found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752601" y="3599330"/>
            <a:ext cx="84388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3: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256676" y="46777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6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59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20" grpId="0"/>
      <p:bldP spid="24" grpId="0" animBg="1"/>
      <p:bldP spid="25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Multiple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Thus far, we have been considering sorting depend on </a:t>
            </a:r>
            <a:r>
              <a:rPr lang="en-US" b="1" dirty="0">
                <a:solidFill>
                  <a:srgbClr val="C00000"/>
                </a:solidFill>
              </a:rPr>
              <a:t>single keys</a:t>
            </a:r>
            <a:r>
              <a:rPr lang="en-US" dirty="0"/>
              <a:t>. However, in real life applications, we may desire to </a:t>
            </a:r>
            <a:r>
              <a:rPr lang="en-US" b="1" dirty="0">
                <a:solidFill>
                  <a:srgbClr val="C00000"/>
                </a:solidFill>
              </a:rPr>
              <a:t>sort the data on several keys</a:t>
            </a:r>
            <a:r>
              <a:rPr lang="en-US" dirty="0"/>
              <a:t>. </a:t>
            </a:r>
          </a:p>
          <a:p>
            <a:r>
              <a:rPr lang="en-US" dirty="0"/>
              <a:t>Let assume, We have some key </a:t>
            </a:r>
            <a:r>
              <a:rPr lang="en-US" b="1" dirty="0">
                <a:solidFill>
                  <a:srgbClr val="C00000"/>
                </a:solidFill>
              </a:rPr>
              <a:t>K1, K2, K3</a:t>
            </a:r>
            <a:r>
              <a:rPr lang="en-US" dirty="0"/>
              <a:t> . . . </a:t>
            </a:r>
          </a:p>
          <a:p>
            <a:r>
              <a:rPr lang="en-US" dirty="0"/>
              <a:t>Process :-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dirty="0"/>
              <a:t>Sort data with </a:t>
            </a:r>
            <a:r>
              <a:rPr lang="en-US" b="1" dirty="0">
                <a:solidFill>
                  <a:srgbClr val="C00000"/>
                </a:solidFill>
              </a:rPr>
              <a:t>key K1</a:t>
            </a:r>
            <a:r>
              <a:rPr lang="en-US" dirty="0"/>
              <a:t>, 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K1 is same for a part </a:t>
            </a:r>
            <a:r>
              <a:rPr lang="en-US" dirty="0"/>
              <a:t>of data then sort that particular</a:t>
            </a:r>
            <a:r>
              <a:rPr lang="en-US" b="1" dirty="0">
                <a:solidFill>
                  <a:srgbClr val="C00000"/>
                </a:solidFill>
              </a:rPr>
              <a:t> part with key K2</a:t>
            </a:r>
            <a:r>
              <a:rPr lang="en-US" dirty="0"/>
              <a:t>,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K1 &amp; K2 is same for a part </a:t>
            </a:r>
            <a:r>
              <a:rPr lang="en-US" dirty="0"/>
              <a:t>of data then sort that particular </a:t>
            </a:r>
            <a:r>
              <a:rPr lang="en-US" b="1" dirty="0">
                <a:solidFill>
                  <a:srgbClr val="C00000"/>
                </a:solidFill>
              </a:rPr>
              <a:t>part with key K3</a:t>
            </a:r>
            <a:r>
              <a:rPr lang="en-US" dirty="0"/>
              <a:t>,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dirty="0"/>
              <a:t>Continue so on . . 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4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4630-FD6E-436D-90AA-D9C0BA87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Multiple Keys Cont.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44D52-3B5C-4BF5-80EE-C247A2A0ED45}"/>
              </a:ext>
            </a:extLst>
          </p:cNvPr>
          <p:cNvSpPr txBox="1"/>
          <p:nvPr/>
        </p:nvSpPr>
        <p:spPr>
          <a:xfrm>
            <a:off x="253354" y="787021"/>
            <a:ext cx="327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>
                <a:solidFill>
                  <a:srgbClr val="C00000"/>
                </a:solidFill>
              </a:rPr>
              <a:t>Selection Sort</a:t>
            </a:r>
            <a:r>
              <a:rPr lang="en-US" dirty="0"/>
              <a:t> for sorting . 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CFB96035-D4F4-41E2-BCE2-7F4617BBBCAF}"/>
              </a:ext>
            </a:extLst>
          </p:cNvPr>
          <p:cNvGraphicFramePr>
            <a:graphicFrameLocks noGrp="1"/>
          </p:cNvGraphicFramePr>
          <p:nvPr/>
        </p:nvGraphicFramePr>
        <p:xfrm>
          <a:off x="561025" y="1720444"/>
          <a:ext cx="173356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63">
                  <a:extLst>
                    <a:ext uri="{9D8B030D-6E8A-4147-A177-3AD203B41FA5}">
                      <a16:colId xmlns:a16="http://schemas.microsoft.com/office/drawing/2014/main" val="2447178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78951719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182328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K1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K3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683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5CE7B17-07C6-4C14-9454-B03FE6D274AA}"/>
              </a:ext>
            </a:extLst>
          </p:cNvPr>
          <p:cNvSpPr/>
          <p:nvPr/>
        </p:nvSpPr>
        <p:spPr>
          <a:xfrm>
            <a:off x="1680227" y="21329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092CF3-DC86-4081-AF67-9FDCA9A33B98}"/>
              </a:ext>
            </a:extLst>
          </p:cNvPr>
          <p:cNvSpPr/>
          <p:nvPr/>
        </p:nvSpPr>
        <p:spPr>
          <a:xfrm>
            <a:off x="1120626" y="21329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D5813-EB09-4BAA-A126-53AD55A150B9}"/>
              </a:ext>
            </a:extLst>
          </p:cNvPr>
          <p:cNvSpPr/>
          <p:nvPr/>
        </p:nvSpPr>
        <p:spPr>
          <a:xfrm>
            <a:off x="561025" y="21329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2F9102-2BDE-4CF2-A975-F42A8E84072D}"/>
              </a:ext>
            </a:extLst>
          </p:cNvPr>
          <p:cNvSpPr/>
          <p:nvPr/>
        </p:nvSpPr>
        <p:spPr>
          <a:xfrm>
            <a:off x="1680227" y="27766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BAD77B-04F7-4F63-B652-C9F93BA68D88}"/>
              </a:ext>
            </a:extLst>
          </p:cNvPr>
          <p:cNvSpPr/>
          <p:nvPr/>
        </p:nvSpPr>
        <p:spPr>
          <a:xfrm>
            <a:off x="1120626" y="27766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F8BA5D-9F01-4E26-A2E4-FE058A7A4FD4}"/>
              </a:ext>
            </a:extLst>
          </p:cNvPr>
          <p:cNvSpPr/>
          <p:nvPr/>
        </p:nvSpPr>
        <p:spPr>
          <a:xfrm>
            <a:off x="561025" y="27766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64ED9C-B9A5-4D55-9D30-5CF15EF20089}"/>
              </a:ext>
            </a:extLst>
          </p:cNvPr>
          <p:cNvSpPr/>
          <p:nvPr/>
        </p:nvSpPr>
        <p:spPr>
          <a:xfrm>
            <a:off x="1680227" y="3402782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1ABF6E-A3E9-4CF0-80FC-372EDB734C9A}"/>
              </a:ext>
            </a:extLst>
          </p:cNvPr>
          <p:cNvSpPr/>
          <p:nvPr/>
        </p:nvSpPr>
        <p:spPr>
          <a:xfrm>
            <a:off x="1120626" y="3402782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6D7366-82A9-4611-83B1-FFD67AF8FE17}"/>
              </a:ext>
            </a:extLst>
          </p:cNvPr>
          <p:cNvSpPr/>
          <p:nvPr/>
        </p:nvSpPr>
        <p:spPr>
          <a:xfrm>
            <a:off x="561025" y="3402782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C34C29-3C60-40E7-97B5-D180CDB7B82D}"/>
              </a:ext>
            </a:extLst>
          </p:cNvPr>
          <p:cNvSpPr/>
          <p:nvPr/>
        </p:nvSpPr>
        <p:spPr>
          <a:xfrm>
            <a:off x="1680227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3F9B37-917C-4E1D-A267-28855508BE0B}"/>
              </a:ext>
            </a:extLst>
          </p:cNvPr>
          <p:cNvSpPr/>
          <p:nvPr/>
        </p:nvSpPr>
        <p:spPr>
          <a:xfrm>
            <a:off x="1120626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3244EC-7C9A-4333-A7A2-CC23F8BEDCEC}"/>
              </a:ext>
            </a:extLst>
          </p:cNvPr>
          <p:cNvSpPr/>
          <p:nvPr/>
        </p:nvSpPr>
        <p:spPr>
          <a:xfrm>
            <a:off x="561025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A951D8-5C32-42BD-8491-51E56BBF0492}"/>
              </a:ext>
            </a:extLst>
          </p:cNvPr>
          <p:cNvSpPr/>
          <p:nvPr/>
        </p:nvSpPr>
        <p:spPr>
          <a:xfrm>
            <a:off x="1680227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463E0B-0592-4734-AA02-800930B02B8F}"/>
              </a:ext>
            </a:extLst>
          </p:cNvPr>
          <p:cNvSpPr/>
          <p:nvPr/>
        </p:nvSpPr>
        <p:spPr>
          <a:xfrm>
            <a:off x="1120626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680FD7-11B6-4B0E-898D-1407B4B1651E}"/>
              </a:ext>
            </a:extLst>
          </p:cNvPr>
          <p:cNvSpPr/>
          <p:nvPr/>
        </p:nvSpPr>
        <p:spPr>
          <a:xfrm>
            <a:off x="561025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DB02AE-261C-4867-B54D-12D1F743C15D}"/>
              </a:ext>
            </a:extLst>
          </p:cNvPr>
          <p:cNvSpPr/>
          <p:nvPr/>
        </p:nvSpPr>
        <p:spPr>
          <a:xfrm>
            <a:off x="1680227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7645F4-8AFE-4B3C-B945-446A589FED71}"/>
              </a:ext>
            </a:extLst>
          </p:cNvPr>
          <p:cNvSpPr/>
          <p:nvPr/>
        </p:nvSpPr>
        <p:spPr>
          <a:xfrm>
            <a:off x="1120626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3E2DD1-AC16-4B45-B6A2-17ADC0F5CD8D}"/>
              </a:ext>
            </a:extLst>
          </p:cNvPr>
          <p:cNvSpPr/>
          <p:nvPr/>
        </p:nvSpPr>
        <p:spPr>
          <a:xfrm>
            <a:off x="561025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25" name="Freeform 35">
            <a:extLst>
              <a:ext uri="{FF2B5EF4-FFF2-40B4-BE49-F238E27FC236}">
                <a16:creationId xmlns:a16="http://schemas.microsoft.com/office/drawing/2014/main" id="{91D8C20A-A62D-426D-BD74-88DE2DD88F0E}"/>
              </a:ext>
            </a:extLst>
          </p:cNvPr>
          <p:cNvSpPr/>
          <p:nvPr/>
        </p:nvSpPr>
        <p:spPr>
          <a:xfrm rot="5400000">
            <a:off x="510002" y="4030144"/>
            <a:ext cx="3844724" cy="50248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E6806B-2AFA-44E7-BAFE-62941DD2DCAF}"/>
              </a:ext>
            </a:extLst>
          </p:cNvPr>
          <p:cNvSpPr txBox="1"/>
          <p:nvPr/>
        </p:nvSpPr>
        <p:spPr>
          <a:xfrm rot="5400000">
            <a:off x="834474" y="3948466"/>
            <a:ext cx="368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(elements 0 to 5)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A196A6-FF95-4A41-BFD7-1FB16409267B}"/>
              </a:ext>
            </a:extLst>
          </p:cNvPr>
          <p:cNvSpPr/>
          <p:nvPr/>
        </p:nvSpPr>
        <p:spPr>
          <a:xfrm>
            <a:off x="253354" y="2132906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62DB1D-3AB0-4053-9E2A-5678B1D2C8A9}"/>
              </a:ext>
            </a:extLst>
          </p:cNvPr>
          <p:cNvSpPr/>
          <p:nvPr/>
        </p:nvSpPr>
        <p:spPr>
          <a:xfrm>
            <a:off x="253354" y="2776618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ABCD8A-DEC2-4A4E-A5B0-B2CF3C5C39DF}"/>
              </a:ext>
            </a:extLst>
          </p:cNvPr>
          <p:cNvSpPr/>
          <p:nvPr/>
        </p:nvSpPr>
        <p:spPr>
          <a:xfrm>
            <a:off x="253354" y="3402782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09CA91-F8E9-4AEA-AFAE-16DA091D90E9}"/>
              </a:ext>
            </a:extLst>
          </p:cNvPr>
          <p:cNvSpPr/>
          <p:nvPr/>
        </p:nvSpPr>
        <p:spPr>
          <a:xfrm>
            <a:off x="253354" y="4046494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BDE0EF-2660-4FE6-9AB0-4A31D63AF411}"/>
              </a:ext>
            </a:extLst>
          </p:cNvPr>
          <p:cNvSpPr/>
          <p:nvPr/>
        </p:nvSpPr>
        <p:spPr>
          <a:xfrm>
            <a:off x="253354" y="4690206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CB11CC-416D-4E5E-B1C1-6EDBE1703AF1}"/>
              </a:ext>
            </a:extLst>
          </p:cNvPr>
          <p:cNvSpPr/>
          <p:nvPr/>
        </p:nvSpPr>
        <p:spPr>
          <a:xfrm>
            <a:off x="253354" y="5333918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33" name="Freeform 38">
            <a:extLst>
              <a:ext uri="{FF2B5EF4-FFF2-40B4-BE49-F238E27FC236}">
                <a16:creationId xmlns:a16="http://schemas.microsoft.com/office/drawing/2014/main" id="{B485386F-E146-48C9-9476-6FADA1C8A4A7}"/>
              </a:ext>
            </a:extLst>
          </p:cNvPr>
          <p:cNvSpPr/>
          <p:nvPr/>
        </p:nvSpPr>
        <p:spPr>
          <a:xfrm rot="16200000" flipH="1">
            <a:off x="1373759" y="3290700"/>
            <a:ext cx="1946534" cy="22093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F00569-11E5-46E3-B197-41C98521F0B8}"/>
              </a:ext>
            </a:extLst>
          </p:cNvPr>
          <p:cNvSpPr txBox="1"/>
          <p:nvPr/>
        </p:nvSpPr>
        <p:spPr>
          <a:xfrm rot="5400000">
            <a:off x="2220750" y="3129034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B8AA3A-D7F6-428E-973D-7909D24B8864}"/>
              </a:ext>
            </a:extLst>
          </p:cNvPr>
          <p:cNvSpPr txBox="1"/>
          <p:nvPr/>
        </p:nvSpPr>
        <p:spPr>
          <a:xfrm>
            <a:off x="253354" y="1170247"/>
            <a:ext cx="327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sort data by </a:t>
            </a:r>
            <a:r>
              <a:rPr lang="en-US" b="1" dirty="0">
                <a:solidFill>
                  <a:srgbClr val="C00000"/>
                </a:solidFill>
              </a:rPr>
              <a:t>key K1</a:t>
            </a:r>
            <a:endParaRPr lang="en-US" dirty="0"/>
          </a:p>
        </p:txBody>
      </p:sp>
      <p:graphicFrame>
        <p:nvGraphicFramePr>
          <p:cNvPr id="38" name="Table 8">
            <a:extLst>
              <a:ext uri="{FF2B5EF4-FFF2-40B4-BE49-F238E27FC236}">
                <a16:creationId xmlns:a16="http://schemas.microsoft.com/office/drawing/2014/main" id="{0925F45B-FE51-4544-8B12-8E32E95DBCD6}"/>
              </a:ext>
            </a:extLst>
          </p:cNvPr>
          <p:cNvGraphicFramePr>
            <a:graphicFrameLocks noGrp="1"/>
          </p:cNvGraphicFramePr>
          <p:nvPr/>
        </p:nvGraphicFramePr>
        <p:xfrm>
          <a:off x="3461981" y="1720444"/>
          <a:ext cx="173356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63">
                  <a:extLst>
                    <a:ext uri="{9D8B030D-6E8A-4147-A177-3AD203B41FA5}">
                      <a16:colId xmlns:a16="http://schemas.microsoft.com/office/drawing/2014/main" val="2447178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78951719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182328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K1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K3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6831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16585DB6-4FD0-4EAB-A863-1EF4E85CF0C4}"/>
              </a:ext>
            </a:extLst>
          </p:cNvPr>
          <p:cNvSpPr/>
          <p:nvPr/>
        </p:nvSpPr>
        <p:spPr>
          <a:xfrm>
            <a:off x="4581183" y="2132906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568E2A-6BFE-4773-8FED-5577D322CF85}"/>
              </a:ext>
            </a:extLst>
          </p:cNvPr>
          <p:cNvSpPr/>
          <p:nvPr/>
        </p:nvSpPr>
        <p:spPr>
          <a:xfrm>
            <a:off x="4021582" y="2132906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BEEB98-2E63-4972-B6ED-DA3787B5842D}"/>
              </a:ext>
            </a:extLst>
          </p:cNvPr>
          <p:cNvSpPr/>
          <p:nvPr/>
        </p:nvSpPr>
        <p:spPr>
          <a:xfrm>
            <a:off x="3461981" y="2132906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9E55F1-88A2-44A2-BF94-B385EEB2FBEA}"/>
              </a:ext>
            </a:extLst>
          </p:cNvPr>
          <p:cNvSpPr/>
          <p:nvPr/>
        </p:nvSpPr>
        <p:spPr>
          <a:xfrm>
            <a:off x="4581183" y="27766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4A550E-76AA-43E3-8E5A-A50CE586F74F}"/>
              </a:ext>
            </a:extLst>
          </p:cNvPr>
          <p:cNvSpPr/>
          <p:nvPr/>
        </p:nvSpPr>
        <p:spPr>
          <a:xfrm>
            <a:off x="4021582" y="27766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95F6244-87B7-4FB1-96AA-4C8010B9F64B}"/>
              </a:ext>
            </a:extLst>
          </p:cNvPr>
          <p:cNvSpPr/>
          <p:nvPr/>
        </p:nvSpPr>
        <p:spPr>
          <a:xfrm>
            <a:off x="3461981" y="27766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2C29A6-524C-433B-8F89-0238A0740EDE}"/>
              </a:ext>
            </a:extLst>
          </p:cNvPr>
          <p:cNvSpPr/>
          <p:nvPr/>
        </p:nvSpPr>
        <p:spPr>
          <a:xfrm>
            <a:off x="4581183" y="3402782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490A9A-F960-46DA-AD14-40C857614E2B}"/>
              </a:ext>
            </a:extLst>
          </p:cNvPr>
          <p:cNvSpPr/>
          <p:nvPr/>
        </p:nvSpPr>
        <p:spPr>
          <a:xfrm>
            <a:off x="4021582" y="3402782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49680F-17EA-4A8C-8C4F-1C9F7EBDEC8C}"/>
              </a:ext>
            </a:extLst>
          </p:cNvPr>
          <p:cNvSpPr/>
          <p:nvPr/>
        </p:nvSpPr>
        <p:spPr>
          <a:xfrm>
            <a:off x="3461981" y="3402782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D3EC31-E38E-4CF3-BC3A-EBA21829FAE1}"/>
              </a:ext>
            </a:extLst>
          </p:cNvPr>
          <p:cNvSpPr/>
          <p:nvPr/>
        </p:nvSpPr>
        <p:spPr>
          <a:xfrm>
            <a:off x="4581183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E613FD1-1A62-46B7-AB60-032F61A7237F}"/>
              </a:ext>
            </a:extLst>
          </p:cNvPr>
          <p:cNvSpPr/>
          <p:nvPr/>
        </p:nvSpPr>
        <p:spPr>
          <a:xfrm>
            <a:off x="4021582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78CBEE-7426-4CA3-A31C-E330BC91C0E3}"/>
              </a:ext>
            </a:extLst>
          </p:cNvPr>
          <p:cNvSpPr/>
          <p:nvPr/>
        </p:nvSpPr>
        <p:spPr>
          <a:xfrm>
            <a:off x="3461981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2E30626-34BE-4493-BA4B-5360E4E3405E}"/>
              </a:ext>
            </a:extLst>
          </p:cNvPr>
          <p:cNvSpPr/>
          <p:nvPr/>
        </p:nvSpPr>
        <p:spPr>
          <a:xfrm>
            <a:off x="4581183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EF2CC54-13D9-4DF0-9DF1-7075C1912F5D}"/>
              </a:ext>
            </a:extLst>
          </p:cNvPr>
          <p:cNvSpPr/>
          <p:nvPr/>
        </p:nvSpPr>
        <p:spPr>
          <a:xfrm>
            <a:off x="4021582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B340D9-79D9-459D-943C-17BE4C352AD2}"/>
              </a:ext>
            </a:extLst>
          </p:cNvPr>
          <p:cNvSpPr/>
          <p:nvPr/>
        </p:nvSpPr>
        <p:spPr>
          <a:xfrm>
            <a:off x="3461981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0E54E68-8CF5-48A4-A570-3BD15A22B1B6}"/>
              </a:ext>
            </a:extLst>
          </p:cNvPr>
          <p:cNvSpPr/>
          <p:nvPr/>
        </p:nvSpPr>
        <p:spPr>
          <a:xfrm>
            <a:off x="4581183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AED45DC-DF6B-4B4D-B4A3-EE6F7817152C}"/>
              </a:ext>
            </a:extLst>
          </p:cNvPr>
          <p:cNvSpPr/>
          <p:nvPr/>
        </p:nvSpPr>
        <p:spPr>
          <a:xfrm>
            <a:off x="4021582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FA125E-626D-4C0F-8F6B-5B759F04F71D}"/>
              </a:ext>
            </a:extLst>
          </p:cNvPr>
          <p:cNvSpPr/>
          <p:nvPr/>
        </p:nvSpPr>
        <p:spPr>
          <a:xfrm>
            <a:off x="3461981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9790690-E8A0-4833-86D3-9328AB6715D0}"/>
              </a:ext>
            </a:extLst>
          </p:cNvPr>
          <p:cNvSpPr/>
          <p:nvPr/>
        </p:nvSpPr>
        <p:spPr>
          <a:xfrm>
            <a:off x="3154310" y="2132906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E2C4930-28ED-4D01-AAE3-14B24C25B3DD}"/>
              </a:ext>
            </a:extLst>
          </p:cNvPr>
          <p:cNvSpPr/>
          <p:nvPr/>
        </p:nvSpPr>
        <p:spPr>
          <a:xfrm>
            <a:off x="3154310" y="2776618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63592EC-F1CB-4A3F-B7C5-8AAE6C6ED342}"/>
              </a:ext>
            </a:extLst>
          </p:cNvPr>
          <p:cNvSpPr/>
          <p:nvPr/>
        </p:nvSpPr>
        <p:spPr>
          <a:xfrm>
            <a:off x="3154310" y="3402782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306EC1-6E67-4A55-81BB-478B2E981C23}"/>
              </a:ext>
            </a:extLst>
          </p:cNvPr>
          <p:cNvSpPr/>
          <p:nvPr/>
        </p:nvSpPr>
        <p:spPr>
          <a:xfrm>
            <a:off x="3154310" y="4046494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B8ED54D-8407-462F-AB05-7B3BBD40B61E}"/>
              </a:ext>
            </a:extLst>
          </p:cNvPr>
          <p:cNvSpPr/>
          <p:nvPr/>
        </p:nvSpPr>
        <p:spPr>
          <a:xfrm>
            <a:off x="3154310" y="4690206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9E1D87-6B68-4EFB-8356-75CFD8B8351C}"/>
              </a:ext>
            </a:extLst>
          </p:cNvPr>
          <p:cNvSpPr/>
          <p:nvPr/>
        </p:nvSpPr>
        <p:spPr>
          <a:xfrm>
            <a:off x="3154310" y="5333918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3" name="Freeform 35">
            <a:extLst>
              <a:ext uri="{FF2B5EF4-FFF2-40B4-BE49-F238E27FC236}">
                <a16:creationId xmlns:a16="http://schemas.microsoft.com/office/drawing/2014/main" id="{6F9EBA3A-40FB-410F-A8B4-19A08246D8D1}"/>
              </a:ext>
            </a:extLst>
          </p:cNvPr>
          <p:cNvSpPr/>
          <p:nvPr/>
        </p:nvSpPr>
        <p:spPr>
          <a:xfrm rot="5400000">
            <a:off x="3712690" y="4323721"/>
            <a:ext cx="3201010" cy="106807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0390AD-E55A-4214-BE8A-D40CC1C7C28C}"/>
              </a:ext>
            </a:extLst>
          </p:cNvPr>
          <p:cNvSpPr txBox="1"/>
          <p:nvPr/>
        </p:nvSpPr>
        <p:spPr>
          <a:xfrm rot="5400000">
            <a:off x="3768439" y="4183684"/>
            <a:ext cx="37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(elements 1 to 5)</a:t>
            </a:r>
          </a:p>
        </p:txBody>
      </p:sp>
      <p:graphicFrame>
        <p:nvGraphicFramePr>
          <p:cNvPr id="65" name="Table 8">
            <a:extLst>
              <a:ext uri="{FF2B5EF4-FFF2-40B4-BE49-F238E27FC236}">
                <a16:creationId xmlns:a16="http://schemas.microsoft.com/office/drawing/2014/main" id="{E541C129-FB04-43A1-9D1A-C2F341CBE014}"/>
              </a:ext>
            </a:extLst>
          </p:cNvPr>
          <p:cNvGraphicFramePr>
            <a:graphicFrameLocks noGrp="1"/>
          </p:cNvGraphicFramePr>
          <p:nvPr/>
        </p:nvGraphicFramePr>
        <p:xfrm>
          <a:off x="6544079" y="1720444"/>
          <a:ext cx="173356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63">
                  <a:extLst>
                    <a:ext uri="{9D8B030D-6E8A-4147-A177-3AD203B41FA5}">
                      <a16:colId xmlns:a16="http://schemas.microsoft.com/office/drawing/2014/main" val="2447178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78951719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182328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K1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K3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6831"/>
                  </a:ext>
                </a:extLst>
              </a:tr>
            </a:tbl>
          </a:graphicData>
        </a:graphic>
      </p:graphicFrame>
      <p:sp>
        <p:nvSpPr>
          <p:cNvPr id="66" name="Rectangle 65">
            <a:extLst>
              <a:ext uri="{FF2B5EF4-FFF2-40B4-BE49-F238E27FC236}">
                <a16:creationId xmlns:a16="http://schemas.microsoft.com/office/drawing/2014/main" id="{3E9E5969-7BD0-4550-B681-FC198B8DA033}"/>
              </a:ext>
            </a:extLst>
          </p:cNvPr>
          <p:cNvSpPr/>
          <p:nvPr/>
        </p:nvSpPr>
        <p:spPr>
          <a:xfrm>
            <a:off x="7663281" y="2132906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E7D3DF6-1B58-40B8-B44C-5586C067999D}"/>
              </a:ext>
            </a:extLst>
          </p:cNvPr>
          <p:cNvSpPr/>
          <p:nvPr/>
        </p:nvSpPr>
        <p:spPr>
          <a:xfrm>
            <a:off x="7103680" y="2132906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3F89DA-77DC-4967-9226-72F31FA7C328}"/>
              </a:ext>
            </a:extLst>
          </p:cNvPr>
          <p:cNvSpPr/>
          <p:nvPr/>
        </p:nvSpPr>
        <p:spPr>
          <a:xfrm>
            <a:off x="6544079" y="2132906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0391953-C921-427F-BE43-C2054CEB7CC4}"/>
              </a:ext>
            </a:extLst>
          </p:cNvPr>
          <p:cNvSpPr/>
          <p:nvPr/>
        </p:nvSpPr>
        <p:spPr>
          <a:xfrm>
            <a:off x="7663281" y="2776618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1F72338-2D7A-4183-8BA3-B613F0FE6AA1}"/>
              </a:ext>
            </a:extLst>
          </p:cNvPr>
          <p:cNvSpPr/>
          <p:nvPr/>
        </p:nvSpPr>
        <p:spPr>
          <a:xfrm>
            <a:off x="7103680" y="2776618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85197A7-DBB8-4244-9DC0-9D60080CB513}"/>
              </a:ext>
            </a:extLst>
          </p:cNvPr>
          <p:cNvSpPr/>
          <p:nvPr/>
        </p:nvSpPr>
        <p:spPr>
          <a:xfrm>
            <a:off x="6544079" y="2776618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BE64C83-B688-4C75-9293-8D5194249F64}"/>
              </a:ext>
            </a:extLst>
          </p:cNvPr>
          <p:cNvSpPr/>
          <p:nvPr/>
        </p:nvSpPr>
        <p:spPr>
          <a:xfrm>
            <a:off x="7663281" y="3402782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C7A5F21-33FF-492F-BF58-D9C19856E973}"/>
              </a:ext>
            </a:extLst>
          </p:cNvPr>
          <p:cNvSpPr/>
          <p:nvPr/>
        </p:nvSpPr>
        <p:spPr>
          <a:xfrm>
            <a:off x="7103680" y="3402782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B8DE6D8-4ABF-479B-A615-46DDE4B5A932}"/>
              </a:ext>
            </a:extLst>
          </p:cNvPr>
          <p:cNvSpPr/>
          <p:nvPr/>
        </p:nvSpPr>
        <p:spPr>
          <a:xfrm>
            <a:off x="6544079" y="3402782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4D52F1-D591-4F4E-B495-54E91FA9D565}"/>
              </a:ext>
            </a:extLst>
          </p:cNvPr>
          <p:cNvSpPr/>
          <p:nvPr/>
        </p:nvSpPr>
        <p:spPr>
          <a:xfrm>
            <a:off x="7663281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4967357-EBAB-459B-B640-FCBD4D971DA2}"/>
              </a:ext>
            </a:extLst>
          </p:cNvPr>
          <p:cNvSpPr/>
          <p:nvPr/>
        </p:nvSpPr>
        <p:spPr>
          <a:xfrm>
            <a:off x="7103680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79DE15A-DFEE-4D69-9D8E-6A6F988BE411}"/>
              </a:ext>
            </a:extLst>
          </p:cNvPr>
          <p:cNvSpPr/>
          <p:nvPr/>
        </p:nvSpPr>
        <p:spPr>
          <a:xfrm>
            <a:off x="6544079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2B00EE1-7BBF-4B66-A0BA-04A98FEC98EB}"/>
              </a:ext>
            </a:extLst>
          </p:cNvPr>
          <p:cNvSpPr/>
          <p:nvPr/>
        </p:nvSpPr>
        <p:spPr>
          <a:xfrm>
            <a:off x="7663281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6C5ADA9-6619-4B12-B26D-98CFC6EC8AAE}"/>
              </a:ext>
            </a:extLst>
          </p:cNvPr>
          <p:cNvSpPr/>
          <p:nvPr/>
        </p:nvSpPr>
        <p:spPr>
          <a:xfrm>
            <a:off x="7103680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-6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AFFC09-2D3D-4B64-92FA-41CA15DA97FF}"/>
              </a:ext>
            </a:extLst>
          </p:cNvPr>
          <p:cNvSpPr/>
          <p:nvPr/>
        </p:nvSpPr>
        <p:spPr>
          <a:xfrm>
            <a:off x="6544079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E5AC9C8-6EED-4869-9D56-266656CBABF8}"/>
              </a:ext>
            </a:extLst>
          </p:cNvPr>
          <p:cNvSpPr/>
          <p:nvPr/>
        </p:nvSpPr>
        <p:spPr>
          <a:xfrm>
            <a:off x="7663281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01A0308-77BF-4822-9006-2C3ED3C5B16D}"/>
              </a:ext>
            </a:extLst>
          </p:cNvPr>
          <p:cNvSpPr/>
          <p:nvPr/>
        </p:nvSpPr>
        <p:spPr>
          <a:xfrm>
            <a:off x="7103680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EBB57CF-B9CA-4B97-8928-3454F5903B99}"/>
              </a:ext>
            </a:extLst>
          </p:cNvPr>
          <p:cNvSpPr/>
          <p:nvPr/>
        </p:nvSpPr>
        <p:spPr>
          <a:xfrm>
            <a:off x="6544079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7C00D82-FEE8-4979-A633-34C11286D6B6}"/>
              </a:ext>
            </a:extLst>
          </p:cNvPr>
          <p:cNvSpPr/>
          <p:nvPr/>
        </p:nvSpPr>
        <p:spPr>
          <a:xfrm>
            <a:off x="6236408" y="2132906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6AA07CA-37B8-4540-9C58-86A9F4992FDA}"/>
              </a:ext>
            </a:extLst>
          </p:cNvPr>
          <p:cNvSpPr/>
          <p:nvPr/>
        </p:nvSpPr>
        <p:spPr>
          <a:xfrm>
            <a:off x="6236408" y="2776618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442560C-6555-4850-A764-B22C89BB8A0A}"/>
              </a:ext>
            </a:extLst>
          </p:cNvPr>
          <p:cNvSpPr/>
          <p:nvPr/>
        </p:nvSpPr>
        <p:spPr>
          <a:xfrm>
            <a:off x="6236408" y="3402782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33838F-B5AA-4694-9A25-36AA6814C061}"/>
              </a:ext>
            </a:extLst>
          </p:cNvPr>
          <p:cNvSpPr/>
          <p:nvPr/>
        </p:nvSpPr>
        <p:spPr>
          <a:xfrm>
            <a:off x="6236408" y="4046494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0A2C30D-E4C5-4A5E-8707-A484A395297B}"/>
              </a:ext>
            </a:extLst>
          </p:cNvPr>
          <p:cNvSpPr/>
          <p:nvPr/>
        </p:nvSpPr>
        <p:spPr>
          <a:xfrm>
            <a:off x="6236408" y="4690206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580751D-44EA-4A89-94F2-2FA00F403C55}"/>
              </a:ext>
            </a:extLst>
          </p:cNvPr>
          <p:cNvSpPr/>
          <p:nvPr/>
        </p:nvSpPr>
        <p:spPr>
          <a:xfrm>
            <a:off x="6236408" y="5333918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0" name="Freeform 35">
            <a:extLst>
              <a:ext uri="{FF2B5EF4-FFF2-40B4-BE49-F238E27FC236}">
                <a16:creationId xmlns:a16="http://schemas.microsoft.com/office/drawing/2014/main" id="{95453C3A-BD2D-4717-BE51-CF5ED92247B5}"/>
              </a:ext>
            </a:extLst>
          </p:cNvPr>
          <p:cNvSpPr/>
          <p:nvPr/>
        </p:nvSpPr>
        <p:spPr>
          <a:xfrm rot="5400000">
            <a:off x="7153272" y="4619672"/>
            <a:ext cx="2505011" cy="123668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550F63-1A29-4BC0-9B63-A8D2D79BB849}"/>
              </a:ext>
            </a:extLst>
          </p:cNvPr>
          <p:cNvSpPr txBox="1"/>
          <p:nvPr/>
        </p:nvSpPr>
        <p:spPr>
          <a:xfrm rot="5400000">
            <a:off x="7183956" y="4505540"/>
            <a:ext cx="300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</p:txBody>
      </p:sp>
      <p:sp>
        <p:nvSpPr>
          <p:cNvPr id="92" name="Freeform 38">
            <a:extLst>
              <a:ext uri="{FF2B5EF4-FFF2-40B4-BE49-F238E27FC236}">
                <a16:creationId xmlns:a16="http://schemas.microsoft.com/office/drawing/2014/main" id="{A7E35B2B-EA01-461F-81C0-21C5B92D9625}"/>
              </a:ext>
            </a:extLst>
          </p:cNvPr>
          <p:cNvSpPr/>
          <p:nvPr/>
        </p:nvSpPr>
        <p:spPr>
          <a:xfrm rot="16200000">
            <a:off x="8019046" y="3900481"/>
            <a:ext cx="649793" cy="237645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A786ACF-58E8-46C6-A4A0-FE2E5C961BED}"/>
              </a:ext>
            </a:extLst>
          </p:cNvPr>
          <p:cNvSpPr txBox="1"/>
          <p:nvPr/>
        </p:nvSpPr>
        <p:spPr>
          <a:xfrm rot="5400000">
            <a:off x="8212360" y="3861828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graphicFrame>
        <p:nvGraphicFramePr>
          <p:cNvPr id="94" name="Table 8">
            <a:extLst>
              <a:ext uri="{FF2B5EF4-FFF2-40B4-BE49-F238E27FC236}">
                <a16:creationId xmlns:a16="http://schemas.microsoft.com/office/drawing/2014/main" id="{74B13CB3-21C8-4D59-9D69-DD62DA5BC3AD}"/>
              </a:ext>
            </a:extLst>
          </p:cNvPr>
          <p:cNvGraphicFramePr>
            <a:graphicFrameLocks noGrp="1"/>
          </p:cNvGraphicFramePr>
          <p:nvPr/>
        </p:nvGraphicFramePr>
        <p:xfrm>
          <a:off x="9644991" y="1720444"/>
          <a:ext cx="173356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63">
                  <a:extLst>
                    <a:ext uri="{9D8B030D-6E8A-4147-A177-3AD203B41FA5}">
                      <a16:colId xmlns:a16="http://schemas.microsoft.com/office/drawing/2014/main" val="2447178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78951719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182328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K1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K3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6831"/>
                  </a:ext>
                </a:extLst>
              </a:tr>
            </a:tbl>
          </a:graphicData>
        </a:graphic>
      </p:graphicFrame>
      <p:sp>
        <p:nvSpPr>
          <p:cNvPr id="95" name="Rectangle 94">
            <a:extLst>
              <a:ext uri="{FF2B5EF4-FFF2-40B4-BE49-F238E27FC236}">
                <a16:creationId xmlns:a16="http://schemas.microsoft.com/office/drawing/2014/main" id="{198FD0BF-52D5-497E-9FA5-8FB0C10F7860}"/>
              </a:ext>
            </a:extLst>
          </p:cNvPr>
          <p:cNvSpPr/>
          <p:nvPr/>
        </p:nvSpPr>
        <p:spPr>
          <a:xfrm>
            <a:off x="10764193" y="2132906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B67489F-29D5-4462-8558-9AEF1011F310}"/>
              </a:ext>
            </a:extLst>
          </p:cNvPr>
          <p:cNvSpPr/>
          <p:nvPr/>
        </p:nvSpPr>
        <p:spPr>
          <a:xfrm>
            <a:off x="10204592" y="2132906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FBB548C-57CC-4D7E-ACAF-8FF563DD2AA4}"/>
              </a:ext>
            </a:extLst>
          </p:cNvPr>
          <p:cNvSpPr/>
          <p:nvPr/>
        </p:nvSpPr>
        <p:spPr>
          <a:xfrm>
            <a:off x="9644991" y="2132906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BD20A9C-B404-4109-9669-96300042F613}"/>
              </a:ext>
            </a:extLst>
          </p:cNvPr>
          <p:cNvSpPr/>
          <p:nvPr/>
        </p:nvSpPr>
        <p:spPr>
          <a:xfrm>
            <a:off x="10764193" y="2776618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7415D71-7ECE-460E-B21A-390AED72F01A}"/>
              </a:ext>
            </a:extLst>
          </p:cNvPr>
          <p:cNvSpPr/>
          <p:nvPr/>
        </p:nvSpPr>
        <p:spPr>
          <a:xfrm>
            <a:off x="10204592" y="2776618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AD3B0FB-1D46-45D8-8716-508C19D4BCA2}"/>
              </a:ext>
            </a:extLst>
          </p:cNvPr>
          <p:cNvSpPr/>
          <p:nvPr/>
        </p:nvSpPr>
        <p:spPr>
          <a:xfrm>
            <a:off x="9644991" y="2776618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D256F2A-AC6C-4D21-86A1-3067CFBE4FF7}"/>
              </a:ext>
            </a:extLst>
          </p:cNvPr>
          <p:cNvSpPr/>
          <p:nvPr/>
        </p:nvSpPr>
        <p:spPr>
          <a:xfrm>
            <a:off x="10764193" y="3402782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F6FA2BD-9442-4563-9622-6A0201A01AC3}"/>
              </a:ext>
            </a:extLst>
          </p:cNvPr>
          <p:cNvSpPr/>
          <p:nvPr/>
        </p:nvSpPr>
        <p:spPr>
          <a:xfrm>
            <a:off x="10204592" y="3402782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BAAFD40-EB21-4759-93B5-5FDDD1B3D10F}"/>
              </a:ext>
            </a:extLst>
          </p:cNvPr>
          <p:cNvSpPr/>
          <p:nvPr/>
        </p:nvSpPr>
        <p:spPr>
          <a:xfrm>
            <a:off x="9644991" y="3402782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AAC0CC6-AC01-4082-AF29-FEA01BD5D3B7}"/>
              </a:ext>
            </a:extLst>
          </p:cNvPr>
          <p:cNvSpPr/>
          <p:nvPr/>
        </p:nvSpPr>
        <p:spPr>
          <a:xfrm>
            <a:off x="10764193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E0D0677-3EA7-448D-B461-98F5BDE7544B}"/>
              </a:ext>
            </a:extLst>
          </p:cNvPr>
          <p:cNvSpPr/>
          <p:nvPr/>
        </p:nvSpPr>
        <p:spPr>
          <a:xfrm>
            <a:off x="10204592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C546EE8-4866-4929-A27B-F2750220917B}"/>
              </a:ext>
            </a:extLst>
          </p:cNvPr>
          <p:cNvSpPr/>
          <p:nvPr/>
        </p:nvSpPr>
        <p:spPr>
          <a:xfrm>
            <a:off x="9644991" y="4046494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EDD78CA-64A9-40C3-A051-C9C98CC34FAD}"/>
              </a:ext>
            </a:extLst>
          </p:cNvPr>
          <p:cNvSpPr/>
          <p:nvPr/>
        </p:nvSpPr>
        <p:spPr>
          <a:xfrm>
            <a:off x="10764193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AA57F9E-2B63-4897-9307-F5033193BB59}"/>
              </a:ext>
            </a:extLst>
          </p:cNvPr>
          <p:cNvSpPr/>
          <p:nvPr/>
        </p:nvSpPr>
        <p:spPr>
          <a:xfrm>
            <a:off x="10204592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-6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AAD38E7-862E-4E21-ADA1-E16D63377403}"/>
              </a:ext>
            </a:extLst>
          </p:cNvPr>
          <p:cNvSpPr/>
          <p:nvPr/>
        </p:nvSpPr>
        <p:spPr>
          <a:xfrm>
            <a:off x="9644991" y="4690206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E4B519C-79A6-45A4-9944-7CB13C55AD7E}"/>
              </a:ext>
            </a:extLst>
          </p:cNvPr>
          <p:cNvSpPr/>
          <p:nvPr/>
        </p:nvSpPr>
        <p:spPr>
          <a:xfrm>
            <a:off x="10764193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12B968B-A982-4B9A-A9D7-C106CEEC3960}"/>
              </a:ext>
            </a:extLst>
          </p:cNvPr>
          <p:cNvSpPr/>
          <p:nvPr/>
        </p:nvSpPr>
        <p:spPr>
          <a:xfrm>
            <a:off x="10204592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BC069F1-2C9E-4FF1-A7D1-F2F069ED985D}"/>
              </a:ext>
            </a:extLst>
          </p:cNvPr>
          <p:cNvSpPr/>
          <p:nvPr/>
        </p:nvSpPr>
        <p:spPr>
          <a:xfrm>
            <a:off x="9644991" y="5333918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C7F5A02-ACF8-4E69-B965-DDB9FDBC774C}"/>
              </a:ext>
            </a:extLst>
          </p:cNvPr>
          <p:cNvSpPr/>
          <p:nvPr/>
        </p:nvSpPr>
        <p:spPr>
          <a:xfrm>
            <a:off x="9337320" y="2132906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8A30B72-D236-4B16-A57D-82FDFF49042B}"/>
              </a:ext>
            </a:extLst>
          </p:cNvPr>
          <p:cNvSpPr/>
          <p:nvPr/>
        </p:nvSpPr>
        <p:spPr>
          <a:xfrm>
            <a:off x="9337320" y="2776618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1004A6B-6D40-4A4D-BC02-41B5277B9A82}"/>
              </a:ext>
            </a:extLst>
          </p:cNvPr>
          <p:cNvSpPr/>
          <p:nvPr/>
        </p:nvSpPr>
        <p:spPr>
          <a:xfrm>
            <a:off x="9337320" y="3402782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522F17-B868-4242-851B-71AD89D7E167}"/>
              </a:ext>
            </a:extLst>
          </p:cNvPr>
          <p:cNvSpPr/>
          <p:nvPr/>
        </p:nvSpPr>
        <p:spPr>
          <a:xfrm>
            <a:off x="9337320" y="4046494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4D91B3B-56A0-4B16-861C-1148D47CD2BC}"/>
              </a:ext>
            </a:extLst>
          </p:cNvPr>
          <p:cNvSpPr/>
          <p:nvPr/>
        </p:nvSpPr>
        <p:spPr>
          <a:xfrm>
            <a:off x="9337320" y="4690206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CA04BA2-F045-4DD5-8479-5D2B8274F260}"/>
              </a:ext>
            </a:extLst>
          </p:cNvPr>
          <p:cNvSpPr/>
          <p:nvPr/>
        </p:nvSpPr>
        <p:spPr>
          <a:xfrm>
            <a:off x="9337320" y="5333918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19" name="Freeform 35">
            <a:extLst>
              <a:ext uri="{FF2B5EF4-FFF2-40B4-BE49-F238E27FC236}">
                <a16:creationId xmlns:a16="http://schemas.microsoft.com/office/drawing/2014/main" id="{DDC3D42B-0BD8-41B8-8208-631C76CDABBF}"/>
              </a:ext>
            </a:extLst>
          </p:cNvPr>
          <p:cNvSpPr/>
          <p:nvPr/>
        </p:nvSpPr>
        <p:spPr>
          <a:xfrm rot="5400000">
            <a:off x="10556575" y="4934777"/>
            <a:ext cx="1887516" cy="110954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DD6413C-BD19-4DAB-9DA3-576ECC666187}"/>
              </a:ext>
            </a:extLst>
          </p:cNvPr>
          <p:cNvSpPr txBox="1"/>
          <p:nvPr/>
        </p:nvSpPr>
        <p:spPr>
          <a:xfrm rot="5400000">
            <a:off x="10272627" y="4789914"/>
            <a:ext cx="300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</p:txBody>
      </p:sp>
    </p:spTree>
    <p:extLst>
      <p:ext uri="{BB962C8B-B14F-4D97-AF65-F5344CB8AC3E}">
        <p14:creationId xmlns:p14="http://schemas.microsoft.com/office/powerpoint/2010/main" val="333839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8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6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6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/>
      <p:bldP spid="26" grpId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7" grpId="0"/>
      <p:bldP spid="39" grpId="0" animBg="1"/>
      <p:bldP spid="40" grpId="0" animBg="1"/>
      <p:bldP spid="41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0" grpId="1" animBg="1"/>
      <p:bldP spid="91" grpId="0"/>
      <p:bldP spid="91" grpId="1"/>
      <p:bldP spid="92" grpId="0" animBg="1"/>
      <p:bldP spid="93" grpId="0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19" grpId="1" animBg="1"/>
      <p:bldP spid="120" grpId="0"/>
      <p:bldP spid="120" grpId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AF2E-F479-4900-87FF-9F11C0C0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Multiple Keys Cont.</a:t>
            </a:r>
            <a:endParaRPr lang="en-IN" dirty="0"/>
          </a:p>
        </p:txBody>
      </p: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0786387C-E09D-4DDD-996B-3937859CC617}"/>
              </a:ext>
            </a:extLst>
          </p:cNvPr>
          <p:cNvGraphicFramePr>
            <a:graphicFrameLocks noGrp="1"/>
          </p:cNvGraphicFramePr>
          <p:nvPr/>
        </p:nvGraphicFramePr>
        <p:xfrm>
          <a:off x="597244" y="1720443"/>
          <a:ext cx="173356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63">
                  <a:extLst>
                    <a:ext uri="{9D8B030D-6E8A-4147-A177-3AD203B41FA5}">
                      <a16:colId xmlns:a16="http://schemas.microsoft.com/office/drawing/2014/main" val="2447178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78951719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182328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K1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K3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6831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583DB7D2-246A-4BBD-AE60-B7B9AB81905A}"/>
              </a:ext>
            </a:extLst>
          </p:cNvPr>
          <p:cNvSpPr/>
          <p:nvPr/>
        </p:nvSpPr>
        <p:spPr>
          <a:xfrm>
            <a:off x="1716446" y="2132905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882D74-0D07-4039-9EF2-BA9D45751992}"/>
              </a:ext>
            </a:extLst>
          </p:cNvPr>
          <p:cNvSpPr/>
          <p:nvPr/>
        </p:nvSpPr>
        <p:spPr>
          <a:xfrm>
            <a:off x="1156845" y="2132905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C1A57A-EAA9-4F1D-985B-C051350EF2E6}"/>
              </a:ext>
            </a:extLst>
          </p:cNvPr>
          <p:cNvSpPr/>
          <p:nvPr/>
        </p:nvSpPr>
        <p:spPr>
          <a:xfrm>
            <a:off x="597244" y="2132905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76FE5D-705E-43C0-A1FF-F1289551B98C}"/>
              </a:ext>
            </a:extLst>
          </p:cNvPr>
          <p:cNvSpPr/>
          <p:nvPr/>
        </p:nvSpPr>
        <p:spPr>
          <a:xfrm>
            <a:off x="1716446" y="2776617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3ED53D-9068-443E-8CDD-B04620C35322}"/>
              </a:ext>
            </a:extLst>
          </p:cNvPr>
          <p:cNvSpPr/>
          <p:nvPr/>
        </p:nvSpPr>
        <p:spPr>
          <a:xfrm>
            <a:off x="1156845" y="2776617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FEBB9A-A667-4CBC-A129-27FCFDD35D25}"/>
              </a:ext>
            </a:extLst>
          </p:cNvPr>
          <p:cNvSpPr/>
          <p:nvPr/>
        </p:nvSpPr>
        <p:spPr>
          <a:xfrm>
            <a:off x="597244" y="2776617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601B26-2E71-4060-8B8A-374C09CBE1FC}"/>
              </a:ext>
            </a:extLst>
          </p:cNvPr>
          <p:cNvSpPr/>
          <p:nvPr/>
        </p:nvSpPr>
        <p:spPr>
          <a:xfrm>
            <a:off x="1716446" y="3402781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BBEAB5-6E48-4794-B4A9-BCC9CD906709}"/>
              </a:ext>
            </a:extLst>
          </p:cNvPr>
          <p:cNvSpPr/>
          <p:nvPr/>
        </p:nvSpPr>
        <p:spPr>
          <a:xfrm>
            <a:off x="1156845" y="3402781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26F5F31-17DF-475F-9790-26BACC3CED55}"/>
              </a:ext>
            </a:extLst>
          </p:cNvPr>
          <p:cNvSpPr/>
          <p:nvPr/>
        </p:nvSpPr>
        <p:spPr>
          <a:xfrm>
            <a:off x="597244" y="3402781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B844C7C-FFE0-4535-B9AE-8AF2E57C143D}"/>
              </a:ext>
            </a:extLst>
          </p:cNvPr>
          <p:cNvSpPr/>
          <p:nvPr/>
        </p:nvSpPr>
        <p:spPr>
          <a:xfrm>
            <a:off x="1716446" y="4046493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53D442-ED12-4D6B-87B0-58F4AADAA23D}"/>
              </a:ext>
            </a:extLst>
          </p:cNvPr>
          <p:cNvSpPr/>
          <p:nvPr/>
        </p:nvSpPr>
        <p:spPr>
          <a:xfrm>
            <a:off x="1156845" y="4046493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2B53647-09FB-4274-AD08-AA3B1133C0ED}"/>
              </a:ext>
            </a:extLst>
          </p:cNvPr>
          <p:cNvSpPr/>
          <p:nvPr/>
        </p:nvSpPr>
        <p:spPr>
          <a:xfrm>
            <a:off x="597244" y="4046493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5C5F66-507A-47D1-9866-70B26986DC22}"/>
              </a:ext>
            </a:extLst>
          </p:cNvPr>
          <p:cNvSpPr/>
          <p:nvPr/>
        </p:nvSpPr>
        <p:spPr>
          <a:xfrm>
            <a:off x="1716446" y="469020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77E405-5270-4400-9538-BF40ACDAE818}"/>
              </a:ext>
            </a:extLst>
          </p:cNvPr>
          <p:cNvSpPr/>
          <p:nvPr/>
        </p:nvSpPr>
        <p:spPr>
          <a:xfrm>
            <a:off x="1156845" y="469020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-6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479A67D-DDF5-4A3F-A0E1-FADE92661148}"/>
              </a:ext>
            </a:extLst>
          </p:cNvPr>
          <p:cNvSpPr/>
          <p:nvPr/>
        </p:nvSpPr>
        <p:spPr>
          <a:xfrm>
            <a:off x="597244" y="469020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E58246-73B3-4EC2-A98D-B49A4056F9D5}"/>
              </a:ext>
            </a:extLst>
          </p:cNvPr>
          <p:cNvSpPr/>
          <p:nvPr/>
        </p:nvSpPr>
        <p:spPr>
          <a:xfrm>
            <a:off x="1716446" y="533391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A16A88-DF0B-4E71-A752-69A6C1C89DEF}"/>
              </a:ext>
            </a:extLst>
          </p:cNvPr>
          <p:cNvSpPr/>
          <p:nvPr/>
        </p:nvSpPr>
        <p:spPr>
          <a:xfrm>
            <a:off x="1156845" y="533391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9C01632-8A15-4761-9A7C-2190F30C9D45}"/>
              </a:ext>
            </a:extLst>
          </p:cNvPr>
          <p:cNvSpPr/>
          <p:nvPr/>
        </p:nvSpPr>
        <p:spPr>
          <a:xfrm>
            <a:off x="597244" y="533391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043C86-5C62-4909-8B88-FA0AFC01D75C}"/>
              </a:ext>
            </a:extLst>
          </p:cNvPr>
          <p:cNvSpPr/>
          <p:nvPr/>
        </p:nvSpPr>
        <p:spPr>
          <a:xfrm>
            <a:off x="289573" y="2132905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F3622-C985-4266-B10C-A92E13CA8D05}"/>
              </a:ext>
            </a:extLst>
          </p:cNvPr>
          <p:cNvSpPr/>
          <p:nvPr/>
        </p:nvSpPr>
        <p:spPr>
          <a:xfrm>
            <a:off x="289573" y="2776617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8C4B33B-7934-4AAB-BFE3-A63849151D2C}"/>
              </a:ext>
            </a:extLst>
          </p:cNvPr>
          <p:cNvSpPr/>
          <p:nvPr/>
        </p:nvSpPr>
        <p:spPr>
          <a:xfrm>
            <a:off x="289573" y="3402781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1B83223-DE3F-450B-B6F6-B19BB271EB6B}"/>
              </a:ext>
            </a:extLst>
          </p:cNvPr>
          <p:cNvSpPr/>
          <p:nvPr/>
        </p:nvSpPr>
        <p:spPr>
          <a:xfrm>
            <a:off x="289573" y="4046493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15D426E-5B2D-4FCC-B56F-1CDF352C9AF7}"/>
              </a:ext>
            </a:extLst>
          </p:cNvPr>
          <p:cNvSpPr/>
          <p:nvPr/>
        </p:nvSpPr>
        <p:spPr>
          <a:xfrm>
            <a:off x="289573" y="4690205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ACF3852-CAD8-41DD-A8FE-2784C0710687}"/>
              </a:ext>
            </a:extLst>
          </p:cNvPr>
          <p:cNvSpPr/>
          <p:nvPr/>
        </p:nvSpPr>
        <p:spPr>
          <a:xfrm>
            <a:off x="289573" y="5333917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58" name="Freeform 35">
            <a:extLst>
              <a:ext uri="{FF2B5EF4-FFF2-40B4-BE49-F238E27FC236}">
                <a16:creationId xmlns:a16="http://schemas.microsoft.com/office/drawing/2014/main" id="{94CC1787-2B54-4C6D-98AE-8C45BEA810EA}"/>
              </a:ext>
            </a:extLst>
          </p:cNvPr>
          <p:cNvSpPr/>
          <p:nvPr/>
        </p:nvSpPr>
        <p:spPr>
          <a:xfrm rot="5400000">
            <a:off x="1803335" y="5297648"/>
            <a:ext cx="1287425" cy="72540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A3E4BF-CD3C-4099-9D5C-6EBD6D8E1CC7}"/>
              </a:ext>
            </a:extLst>
          </p:cNvPr>
          <p:cNvSpPr txBox="1"/>
          <p:nvPr/>
        </p:nvSpPr>
        <p:spPr>
          <a:xfrm rot="5400000">
            <a:off x="1166020" y="5171369"/>
            <a:ext cx="300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</p:txBody>
      </p:sp>
      <p:sp>
        <p:nvSpPr>
          <p:cNvPr id="60" name="Freeform 38">
            <a:extLst>
              <a:ext uri="{FF2B5EF4-FFF2-40B4-BE49-F238E27FC236}">
                <a16:creationId xmlns:a16="http://schemas.microsoft.com/office/drawing/2014/main" id="{2A323744-D384-418C-9BC1-BAA3A50D3A9C}"/>
              </a:ext>
            </a:extLst>
          </p:cNvPr>
          <p:cNvSpPr/>
          <p:nvPr/>
        </p:nvSpPr>
        <p:spPr>
          <a:xfrm rot="16200000">
            <a:off x="2069973" y="5187904"/>
            <a:ext cx="649793" cy="237645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DF47A8-0319-492C-A331-8AD1C77F0B87}"/>
              </a:ext>
            </a:extLst>
          </p:cNvPr>
          <p:cNvSpPr txBox="1"/>
          <p:nvPr/>
        </p:nvSpPr>
        <p:spPr>
          <a:xfrm rot="5400000">
            <a:off x="2263287" y="5149251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graphicFrame>
        <p:nvGraphicFramePr>
          <p:cNvPr id="62" name="Table 8">
            <a:extLst>
              <a:ext uri="{FF2B5EF4-FFF2-40B4-BE49-F238E27FC236}">
                <a16:creationId xmlns:a16="http://schemas.microsoft.com/office/drawing/2014/main" id="{A51342BF-E33A-4819-B3B3-EEA421C57C3F}"/>
              </a:ext>
            </a:extLst>
          </p:cNvPr>
          <p:cNvGraphicFramePr>
            <a:graphicFrameLocks noGrp="1"/>
          </p:cNvGraphicFramePr>
          <p:nvPr/>
        </p:nvGraphicFramePr>
        <p:xfrm>
          <a:off x="3501104" y="1739693"/>
          <a:ext cx="173356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63">
                  <a:extLst>
                    <a:ext uri="{9D8B030D-6E8A-4147-A177-3AD203B41FA5}">
                      <a16:colId xmlns:a16="http://schemas.microsoft.com/office/drawing/2014/main" val="2447178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78951719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182328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K1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K3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6831"/>
                  </a:ext>
                </a:extLst>
              </a:tr>
            </a:tbl>
          </a:graphicData>
        </a:graphic>
      </p:graphicFrame>
      <p:sp>
        <p:nvSpPr>
          <p:cNvPr id="63" name="Rectangle 62">
            <a:extLst>
              <a:ext uri="{FF2B5EF4-FFF2-40B4-BE49-F238E27FC236}">
                <a16:creationId xmlns:a16="http://schemas.microsoft.com/office/drawing/2014/main" id="{C9DF0089-2E76-4FA6-B6AF-D7E157BAA24F}"/>
              </a:ext>
            </a:extLst>
          </p:cNvPr>
          <p:cNvSpPr/>
          <p:nvPr/>
        </p:nvSpPr>
        <p:spPr>
          <a:xfrm>
            <a:off x="4620306" y="21521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AFD94C-081A-4294-A772-ED617FBBBF5C}"/>
              </a:ext>
            </a:extLst>
          </p:cNvPr>
          <p:cNvSpPr/>
          <p:nvPr/>
        </p:nvSpPr>
        <p:spPr>
          <a:xfrm>
            <a:off x="4060705" y="21521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780034-E937-402C-A1FA-1F0DA910F2E3}"/>
              </a:ext>
            </a:extLst>
          </p:cNvPr>
          <p:cNvSpPr/>
          <p:nvPr/>
        </p:nvSpPr>
        <p:spPr>
          <a:xfrm>
            <a:off x="3501104" y="21521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3497474-01CB-4743-BAF6-D48C9A40DB2E}"/>
              </a:ext>
            </a:extLst>
          </p:cNvPr>
          <p:cNvSpPr/>
          <p:nvPr/>
        </p:nvSpPr>
        <p:spPr>
          <a:xfrm>
            <a:off x="4620306" y="27958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15E5CC2-CC91-429A-96D3-3A3330792916}"/>
              </a:ext>
            </a:extLst>
          </p:cNvPr>
          <p:cNvSpPr/>
          <p:nvPr/>
        </p:nvSpPr>
        <p:spPr>
          <a:xfrm>
            <a:off x="4060705" y="27958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6882858-470A-4D09-978E-19A7063E1589}"/>
              </a:ext>
            </a:extLst>
          </p:cNvPr>
          <p:cNvSpPr/>
          <p:nvPr/>
        </p:nvSpPr>
        <p:spPr>
          <a:xfrm>
            <a:off x="3501104" y="27958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6E8B0D0-E6F0-42DA-AF4C-F8D68C528006}"/>
              </a:ext>
            </a:extLst>
          </p:cNvPr>
          <p:cNvSpPr/>
          <p:nvPr/>
        </p:nvSpPr>
        <p:spPr>
          <a:xfrm>
            <a:off x="4620306" y="3422031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0CFF292-E09D-4455-9839-A649B2B136E1}"/>
              </a:ext>
            </a:extLst>
          </p:cNvPr>
          <p:cNvSpPr/>
          <p:nvPr/>
        </p:nvSpPr>
        <p:spPr>
          <a:xfrm>
            <a:off x="4060705" y="3422031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2EFD340-ED64-47B2-A077-D10634557098}"/>
              </a:ext>
            </a:extLst>
          </p:cNvPr>
          <p:cNvSpPr/>
          <p:nvPr/>
        </p:nvSpPr>
        <p:spPr>
          <a:xfrm>
            <a:off x="3501104" y="3422031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49FD289-0EEA-4CF7-81F4-C6CBF99F48FB}"/>
              </a:ext>
            </a:extLst>
          </p:cNvPr>
          <p:cNvSpPr/>
          <p:nvPr/>
        </p:nvSpPr>
        <p:spPr>
          <a:xfrm>
            <a:off x="4620306" y="4065743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3104FF6-3DE8-4774-8208-941A2B7C2B07}"/>
              </a:ext>
            </a:extLst>
          </p:cNvPr>
          <p:cNvSpPr/>
          <p:nvPr/>
        </p:nvSpPr>
        <p:spPr>
          <a:xfrm>
            <a:off x="4060705" y="4065743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7BF895E-4F85-481D-9343-E07F54DB95D9}"/>
              </a:ext>
            </a:extLst>
          </p:cNvPr>
          <p:cNvSpPr/>
          <p:nvPr/>
        </p:nvSpPr>
        <p:spPr>
          <a:xfrm>
            <a:off x="3501104" y="4065743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D7D846-5703-463E-B88C-88835A7DCB3C}"/>
              </a:ext>
            </a:extLst>
          </p:cNvPr>
          <p:cNvSpPr/>
          <p:nvPr/>
        </p:nvSpPr>
        <p:spPr>
          <a:xfrm>
            <a:off x="4620306" y="47094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029C47-837C-4D1E-86B2-DB9A2A439C60}"/>
              </a:ext>
            </a:extLst>
          </p:cNvPr>
          <p:cNvSpPr/>
          <p:nvPr/>
        </p:nvSpPr>
        <p:spPr>
          <a:xfrm>
            <a:off x="4060705" y="47094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1605AC7-ABB5-4247-A492-4C7F62BE7491}"/>
              </a:ext>
            </a:extLst>
          </p:cNvPr>
          <p:cNvSpPr/>
          <p:nvPr/>
        </p:nvSpPr>
        <p:spPr>
          <a:xfrm>
            <a:off x="3501104" y="47094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F45D823-A94B-403C-9D0D-CEB454A1D2F3}"/>
              </a:ext>
            </a:extLst>
          </p:cNvPr>
          <p:cNvSpPr/>
          <p:nvPr/>
        </p:nvSpPr>
        <p:spPr>
          <a:xfrm>
            <a:off x="4620306" y="53531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6A0BBEE-A7C3-469F-BC08-D37265D45CD8}"/>
              </a:ext>
            </a:extLst>
          </p:cNvPr>
          <p:cNvSpPr/>
          <p:nvPr/>
        </p:nvSpPr>
        <p:spPr>
          <a:xfrm>
            <a:off x="4060705" y="53531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-6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A50A9B3-BD47-4E73-A888-9487A2E7CFF7}"/>
              </a:ext>
            </a:extLst>
          </p:cNvPr>
          <p:cNvSpPr/>
          <p:nvPr/>
        </p:nvSpPr>
        <p:spPr>
          <a:xfrm>
            <a:off x="3501104" y="53531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CB8C92C-6BB2-4858-8256-93C7ADCC6FB1}"/>
              </a:ext>
            </a:extLst>
          </p:cNvPr>
          <p:cNvSpPr/>
          <p:nvPr/>
        </p:nvSpPr>
        <p:spPr>
          <a:xfrm>
            <a:off x="3193433" y="2152155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895B62B-3E49-43F0-8AE8-FCF22928B98E}"/>
              </a:ext>
            </a:extLst>
          </p:cNvPr>
          <p:cNvSpPr/>
          <p:nvPr/>
        </p:nvSpPr>
        <p:spPr>
          <a:xfrm>
            <a:off x="3193433" y="2795867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8D311FA-A4E7-4B3A-81B8-7AC1F64CCCA3}"/>
              </a:ext>
            </a:extLst>
          </p:cNvPr>
          <p:cNvSpPr/>
          <p:nvPr/>
        </p:nvSpPr>
        <p:spPr>
          <a:xfrm>
            <a:off x="3193433" y="3422031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1142E2C-B594-4E63-8019-04A9C4B7ECF8}"/>
              </a:ext>
            </a:extLst>
          </p:cNvPr>
          <p:cNvSpPr/>
          <p:nvPr/>
        </p:nvSpPr>
        <p:spPr>
          <a:xfrm>
            <a:off x="3193433" y="4065743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B487BA7-D06F-4BD6-8951-3DA6EE8CEBD4}"/>
              </a:ext>
            </a:extLst>
          </p:cNvPr>
          <p:cNvSpPr/>
          <p:nvPr/>
        </p:nvSpPr>
        <p:spPr>
          <a:xfrm>
            <a:off x="3193433" y="4709455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978F5D1-8909-436A-AB05-F8D983E141CD}"/>
              </a:ext>
            </a:extLst>
          </p:cNvPr>
          <p:cNvSpPr/>
          <p:nvPr/>
        </p:nvSpPr>
        <p:spPr>
          <a:xfrm>
            <a:off x="3193433" y="5353167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1" name="Freeform 35">
            <a:extLst>
              <a:ext uri="{FF2B5EF4-FFF2-40B4-BE49-F238E27FC236}">
                <a16:creationId xmlns:a16="http://schemas.microsoft.com/office/drawing/2014/main" id="{757AD3CF-24A3-4D42-BCE1-238323592E4C}"/>
              </a:ext>
            </a:extLst>
          </p:cNvPr>
          <p:cNvSpPr/>
          <p:nvPr/>
        </p:nvSpPr>
        <p:spPr>
          <a:xfrm rot="5400000">
            <a:off x="4722673" y="3375958"/>
            <a:ext cx="1287425" cy="72540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703BDC-61C2-45E2-A026-54BE36734DCA}"/>
              </a:ext>
            </a:extLst>
          </p:cNvPr>
          <p:cNvSpPr txBox="1"/>
          <p:nvPr/>
        </p:nvSpPr>
        <p:spPr>
          <a:xfrm>
            <a:off x="5479658" y="2913969"/>
            <a:ext cx="1551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K1(1) == K1(2)</a:t>
            </a:r>
          </a:p>
          <a:p>
            <a:r>
              <a:rPr lang="en-US" b="1" dirty="0">
                <a:solidFill>
                  <a:srgbClr val="C00000"/>
                </a:solidFill>
              </a:rPr>
              <a:t>K2(1) == K2(2)</a:t>
            </a:r>
          </a:p>
          <a:p>
            <a:r>
              <a:rPr lang="en-US" b="1" dirty="0">
                <a:solidFill>
                  <a:srgbClr val="C00000"/>
                </a:solidFill>
              </a:rPr>
              <a:t>K3(1) &gt; K3(2) </a:t>
            </a:r>
          </a:p>
        </p:txBody>
      </p:sp>
      <p:sp>
        <p:nvSpPr>
          <p:cNvPr id="96" name="Freeform 38">
            <a:extLst>
              <a:ext uri="{FF2B5EF4-FFF2-40B4-BE49-F238E27FC236}">
                <a16:creationId xmlns:a16="http://schemas.microsoft.com/office/drawing/2014/main" id="{8F842A0E-FA88-4075-AD44-2423966A4FC0}"/>
              </a:ext>
            </a:extLst>
          </p:cNvPr>
          <p:cNvSpPr/>
          <p:nvPr/>
        </p:nvSpPr>
        <p:spPr>
          <a:xfrm rot="16200000">
            <a:off x="4958937" y="3283602"/>
            <a:ext cx="649793" cy="237645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CB3332-BAD7-42C4-90C4-EDF72A30D438}"/>
              </a:ext>
            </a:extLst>
          </p:cNvPr>
          <p:cNvSpPr txBox="1"/>
          <p:nvPr/>
        </p:nvSpPr>
        <p:spPr>
          <a:xfrm rot="5400000">
            <a:off x="5136415" y="3237365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graphicFrame>
        <p:nvGraphicFramePr>
          <p:cNvPr id="127" name="Table 8">
            <a:extLst>
              <a:ext uri="{FF2B5EF4-FFF2-40B4-BE49-F238E27FC236}">
                <a16:creationId xmlns:a16="http://schemas.microsoft.com/office/drawing/2014/main" id="{A2655514-647A-4D00-A011-38D82A03B22F}"/>
              </a:ext>
            </a:extLst>
          </p:cNvPr>
          <p:cNvGraphicFramePr>
            <a:graphicFrameLocks noGrp="1"/>
          </p:cNvGraphicFramePr>
          <p:nvPr/>
        </p:nvGraphicFramePr>
        <p:xfrm>
          <a:off x="6579585" y="1739693"/>
          <a:ext cx="173356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63">
                  <a:extLst>
                    <a:ext uri="{9D8B030D-6E8A-4147-A177-3AD203B41FA5}">
                      <a16:colId xmlns:a16="http://schemas.microsoft.com/office/drawing/2014/main" val="2447178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78951719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182328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K1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K3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6831"/>
                  </a:ext>
                </a:extLst>
              </a:tr>
            </a:tbl>
          </a:graphicData>
        </a:graphic>
      </p:graphicFrame>
      <p:sp>
        <p:nvSpPr>
          <p:cNvPr id="128" name="Rectangle 127">
            <a:extLst>
              <a:ext uri="{FF2B5EF4-FFF2-40B4-BE49-F238E27FC236}">
                <a16:creationId xmlns:a16="http://schemas.microsoft.com/office/drawing/2014/main" id="{00D5EF50-F7E9-4014-AF42-825B7B5DB075}"/>
              </a:ext>
            </a:extLst>
          </p:cNvPr>
          <p:cNvSpPr/>
          <p:nvPr/>
        </p:nvSpPr>
        <p:spPr>
          <a:xfrm>
            <a:off x="7698787" y="21521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FEC4D15-C0B1-4A45-A252-C5D3813F48AC}"/>
              </a:ext>
            </a:extLst>
          </p:cNvPr>
          <p:cNvSpPr/>
          <p:nvPr/>
        </p:nvSpPr>
        <p:spPr>
          <a:xfrm>
            <a:off x="7139186" y="21521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D59FCD7-6825-424E-9793-20F89CB3978E}"/>
              </a:ext>
            </a:extLst>
          </p:cNvPr>
          <p:cNvSpPr/>
          <p:nvPr/>
        </p:nvSpPr>
        <p:spPr>
          <a:xfrm>
            <a:off x="6579585" y="21521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-5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562188E-F286-4D00-A437-F9FC4E06A00E}"/>
              </a:ext>
            </a:extLst>
          </p:cNvPr>
          <p:cNvSpPr/>
          <p:nvPr/>
        </p:nvSpPr>
        <p:spPr>
          <a:xfrm>
            <a:off x="7698787" y="2795867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D4CD0EB-254C-432F-BD2D-611881C28A5A}"/>
              </a:ext>
            </a:extLst>
          </p:cNvPr>
          <p:cNvSpPr/>
          <p:nvPr/>
        </p:nvSpPr>
        <p:spPr>
          <a:xfrm>
            <a:off x="7139186" y="2795867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CEEE0B5-5E0D-4F4A-A71E-991878FA5283}"/>
              </a:ext>
            </a:extLst>
          </p:cNvPr>
          <p:cNvSpPr/>
          <p:nvPr/>
        </p:nvSpPr>
        <p:spPr>
          <a:xfrm>
            <a:off x="6579585" y="2795867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C6F4D62-4106-41AD-A62F-1BD45010229A}"/>
              </a:ext>
            </a:extLst>
          </p:cNvPr>
          <p:cNvSpPr/>
          <p:nvPr/>
        </p:nvSpPr>
        <p:spPr>
          <a:xfrm>
            <a:off x="7698787" y="3422031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7287CC1-5C3A-433D-A1CB-750916B3C176}"/>
              </a:ext>
            </a:extLst>
          </p:cNvPr>
          <p:cNvSpPr/>
          <p:nvPr/>
        </p:nvSpPr>
        <p:spPr>
          <a:xfrm>
            <a:off x="7139186" y="3422031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69E0457-51A9-43E8-9A9E-D65C42904A7F}"/>
              </a:ext>
            </a:extLst>
          </p:cNvPr>
          <p:cNvSpPr/>
          <p:nvPr/>
        </p:nvSpPr>
        <p:spPr>
          <a:xfrm>
            <a:off x="6579585" y="3422031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C3FB31F-7CB9-4ED2-9382-19059B639E45}"/>
              </a:ext>
            </a:extLst>
          </p:cNvPr>
          <p:cNvSpPr/>
          <p:nvPr/>
        </p:nvSpPr>
        <p:spPr>
          <a:xfrm>
            <a:off x="7698787" y="4065743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2BCAEB6-D723-4BEB-9EC6-86CAB7C79A02}"/>
              </a:ext>
            </a:extLst>
          </p:cNvPr>
          <p:cNvSpPr/>
          <p:nvPr/>
        </p:nvSpPr>
        <p:spPr>
          <a:xfrm>
            <a:off x="7139186" y="4065743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8494FA8-595E-44DB-96A3-A0A189D5DF9F}"/>
              </a:ext>
            </a:extLst>
          </p:cNvPr>
          <p:cNvSpPr/>
          <p:nvPr/>
        </p:nvSpPr>
        <p:spPr>
          <a:xfrm>
            <a:off x="6579585" y="4065743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D04C198-8421-4661-ADA5-8B5A4F7862A8}"/>
              </a:ext>
            </a:extLst>
          </p:cNvPr>
          <p:cNvSpPr/>
          <p:nvPr/>
        </p:nvSpPr>
        <p:spPr>
          <a:xfrm>
            <a:off x="7698787" y="47094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864E013-2ACD-4A80-A0B8-663BE293BA15}"/>
              </a:ext>
            </a:extLst>
          </p:cNvPr>
          <p:cNvSpPr/>
          <p:nvPr/>
        </p:nvSpPr>
        <p:spPr>
          <a:xfrm>
            <a:off x="7139186" y="47094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3EDF89B-ACF3-415D-BB5F-312D8A196B63}"/>
              </a:ext>
            </a:extLst>
          </p:cNvPr>
          <p:cNvSpPr/>
          <p:nvPr/>
        </p:nvSpPr>
        <p:spPr>
          <a:xfrm>
            <a:off x="6579585" y="47094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8673CC5-2E9F-48E9-89C2-050152C76D96}"/>
              </a:ext>
            </a:extLst>
          </p:cNvPr>
          <p:cNvSpPr/>
          <p:nvPr/>
        </p:nvSpPr>
        <p:spPr>
          <a:xfrm>
            <a:off x="7698787" y="53531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AF01A28-8F0D-45E8-B50F-EB187399B1D1}"/>
              </a:ext>
            </a:extLst>
          </p:cNvPr>
          <p:cNvSpPr/>
          <p:nvPr/>
        </p:nvSpPr>
        <p:spPr>
          <a:xfrm>
            <a:off x="7139186" y="53531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-6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3FED8FC-AE89-4E98-972F-F56B12B51008}"/>
              </a:ext>
            </a:extLst>
          </p:cNvPr>
          <p:cNvSpPr/>
          <p:nvPr/>
        </p:nvSpPr>
        <p:spPr>
          <a:xfrm>
            <a:off x="6579585" y="53531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F3D3923-EB20-4F4C-9B3A-88840EE7EC78}"/>
              </a:ext>
            </a:extLst>
          </p:cNvPr>
          <p:cNvSpPr/>
          <p:nvPr/>
        </p:nvSpPr>
        <p:spPr>
          <a:xfrm>
            <a:off x="6271914" y="2152155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1AA7904-FFCC-4BA6-9BA3-83A710BFE3B4}"/>
              </a:ext>
            </a:extLst>
          </p:cNvPr>
          <p:cNvSpPr/>
          <p:nvPr/>
        </p:nvSpPr>
        <p:spPr>
          <a:xfrm>
            <a:off x="6271914" y="2795867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8988B67-9D65-4320-A1E9-39E22262714F}"/>
              </a:ext>
            </a:extLst>
          </p:cNvPr>
          <p:cNvSpPr/>
          <p:nvPr/>
        </p:nvSpPr>
        <p:spPr>
          <a:xfrm>
            <a:off x="6271914" y="3422031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C2F593E-5DDC-4F34-9B33-2CD279D2EB50}"/>
              </a:ext>
            </a:extLst>
          </p:cNvPr>
          <p:cNvSpPr/>
          <p:nvPr/>
        </p:nvSpPr>
        <p:spPr>
          <a:xfrm>
            <a:off x="6271914" y="4065743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436C228-94A0-4811-85CC-48D2478728B1}"/>
              </a:ext>
            </a:extLst>
          </p:cNvPr>
          <p:cNvSpPr/>
          <p:nvPr/>
        </p:nvSpPr>
        <p:spPr>
          <a:xfrm>
            <a:off x="6271914" y="4709455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3D3CD88-DB49-4039-ADE3-066D92702824}"/>
              </a:ext>
            </a:extLst>
          </p:cNvPr>
          <p:cNvSpPr/>
          <p:nvPr/>
        </p:nvSpPr>
        <p:spPr>
          <a:xfrm>
            <a:off x="6271914" y="5353167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52" name="Freeform 35">
            <a:extLst>
              <a:ext uri="{FF2B5EF4-FFF2-40B4-BE49-F238E27FC236}">
                <a16:creationId xmlns:a16="http://schemas.microsoft.com/office/drawing/2014/main" id="{4EBD65AA-78BF-4B42-BCFB-2DB5565404AD}"/>
              </a:ext>
            </a:extLst>
          </p:cNvPr>
          <p:cNvSpPr/>
          <p:nvPr/>
        </p:nvSpPr>
        <p:spPr>
          <a:xfrm rot="5400000">
            <a:off x="7801154" y="4663384"/>
            <a:ext cx="1287425" cy="72540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B12A210-EE87-4FDA-9BA0-183C9F56C657}"/>
              </a:ext>
            </a:extLst>
          </p:cNvPr>
          <p:cNvSpPr txBox="1"/>
          <p:nvPr/>
        </p:nvSpPr>
        <p:spPr>
          <a:xfrm>
            <a:off x="8481137" y="4376488"/>
            <a:ext cx="1551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K1(3) == K1(4)</a:t>
            </a:r>
          </a:p>
          <a:p>
            <a:r>
              <a:rPr lang="en-US" b="1" dirty="0">
                <a:solidFill>
                  <a:srgbClr val="C00000"/>
                </a:solidFill>
              </a:rPr>
              <a:t>K2(3) &gt; K2(4) </a:t>
            </a:r>
          </a:p>
        </p:txBody>
      </p:sp>
      <p:sp>
        <p:nvSpPr>
          <p:cNvPr id="154" name="Freeform 38">
            <a:extLst>
              <a:ext uri="{FF2B5EF4-FFF2-40B4-BE49-F238E27FC236}">
                <a16:creationId xmlns:a16="http://schemas.microsoft.com/office/drawing/2014/main" id="{C538A854-5220-4100-B87D-79655B54F167}"/>
              </a:ext>
            </a:extLst>
          </p:cNvPr>
          <p:cNvSpPr/>
          <p:nvPr/>
        </p:nvSpPr>
        <p:spPr>
          <a:xfrm rot="16200000">
            <a:off x="8043969" y="4612071"/>
            <a:ext cx="649793" cy="237645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0D26E87-E283-4A87-B4C6-27568DB11CED}"/>
              </a:ext>
            </a:extLst>
          </p:cNvPr>
          <p:cNvSpPr txBox="1"/>
          <p:nvPr/>
        </p:nvSpPr>
        <p:spPr>
          <a:xfrm rot="5400000">
            <a:off x="8202034" y="4546227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graphicFrame>
        <p:nvGraphicFramePr>
          <p:cNvPr id="90" name="Table 8">
            <a:extLst>
              <a:ext uri="{FF2B5EF4-FFF2-40B4-BE49-F238E27FC236}">
                <a16:creationId xmlns:a16="http://schemas.microsoft.com/office/drawing/2014/main" id="{82F5FB92-D54F-463A-934C-EA50BDA49634}"/>
              </a:ext>
            </a:extLst>
          </p:cNvPr>
          <p:cNvGraphicFramePr>
            <a:graphicFrameLocks noGrp="1"/>
          </p:cNvGraphicFramePr>
          <p:nvPr/>
        </p:nvGraphicFramePr>
        <p:xfrm>
          <a:off x="9693204" y="1739693"/>
          <a:ext cx="1733564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163">
                  <a:extLst>
                    <a:ext uri="{9D8B030D-6E8A-4147-A177-3AD203B41FA5}">
                      <a16:colId xmlns:a16="http://schemas.microsoft.com/office/drawing/2014/main" val="244717836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789517190"/>
                    </a:ext>
                  </a:extLst>
                </a:gridCol>
                <a:gridCol w="598901">
                  <a:extLst>
                    <a:ext uri="{9D8B030D-6E8A-4147-A177-3AD203B41FA5}">
                      <a16:colId xmlns:a16="http://schemas.microsoft.com/office/drawing/2014/main" val="1823281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K1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K3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6831"/>
                  </a:ext>
                </a:extLst>
              </a:tr>
            </a:tbl>
          </a:graphicData>
        </a:graphic>
      </p:graphicFrame>
      <p:sp>
        <p:nvSpPr>
          <p:cNvPr id="92" name="Rectangle 91">
            <a:extLst>
              <a:ext uri="{FF2B5EF4-FFF2-40B4-BE49-F238E27FC236}">
                <a16:creationId xmlns:a16="http://schemas.microsoft.com/office/drawing/2014/main" id="{B1CCDB9A-6130-4C09-B627-D3DA3300D670}"/>
              </a:ext>
            </a:extLst>
          </p:cNvPr>
          <p:cNvSpPr/>
          <p:nvPr/>
        </p:nvSpPr>
        <p:spPr>
          <a:xfrm>
            <a:off x="10812406" y="21521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7CC4D01-10E2-40EA-92E7-12668292EC67}"/>
              </a:ext>
            </a:extLst>
          </p:cNvPr>
          <p:cNvSpPr/>
          <p:nvPr/>
        </p:nvSpPr>
        <p:spPr>
          <a:xfrm>
            <a:off x="10252805" y="21521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D094A80-C4A8-4C38-B23D-60091C74C1DE}"/>
              </a:ext>
            </a:extLst>
          </p:cNvPr>
          <p:cNvSpPr/>
          <p:nvPr/>
        </p:nvSpPr>
        <p:spPr>
          <a:xfrm>
            <a:off x="9693204" y="2152155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-5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7A1E887-51EE-4ABD-A6EC-1EF9313C7074}"/>
              </a:ext>
            </a:extLst>
          </p:cNvPr>
          <p:cNvSpPr/>
          <p:nvPr/>
        </p:nvSpPr>
        <p:spPr>
          <a:xfrm>
            <a:off x="10812406" y="27958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18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E80746E-4EEB-4D19-9FD1-13F6A1F76912}"/>
              </a:ext>
            </a:extLst>
          </p:cNvPr>
          <p:cNvSpPr/>
          <p:nvPr/>
        </p:nvSpPr>
        <p:spPr>
          <a:xfrm>
            <a:off x="10252805" y="27958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96F4FC0-D2CD-433C-8EBC-0C09A7086759}"/>
              </a:ext>
            </a:extLst>
          </p:cNvPr>
          <p:cNvSpPr/>
          <p:nvPr/>
        </p:nvSpPr>
        <p:spPr>
          <a:xfrm>
            <a:off x="9693204" y="27958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1036678-2957-47A4-AB46-EA62F6BCEC7A}"/>
              </a:ext>
            </a:extLst>
          </p:cNvPr>
          <p:cNvSpPr/>
          <p:nvPr/>
        </p:nvSpPr>
        <p:spPr>
          <a:xfrm>
            <a:off x="10812406" y="3422031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55B2DD9-B04E-4F17-82CE-2EC736723A19}"/>
              </a:ext>
            </a:extLst>
          </p:cNvPr>
          <p:cNvSpPr/>
          <p:nvPr/>
        </p:nvSpPr>
        <p:spPr>
          <a:xfrm>
            <a:off x="10252805" y="3422031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476188-D075-45DE-9133-7CACEAC32274}"/>
              </a:ext>
            </a:extLst>
          </p:cNvPr>
          <p:cNvSpPr/>
          <p:nvPr/>
        </p:nvSpPr>
        <p:spPr>
          <a:xfrm>
            <a:off x="9693204" y="3422031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1EAAE6E-7487-4488-B7AB-0068483A45EC}"/>
              </a:ext>
            </a:extLst>
          </p:cNvPr>
          <p:cNvSpPr/>
          <p:nvPr/>
        </p:nvSpPr>
        <p:spPr>
          <a:xfrm>
            <a:off x="10812406" y="4065743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C5D9EF4-D00D-4361-8F80-BC916F816353}"/>
              </a:ext>
            </a:extLst>
          </p:cNvPr>
          <p:cNvSpPr/>
          <p:nvPr/>
        </p:nvSpPr>
        <p:spPr>
          <a:xfrm>
            <a:off x="10252805" y="4065743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D0B1E0A-4C0D-4690-BDEB-9EC3D702901E}"/>
              </a:ext>
            </a:extLst>
          </p:cNvPr>
          <p:cNvSpPr/>
          <p:nvPr/>
        </p:nvSpPr>
        <p:spPr>
          <a:xfrm>
            <a:off x="9693204" y="4065743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22D2622-28D9-4F09-9C99-C9923ED7625C}"/>
              </a:ext>
            </a:extLst>
          </p:cNvPr>
          <p:cNvSpPr/>
          <p:nvPr/>
        </p:nvSpPr>
        <p:spPr>
          <a:xfrm>
            <a:off x="10812406" y="4709455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FDA1308-07AE-45D2-B6F3-811C346E97BA}"/>
              </a:ext>
            </a:extLst>
          </p:cNvPr>
          <p:cNvSpPr/>
          <p:nvPr/>
        </p:nvSpPr>
        <p:spPr>
          <a:xfrm>
            <a:off x="10252805" y="4709455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4E184C4-F7AA-4C87-B52B-FC43BB197938}"/>
              </a:ext>
            </a:extLst>
          </p:cNvPr>
          <p:cNvSpPr/>
          <p:nvPr/>
        </p:nvSpPr>
        <p:spPr>
          <a:xfrm>
            <a:off x="9693204" y="4709455"/>
            <a:ext cx="559601" cy="643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F8730FC-9FA6-46A9-86C6-87ADA1E3D4E8}"/>
              </a:ext>
            </a:extLst>
          </p:cNvPr>
          <p:cNvSpPr/>
          <p:nvPr/>
        </p:nvSpPr>
        <p:spPr>
          <a:xfrm>
            <a:off x="10812406" y="53531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D83B69D-B9B5-4D6B-90DE-36766D004EE2}"/>
              </a:ext>
            </a:extLst>
          </p:cNvPr>
          <p:cNvSpPr/>
          <p:nvPr/>
        </p:nvSpPr>
        <p:spPr>
          <a:xfrm>
            <a:off x="10252805" y="53531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-6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B1E65E7-8B26-49D7-81CC-BD6F7564F16E}"/>
              </a:ext>
            </a:extLst>
          </p:cNvPr>
          <p:cNvSpPr/>
          <p:nvPr/>
        </p:nvSpPr>
        <p:spPr>
          <a:xfrm>
            <a:off x="9693204" y="5353167"/>
            <a:ext cx="559601" cy="643712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15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3C384D9-0E32-4F2E-A0B3-841FB501EFCD}"/>
              </a:ext>
            </a:extLst>
          </p:cNvPr>
          <p:cNvSpPr/>
          <p:nvPr/>
        </p:nvSpPr>
        <p:spPr>
          <a:xfrm>
            <a:off x="9385533" y="2152155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DF5F605-D35D-4D7A-BE67-4C43CB417A63}"/>
              </a:ext>
            </a:extLst>
          </p:cNvPr>
          <p:cNvSpPr/>
          <p:nvPr/>
        </p:nvSpPr>
        <p:spPr>
          <a:xfrm>
            <a:off x="9385533" y="2795867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C62FCE5-5B09-4CE0-B7A5-D2555BB42818}"/>
              </a:ext>
            </a:extLst>
          </p:cNvPr>
          <p:cNvSpPr/>
          <p:nvPr/>
        </p:nvSpPr>
        <p:spPr>
          <a:xfrm>
            <a:off x="9385533" y="3422031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A9C31D4-C8E7-4E9E-A756-0C01340F0EF0}"/>
              </a:ext>
            </a:extLst>
          </p:cNvPr>
          <p:cNvSpPr/>
          <p:nvPr/>
        </p:nvSpPr>
        <p:spPr>
          <a:xfrm>
            <a:off x="9385533" y="4065743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2C7B89F-FEE4-4E4B-83FD-117A74F48FBD}"/>
              </a:ext>
            </a:extLst>
          </p:cNvPr>
          <p:cNvSpPr/>
          <p:nvPr/>
        </p:nvSpPr>
        <p:spPr>
          <a:xfrm>
            <a:off x="9385533" y="4709455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82D65A4-C0AC-4418-9C8A-05B591BF9D85}"/>
              </a:ext>
            </a:extLst>
          </p:cNvPr>
          <p:cNvSpPr/>
          <p:nvPr/>
        </p:nvSpPr>
        <p:spPr>
          <a:xfrm>
            <a:off x="9385533" y="5353167"/>
            <a:ext cx="252910" cy="643712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1C971D7-879B-4957-B3DC-36E9BAE43D2D}"/>
              </a:ext>
            </a:extLst>
          </p:cNvPr>
          <p:cNvSpPr txBox="1"/>
          <p:nvPr/>
        </p:nvSpPr>
        <p:spPr>
          <a:xfrm>
            <a:off x="9040266" y="6077464"/>
            <a:ext cx="300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Sorted data with Multiple Key  </a:t>
            </a:r>
          </a:p>
        </p:txBody>
      </p:sp>
    </p:spTree>
    <p:extLst>
      <p:ext uri="{BB962C8B-B14F-4D97-AF65-F5344CB8AC3E}">
        <p14:creationId xmlns:p14="http://schemas.microsoft.com/office/powerpoint/2010/main" val="199768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0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1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1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1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58" grpId="1" animBg="1"/>
      <p:bldP spid="59" grpId="0"/>
      <p:bldP spid="59" grpId="1"/>
      <p:bldP spid="60" grpId="0" animBg="1"/>
      <p:bldP spid="61" grpId="0"/>
      <p:bldP spid="63" grpId="0" animBg="1"/>
      <p:bldP spid="64" grpId="0" animBg="1"/>
      <p:bldP spid="65" grpId="0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1" grpId="0" animBg="1"/>
      <p:bldP spid="91" grpId="1" animBg="1"/>
      <p:bldP spid="93" grpId="0"/>
      <p:bldP spid="93" grpId="1"/>
      <p:bldP spid="96" grpId="0" animBg="1"/>
      <p:bldP spid="97" grpId="0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2" grpId="1" animBg="1"/>
      <p:bldP spid="153" grpId="0"/>
      <p:bldP spid="153" grpId="1"/>
      <p:bldP spid="154" grpId="0" animBg="1"/>
      <p:bldP spid="155" grpId="0"/>
      <p:bldP spid="92" grpId="0" animBg="1"/>
      <p:bldP spid="94" grpId="0" animBg="1"/>
      <p:bldP spid="95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1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shruti.maniar@darshan.ac.in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97277 47317 (CE Department)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Shruti Maniar</a:t>
            </a:r>
          </a:p>
        </p:txBody>
      </p:sp>
      <p:sp>
        <p:nvSpPr>
          <p:cNvPr id="9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24" y="5211251"/>
            <a:ext cx="1350943" cy="1359878"/>
          </a:xfrm>
        </p:spPr>
      </p:pic>
    </p:spTree>
    <p:extLst>
      <p:ext uri="{BB962C8B-B14F-4D97-AF65-F5344CB8AC3E}">
        <p14:creationId xmlns:p14="http://schemas.microsoft.com/office/powerpoint/2010/main" val="275626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– Algorithm (Recursive Approach)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06826"/>
            <a:ext cx="9575358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Input: Sorted Array A, integer key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Output: first index of key in A, 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or -1 if not found </a:t>
            </a:r>
          </a:p>
          <a:p>
            <a:r>
              <a:rPr lang="en-IN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sz="24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IN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(A, left, right, key)</a:t>
            </a:r>
          </a:p>
          <a:p>
            <a:r>
              <a:rPr lang="en-IN" sz="2400" b="1" dirty="0">
                <a:latin typeface="Consolas" pitchFamily="49" charset="0"/>
                <a:cs typeface="Consolas" pitchFamily="49" charset="0"/>
              </a:rPr>
              <a:t>left = 0, right = n-1</a:t>
            </a:r>
          </a:p>
          <a:p>
            <a:r>
              <a:rPr lang="en-IN" sz="2400" b="1" dirty="0">
                <a:latin typeface="Consolas" pitchFamily="49" charset="0"/>
                <a:cs typeface="Consolas" pitchFamily="49" charset="0"/>
              </a:rPr>
              <a:t>if left &lt;= right 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middle = index halfway between left, right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if A[middle] matches key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 return middle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else if key less than A[middle]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 return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(A, left, </a:t>
            </a:r>
            <a:r>
              <a:rPr lang="en-IN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middle - 1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 key)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 return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(A, </a:t>
            </a:r>
            <a:r>
              <a:rPr lang="en-IN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middle + 1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IN" sz="2400" b="1" dirty="0"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 key)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343659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vs. Binary Search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640630"/>
              </p:ext>
            </p:extLst>
          </p:nvPr>
        </p:nvGraphicFramePr>
        <p:xfrm>
          <a:off x="346229" y="1054528"/>
          <a:ext cx="11714008" cy="132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5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3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501">
                <a:tc>
                  <a:txBody>
                    <a:bodyPr/>
                    <a:lstStyle/>
                    <a:p>
                      <a:r>
                        <a:rPr lang="en-US" sz="2100" b="1" dirty="0"/>
                        <a:t>Aspect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dirty="0"/>
                        <a:t>Linear 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1" dirty="0"/>
                        <a:t>Binary 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Prerequisites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work on both sorted and unsorted arrays.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requires the input array to be sorted only.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325E7D-0937-C40C-DB59-2D166FE35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246067"/>
              </p:ext>
            </p:extLst>
          </p:nvPr>
        </p:nvGraphicFramePr>
        <p:xfrm>
          <a:off x="346229" y="2380408"/>
          <a:ext cx="11714008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5451">
                  <a:extLst>
                    <a:ext uri="{9D8B030D-6E8A-4147-A177-3AD203B41FA5}">
                      <a16:colId xmlns:a16="http://schemas.microsoft.com/office/drawing/2014/main" val="926165346"/>
                    </a:ext>
                  </a:extLst>
                </a:gridCol>
                <a:gridCol w="4895094">
                  <a:extLst>
                    <a:ext uri="{9D8B030D-6E8A-4147-A177-3AD203B41FA5}">
                      <a16:colId xmlns:a16="http://schemas.microsoft.com/office/drawing/2014/main" val="2041637328"/>
                    </a:ext>
                  </a:extLst>
                </a:gridCol>
                <a:gridCol w="5153463">
                  <a:extLst>
                    <a:ext uri="{9D8B030D-6E8A-4147-A177-3AD203B41FA5}">
                      <a16:colId xmlns:a16="http://schemas.microsoft.com/office/drawing/2014/main" val="538944757"/>
                    </a:ext>
                  </a:extLst>
                </a:gridCol>
              </a:tblGrid>
              <a:tr h="346223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Efficiency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Less efficient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comparatively.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More efficient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than linear search, especially for large datasets.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9211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F3877F-7551-DCAF-191F-93B6FD059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029096"/>
              </p:ext>
            </p:extLst>
          </p:nvPr>
        </p:nvGraphicFramePr>
        <p:xfrm>
          <a:off x="346229" y="3025141"/>
          <a:ext cx="11714008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7256">
                  <a:extLst>
                    <a:ext uri="{9D8B030D-6E8A-4147-A177-3AD203B41FA5}">
                      <a16:colId xmlns:a16="http://schemas.microsoft.com/office/drawing/2014/main" val="2657036283"/>
                    </a:ext>
                  </a:extLst>
                </a:gridCol>
                <a:gridCol w="4893289">
                  <a:extLst>
                    <a:ext uri="{9D8B030D-6E8A-4147-A177-3AD203B41FA5}">
                      <a16:colId xmlns:a16="http://schemas.microsoft.com/office/drawing/2014/main" val="857961393"/>
                    </a:ext>
                  </a:extLst>
                </a:gridCol>
                <a:gridCol w="5153463">
                  <a:extLst>
                    <a:ext uri="{9D8B030D-6E8A-4147-A177-3AD203B41FA5}">
                      <a16:colId xmlns:a16="http://schemas.microsoft.com/office/drawing/2014/main" val="2969725467"/>
                    </a:ext>
                  </a:extLst>
                </a:gridCol>
              </a:tblGrid>
              <a:tr h="600329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 Complexity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kern="1200" dirty="0">
                          <a:solidFill>
                            <a:schemeClr val="dk1"/>
                          </a:solidFill>
                        </a:rPr>
                        <a:t>O(n)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106680" marB="1066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O(log</a:t>
                      </a:r>
                      <a:r>
                        <a:rPr lang="en-US" sz="1800" b="1" kern="1200" baseline="-25000" dirty="0">
                          <a:solidFill>
                            <a:schemeClr val="dk1"/>
                          </a:solidFill>
                          <a:effectLst/>
                        </a:rPr>
                        <a:t>2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</a:rPr>
                        <a:t>n)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529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34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23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sort is a simple sorting algorithm.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list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divided into two parts</a:t>
            </a:r>
            <a:r>
              <a:rPr lang="en-US" dirty="0"/>
              <a:t>, </a:t>
            </a:r>
          </a:p>
          <a:p>
            <a:pPr lvl="1">
              <a:buClrTx/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sorted part </a:t>
            </a:r>
            <a:r>
              <a:rPr lang="en-US" dirty="0"/>
              <a:t>at the </a:t>
            </a:r>
            <a:r>
              <a:rPr lang="en-US" b="1" dirty="0">
                <a:solidFill>
                  <a:srgbClr val="C00000"/>
                </a:solidFill>
              </a:rPr>
              <a:t>left end </a:t>
            </a:r>
            <a:r>
              <a:rPr lang="en-US" dirty="0"/>
              <a:t>and </a:t>
            </a:r>
          </a:p>
          <a:p>
            <a:pPr lvl="1">
              <a:buClrTx/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unsorted part </a:t>
            </a:r>
            <a:r>
              <a:rPr lang="en-US" dirty="0"/>
              <a:t>at the </a:t>
            </a:r>
            <a:r>
              <a:rPr lang="en-US" b="1" dirty="0">
                <a:solidFill>
                  <a:srgbClr val="C00000"/>
                </a:solidFill>
              </a:rPr>
              <a:t>right end</a:t>
            </a:r>
            <a:r>
              <a:rPr lang="en-US" dirty="0"/>
              <a:t>. </a:t>
            </a:r>
          </a:p>
          <a:p>
            <a:r>
              <a:rPr lang="en-US" dirty="0"/>
              <a:t>Initially, the sorted part is empty and the unsorted part is the entire list.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smallest element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selected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the </a:t>
            </a:r>
            <a:r>
              <a:rPr lang="en-US" b="1" dirty="0">
                <a:solidFill>
                  <a:srgbClr val="C00000"/>
                </a:solidFill>
              </a:rPr>
              <a:t>unsorted array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swapped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with the </a:t>
            </a:r>
            <a:r>
              <a:rPr lang="en-US" b="1" dirty="0">
                <a:solidFill>
                  <a:srgbClr val="C00000"/>
                </a:solidFill>
              </a:rPr>
              <a:t>leftmost element</a:t>
            </a:r>
            <a:r>
              <a:rPr lang="en-US" dirty="0"/>
              <a:t>, and that element becomes a part of the sorted array. </a:t>
            </a:r>
          </a:p>
          <a:p>
            <a:r>
              <a:rPr lang="en-US" dirty="0"/>
              <a:t>This process continues moving unsorted array boundary by one element to the right.</a:t>
            </a:r>
          </a:p>
        </p:txBody>
      </p:sp>
    </p:spTree>
    <p:extLst>
      <p:ext uri="{BB962C8B-B14F-4D97-AF65-F5344CB8AC3E}">
        <p14:creationId xmlns:p14="http://schemas.microsoft.com/office/powerpoint/2010/main" val="334709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algorithm works well with small data sets.</a:t>
            </a:r>
          </a:p>
          <a:p>
            <a:r>
              <a:rPr lang="en-US" dirty="0"/>
              <a:t>This algorithm is </a:t>
            </a:r>
            <a:r>
              <a:rPr lang="en-US" b="1" dirty="0">
                <a:solidFill>
                  <a:srgbClr val="C00000"/>
                </a:solidFill>
              </a:rPr>
              <a:t>not suitable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large data sets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 its average/best/worst case complexities are of </a:t>
            </a:r>
            <a:r>
              <a:rPr lang="en-US" b="1" dirty="0">
                <a:solidFill>
                  <a:srgbClr val="C00000"/>
                </a:solidFill>
              </a:rPr>
              <a:t>Ο(n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, where n is the number of items.</a:t>
            </a:r>
          </a:p>
          <a:p>
            <a:r>
              <a:rPr lang="en-US" dirty="0"/>
              <a:t>This algorithm is </a:t>
            </a:r>
            <a:r>
              <a:rPr lang="en-US" b="1" dirty="0">
                <a:solidFill>
                  <a:srgbClr val="C00000"/>
                </a:solidFill>
              </a:rPr>
              <a:t>not stable algorithm</a:t>
            </a:r>
            <a:r>
              <a:rPr lang="en-US" dirty="0"/>
              <a:t>, as it doesn’t preserve the relative order of items with equal keys.</a:t>
            </a:r>
          </a:p>
          <a:p>
            <a:r>
              <a:rPr lang="en-US" dirty="0"/>
              <a:t>It is an </a:t>
            </a:r>
            <a:r>
              <a:rPr lang="en-US" b="1" dirty="0">
                <a:solidFill>
                  <a:srgbClr val="C00000"/>
                </a:solidFill>
              </a:rPr>
              <a:t>in-place algorithm</a:t>
            </a:r>
            <a:r>
              <a:rPr lang="en-US" dirty="0"/>
              <a:t>, as it doesn’t require any extra space.</a:t>
            </a:r>
          </a:p>
        </p:txBody>
      </p:sp>
    </p:spTree>
    <p:extLst>
      <p:ext uri="{BB962C8B-B14F-4D97-AF65-F5344CB8AC3E}">
        <p14:creationId xmlns:p14="http://schemas.microsoft.com/office/powerpoint/2010/main" val="20355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47528" y="1272972"/>
          <a:ext cx="52154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73124" y="811308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0" y="2030507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0" y="2030507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 :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23528" y="2777267"/>
          <a:ext cx="52154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49124" y="2315603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023528" y="3310667"/>
          <a:ext cx="5215472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905000" y="3947175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5000" y="3947175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2 :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543800" y="4366275"/>
            <a:ext cx="244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0, value = 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33600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7000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079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413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747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081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415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749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33600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67000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079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413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747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081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3415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8749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17428" y="4917177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Index = 3, value = -5</a:t>
            </a:r>
          </a:p>
        </p:txBody>
      </p:sp>
      <p:sp>
        <p:nvSpPr>
          <p:cNvPr id="36" name="Freeform 35"/>
          <p:cNvSpPr/>
          <p:nvPr/>
        </p:nvSpPr>
        <p:spPr>
          <a:xfrm>
            <a:off x="2133601" y="4697508"/>
            <a:ext cx="4262077" cy="122945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661238" y="4316507"/>
            <a:ext cx="37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(elements 0 to 7)</a:t>
            </a:r>
          </a:p>
        </p:txBody>
      </p:sp>
      <p:sp>
        <p:nvSpPr>
          <p:cNvPr id="39" name="Freeform 38"/>
          <p:cNvSpPr/>
          <p:nvPr/>
        </p:nvSpPr>
        <p:spPr>
          <a:xfrm>
            <a:off x="2390274" y="5611907"/>
            <a:ext cx="1636294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757029" y="5840507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133600" y="487231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741336" y="4872319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08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3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9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/>
      <p:bldP spid="12" grpId="0" animBg="1"/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/>
      <p:bldP spid="36" grpId="0" animBg="1"/>
      <p:bldP spid="37" grpId="0"/>
      <p:bldP spid="39" grpId="0" animBg="1"/>
      <p:bldP spid="40" grpId="0"/>
      <p:bldP spid="41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8511" y="889490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3 :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752600" y="161638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9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33603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38937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271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05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939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52600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0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269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603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937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271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605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939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1" name="Freeform 20"/>
          <p:cNvSpPr/>
          <p:nvPr/>
        </p:nvSpPr>
        <p:spPr>
          <a:xfrm>
            <a:off x="2286001" y="1430261"/>
            <a:ext cx="3741337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11112" y="1077337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(elements 1 to 7)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889490"/>
            <a:ext cx="244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1, value =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46028" y="1440392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1, value =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2022" y="2696599"/>
            <a:ext cx="490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Swapping as min value is already at right place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86000" y="161638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752600" y="3229999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52600" y="3229999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4 :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1752600" y="4390568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286000" y="4390568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8269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3603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937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4271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9605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939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752600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286000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269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603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937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271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9605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4939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5" name="Freeform 44"/>
          <p:cNvSpPr/>
          <p:nvPr/>
        </p:nvSpPr>
        <p:spPr>
          <a:xfrm>
            <a:off x="2819401" y="4197073"/>
            <a:ext cx="3207937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743200" y="3511273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2 to 7)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22225" y="3953899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2, value = 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95853" y="4504801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5, value = 2</a:t>
            </a:r>
          </a:p>
        </p:txBody>
      </p:sp>
      <p:sp>
        <p:nvSpPr>
          <p:cNvPr id="49" name="Freeform 48"/>
          <p:cNvSpPr/>
          <p:nvPr/>
        </p:nvSpPr>
        <p:spPr>
          <a:xfrm>
            <a:off x="3075589" y="5211199"/>
            <a:ext cx="1636294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442344" y="5439799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826936" y="4390568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27136" y="4390568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349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1" grpId="0" animBg="1"/>
      <p:bldP spid="42" grpId="0" animBg="1"/>
      <p:bldP spid="42" grpId="1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 animBg="1"/>
      <p:bldP spid="50" grpId="0"/>
      <p:bldP spid="52" grpId="0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797860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5 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752600" y="195842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195842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2826936" y="195842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3360336" y="195842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3736" y="195842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27136" y="195842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60536" y="195842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93936" y="195842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52600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0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269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603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937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271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605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939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2" name="Freeform 21"/>
          <p:cNvSpPr/>
          <p:nvPr/>
        </p:nvSpPr>
        <p:spPr>
          <a:xfrm>
            <a:off x="3360337" y="1764934"/>
            <a:ext cx="2667001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522225" y="1521760"/>
            <a:ext cx="244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3, value = 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95853" y="2072662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3, value = 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52600" y="3781328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6 :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1752600" y="494189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86000" y="494189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26936" y="494189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60336" y="494189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93736" y="494189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427136" y="494189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0536" y="494189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93936" y="494189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52600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86000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269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3603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937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4271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605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939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7" name="Freeform 46"/>
          <p:cNvSpPr/>
          <p:nvPr/>
        </p:nvSpPr>
        <p:spPr>
          <a:xfrm>
            <a:off x="3907595" y="4748402"/>
            <a:ext cx="2119742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522225" y="4505228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4, value = 16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95853" y="5056130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5, value = 12</a:t>
            </a:r>
          </a:p>
        </p:txBody>
      </p:sp>
      <p:sp>
        <p:nvSpPr>
          <p:cNvPr id="51" name="Freeform 50"/>
          <p:cNvSpPr/>
          <p:nvPr/>
        </p:nvSpPr>
        <p:spPr>
          <a:xfrm>
            <a:off x="4158726" y="5674117"/>
            <a:ext cx="533400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974519" y="5902717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71074" y="1079134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3 to 7)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10200" y="3139534"/>
            <a:ext cx="490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Swapping as min value is already at right place 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1752600" y="3769660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360336" y="195842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61650" y="4076277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5 to 7)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93736" y="494189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427136" y="4941897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88560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  <p:bldP spid="25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7" grpId="0" animBg="1"/>
      <p:bldP spid="49" grpId="0"/>
      <p:bldP spid="50" grpId="0"/>
      <p:bldP spid="51" grpId="0" animBg="1"/>
      <p:bldP spid="52" grpId="0"/>
      <p:bldP spid="53" grpId="0"/>
      <p:bldP spid="54" grpId="0"/>
      <p:bldP spid="56" grpId="0" animBg="1"/>
      <p:bldP spid="57" grpId="0"/>
      <p:bldP spid="58" grpId="0" animBg="1"/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811307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7 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752600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2826936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3360336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3736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27136" y="19718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60536" y="19718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93936" y="19718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52600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0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269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603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937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271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605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939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2" name="Freeform 21"/>
          <p:cNvSpPr/>
          <p:nvPr/>
        </p:nvSpPr>
        <p:spPr>
          <a:xfrm>
            <a:off x="4427137" y="1778381"/>
            <a:ext cx="1600201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22225" y="1535207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5, value = 16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95853" y="2086109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6, value = 12</a:t>
            </a:r>
          </a:p>
        </p:txBody>
      </p:sp>
      <p:sp>
        <p:nvSpPr>
          <p:cNvPr id="25" name="Freeform 24"/>
          <p:cNvSpPr/>
          <p:nvPr/>
        </p:nvSpPr>
        <p:spPr>
          <a:xfrm>
            <a:off x="4696447" y="2727959"/>
            <a:ext cx="520883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28074" y="2956559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27136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960536" y="1971876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27855" y="1056202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5 to 7)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52600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86000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26936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60336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93736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427136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0536" y="47912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93936" y="47912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52600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86000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269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3603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937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4271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605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939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7" name="Freeform 46"/>
          <p:cNvSpPr/>
          <p:nvPr/>
        </p:nvSpPr>
        <p:spPr>
          <a:xfrm>
            <a:off x="4960537" y="4597781"/>
            <a:ext cx="1066801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522225" y="4354607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6, value = 16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695853" y="4905509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7, value = 14</a:t>
            </a:r>
          </a:p>
        </p:txBody>
      </p:sp>
      <p:sp>
        <p:nvSpPr>
          <p:cNvPr id="50" name="Freeform 49"/>
          <p:cNvSpPr/>
          <p:nvPr/>
        </p:nvSpPr>
        <p:spPr>
          <a:xfrm>
            <a:off x="5222453" y="5547359"/>
            <a:ext cx="520883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029200" y="5775959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960536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93936" y="4791276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91061" y="3922467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6 to 7)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52600" y="3794775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8 :</a:t>
            </a:r>
            <a:endParaRPr lang="en-US" b="1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1752600" y="3783107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1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67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6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52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/>
      <p:bldP spid="24" grpId="0"/>
      <p:bldP spid="25" grpId="0" animBg="1"/>
      <p:bldP spid="26" grpId="0"/>
      <p:bldP spid="27" grpId="0" animBg="1"/>
      <p:bldP spid="28" grpId="0" animBg="1"/>
      <p:bldP spid="29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/>
      <p:bldP spid="49" grpId="0"/>
      <p:bldP spid="50" grpId="0" animBg="1"/>
      <p:bldP spid="51" grpId="0"/>
      <p:bldP spid="52" grpId="0" animBg="1"/>
      <p:bldP spid="53" grpId="0" animBg="1"/>
      <p:bldP spid="54" grpId="0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50638"/>
            <a:ext cx="968864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Topics to be covered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Searching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Linear Search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Binary Search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Sorting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Bubble Sort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Selection Sort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Insertion Sort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Bucket Sort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Radix Sort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Shell Sort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Counting Sort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Merge Sort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Quick Sort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Heap Sort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Sorting on multiple keys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SELECTION_SORT(K,N)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</a:t>
            </a:r>
            <a:r>
              <a:rPr lang="en-US" b="1" dirty="0"/>
              <a:t>vector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K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N</a:t>
            </a:r>
            <a:r>
              <a:rPr lang="en-US" dirty="0"/>
              <a:t> elements</a:t>
            </a:r>
          </a:p>
          <a:p>
            <a:r>
              <a:rPr lang="en-US" dirty="0"/>
              <a:t>This procedure </a:t>
            </a:r>
            <a:r>
              <a:rPr lang="en-US" b="1" dirty="0">
                <a:solidFill>
                  <a:srgbClr val="C00000"/>
                </a:solidFill>
              </a:rPr>
              <a:t>rearrange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vector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ascending order</a:t>
            </a:r>
            <a:r>
              <a:rPr lang="en-US" dirty="0"/>
              <a:t> using </a:t>
            </a:r>
            <a:r>
              <a:rPr lang="en-US" b="1" dirty="0">
                <a:solidFill>
                  <a:srgbClr val="C00000"/>
                </a:solidFill>
              </a:rPr>
              <a:t>Selection Sort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denotes the </a:t>
            </a:r>
            <a:r>
              <a:rPr lang="en-US" b="1" dirty="0">
                <a:solidFill>
                  <a:srgbClr val="C00000"/>
                </a:solidFill>
              </a:rPr>
              <a:t>pass index</a:t>
            </a:r>
            <a:r>
              <a:rPr lang="en-US" dirty="0"/>
              <a:t> and position of the first element in the vector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MIN_INDEX</a:t>
            </a:r>
            <a:r>
              <a:rPr lang="en-US" dirty="0"/>
              <a:t> denotes the </a:t>
            </a:r>
            <a:r>
              <a:rPr lang="en-US" b="1" dirty="0"/>
              <a:t>position of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smallest element </a:t>
            </a:r>
            <a:r>
              <a:rPr lang="en-US" dirty="0"/>
              <a:t>encountered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j</a:t>
            </a:r>
            <a:r>
              <a:rPr lang="en-US" dirty="0"/>
              <a:t> is used to index elements</a:t>
            </a:r>
          </a:p>
        </p:txBody>
      </p:sp>
    </p:spTree>
    <p:extLst>
      <p:ext uri="{BB962C8B-B14F-4D97-AF65-F5344CB8AC3E}">
        <p14:creationId xmlns:p14="http://schemas.microsoft.com/office/powerpoint/2010/main" val="337632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SELECTION_SORT(K,N)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153" y="829359"/>
            <a:ext cx="11766176" cy="4893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[Loop on the Pass index]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Repeat thru step 4 for i = 0,1,…….., N-2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[Initialize minimum index]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MIN_INDEX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i</a:t>
            </a:r>
            <a:endParaRPr lang="en-IN" sz="2400" dirty="0">
              <a:latin typeface="Consolas" pitchFamily="49" charset="0"/>
              <a:cs typeface="Consolas" pitchFamily="49" charset="0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[Make a pass and obtain element with smallest value]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Repeat for j = i + 1, i + 2, …………….., N-1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	If 	K[j] &lt; K[MIN_INDEX] 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	Then	MIN_INDEX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j</a:t>
            </a:r>
            <a:endParaRPr lang="en-IN" sz="2400" dirty="0">
              <a:latin typeface="Consolas" pitchFamily="49" charset="0"/>
              <a:cs typeface="Consolas" pitchFamily="49" charset="0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[Exchange elements]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IF	  MIN_INDEX &lt;&gt; i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(not equals to)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Then  K[i]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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K[MIN_INDEX]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(swap elements)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[Finished]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Return</a:t>
            </a:r>
          </a:p>
        </p:txBody>
      </p:sp>
    </p:spTree>
    <p:extLst>
      <p:ext uri="{BB962C8B-B14F-4D97-AF65-F5344CB8AC3E}">
        <p14:creationId xmlns:p14="http://schemas.microsoft.com/office/powerpoint/2010/main" val="237613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24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67687" cy="5590565"/>
          </a:xfrm>
        </p:spPr>
        <p:txBody>
          <a:bodyPr>
            <a:normAutofit/>
          </a:bodyPr>
          <a:lstStyle/>
          <a:p>
            <a:r>
              <a:rPr lang="en-US" dirty="0"/>
              <a:t>Unlike </a:t>
            </a:r>
            <a:r>
              <a:rPr lang="en-US" b="1" dirty="0">
                <a:solidFill>
                  <a:srgbClr val="C00000"/>
                </a:solidFill>
              </a:rPr>
              <a:t>selection sort</a:t>
            </a:r>
            <a:r>
              <a:rPr lang="en-US" dirty="0"/>
              <a:t>, instead of finding the smallest record and performing the interchange, </a:t>
            </a:r>
            <a:r>
              <a:rPr lang="en-US" b="1" dirty="0"/>
              <a:t>two records are </a:t>
            </a:r>
            <a:r>
              <a:rPr lang="en-US" b="1" dirty="0">
                <a:solidFill>
                  <a:srgbClr val="C00000"/>
                </a:solidFill>
              </a:rPr>
              <a:t>interchanged immediately</a:t>
            </a:r>
            <a:r>
              <a:rPr lang="en-US" dirty="0"/>
              <a:t> upon discovering that </a:t>
            </a:r>
            <a:r>
              <a:rPr lang="en-US" b="1" dirty="0"/>
              <a:t>they are out of order</a:t>
            </a:r>
            <a:r>
              <a:rPr lang="en-US" dirty="0"/>
              <a:t>.</a:t>
            </a:r>
          </a:p>
          <a:p>
            <a:r>
              <a:rPr lang="en-US" dirty="0"/>
              <a:t>During the </a:t>
            </a:r>
            <a:r>
              <a:rPr lang="en-US" b="1" dirty="0">
                <a:solidFill>
                  <a:srgbClr val="C00000"/>
                </a:solidFill>
              </a:rPr>
              <a:t>first pass R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 and R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 are compared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interchanged in case of our of order</a:t>
            </a:r>
            <a:r>
              <a:rPr lang="en-US" dirty="0"/>
              <a:t>, this process is repeated for records </a:t>
            </a:r>
            <a:r>
              <a:rPr lang="en-US" b="1" dirty="0">
                <a:solidFill>
                  <a:srgbClr val="C00000"/>
                </a:solidFill>
              </a:rPr>
              <a:t>R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R</a:t>
            </a:r>
            <a:r>
              <a:rPr lang="en-US" b="1" baseline="-25000" dirty="0">
                <a:solidFill>
                  <a:srgbClr val="C00000"/>
                </a:solidFill>
              </a:rPr>
              <a:t>3</a:t>
            </a:r>
            <a:r>
              <a:rPr lang="en-US" dirty="0"/>
              <a:t>, and so on.</a:t>
            </a:r>
          </a:p>
          <a:p>
            <a:r>
              <a:rPr lang="en-US" dirty="0"/>
              <a:t>This method will cause records with </a:t>
            </a:r>
            <a:r>
              <a:rPr lang="en-US" b="1" dirty="0">
                <a:solidFill>
                  <a:srgbClr val="C00000"/>
                </a:solidFill>
              </a:rPr>
              <a:t>small key to move “bubble up”</a:t>
            </a:r>
            <a:r>
              <a:rPr lang="en-US" b="1" dirty="0"/>
              <a:t>.</a:t>
            </a:r>
          </a:p>
          <a:p>
            <a:r>
              <a:rPr lang="en-US" b="1" dirty="0"/>
              <a:t>After</a:t>
            </a:r>
            <a:r>
              <a:rPr lang="en-US" dirty="0"/>
              <a:t> the </a:t>
            </a:r>
            <a:r>
              <a:rPr lang="en-US" b="1" dirty="0"/>
              <a:t>first pass</a:t>
            </a:r>
            <a:r>
              <a:rPr lang="en-US" dirty="0"/>
              <a:t>, the record with </a:t>
            </a:r>
            <a:r>
              <a:rPr lang="en-US" b="1" dirty="0">
                <a:solidFill>
                  <a:srgbClr val="C00000"/>
                </a:solidFill>
              </a:rPr>
              <a:t>largest key</a:t>
            </a:r>
            <a:r>
              <a:rPr lang="en-US" dirty="0"/>
              <a:t> will be in the n-1</a:t>
            </a:r>
            <a:r>
              <a:rPr lang="en-US" b="1" baseline="30000" dirty="0"/>
              <a:t>th</a:t>
            </a:r>
            <a:r>
              <a:rPr lang="en-US" dirty="0"/>
              <a:t> position. On each successive pass, the records with the next largest key will be placed in position n-2, n-3 ….., 2,1 respectively.</a:t>
            </a:r>
          </a:p>
          <a:p>
            <a:r>
              <a:rPr lang="en-US" dirty="0"/>
              <a:t>This approach requires at most n–1 passes.</a:t>
            </a:r>
          </a:p>
        </p:txBody>
      </p:sp>
    </p:spTree>
    <p:extLst>
      <p:ext uri="{BB962C8B-B14F-4D97-AF65-F5344CB8AC3E}">
        <p14:creationId xmlns:p14="http://schemas.microsoft.com/office/powerpoint/2010/main" val="395901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67687" cy="5590565"/>
          </a:xfrm>
        </p:spPr>
        <p:txBody>
          <a:bodyPr>
            <a:normAutofit/>
          </a:bodyPr>
          <a:lstStyle/>
          <a:p>
            <a:r>
              <a:rPr lang="en-US" dirty="0"/>
              <a:t>This is </a:t>
            </a:r>
            <a:r>
              <a:rPr lang="en-US" b="1" dirty="0">
                <a:solidFill>
                  <a:srgbClr val="C00000"/>
                </a:solidFill>
              </a:rPr>
              <a:t>stable sorting </a:t>
            </a:r>
            <a:r>
              <a:rPr lang="en-US" dirty="0"/>
              <a:t>algorithm, as the elements with the same keys maintain their relative order in the sorted output as well.</a:t>
            </a:r>
          </a:p>
          <a:p>
            <a:r>
              <a:rPr lang="en-US" dirty="0"/>
              <a:t>This is</a:t>
            </a:r>
            <a:r>
              <a:rPr lang="en-US" b="1" dirty="0">
                <a:solidFill>
                  <a:srgbClr val="C00000"/>
                </a:solidFill>
              </a:rPr>
              <a:t> in-place </a:t>
            </a:r>
            <a:r>
              <a:rPr lang="en-US" dirty="0"/>
              <a:t>algorithm as it doesn’t require ant extra space to sort the elements.</a:t>
            </a:r>
          </a:p>
          <a:p>
            <a:r>
              <a:rPr lang="en-US" dirty="0"/>
              <a:t>This seems </a:t>
            </a:r>
            <a:r>
              <a:rPr lang="en-US" b="1" dirty="0">
                <a:solidFill>
                  <a:srgbClr val="C00000"/>
                </a:solidFill>
              </a:rPr>
              <a:t>slow for large data sets </a:t>
            </a:r>
            <a:r>
              <a:rPr lang="en-US" dirty="0"/>
              <a:t>as the </a:t>
            </a:r>
            <a:r>
              <a:rPr lang="en-US" b="1" dirty="0">
                <a:solidFill>
                  <a:srgbClr val="C00000"/>
                </a:solidFill>
              </a:rPr>
              <a:t>worst case </a:t>
            </a:r>
            <a:r>
              <a:rPr lang="en-US" dirty="0"/>
              <a:t>time </a:t>
            </a:r>
            <a:r>
              <a:rPr lang="en-US" b="1" dirty="0">
                <a:solidFill>
                  <a:srgbClr val="C00000"/>
                </a:solidFill>
              </a:rPr>
              <a:t>complexity </a:t>
            </a:r>
            <a:r>
              <a:rPr lang="en-US" dirty="0"/>
              <a:t>of bubble sort is </a:t>
            </a:r>
            <a:r>
              <a:rPr lang="en-US" b="1" dirty="0">
                <a:solidFill>
                  <a:srgbClr val="C00000"/>
                </a:solidFill>
              </a:rPr>
              <a:t>O(n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b="1" dirty="0"/>
              <a:t>.</a:t>
            </a:r>
          </a:p>
          <a:p>
            <a:r>
              <a:rPr lang="en-US" dirty="0"/>
              <a:t>For the input list which is already sorted (best case), the algorithm can get early exist.</a:t>
            </a:r>
          </a:p>
          <a:p>
            <a:r>
              <a:rPr lang="en-US" dirty="0"/>
              <a:t>So the </a:t>
            </a:r>
            <a:r>
              <a:rPr lang="en-US" b="1" dirty="0">
                <a:solidFill>
                  <a:srgbClr val="C00000"/>
                </a:solidFill>
              </a:rPr>
              <a:t>best case </a:t>
            </a:r>
            <a:r>
              <a:rPr lang="en-US" dirty="0"/>
              <a:t>time complexity is </a:t>
            </a:r>
            <a:r>
              <a:rPr lang="en-US" b="1" dirty="0">
                <a:solidFill>
                  <a:srgbClr val="C00000"/>
                </a:solidFill>
              </a:rPr>
              <a:t>O(n).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51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38600" y="1331260"/>
          <a:ext cx="3810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73124" y="797861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0268" y="1999132"/>
            <a:ext cx="1199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268" y="1999132"/>
            <a:ext cx="92044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1 :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18867" y="2550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8867" y="2931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867" y="3312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8867" y="3693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867" y="4074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7470" y="2550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7470" y="2931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97470" y="3312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97470" y="3693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97470" y="4074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66585" y="2550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66585" y="2931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66585" y="3312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66585" y="3693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66585" y="4074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50773" y="2550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50773" y="2931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50773" y="3312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550773" y="3693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50773" y="4074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" name="Freeform 2"/>
          <p:cNvSpPr/>
          <p:nvPr/>
        </p:nvSpPr>
        <p:spPr>
          <a:xfrm>
            <a:off x="842032" y="2706272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8867" y="255046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18867" y="293146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14377" y="2655831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33" name="Freeform 32"/>
          <p:cNvSpPr/>
          <p:nvPr/>
        </p:nvSpPr>
        <p:spPr>
          <a:xfrm>
            <a:off x="2899986" y="3462727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064899" y="3400459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66585" y="331246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366585" y="369346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43" name="Freeform 42"/>
          <p:cNvSpPr/>
          <p:nvPr/>
        </p:nvSpPr>
        <p:spPr>
          <a:xfrm>
            <a:off x="4095749" y="3849272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245507" y="3783193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550773" y="369346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550773" y="4074460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71412" y="1999132"/>
            <a:ext cx="92044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2 :</a:t>
            </a:r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>
            <a:off x="4793340" y="2532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793340" y="2913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793340" y="3294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793340" y="3675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793340" y="4056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90268" y="4707162"/>
            <a:ext cx="1199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771044" y="2532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771044" y="2913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771044" y="3294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771044" y="3675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71044" y="4056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915216" y="2532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915216" y="2913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915216" y="3294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915216" y="3675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915216" y="4056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309672" y="2532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309672" y="2913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309672" y="3294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309672" y="3675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309672" y="4056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66" name="Freeform 65"/>
          <p:cNvSpPr/>
          <p:nvPr/>
        </p:nvSpPr>
        <p:spPr>
          <a:xfrm>
            <a:off x="6316775" y="3094707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481688" y="3032439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771044" y="2913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771044" y="3294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70" name="Freeform 69"/>
          <p:cNvSpPr/>
          <p:nvPr/>
        </p:nvSpPr>
        <p:spPr>
          <a:xfrm>
            <a:off x="7466808" y="3465583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631721" y="3403315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915216" y="3294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915216" y="3675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013665" y="1999132"/>
            <a:ext cx="92044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3 :</a:t>
            </a:r>
            <a:endParaRPr lang="en-US" b="1" dirty="0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8021867" y="2013199"/>
            <a:ext cx="0" cy="270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522588" y="2529601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522588" y="2910601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522588" y="3291601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9522588" y="3672601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80" name="Rectangle 79"/>
          <p:cNvSpPr/>
          <p:nvPr/>
        </p:nvSpPr>
        <p:spPr>
          <a:xfrm>
            <a:off x="9522588" y="4053601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062834" y="2532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1062834" y="2913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1062834" y="3294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1062834" y="3675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1062834" y="4056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86" name="Freeform 85"/>
          <p:cNvSpPr/>
          <p:nvPr/>
        </p:nvSpPr>
        <p:spPr>
          <a:xfrm>
            <a:off x="8853983" y="2697749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018896" y="2635481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309672" y="2532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309672" y="2913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90" name="Freeform 89"/>
          <p:cNvSpPr/>
          <p:nvPr/>
        </p:nvSpPr>
        <p:spPr>
          <a:xfrm>
            <a:off x="10065675" y="3030265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0230588" y="2967997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92" name="Rectangle 91"/>
          <p:cNvSpPr/>
          <p:nvPr/>
        </p:nvSpPr>
        <p:spPr>
          <a:xfrm>
            <a:off x="9522588" y="2910601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522588" y="3291601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689198" y="1999132"/>
            <a:ext cx="92044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4 :</a:t>
            </a:r>
            <a:endParaRPr lang="en-US" b="1" dirty="0"/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10689198" y="1999132"/>
            <a:ext cx="0" cy="270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Freeform 95"/>
          <p:cNvSpPr/>
          <p:nvPr/>
        </p:nvSpPr>
        <p:spPr>
          <a:xfrm>
            <a:off x="11596235" y="2690260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1809370" y="2625111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1062834" y="2532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1062834" y="2913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4671412" y="1999132"/>
            <a:ext cx="0" cy="270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3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3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4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4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8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9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4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79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83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01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05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39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43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84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88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9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1" dur="1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22" dur="1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3" dur="1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26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7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67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8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0" dur="1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71" dur="1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2" dur="1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" grpId="0" animBg="1"/>
      <p:bldP spid="29" grpId="0" animBg="1"/>
      <p:bldP spid="30" grpId="0" animBg="1"/>
      <p:bldP spid="33" grpId="0" animBg="1"/>
      <p:bldP spid="36" grpId="0" animBg="1"/>
      <p:bldP spid="37" grpId="0" animBg="1"/>
      <p:bldP spid="43" grpId="0" animBg="1"/>
      <p:bldP spid="45" grpId="0" animBg="1"/>
      <p:bldP spid="46" grpId="0" animBg="1"/>
      <p:bldP spid="40" grpId="0" animBg="1"/>
      <p:bldP spid="41" grpId="0" animBg="1"/>
      <p:bldP spid="42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4" grpId="0" animBg="1"/>
      <p:bldP spid="96" grpId="0" animBg="1"/>
      <p:bldP spid="98" grpId="0" animBg="1"/>
      <p:bldP spid="9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BUBBLE_SORT(K,N)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</a:t>
            </a:r>
            <a:r>
              <a:rPr lang="en-US" b="1" dirty="0"/>
              <a:t>vector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K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N</a:t>
            </a:r>
            <a:r>
              <a:rPr lang="en-US" dirty="0"/>
              <a:t> elements.</a:t>
            </a:r>
          </a:p>
          <a:p>
            <a:r>
              <a:rPr lang="en-US" dirty="0"/>
              <a:t>This procedure </a:t>
            </a:r>
            <a:r>
              <a:rPr lang="en-US" b="1" dirty="0">
                <a:solidFill>
                  <a:srgbClr val="C00000"/>
                </a:solidFill>
              </a:rPr>
              <a:t>rearrange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vector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ascending order</a:t>
            </a:r>
            <a:r>
              <a:rPr lang="en-US" dirty="0"/>
              <a:t> using </a:t>
            </a:r>
            <a:r>
              <a:rPr lang="en-US" b="1" dirty="0">
                <a:solidFill>
                  <a:srgbClr val="C00000"/>
                </a:solidFill>
              </a:rPr>
              <a:t>Bubble Sort</a:t>
            </a:r>
            <a:r>
              <a:rPr lang="en-US" b="1" dirty="0"/>
              <a:t>.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i &amp; LAST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denotes the </a:t>
            </a:r>
            <a:r>
              <a:rPr lang="en-US" b="1" dirty="0">
                <a:solidFill>
                  <a:srgbClr val="C00000"/>
                </a:solidFill>
              </a:rPr>
              <a:t>pass index</a:t>
            </a:r>
            <a:r>
              <a:rPr lang="en-US" dirty="0"/>
              <a:t> and position of the first element in the vector.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j</a:t>
            </a:r>
            <a:r>
              <a:rPr lang="en-US" dirty="0"/>
              <a:t> is used to index elements.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EXCHS </a:t>
            </a:r>
            <a:r>
              <a:rPr lang="en-US" dirty="0"/>
              <a:t>is used to count number of exchanges made on any pass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4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BUBBLE_SORT (K, 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610" y="830390"/>
            <a:ext cx="9213334" cy="53245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LAST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N-1</a:t>
            </a:r>
            <a:endParaRPr lang="en-IN" sz="2000" dirty="0">
              <a:latin typeface="Consolas" pitchFamily="49" charset="0"/>
              <a:cs typeface="Consolas" pitchFamily="49" charset="0"/>
            </a:endParaRP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[Loop on pass index]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Repeat thru step 4 for i = 0, 1, 2, ….  , N-2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[Initialize exchange counter for this pass]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EXCHS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0</a:t>
            </a:r>
            <a:endParaRPr lang="en-IN" sz="2000" dirty="0">
              <a:latin typeface="Consolas" pitchFamily="49" charset="0"/>
              <a:cs typeface="Consolas" pitchFamily="49" charset="0"/>
            </a:endParaRP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[Perform pairwise comparisons on unsorted elements]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Repeat for j = 0, 1, 2, ……….., LAST – 1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IF 	K[j] &gt; K [j+1]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Then 	K[j]  K[j+1]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		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EXCHS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EXCHS + 1</a:t>
            </a:r>
            <a:endParaRPr lang="en-IN" sz="2000" dirty="0">
              <a:latin typeface="Consolas" pitchFamily="49" charset="0"/>
              <a:cs typeface="Consolas" pitchFamily="49" charset="0"/>
              <a:sym typeface="Wingdings" panose="05000000000000000000" pitchFamily="2" charset="2"/>
            </a:endParaRP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[Any exchange made in this pass?]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IF	  EXCHS = 0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Then  Return (Vector is sorted, early return)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ELSE  LAST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LAST - 1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	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[Finished]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Return</a:t>
            </a:r>
          </a:p>
        </p:txBody>
      </p:sp>
    </p:spTree>
    <p:extLst>
      <p:ext uri="{BB962C8B-B14F-4D97-AF65-F5344CB8AC3E}">
        <p14:creationId xmlns:p14="http://schemas.microsoft.com/office/powerpoint/2010/main" val="338906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49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Insertion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C8CE1-40A6-AFDE-378B-B57C7C2EB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 insertion sort, </a:t>
            </a:r>
            <a:r>
              <a:rPr lang="en-IN" sz="2400" b="1" dirty="0"/>
              <a:t>every iteration moves</a:t>
            </a:r>
            <a:r>
              <a:rPr lang="en-IN" sz="2400" dirty="0"/>
              <a:t> an </a:t>
            </a:r>
            <a:r>
              <a:rPr lang="en-IN" sz="2400" b="1" dirty="0"/>
              <a:t>element</a:t>
            </a:r>
            <a:r>
              <a:rPr lang="en-IN" sz="2400" dirty="0"/>
              <a:t> from </a:t>
            </a:r>
            <a:r>
              <a:rPr lang="en-IN" sz="2400" b="1" dirty="0"/>
              <a:t>unsorted portion</a:t>
            </a:r>
            <a:r>
              <a:rPr lang="en-IN" sz="2400" dirty="0"/>
              <a:t> to </a:t>
            </a:r>
            <a:r>
              <a:rPr lang="en-IN" sz="2400" b="1" dirty="0"/>
              <a:t>sorted portion</a:t>
            </a:r>
            <a:r>
              <a:rPr lang="en-IN" sz="2400" dirty="0"/>
              <a:t> until all the elements are sorted in the list.</a:t>
            </a:r>
          </a:p>
          <a:p>
            <a:endParaRPr lang="en-IN" dirty="0"/>
          </a:p>
          <a:p>
            <a:endParaRPr lang="en-IN" sz="2400" dirty="0"/>
          </a:p>
          <a:p>
            <a:endParaRPr lang="en-IN" dirty="0"/>
          </a:p>
          <a:p>
            <a:endParaRPr lang="en-IN" sz="2400" dirty="0"/>
          </a:p>
          <a:p>
            <a:endParaRPr lang="en-IN" dirty="0"/>
          </a:p>
          <a:p>
            <a:endParaRPr lang="en-IN" sz="2400" dirty="0"/>
          </a:p>
          <a:p>
            <a:endParaRPr lang="en-IN" sz="2400" dirty="0"/>
          </a:p>
          <a:p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8611" y="1761566"/>
            <a:ext cx="11998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3082" y="1976720"/>
            <a:ext cx="1172583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b="1" dirty="0"/>
              <a:t>Steps for Insertion Sort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233082" y="2451078"/>
            <a:ext cx="533907" cy="835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766989" y="2451078"/>
            <a:ext cx="11191929" cy="83099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dirty="0"/>
              <a:t>Assume that </a:t>
            </a:r>
            <a:r>
              <a:rPr lang="en-IN" sz="2400" b="1" dirty="0">
                <a:solidFill>
                  <a:srgbClr val="C00000"/>
                </a:solidFill>
              </a:rPr>
              <a:t>first element</a:t>
            </a:r>
            <a:r>
              <a:rPr lang="en-IN" sz="2400" dirty="0"/>
              <a:t> in the list is in </a:t>
            </a:r>
            <a:r>
              <a:rPr lang="en-IN" sz="2400" b="1" dirty="0">
                <a:solidFill>
                  <a:srgbClr val="C00000"/>
                </a:solidFill>
              </a:rPr>
              <a:t>sorted portion</a:t>
            </a:r>
            <a:r>
              <a:rPr lang="en-IN" sz="2400" dirty="0"/>
              <a:t> of the list and </a:t>
            </a:r>
            <a:r>
              <a:rPr lang="en-IN" sz="2400" b="1" dirty="0">
                <a:solidFill>
                  <a:srgbClr val="C00000"/>
                </a:solidFill>
              </a:rPr>
              <a:t>remaining all elements </a:t>
            </a:r>
            <a:r>
              <a:rPr lang="en-IN" sz="2400" dirty="0"/>
              <a:t>are in </a:t>
            </a:r>
            <a:r>
              <a:rPr lang="en-IN" sz="2400" b="1" dirty="0">
                <a:solidFill>
                  <a:srgbClr val="C00000"/>
                </a:solidFill>
              </a:rPr>
              <a:t>unsorted portion</a:t>
            </a:r>
            <a:r>
              <a:rPr lang="en-IN" sz="2400" dirty="0"/>
              <a:t>.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33081" y="3294768"/>
            <a:ext cx="533907" cy="835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766988" y="3294768"/>
            <a:ext cx="11191929" cy="83099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dirty="0"/>
              <a:t>Select </a:t>
            </a:r>
            <a:r>
              <a:rPr lang="en-IN" sz="2400" b="1" dirty="0">
                <a:solidFill>
                  <a:srgbClr val="C00000"/>
                </a:solidFill>
              </a:rPr>
              <a:t>first element</a:t>
            </a:r>
            <a:r>
              <a:rPr lang="en-IN" sz="2400" dirty="0"/>
              <a:t> from the </a:t>
            </a:r>
            <a:r>
              <a:rPr lang="en-IN" sz="2400" b="1" dirty="0">
                <a:solidFill>
                  <a:srgbClr val="C00000"/>
                </a:solidFill>
              </a:rPr>
              <a:t>unsorted list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C00000"/>
                </a:solidFill>
              </a:rPr>
              <a:t>insert</a:t>
            </a:r>
            <a:r>
              <a:rPr lang="en-IN" sz="2400" dirty="0"/>
              <a:t> that element </a:t>
            </a:r>
            <a:r>
              <a:rPr lang="en-IN" sz="2400" b="1" dirty="0">
                <a:solidFill>
                  <a:srgbClr val="C00000"/>
                </a:solidFill>
              </a:rPr>
              <a:t>into the sorted </a:t>
            </a:r>
            <a:r>
              <a:rPr lang="en-IN" sz="2400" dirty="0"/>
              <a:t>list in </a:t>
            </a:r>
            <a:r>
              <a:rPr lang="en-IN" sz="2400" b="1" dirty="0">
                <a:solidFill>
                  <a:srgbClr val="C00000"/>
                </a:solidFill>
              </a:rPr>
              <a:t>order specified</a:t>
            </a:r>
            <a:r>
              <a:rPr lang="en-IN" sz="2400" dirty="0"/>
              <a:t>.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33080" y="4125766"/>
            <a:ext cx="533907" cy="830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766987" y="4125765"/>
            <a:ext cx="11191928" cy="83099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b="1" dirty="0">
                <a:solidFill>
                  <a:srgbClr val="C00000"/>
                </a:solidFill>
              </a:rPr>
              <a:t>Repeat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the above process </a:t>
            </a:r>
            <a:r>
              <a:rPr lang="en-IN" sz="2400" b="1" dirty="0">
                <a:solidFill>
                  <a:srgbClr val="C00000"/>
                </a:solidFill>
              </a:rPr>
              <a:t>until all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elements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from the </a:t>
            </a:r>
            <a:r>
              <a:rPr lang="en-IN" sz="2400" b="1" dirty="0">
                <a:solidFill>
                  <a:srgbClr val="C00000"/>
                </a:solidFill>
              </a:rPr>
              <a:t>unsorted list</a:t>
            </a:r>
            <a:r>
              <a:rPr lang="en-IN" sz="2400" dirty="0"/>
              <a:t> are </a:t>
            </a:r>
            <a:r>
              <a:rPr lang="en-IN" sz="2400" b="1" dirty="0">
                <a:solidFill>
                  <a:srgbClr val="C00000"/>
                </a:solidFill>
              </a:rPr>
              <a:t>moved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into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C00000"/>
                </a:solidFill>
              </a:rPr>
              <a:t>sorted list</a:t>
            </a:r>
            <a:r>
              <a:rPr lang="en-IN" sz="2400" b="1" dirty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8611" y="5190567"/>
            <a:ext cx="11998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16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81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Insertion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C8CE1-40A6-AFDE-378B-B57C7C2EB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Insertion sort is </a:t>
            </a:r>
            <a:r>
              <a:rPr lang="en-IN" b="1" dirty="0">
                <a:solidFill>
                  <a:srgbClr val="C00000"/>
                </a:solidFill>
              </a:rPr>
              <a:t>efficient</a:t>
            </a:r>
            <a:r>
              <a:rPr lang="en-IN" sz="2400" dirty="0"/>
              <a:t> sorting algorithm for </a:t>
            </a:r>
            <a:r>
              <a:rPr lang="en-IN" b="1" dirty="0">
                <a:solidFill>
                  <a:srgbClr val="C00000"/>
                </a:solidFill>
              </a:rPr>
              <a:t>smaller list </a:t>
            </a:r>
            <a:r>
              <a:rPr lang="en-IN" sz="2400" dirty="0"/>
              <a:t>and </a:t>
            </a:r>
            <a:r>
              <a:rPr lang="en-IN" b="1" dirty="0">
                <a:solidFill>
                  <a:srgbClr val="C00000"/>
                </a:solidFill>
              </a:rPr>
              <a:t>nearly</a:t>
            </a:r>
            <a:r>
              <a:rPr lang="en-IN" sz="2400" dirty="0"/>
              <a:t> </a:t>
            </a:r>
            <a:r>
              <a:rPr lang="en-IN" b="1" dirty="0">
                <a:solidFill>
                  <a:srgbClr val="C00000"/>
                </a:solidFill>
              </a:rPr>
              <a:t>sorted</a:t>
            </a:r>
            <a:r>
              <a:rPr lang="en-IN" sz="2400" dirty="0"/>
              <a:t> list.</a:t>
            </a:r>
          </a:p>
          <a:p>
            <a:r>
              <a:rPr lang="en-IN" dirty="0"/>
              <a:t>This algorithm is </a:t>
            </a:r>
            <a:r>
              <a:rPr lang="en-IN" b="1" dirty="0">
                <a:solidFill>
                  <a:srgbClr val="C00000"/>
                </a:solidFill>
              </a:rPr>
              <a:t>inefficient</a:t>
            </a:r>
            <a:r>
              <a:rPr lang="en-IN" dirty="0"/>
              <a:t> for </a:t>
            </a:r>
            <a:r>
              <a:rPr lang="en-IN" b="1" dirty="0">
                <a:solidFill>
                  <a:srgbClr val="C00000"/>
                </a:solidFill>
              </a:rPr>
              <a:t>large </a:t>
            </a:r>
            <a:r>
              <a:rPr lang="en-IN" dirty="0"/>
              <a:t>data sets.</a:t>
            </a:r>
          </a:p>
          <a:p>
            <a:r>
              <a:rPr lang="en-IN" sz="2400" dirty="0"/>
              <a:t>The </a:t>
            </a:r>
            <a:r>
              <a:rPr lang="en-IN" b="1" dirty="0">
                <a:solidFill>
                  <a:srgbClr val="C00000"/>
                </a:solidFill>
              </a:rPr>
              <a:t>worst case </a:t>
            </a:r>
            <a:r>
              <a:rPr lang="en-IN" sz="2400" dirty="0"/>
              <a:t>time complexity of th</a:t>
            </a:r>
            <a:r>
              <a:rPr lang="en-IN" dirty="0"/>
              <a:t>is algorithm is </a:t>
            </a:r>
            <a:r>
              <a:rPr lang="en-IN" b="1" dirty="0">
                <a:solidFill>
                  <a:srgbClr val="C00000"/>
                </a:solidFill>
              </a:rPr>
              <a:t>O(n</a:t>
            </a:r>
            <a:r>
              <a:rPr lang="en-IN" b="1" baseline="30000" dirty="0">
                <a:solidFill>
                  <a:srgbClr val="C00000"/>
                </a:solidFill>
              </a:rPr>
              <a:t>2</a:t>
            </a:r>
            <a:r>
              <a:rPr lang="en-IN" b="1" dirty="0">
                <a:solidFill>
                  <a:srgbClr val="C00000"/>
                </a:solidFill>
              </a:rPr>
              <a:t>)</a:t>
            </a:r>
            <a:r>
              <a:rPr lang="en-IN" dirty="0"/>
              <a:t>.</a:t>
            </a:r>
          </a:p>
          <a:p>
            <a:r>
              <a:rPr lang="en-IN" sz="2400" dirty="0"/>
              <a:t>If the list already sorted, </a:t>
            </a:r>
            <a:r>
              <a:rPr lang="en-IN" dirty="0"/>
              <a:t>then only n comparisons would be required. So the </a:t>
            </a:r>
            <a:r>
              <a:rPr lang="en-IN" b="1" dirty="0">
                <a:solidFill>
                  <a:srgbClr val="C00000"/>
                </a:solidFill>
              </a:rPr>
              <a:t>best case </a:t>
            </a:r>
            <a:r>
              <a:rPr lang="en-IN" sz="2400" dirty="0"/>
              <a:t>time complexity is </a:t>
            </a:r>
            <a:r>
              <a:rPr lang="en-IN" b="1" dirty="0">
                <a:solidFill>
                  <a:srgbClr val="C00000"/>
                </a:solidFill>
              </a:rPr>
              <a:t>O(n)</a:t>
            </a:r>
            <a:r>
              <a:rPr lang="en-IN" dirty="0"/>
              <a:t>.</a:t>
            </a:r>
          </a:p>
          <a:p>
            <a:r>
              <a:rPr lang="en-US" dirty="0"/>
              <a:t>This is </a:t>
            </a:r>
            <a:r>
              <a:rPr lang="en-US" b="1" dirty="0">
                <a:solidFill>
                  <a:srgbClr val="C00000"/>
                </a:solidFill>
              </a:rPr>
              <a:t>stable sorting algorithm</a:t>
            </a:r>
            <a:r>
              <a:rPr lang="en-US" dirty="0"/>
              <a:t>, as the elements with the same keys maintain their relative order in the sorted output as well.</a:t>
            </a:r>
          </a:p>
          <a:p>
            <a:r>
              <a:rPr lang="en-US" dirty="0"/>
              <a:t>This is </a:t>
            </a:r>
            <a:r>
              <a:rPr lang="en-US" b="1" dirty="0">
                <a:solidFill>
                  <a:srgbClr val="C00000"/>
                </a:solidFill>
              </a:rPr>
              <a:t>in-place algorithm </a:t>
            </a:r>
            <a:r>
              <a:rPr lang="en-US" dirty="0"/>
              <a:t>as it doesn’t require ant extra space to sort the elements.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675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0471" y="868100"/>
            <a:ext cx="8611564" cy="554184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: Insertion Sort (A,N)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i </a:t>
            </a:r>
            <a:r>
              <a:rPr lang="en-US" b="1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</a:t>
            </a: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 1 </a:t>
            </a:r>
          </a:p>
          <a:p>
            <a:pPr marL="0" indent="0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while i &lt; 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	key </a:t>
            </a:r>
            <a:r>
              <a:rPr lang="en-US" b="1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</a:t>
            </a: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 A[i]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	j </a:t>
            </a:r>
            <a:r>
              <a:rPr lang="en-US" b="1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 </a:t>
            </a: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i-1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	while j &gt;= 0 and A[j] &gt; key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		A[j+1] </a:t>
            </a:r>
            <a:r>
              <a:rPr lang="en-US" b="1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</a:t>
            </a: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 A[j]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		j ← j - 1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	end while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	A[j+1] </a:t>
            </a:r>
            <a:r>
              <a:rPr lang="en-US" b="1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 key</a:t>
            </a:r>
            <a:endParaRPr lang="en-US" b="1" dirty="0">
              <a:latin typeface="Consolas" pitchFamily="49" charset="0"/>
              <a:ea typeface="+mj-ea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	i </a:t>
            </a:r>
            <a:r>
              <a:rPr lang="en-US" b="1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</a:t>
            </a: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 i + 1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itchFamily="49" charset="0"/>
                <a:ea typeface="+mj-ea"/>
                <a:cs typeface="Consolas" pitchFamily="49" charset="0"/>
              </a:rPr>
              <a:t>end while</a:t>
            </a:r>
          </a:p>
        </p:txBody>
      </p:sp>
    </p:spTree>
    <p:extLst>
      <p:ext uri="{BB962C8B-B14F-4D97-AF65-F5344CB8AC3E}">
        <p14:creationId xmlns:p14="http://schemas.microsoft.com/office/powerpoint/2010/main" val="164021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B9B65A3-9A4C-3796-DC98-B2F9800AE190}"/>
              </a:ext>
            </a:extLst>
          </p:cNvPr>
          <p:cNvSpPr/>
          <p:nvPr/>
        </p:nvSpPr>
        <p:spPr>
          <a:xfrm>
            <a:off x="5874936" y="5645821"/>
            <a:ext cx="1360365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D58518-21DD-C2BE-86BC-B3356C74CBD9}"/>
              </a:ext>
            </a:extLst>
          </p:cNvPr>
          <p:cNvSpPr/>
          <p:nvPr/>
        </p:nvSpPr>
        <p:spPr>
          <a:xfrm>
            <a:off x="7545980" y="4020278"/>
            <a:ext cx="2952643" cy="25341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F111E64-A825-7845-CCC2-E7A37A8B67F0}"/>
              </a:ext>
            </a:extLst>
          </p:cNvPr>
          <p:cNvSpPr/>
          <p:nvPr/>
        </p:nvSpPr>
        <p:spPr>
          <a:xfrm>
            <a:off x="5841507" y="4020278"/>
            <a:ext cx="1610533" cy="108438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Insertion Sort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7FDEE6A0-C8D6-0374-CE0A-CE0921885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73124" y="811308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0" y="2030507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0" y="2030507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 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927685" y="2315603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905000" y="3947175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5000" y="3947175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2 :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28065" y="4066183"/>
            <a:ext cx="1502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/>
              <a:t>= 1</a:t>
            </a:r>
          </a:p>
          <a:p>
            <a:r>
              <a:rPr lang="en-US" b="1" dirty="0" err="1"/>
              <a:t>i</a:t>
            </a:r>
            <a:r>
              <a:rPr lang="en-US" b="1" dirty="0"/>
              <a:t>&lt;5 </a:t>
            </a:r>
            <a:r>
              <a:rPr lang="en-US" b="1" dirty="0">
                <a:sym typeface="Wingdings" panose="05000000000000000000" pitchFamily="2" charset="2"/>
              </a:rPr>
              <a:t> True</a:t>
            </a:r>
            <a:endParaRPr lang="en-US" b="1" dirty="0"/>
          </a:p>
          <a:p>
            <a:r>
              <a:rPr lang="en-US" b="1" dirty="0"/>
              <a:t>key = A[</a:t>
            </a:r>
            <a:r>
              <a:rPr lang="en-US" b="1" dirty="0" err="1"/>
              <a:t>i</a:t>
            </a:r>
            <a:r>
              <a:rPr lang="en-US" b="1" dirty="0"/>
              <a:t>] = 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7000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079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413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747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081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67000" y="529823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079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413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747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081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03017" y="4020279"/>
            <a:ext cx="25907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 = i-1 = 1-1 = 0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J&gt;=0 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True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A[j]&gt;key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29&gt;10  True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A[1] = A[0]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J--  j=-1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J = -1</a:t>
            </a:r>
          </a:p>
          <a:p>
            <a:r>
              <a:rPr lang="en-US" b="1" dirty="0">
                <a:solidFill>
                  <a:srgbClr val="C00000"/>
                </a:solidFill>
              </a:rPr>
              <a:t>J&gt;=0 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False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64E3E7-83C6-5898-5539-60A6F03DE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399617"/>
              </p:ext>
            </p:extLst>
          </p:nvPr>
        </p:nvGraphicFramePr>
        <p:xfrm>
          <a:off x="4215914" y="1349981"/>
          <a:ext cx="36576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647745834"/>
                    </a:ext>
                  </a:extLst>
                </a:gridCol>
                <a:gridCol w="715135">
                  <a:extLst>
                    <a:ext uri="{9D8B030D-6E8A-4147-A177-3AD203B41FA5}">
                      <a16:colId xmlns:a16="http://schemas.microsoft.com/office/drawing/2014/main" val="2961237545"/>
                    </a:ext>
                  </a:extLst>
                </a:gridCol>
                <a:gridCol w="747905">
                  <a:extLst>
                    <a:ext uri="{9D8B030D-6E8A-4147-A177-3AD203B41FA5}">
                      <a16:colId xmlns:a16="http://schemas.microsoft.com/office/drawing/2014/main" val="29557849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6011103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4061577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30778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A78E860-7BB6-3A65-723F-DA14A03D6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70563"/>
              </p:ext>
            </p:extLst>
          </p:nvPr>
        </p:nvGraphicFramePr>
        <p:xfrm>
          <a:off x="2023528" y="2797355"/>
          <a:ext cx="36576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64774583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96123754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9557849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6011103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4061577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30778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27C00CD-BC36-8771-70AB-513F458E0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409750"/>
              </p:ext>
            </p:extLst>
          </p:nvPr>
        </p:nvGraphicFramePr>
        <p:xfrm>
          <a:off x="2025004" y="3331497"/>
          <a:ext cx="36576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64774583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96123754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9557849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6011103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4061577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4307787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240A184B-208A-8540-6605-52348D101237}"/>
              </a:ext>
            </a:extLst>
          </p:cNvPr>
          <p:cNvSpPr/>
          <p:nvPr/>
        </p:nvSpPr>
        <p:spPr>
          <a:xfrm>
            <a:off x="3207936" y="48839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B9DD9-7F85-1A23-D2A0-F3575256A1A0}"/>
              </a:ext>
            </a:extLst>
          </p:cNvPr>
          <p:cNvSpPr txBox="1"/>
          <p:nvPr/>
        </p:nvSpPr>
        <p:spPr>
          <a:xfrm>
            <a:off x="5906424" y="5645821"/>
            <a:ext cx="1545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A[j+1] = key</a:t>
            </a:r>
          </a:p>
          <a:p>
            <a:r>
              <a:rPr lang="en-US" dirty="0"/>
              <a:t>A[-1+1] = 10 </a:t>
            </a:r>
          </a:p>
          <a:p>
            <a:r>
              <a:rPr lang="en-US" b="1" dirty="0">
                <a:solidFill>
                  <a:srgbClr val="C00000"/>
                </a:solidFill>
              </a:rPr>
              <a:t>A[0] = 10         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66E91D-5827-8029-3530-1ED4730EBB31}"/>
              </a:ext>
            </a:extLst>
          </p:cNvPr>
          <p:cNvSpPr/>
          <p:nvPr/>
        </p:nvSpPr>
        <p:spPr>
          <a:xfrm>
            <a:off x="2670768" y="487719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304F17-F9E4-CD5E-5EA5-AECEFE4B372A}"/>
              </a:ext>
            </a:extLst>
          </p:cNvPr>
          <p:cNvCxnSpPr/>
          <p:nvPr/>
        </p:nvCxnSpPr>
        <p:spPr>
          <a:xfrm flipV="1">
            <a:off x="7741296" y="4445319"/>
            <a:ext cx="2653219" cy="738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FFF23DC-6C74-8BAF-6D31-08B16F9B3F9D}"/>
              </a:ext>
            </a:extLst>
          </p:cNvPr>
          <p:cNvCxnSpPr/>
          <p:nvPr/>
        </p:nvCxnSpPr>
        <p:spPr>
          <a:xfrm flipV="1">
            <a:off x="7676443" y="5811607"/>
            <a:ext cx="2653219" cy="738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A3CF236-D59D-2509-7363-9C5944D51465}"/>
              </a:ext>
            </a:extLst>
          </p:cNvPr>
          <p:cNvSpPr txBox="1"/>
          <p:nvPr/>
        </p:nvSpPr>
        <p:spPr>
          <a:xfrm>
            <a:off x="8025205" y="2581835"/>
            <a:ext cx="1409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N = 5</a:t>
            </a:r>
          </a:p>
        </p:txBody>
      </p:sp>
    </p:spTree>
    <p:extLst>
      <p:ext uri="{BB962C8B-B14F-4D97-AF65-F5344CB8AC3E}">
        <p14:creationId xmlns:p14="http://schemas.microsoft.com/office/powerpoint/2010/main" val="314478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5" grpId="0" animBg="1"/>
      <p:bldP spid="44" grpId="0" animBg="1"/>
      <p:bldP spid="5" grpId="0"/>
      <p:bldP spid="7" grpId="0" animBg="1"/>
      <p:bldP spid="9" grpId="0"/>
      <p:bldP spid="12" grpId="0" animBg="1"/>
      <p:bldP spid="16" grpId="0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5" grpId="0" animBg="1"/>
      <p:bldP spid="43" grpId="0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B9B65A3-9A4C-3796-DC98-B2F9800AE190}"/>
              </a:ext>
            </a:extLst>
          </p:cNvPr>
          <p:cNvSpPr/>
          <p:nvPr/>
        </p:nvSpPr>
        <p:spPr>
          <a:xfrm>
            <a:off x="5957242" y="4764777"/>
            <a:ext cx="1360365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D58518-21DD-C2BE-86BC-B3356C74CBD9}"/>
              </a:ext>
            </a:extLst>
          </p:cNvPr>
          <p:cNvSpPr/>
          <p:nvPr/>
        </p:nvSpPr>
        <p:spPr>
          <a:xfrm>
            <a:off x="7537256" y="1431816"/>
            <a:ext cx="2908714" cy="27939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F111E64-A825-7845-CCC2-E7A37A8B67F0}"/>
              </a:ext>
            </a:extLst>
          </p:cNvPr>
          <p:cNvSpPr/>
          <p:nvPr/>
        </p:nvSpPr>
        <p:spPr>
          <a:xfrm>
            <a:off x="5861231" y="1378549"/>
            <a:ext cx="1610533" cy="10479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Insertion Sort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1819763" y="1038386"/>
            <a:ext cx="8796576" cy="64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6515" y="1110442"/>
            <a:ext cx="88998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3 :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49706" y="1431817"/>
            <a:ext cx="1502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/>
              <a:t>= 2</a:t>
            </a:r>
          </a:p>
          <a:p>
            <a:r>
              <a:rPr lang="en-US" b="1" dirty="0" err="1"/>
              <a:t>i</a:t>
            </a:r>
            <a:r>
              <a:rPr lang="en-US" b="1" dirty="0"/>
              <a:t>&lt;5 </a:t>
            </a:r>
            <a:r>
              <a:rPr lang="en-US" b="1" dirty="0">
                <a:sym typeface="Wingdings" panose="05000000000000000000" pitchFamily="2" charset="2"/>
              </a:rPr>
              <a:t> True</a:t>
            </a:r>
            <a:endParaRPr lang="en-US" b="1" dirty="0"/>
          </a:p>
          <a:p>
            <a:r>
              <a:rPr lang="en-US" b="1" dirty="0"/>
              <a:t>key = A[</a:t>
            </a:r>
            <a:r>
              <a:rPr lang="en-US" b="1" dirty="0" err="1"/>
              <a:t>i</a:t>
            </a:r>
            <a:r>
              <a:rPr lang="en-US" b="1" dirty="0"/>
              <a:t>] = 14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35267" y="243418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71683" y="243418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05084" y="243229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8921" y="243040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94340" y="243040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19088" y="29195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77771" y="291576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88368" y="29108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47588" y="29195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06808" y="29282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68240" y="1520597"/>
            <a:ext cx="26564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J = i-1 = 2-1 = 1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J&gt;=0 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True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A[j]&gt;key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29&gt;14  True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A[2] = A[1]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J--  j=0</a:t>
            </a:r>
          </a:p>
          <a:p>
            <a:endParaRPr lang="en-US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C00000"/>
                </a:solidFill>
              </a:rPr>
              <a:t>J&gt;=0 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True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A[j]&gt;key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10&gt;14  False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B9DD9-7F85-1A23-D2A0-F3575256A1A0}"/>
              </a:ext>
            </a:extLst>
          </p:cNvPr>
          <p:cNvSpPr txBox="1"/>
          <p:nvPr/>
        </p:nvSpPr>
        <p:spPr>
          <a:xfrm>
            <a:off x="5991640" y="4781411"/>
            <a:ext cx="1545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A[j+1] = key</a:t>
            </a:r>
          </a:p>
          <a:p>
            <a:r>
              <a:rPr lang="en-US" dirty="0"/>
              <a:t>A[0+1] = 14 </a:t>
            </a:r>
          </a:p>
          <a:p>
            <a:r>
              <a:rPr lang="en-US" b="1" dirty="0">
                <a:solidFill>
                  <a:srgbClr val="C00000"/>
                </a:solidFill>
              </a:rPr>
              <a:t>A[1] = 14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875BCA-F959-3384-BF06-0089FB2CFE4F}"/>
              </a:ext>
            </a:extLst>
          </p:cNvPr>
          <p:cNvSpPr/>
          <p:nvPr/>
        </p:nvSpPr>
        <p:spPr>
          <a:xfrm>
            <a:off x="3061578" y="2426499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A7E587-89DF-E440-92CE-11D650EEA686}"/>
              </a:ext>
            </a:extLst>
          </p:cNvPr>
          <p:cNvCxnSpPr>
            <a:cxnSpLocks/>
          </p:cNvCxnSpPr>
          <p:nvPr/>
        </p:nvCxnSpPr>
        <p:spPr>
          <a:xfrm flipV="1">
            <a:off x="7652217" y="3367055"/>
            <a:ext cx="2653219" cy="738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D1DAC01-84B9-B9ED-121A-203FD83506D8}"/>
              </a:ext>
            </a:extLst>
          </p:cNvPr>
          <p:cNvSpPr/>
          <p:nvPr/>
        </p:nvSpPr>
        <p:spPr>
          <a:xfrm>
            <a:off x="2540604" y="2429253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C6BB38-F441-C1A8-FB2C-A793934B5DB6}"/>
              </a:ext>
            </a:extLst>
          </p:cNvPr>
          <p:cNvCxnSpPr>
            <a:cxnSpLocks/>
          </p:cNvCxnSpPr>
          <p:nvPr/>
        </p:nvCxnSpPr>
        <p:spPr>
          <a:xfrm flipV="1">
            <a:off x="7652217" y="1930879"/>
            <a:ext cx="2653219" cy="738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04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5" grpId="0" animBg="1"/>
      <p:bldP spid="44" grpId="0" animBg="1"/>
      <p:bldP spid="12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B9B65A3-9A4C-3796-DC98-B2F9800AE190}"/>
              </a:ext>
            </a:extLst>
          </p:cNvPr>
          <p:cNvSpPr/>
          <p:nvPr/>
        </p:nvSpPr>
        <p:spPr>
          <a:xfrm>
            <a:off x="6185777" y="4646123"/>
            <a:ext cx="1360365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D58518-21DD-C2BE-86BC-B3356C74CBD9}"/>
              </a:ext>
            </a:extLst>
          </p:cNvPr>
          <p:cNvSpPr/>
          <p:nvPr/>
        </p:nvSpPr>
        <p:spPr>
          <a:xfrm>
            <a:off x="7504441" y="2705462"/>
            <a:ext cx="2908714" cy="14470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F111E64-A825-7845-CCC2-E7A37A8B67F0}"/>
              </a:ext>
            </a:extLst>
          </p:cNvPr>
          <p:cNvSpPr/>
          <p:nvPr/>
        </p:nvSpPr>
        <p:spPr>
          <a:xfrm>
            <a:off x="5861231" y="1378548"/>
            <a:ext cx="1610533" cy="105374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Insertion Sort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1819763" y="1038386"/>
            <a:ext cx="8796576" cy="64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6515" y="1110442"/>
            <a:ext cx="88998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4 :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49706" y="1431817"/>
            <a:ext cx="1502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/>
              <a:t>= 3</a:t>
            </a:r>
          </a:p>
          <a:p>
            <a:r>
              <a:rPr lang="en-US" b="1" dirty="0" err="1"/>
              <a:t>i</a:t>
            </a:r>
            <a:r>
              <a:rPr lang="en-US" b="1" dirty="0"/>
              <a:t>&lt;5 </a:t>
            </a:r>
            <a:r>
              <a:rPr lang="en-US" b="1" dirty="0">
                <a:sym typeface="Wingdings" panose="05000000000000000000" pitchFamily="2" charset="2"/>
              </a:rPr>
              <a:t> True</a:t>
            </a:r>
            <a:endParaRPr lang="en-US" b="1" dirty="0"/>
          </a:p>
          <a:p>
            <a:r>
              <a:rPr lang="en-US" b="1" dirty="0"/>
              <a:t>key = A[</a:t>
            </a:r>
            <a:r>
              <a:rPr lang="en-US" b="1" dirty="0" err="1"/>
              <a:t>i</a:t>
            </a:r>
            <a:r>
              <a:rPr lang="en-US" b="1" dirty="0"/>
              <a:t>] = 37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35267" y="2425473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71683" y="2425473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05084" y="243229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8921" y="243040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94340" y="2430401"/>
            <a:ext cx="548640" cy="448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19088" y="29195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77771" y="291576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88368" y="29108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47588" y="29195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06808" y="29282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634531" y="2783340"/>
            <a:ext cx="26564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J = i-1 = 3-1 = 2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J&gt;=0 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True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A[j]&gt;key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29&gt;37  False</a:t>
            </a:r>
          </a:p>
          <a:p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B9DD9-7F85-1A23-D2A0-F3575256A1A0}"/>
              </a:ext>
            </a:extLst>
          </p:cNvPr>
          <p:cNvSpPr txBox="1"/>
          <p:nvPr/>
        </p:nvSpPr>
        <p:spPr>
          <a:xfrm>
            <a:off x="6252894" y="4662241"/>
            <a:ext cx="1545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A[j+1] = key</a:t>
            </a:r>
          </a:p>
          <a:p>
            <a:r>
              <a:rPr lang="en-US" dirty="0"/>
              <a:t>A[2+1] = 37 </a:t>
            </a:r>
          </a:p>
          <a:p>
            <a:r>
              <a:rPr lang="en-US" b="1" dirty="0">
                <a:solidFill>
                  <a:srgbClr val="C00000"/>
                </a:solidFill>
              </a:rPr>
              <a:t>A[3] = 37         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C6BB38-F441-C1A8-FB2C-A793934B5DB6}"/>
              </a:ext>
            </a:extLst>
          </p:cNvPr>
          <p:cNvCxnSpPr>
            <a:cxnSpLocks/>
          </p:cNvCxnSpPr>
          <p:nvPr/>
        </p:nvCxnSpPr>
        <p:spPr>
          <a:xfrm flipV="1">
            <a:off x="7637808" y="3184913"/>
            <a:ext cx="2653219" cy="738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01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5" grpId="0" animBg="1"/>
      <p:bldP spid="44" grpId="0" animBg="1"/>
      <p:bldP spid="12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B9B65A3-9A4C-3796-DC98-B2F9800AE190}"/>
              </a:ext>
            </a:extLst>
          </p:cNvPr>
          <p:cNvSpPr/>
          <p:nvPr/>
        </p:nvSpPr>
        <p:spPr>
          <a:xfrm>
            <a:off x="5371317" y="4764777"/>
            <a:ext cx="1360365" cy="923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D58518-21DD-C2BE-86BC-B3356C74CBD9}"/>
              </a:ext>
            </a:extLst>
          </p:cNvPr>
          <p:cNvSpPr/>
          <p:nvPr/>
        </p:nvSpPr>
        <p:spPr>
          <a:xfrm>
            <a:off x="7075617" y="1103341"/>
            <a:ext cx="2908714" cy="53908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F111E64-A825-7845-CCC2-E7A37A8B67F0}"/>
              </a:ext>
            </a:extLst>
          </p:cNvPr>
          <p:cNvSpPr/>
          <p:nvPr/>
        </p:nvSpPr>
        <p:spPr>
          <a:xfrm>
            <a:off x="5239792" y="1378549"/>
            <a:ext cx="1610533" cy="10479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Insertion Sort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1819763" y="1038386"/>
            <a:ext cx="8796576" cy="64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6515" y="1110442"/>
            <a:ext cx="88998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5 :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01637" y="1431817"/>
            <a:ext cx="1502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/>
              <a:t>= 4</a:t>
            </a:r>
          </a:p>
          <a:p>
            <a:r>
              <a:rPr lang="en-US" b="1" dirty="0" err="1"/>
              <a:t>i</a:t>
            </a:r>
            <a:r>
              <a:rPr lang="en-US" b="1" dirty="0"/>
              <a:t>&lt;5</a:t>
            </a:r>
          </a:p>
          <a:p>
            <a:r>
              <a:rPr lang="en-US" b="1" dirty="0"/>
              <a:t>key = A[</a:t>
            </a:r>
            <a:r>
              <a:rPr lang="en-US" b="1" dirty="0" err="1"/>
              <a:t>i</a:t>
            </a:r>
            <a:r>
              <a:rPr lang="en-US" b="1" dirty="0"/>
              <a:t>] = 13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71683" y="243418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05084" y="243229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8921" y="243040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94340" y="243040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19088" y="29195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77771" y="291576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88368" y="29108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47588" y="29195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06808" y="29282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97723" y="1138856"/>
            <a:ext cx="26564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J = i-1 = 4-1 = 3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J&gt;=0 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True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A[j]&gt;key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37&gt;13  True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A[4] = A[3]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J--  j=2</a:t>
            </a:r>
          </a:p>
          <a:p>
            <a:endParaRPr lang="en-US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C00000"/>
                </a:solidFill>
              </a:rPr>
              <a:t>J&gt;=0 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True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A[j]&gt;key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29&gt;13  True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A[3] = A[2]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J--  j=1</a:t>
            </a:r>
          </a:p>
          <a:p>
            <a:endParaRPr lang="en-US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C00000"/>
                </a:solidFill>
              </a:rPr>
              <a:t>J&gt;=0 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True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A[j]&gt;key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14&gt;13  True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A[2] = A[1]</a:t>
            </a:r>
          </a:p>
          <a:p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J--  j=0</a:t>
            </a:r>
          </a:p>
          <a:p>
            <a:endParaRPr lang="en-US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C00000"/>
                </a:solidFill>
              </a:rPr>
              <a:t>J&gt;=0 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True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r>
              <a:rPr lang="en-US" b="1" dirty="0">
                <a:solidFill>
                  <a:srgbClr val="C00000"/>
                </a:solidFill>
              </a:rPr>
              <a:t>A[j]&gt;key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 10&gt;13  False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0B9DD9-7F85-1A23-D2A0-F3575256A1A0}"/>
              </a:ext>
            </a:extLst>
          </p:cNvPr>
          <p:cNvSpPr txBox="1"/>
          <p:nvPr/>
        </p:nvSpPr>
        <p:spPr>
          <a:xfrm>
            <a:off x="5441223" y="4781411"/>
            <a:ext cx="1545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A[j+1] = key</a:t>
            </a:r>
          </a:p>
          <a:p>
            <a:r>
              <a:rPr lang="en-US" dirty="0"/>
              <a:t>A[0+1] = 13 </a:t>
            </a:r>
          </a:p>
          <a:p>
            <a:r>
              <a:rPr lang="en-US" b="1" dirty="0">
                <a:solidFill>
                  <a:srgbClr val="C00000"/>
                </a:solidFill>
              </a:rPr>
              <a:t>A[1] = 13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875BCA-F959-3384-BF06-0089FB2CFE4F}"/>
              </a:ext>
            </a:extLst>
          </p:cNvPr>
          <p:cNvSpPr/>
          <p:nvPr/>
        </p:nvSpPr>
        <p:spPr>
          <a:xfrm>
            <a:off x="3061578" y="2426499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A7E587-89DF-E440-92CE-11D650EEA686}"/>
              </a:ext>
            </a:extLst>
          </p:cNvPr>
          <p:cNvCxnSpPr>
            <a:cxnSpLocks/>
          </p:cNvCxnSpPr>
          <p:nvPr/>
        </p:nvCxnSpPr>
        <p:spPr>
          <a:xfrm flipV="1">
            <a:off x="7243844" y="2976435"/>
            <a:ext cx="2653219" cy="738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D1DAC01-84B9-B9ED-121A-203FD83506D8}"/>
              </a:ext>
            </a:extLst>
          </p:cNvPr>
          <p:cNvSpPr/>
          <p:nvPr/>
        </p:nvSpPr>
        <p:spPr>
          <a:xfrm>
            <a:off x="2546571" y="243418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C6BB38-F441-C1A8-FB2C-A793934B5DB6}"/>
              </a:ext>
            </a:extLst>
          </p:cNvPr>
          <p:cNvCxnSpPr>
            <a:cxnSpLocks/>
          </p:cNvCxnSpPr>
          <p:nvPr/>
        </p:nvCxnSpPr>
        <p:spPr>
          <a:xfrm flipV="1">
            <a:off x="7243844" y="1566893"/>
            <a:ext cx="2653219" cy="738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0B6A5F3-A631-1045-C210-96E5051C1E59}"/>
              </a:ext>
            </a:extLst>
          </p:cNvPr>
          <p:cNvSpPr/>
          <p:nvPr/>
        </p:nvSpPr>
        <p:spPr>
          <a:xfrm>
            <a:off x="4138921" y="243453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8161C6-2286-CF78-FCB3-DC41590DA6DC}"/>
              </a:ext>
            </a:extLst>
          </p:cNvPr>
          <p:cNvSpPr/>
          <p:nvPr/>
        </p:nvSpPr>
        <p:spPr>
          <a:xfrm>
            <a:off x="3606879" y="243453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847D10-CA5E-1C2E-BF5A-A10D9796885B}"/>
              </a:ext>
            </a:extLst>
          </p:cNvPr>
          <p:cNvCxnSpPr>
            <a:cxnSpLocks/>
          </p:cNvCxnSpPr>
          <p:nvPr/>
        </p:nvCxnSpPr>
        <p:spPr>
          <a:xfrm flipV="1">
            <a:off x="7228644" y="4309057"/>
            <a:ext cx="2653219" cy="738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55671F2-1D09-BADC-9EF4-AF07A36293F9}"/>
              </a:ext>
            </a:extLst>
          </p:cNvPr>
          <p:cNvSpPr/>
          <p:nvPr/>
        </p:nvSpPr>
        <p:spPr>
          <a:xfrm>
            <a:off x="3052635" y="2426499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81B389-2ECB-E46E-70BE-22C002DE594F}"/>
              </a:ext>
            </a:extLst>
          </p:cNvPr>
          <p:cNvCxnSpPr>
            <a:cxnSpLocks/>
          </p:cNvCxnSpPr>
          <p:nvPr/>
        </p:nvCxnSpPr>
        <p:spPr>
          <a:xfrm flipV="1">
            <a:off x="7197422" y="5668823"/>
            <a:ext cx="2653219" cy="738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8320291-EB72-5393-20AC-CB4AC6DF4704}"/>
              </a:ext>
            </a:extLst>
          </p:cNvPr>
          <p:cNvSpPr/>
          <p:nvPr/>
        </p:nvSpPr>
        <p:spPr>
          <a:xfrm>
            <a:off x="2501193" y="2437049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9925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5" grpId="0" animBg="1"/>
      <p:bldP spid="44" grpId="0" animBg="1"/>
      <p:bldP spid="12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" grpId="0" animBg="1"/>
      <p:bldP spid="4" grpId="1" animBg="1"/>
      <p:bldP spid="17" grpId="0" animBg="1"/>
      <p:bldP spid="3" grpId="0" animBg="1"/>
      <p:bldP spid="5" grpId="0" animBg="1"/>
      <p:bldP spid="7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F111E64-A825-7845-CCC2-E7A37A8B67F0}"/>
              </a:ext>
            </a:extLst>
          </p:cNvPr>
          <p:cNvSpPr/>
          <p:nvPr/>
        </p:nvSpPr>
        <p:spPr>
          <a:xfrm>
            <a:off x="5239792" y="1378549"/>
            <a:ext cx="1610533" cy="79896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Insertion Sort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1819763" y="1038386"/>
            <a:ext cx="8796576" cy="64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6515" y="1110442"/>
            <a:ext cx="88998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6 :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01637" y="1431817"/>
            <a:ext cx="128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/>
              <a:t>= 5</a:t>
            </a:r>
          </a:p>
          <a:p>
            <a:r>
              <a:rPr lang="en-US" b="1" dirty="0" err="1"/>
              <a:t>i</a:t>
            </a:r>
            <a:r>
              <a:rPr lang="en-US" b="1" dirty="0"/>
              <a:t>&lt;5 </a:t>
            </a:r>
            <a:r>
              <a:rPr lang="en-US" b="1" dirty="0">
                <a:sym typeface="Wingdings" panose="05000000000000000000" pitchFamily="2" charset="2"/>
              </a:rPr>
              <a:t> False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3605084" y="243229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38921" y="243040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994340" y="243040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19088" y="29195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77771" y="291576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988368" y="29108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47588" y="29195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06808" y="2928249"/>
            <a:ext cx="663631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B6A5F3-A631-1045-C210-96E5051C1E59}"/>
              </a:ext>
            </a:extLst>
          </p:cNvPr>
          <p:cNvSpPr/>
          <p:nvPr/>
        </p:nvSpPr>
        <p:spPr>
          <a:xfrm>
            <a:off x="4138921" y="243453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8161C6-2286-CF78-FCB3-DC41590DA6DC}"/>
              </a:ext>
            </a:extLst>
          </p:cNvPr>
          <p:cNvSpPr/>
          <p:nvPr/>
        </p:nvSpPr>
        <p:spPr>
          <a:xfrm>
            <a:off x="3606879" y="2434532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5671F2-1D09-BADC-9EF4-AF07A36293F9}"/>
              </a:ext>
            </a:extLst>
          </p:cNvPr>
          <p:cNvSpPr/>
          <p:nvPr/>
        </p:nvSpPr>
        <p:spPr>
          <a:xfrm>
            <a:off x="3045737" y="2441568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320291-EB72-5393-20AC-CB4AC6DF4704}"/>
              </a:ext>
            </a:extLst>
          </p:cNvPr>
          <p:cNvSpPr/>
          <p:nvPr/>
        </p:nvSpPr>
        <p:spPr>
          <a:xfrm>
            <a:off x="2509902" y="2432859"/>
            <a:ext cx="54864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863D7B-F8A1-7AEF-20CA-DF0BBD6947C4}"/>
              </a:ext>
            </a:extLst>
          </p:cNvPr>
          <p:cNvCxnSpPr/>
          <p:nvPr/>
        </p:nvCxnSpPr>
        <p:spPr>
          <a:xfrm>
            <a:off x="5943600" y="2426499"/>
            <a:ext cx="0" cy="1517820"/>
          </a:xfrm>
          <a:prstGeom prst="straightConnector1">
            <a:avLst/>
          </a:prstGeom>
          <a:ln w="571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4FC5CAE-2888-1A26-7F76-B13A2B994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439507"/>
              </p:ext>
            </p:extLst>
          </p:nvPr>
        </p:nvGraphicFramePr>
        <p:xfrm>
          <a:off x="4153724" y="4193306"/>
          <a:ext cx="36576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64774583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96123754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9557849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6011103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4061577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30778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B7B97A0-8BC6-793B-E981-DD601A38E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629568"/>
              </p:ext>
            </p:extLst>
          </p:nvPr>
        </p:nvGraphicFramePr>
        <p:xfrm>
          <a:off x="4138921" y="4734558"/>
          <a:ext cx="365760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64774583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96123754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9557849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6011103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84061577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430778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667C034-2CA4-E950-4C1C-0F6FB9130A12}"/>
              </a:ext>
            </a:extLst>
          </p:cNvPr>
          <p:cNvSpPr txBox="1"/>
          <p:nvPr/>
        </p:nvSpPr>
        <p:spPr>
          <a:xfrm>
            <a:off x="6177160" y="2967910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Sorted Array</a:t>
            </a:r>
          </a:p>
        </p:txBody>
      </p:sp>
    </p:spTree>
    <p:extLst>
      <p:ext uri="{BB962C8B-B14F-4D97-AF65-F5344CB8AC3E}">
        <p14:creationId xmlns:p14="http://schemas.microsoft.com/office/powerpoint/2010/main" val="10440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2" grpId="0" animBg="1"/>
      <p:bldP spid="21" grpId="0" animBg="1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" grpId="0" animBg="1"/>
      <p:bldP spid="5" grpId="0" animBg="1"/>
      <p:bldP spid="7" grpId="0" animBg="1"/>
      <p:bldP spid="9" grpId="0" animBg="1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73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the following elements in ascending order using shell sort.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5805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82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40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98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47156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54014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872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730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588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52005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34492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20292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06092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91892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477692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63492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49292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35092" y="3801108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/>
              <p:cNvGraphicFramePr>
                <a:graphicFrameLocks noGrp="1"/>
              </p:cNvGraphicFramePr>
              <p:nvPr/>
            </p:nvGraphicFramePr>
            <p:xfrm>
              <a:off x="2052005" y="3478349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4337948"/>
                  </p:ext>
                </p:extLst>
              </p:nvPr>
            </p:nvGraphicFramePr>
            <p:xfrm>
              <a:off x="2052005" y="3478349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3" name="Elbow Connector 22"/>
          <p:cNvCxnSpPr/>
          <p:nvPr/>
        </p:nvCxnSpPr>
        <p:spPr>
          <a:xfrm rot="16200000" flipH="1">
            <a:off x="3796321" y="3043306"/>
            <a:ext cx="12700" cy="2739887"/>
          </a:xfrm>
          <a:prstGeom prst="bentConnector3">
            <a:avLst>
              <a:gd name="adj1" fmla="val 1907465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H="1">
            <a:off x="6539798" y="3043306"/>
            <a:ext cx="12700" cy="2739887"/>
          </a:xfrm>
          <a:prstGeom prst="bentConnector3">
            <a:avLst>
              <a:gd name="adj1" fmla="val 1907465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052005" y="5304430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34492" y="5304430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20292" y="5304430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06092" y="5304430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91892" y="5304430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477692" y="5304430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63492" y="5304430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849292" y="5304430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35092" y="5304430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33"/>
              <p:cNvGraphicFramePr>
                <a:graphicFrameLocks noGrp="1"/>
              </p:cNvGraphicFramePr>
              <p:nvPr/>
            </p:nvGraphicFramePr>
            <p:xfrm>
              <a:off x="2052005" y="498928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6384594"/>
                  </p:ext>
                </p:extLst>
              </p:nvPr>
            </p:nvGraphicFramePr>
            <p:xfrm>
              <a:off x="2052005" y="498928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5" name="Elbow Connector 34"/>
          <p:cNvCxnSpPr/>
          <p:nvPr/>
        </p:nvCxnSpPr>
        <p:spPr>
          <a:xfrm rot="16200000" flipH="1">
            <a:off x="4444299" y="4537737"/>
            <a:ext cx="12700" cy="2739887"/>
          </a:xfrm>
          <a:prstGeom prst="bentConnector3">
            <a:avLst>
              <a:gd name="adj1" fmla="val 1907465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9600" y="2433935"/>
            <a:ext cx="1099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Step 1: Divide input array into segments, where Initial Segmenting Gap = 4 (n/2)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858924" y="4224048"/>
            <a:ext cx="23359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solidFill>
                  <a:srgbClr val="0070C0"/>
                </a:solidFill>
              </a:rPr>
              <a:t>Each segment is </a:t>
            </a:r>
            <a:r>
              <a:rPr lang="en-US" sz="2200" b="1" dirty="0">
                <a:solidFill>
                  <a:srgbClr val="0070C0"/>
                </a:solidFill>
              </a:rPr>
              <a:t>sorted within itself </a:t>
            </a:r>
            <a:r>
              <a:rPr lang="en-US" sz="2200" dirty="0">
                <a:solidFill>
                  <a:srgbClr val="0070C0"/>
                </a:solidFill>
              </a:rPr>
              <a:t>using insertion sort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472196" y="974558"/>
            <a:ext cx="3656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70C0"/>
                </a:solidFill>
              </a:rPr>
              <a:t>This algorithm avoids large shifts as in case of insertion sort, if the smaller value is to the far right and has to be moved to the far left.</a:t>
            </a:r>
            <a:endParaRPr lang="en-I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64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D98F"/>
                                      </p:to>
                                    </p:animClr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D98F"/>
                                      </p:to>
                                    </p:animClr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9D98F"/>
                                      </p:to>
                                    </p:animClr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B4B2"/>
                                      </p:to>
                                    </p:animClr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5B9B7"/>
                                      </p:to>
                                    </p:animClr>
                                    <p:set>
                                      <p:cBhvr>
                                        <p:cTn id="1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/>
      <p:bldP spid="3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the following elements in ascending order using shell sort.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5805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82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40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98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47156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54014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872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730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588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9600" y="2433935"/>
            <a:ext cx="1099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Step 1: Divide input array into segments, where Initial Segmenting Gap = 4 (n/2)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947507" y="3193695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629994" y="3193695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15794" y="3193695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001594" y="3193695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687394" y="3193695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373194" y="3193695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058994" y="3193695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44794" y="3193695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430594" y="3193695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46"/>
              <p:cNvGraphicFramePr>
                <a:graphicFrameLocks noGrp="1"/>
              </p:cNvGraphicFramePr>
              <p:nvPr/>
            </p:nvGraphicFramePr>
            <p:xfrm>
              <a:off x="1947507" y="287093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4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7689996"/>
                  </p:ext>
                </p:extLst>
              </p:nvPr>
            </p:nvGraphicFramePr>
            <p:xfrm>
              <a:off x="1947507" y="287093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8" name="Elbow Connector 47"/>
          <p:cNvCxnSpPr/>
          <p:nvPr/>
        </p:nvCxnSpPr>
        <p:spPr>
          <a:xfrm rot="16200000" flipH="1">
            <a:off x="5063700" y="2448594"/>
            <a:ext cx="12700" cy="2739887"/>
          </a:xfrm>
          <a:prstGeom prst="bentConnector3">
            <a:avLst>
              <a:gd name="adj1" fmla="val 1907465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947507" y="4485245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2629994" y="4485245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315794" y="4485245"/>
            <a:ext cx="685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01594" y="4485245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687394" y="4485245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373194" y="4485245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058994" y="4485245"/>
            <a:ext cx="685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44794" y="4485245"/>
            <a:ext cx="685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430594" y="4485245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Table 57"/>
              <p:cNvGraphicFramePr>
                <a:graphicFrameLocks noGrp="1"/>
              </p:cNvGraphicFramePr>
              <p:nvPr/>
            </p:nvGraphicFramePr>
            <p:xfrm>
              <a:off x="1947507" y="4167340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Table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457322"/>
                  </p:ext>
                </p:extLst>
              </p:nvPr>
            </p:nvGraphicFramePr>
            <p:xfrm>
              <a:off x="1947507" y="4167340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9" name="Elbow Connector 58"/>
          <p:cNvCxnSpPr/>
          <p:nvPr/>
        </p:nvCxnSpPr>
        <p:spPr>
          <a:xfrm rot="16200000" flipH="1">
            <a:off x="5708088" y="3748122"/>
            <a:ext cx="12700" cy="2739887"/>
          </a:xfrm>
          <a:prstGeom prst="bentConnector3">
            <a:avLst>
              <a:gd name="adj1" fmla="val 1907465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945230" y="5855178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627717" y="5855178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313517" y="5855178"/>
            <a:ext cx="685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999317" y="5855178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685117" y="5855178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370917" y="5855178"/>
            <a:ext cx="685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056717" y="5855178"/>
            <a:ext cx="685800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742517" y="5855178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428317" y="5855178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le 68"/>
              <p:cNvGraphicFramePr>
                <a:graphicFrameLocks noGrp="1"/>
              </p:cNvGraphicFramePr>
              <p:nvPr/>
            </p:nvGraphicFramePr>
            <p:xfrm>
              <a:off x="1945230" y="553357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le 6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5228615"/>
                  </p:ext>
                </p:extLst>
              </p:nvPr>
            </p:nvGraphicFramePr>
            <p:xfrm>
              <a:off x="1945230" y="553357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0" name="Rectangle 69"/>
          <p:cNvSpPr/>
          <p:nvPr/>
        </p:nvSpPr>
        <p:spPr>
          <a:xfrm>
            <a:off x="8858924" y="4224048"/>
            <a:ext cx="23359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solidFill>
                  <a:srgbClr val="0070C0"/>
                </a:solidFill>
              </a:rPr>
              <a:t>Each segment is </a:t>
            </a:r>
            <a:r>
              <a:rPr lang="en-US" sz="2200" b="1" dirty="0">
                <a:solidFill>
                  <a:srgbClr val="0070C0"/>
                </a:solidFill>
              </a:rPr>
              <a:t>sorted within itself </a:t>
            </a:r>
            <a:r>
              <a:rPr lang="en-US" sz="2200" dirty="0">
                <a:solidFill>
                  <a:srgbClr val="0070C0"/>
                </a:solidFill>
              </a:rPr>
              <a:t>using insertion sort</a:t>
            </a:r>
          </a:p>
        </p:txBody>
      </p:sp>
    </p:spTree>
    <p:extLst>
      <p:ext uri="{BB962C8B-B14F-4D97-AF65-F5344CB8AC3E}">
        <p14:creationId xmlns:p14="http://schemas.microsoft.com/office/powerpoint/2010/main" val="175836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Linear/Sequential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computer science, </a:t>
            </a:r>
            <a:r>
              <a:rPr lang="en-IN" b="1" dirty="0">
                <a:solidFill>
                  <a:srgbClr val="C00000"/>
                </a:solidFill>
              </a:rPr>
              <a:t>linear search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sequential search </a:t>
            </a:r>
            <a:r>
              <a:rPr lang="en-IN" dirty="0"/>
              <a:t>is a method for finding a particular value in a list that consists of </a:t>
            </a:r>
            <a:r>
              <a:rPr lang="en-IN" b="1" dirty="0">
                <a:solidFill>
                  <a:srgbClr val="C00000"/>
                </a:solidFill>
              </a:rPr>
              <a:t>checking every </a:t>
            </a:r>
            <a:r>
              <a:rPr lang="en-IN" dirty="0"/>
              <a:t>one of its </a:t>
            </a:r>
            <a:r>
              <a:rPr lang="en-IN" b="1" dirty="0">
                <a:solidFill>
                  <a:srgbClr val="C00000"/>
                </a:solidFill>
              </a:rPr>
              <a:t>elements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one at a time </a:t>
            </a:r>
            <a:r>
              <a:rPr lang="en-IN" dirty="0"/>
              <a:t>and in sequence, </a:t>
            </a:r>
            <a:r>
              <a:rPr lang="en-IN" b="1" dirty="0">
                <a:solidFill>
                  <a:srgbClr val="C00000"/>
                </a:solidFill>
              </a:rPr>
              <a:t>until the desired one is found</a:t>
            </a:r>
            <a:r>
              <a:rPr lang="en-IN" dirty="0"/>
              <a:t>. </a:t>
            </a:r>
          </a:p>
          <a:p>
            <a:r>
              <a:rPr lang="en-IN" dirty="0"/>
              <a:t>Linear search is the simplest search algorithm.</a:t>
            </a:r>
          </a:p>
          <a:p>
            <a:r>
              <a:rPr lang="en-IN" dirty="0"/>
              <a:t>It is a special case of brute-force search. </a:t>
            </a:r>
          </a:p>
          <a:p>
            <a:r>
              <a:rPr lang="en-IN" dirty="0"/>
              <a:t>Its </a:t>
            </a:r>
            <a:r>
              <a:rPr lang="en-IN" b="1" dirty="0">
                <a:solidFill>
                  <a:srgbClr val="C00000"/>
                </a:solidFill>
              </a:rPr>
              <a:t>worst case cost </a:t>
            </a:r>
            <a:r>
              <a:rPr lang="en-IN" dirty="0"/>
              <a:t>is proportional to the </a:t>
            </a:r>
            <a:r>
              <a:rPr lang="en-IN" b="1" dirty="0">
                <a:solidFill>
                  <a:srgbClr val="C00000"/>
                </a:solidFill>
              </a:rPr>
              <a:t>number of elements in the list</a:t>
            </a:r>
            <a:r>
              <a:rPr lang="en-IN" dirty="0"/>
              <a:t>.</a:t>
            </a:r>
          </a:p>
          <a:p>
            <a:r>
              <a:rPr lang="en-IN" dirty="0"/>
              <a:t>Hence the </a:t>
            </a:r>
            <a:r>
              <a:rPr lang="en-IN" b="1" dirty="0">
                <a:solidFill>
                  <a:srgbClr val="C00000"/>
                </a:solidFill>
              </a:rPr>
              <a:t>worst case </a:t>
            </a:r>
            <a:r>
              <a:rPr lang="en-IN" dirty="0"/>
              <a:t>time complexity of Linear Search is </a:t>
            </a:r>
            <a:r>
              <a:rPr lang="en-IN" b="1" dirty="0">
                <a:solidFill>
                  <a:srgbClr val="C00000"/>
                </a:solidFill>
              </a:rPr>
              <a:t>O(n)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0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the following elements in ascending order using shell sort.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5805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82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40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98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47156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54014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872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730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588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9600" y="2433935"/>
            <a:ext cx="1099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2: Now, the Segmenting Gap = 2 (4/2)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858924" y="4224048"/>
            <a:ext cx="23359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solidFill>
                  <a:srgbClr val="0070C0"/>
                </a:solidFill>
              </a:rPr>
              <a:t>Each segment is </a:t>
            </a:r>
            <a:r>
              <a:rPr lang="en-US" sz="2200" b="1" dirty="0">
                <a:solidFill>
                  <a:srgbClr val="0070C0"/>
                </a:solidFill>
              </a:rPr>
              <a:t>sorted within itself </a:t>
            </a:r>
            <a:r>
              <a:rPr lang="en-US" sz="2200" dirty="0">
                <a:solidFill>
                  <a:srgbClr val="0070C0"/>
                </a:solidFill>
              </a:rPr>
              <a:t>using insertion sort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945230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6277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3135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993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851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709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567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425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283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/>
              <p:cNvGraphicFramePr>
                <a:graphicFrameLocks noGrp="1"/>
              </p:cNvGraphicFramePr>
              <p:nvPr/>
            </p:nvGraphicFramePr>
            <p:xfrm>
              <a:off x="1945230" y="290793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9197035"/>
                  </p:ext>
                </p:extLst>
              </p:nvPr>
            </p:nvGraphicFramePr>
            <p:xfrm>
              <a:off x="1945230" y="290793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0" name="Elbow Connector 49"/>
          <p:cNvCxnSpPr/>
          <p:nvPr/>
        </p:nvCxnSpPr>
        <p:spPr>
          <a:xfrm rot="16200000" flipH="1">
            <a:off x="2975910" y="3164667"/>
            <a:ext cx="12700" cy="1368287"/>
          </a:xfrm>
          <a:prstGeom prst="bentConnector3">
            <a:avLst>
              <a:gd name="adj1" fmla="val 180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/>
          <p:nvPr/>
        </p:nvCxnSpPr>
        <p:spPr>
          <a:xfrm rot="16200000" flipH="1">
            <a:off x="4344198" y="3164667"/>
            <a:ext cx="12700" cy="1368287"/>
          </a:xfrm>
          <a:prstGeom prst="bentConnector3">
            <a:avLst>
              <a:gd name="adj1" fmla="val 180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5712487" y="3171018"/>
            <a:ext cx="12700" cy="1368287"/>
          </a:xfrm>
          <a:prstGeom prst="bentConnector3">
            <a:avLst>
              <a:gd name="adj1" fmla="val 180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 rot="16200000" flipH="1">
            <a:off x="7080777" y="3164668"/>
            <a:ext cx="12700" cy="1368287"/>
          </a:xfrm>
          <a:prstGeom prst="bentConnector3">
            <a:avLst>
              <a:gd name="adj1" fmla="val 180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980063" y="4518406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662550" y="4518406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48350" y="4518406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034150" y="4518406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719950" y="4518406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405750" y="4518406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091550" y="4518406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777350" y="4518406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463150" y="4518406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3" name="Table 62"/>
              <p:cNvGraphicFramePr>
                <a:graphicFrameLocks noGrp="1"/>
              </p:cNvGraphicFramePr>
              <p:nvPr/>
            </p:nvGraphicFramePr>
            <p:xfrm>
              <a:off x="1980063" y="4196804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3" name="Table 6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3011201"/>
                  </p:ext>
                </p:extLst>
              </p:nvPr>
            </p:nvGraphicFramePr>
            <p:xfrm>
              <a:off x="1980063" y="4196804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8" name="Rectangle 67"/>
          <p:cNvSpPr/>
          <p:nvPr/>
        </p:nvSpPr>
        <p:spPr>
          <a:xfrm>
            <a:off x="1993126" y="5890009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675613" y="5890009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361413" y="5890009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047213" y="5890009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733013" y="5890009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418813" y="5890009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104613" y="5890009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790413" y="5890009"/>
            <a:ext cx="685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476213" y="5890009"/>
            <a:ext cx="6858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Table 76"/>
              <p:cNvGraphicFramePr>
                <a:graphicFrameLocks noGrp="1"/>
              </p:cNvGraphicFramePr>
              <p:nvPr/>
            </p:nvGraphicFramePr>
            <p:xfrm>
              <a:off x="1993126" y="5568407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Table 7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0924401"/>
                  </p:ext>
                </p:extLst>
              </p:nvPr>
            </p:nvGraphicFramePr>
            <p:xfrm>
              <a:off x="1993126" y="5568407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2" name="Elbow Connector 81"/>
          <p:cNvCxnSpPr/>
          <p:nvPr/>
        </p:nvCxnSpPr>
        <p:spPr>
          <a:xfrm rot="16200000" flipH="1">
            <a:off x="3713960" y="4475939"/>
            <a:ext cx="12700" cy="13682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/>
          <p:nvPr/>
        </p:nvCxnSpPr>
        <p:spPr>
          <a:xfrm rot="16200000" flipH="1">
            <a:off x="5082248" y="4475939"/>
            <a:ext cx="12700" cy="13682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6200000" flipH="1">
            <a:off x="6448887" y="4469306"/>
            <a:ext cx="12700" cy="13682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4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11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E6B4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the following elements in ascending order using shell sort.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5805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82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40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98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47156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54014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872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730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58892" y="1524000"/>
            <a:ext cx="685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9600" y="2433935"/>
            <a:ext cx="1099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3: Now, the Segmenting Gap = 1 (2/2)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858924" y="4224048"/>
            <a:ext cx="23359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solidFill>
                  <a:srgbClr val="0070C0"/>
                </a:solidFill>
              </a:rPr>
              <a:t>Each segment is </a:t>
            </a:r>
            <a:r>
              <a:rPr lang="en-US" sz="2200" b="1" dirty="0">
                <a:solidFill>
                  <a:srgbClr val="0070C0"/>
                </a:solidFill>
              </a:rPr>
              <a:t>sorted within itself </a:t>
            </a:r>
            <a:r>
              <a:rPr lang="en-US" sz="2200" dirty="0">
                <a:solidFill>
                  <a:srgbClr val="0070C0"/>
                </a:solidFill>
              </a:rPr>
              <a:t>using insertion sort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945230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6277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3135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993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851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3709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567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7425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28317" y="322953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48"/>
              <p:cNvGraphicFramePr>
                <a:graphicFrameLocks noGrp="1"/>
              </p:cNvGraphicFramePr>
              <p:nvPr/>
            </p:nvGraphicFramePr>
            <p:xfrm>
              <a:off x="1945230" y="290793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4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45230" y="2907936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4" name="Rectangle 53"/>
          <p:cNvSpPr/>
          <p:nvPr/>
        </p:nvSpPr>
        <p:spPr>
          <a:xfrm>
            <a:off x="1980063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662550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48350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034150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42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719950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60</a:t>
            </a:r>
          </a:p>
        </p:txBody>
      </p:sp>
      <p:sp>
        <p:nvSpPr>
          <p:cNvPr id="59" name="Rectangle 58"/>
          <p:cNvSpPr/>
          <p:nvPr/>
        </p:nvSpPr>
        <p:spPr>
          <a:xfrm>
            <a:off x="5405750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68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091550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777350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85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463150" y="4884168"/>
            <a:ext cx="685800" cy="609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93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3" name="Table 62"/>
              <p:cNvGraphicFramePr>
                <a:graphicFrameLocks noGrp="1"/>
              </p:cNvGraphicFramePr>
              <p:nvPr/>
            </p:nvGraphicFramePr>
            <p:xfrm>
              <a:off x="1980063" y="4562568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3" name="Table 6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8558536"/>
                  </p:ext>
                </p:extLst>
              </p:nvPr>
            </p:nvGraphicFramePr>
            <p:xfrm>
              <a:off x="1980063" y="4562568"/>
              <a:ext cx="6168885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2487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95601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75997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8044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9115" r="-697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893" r="-6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8230" r="-4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230" r="-398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2679" r="-3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7345" r="-199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1228" r="-9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2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1" name="Elbow Connector 80"/>
          <p:cNvCxnSpPr/>
          <p:nvPr/>
        </p:nvCxnSpPr>
        <p:spPr>
          <a:xfrm rot="16200000" flipH="1">
            <a:off x="2662357" y="3532702"/>
            <a:ext cx="12700" cy="6824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16200000" flipH="1">
            <a:off x="3340152" y="3532702"/>
            <a:ext cx="12700" cy="6824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16200000" flipH="1">
            <a:off x="4027331" y="3532702"/>
            <a:ext cx="12700" cy="6824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 rot="16200000" flipH="1">
            <a:off x="4700434" y="3532701"/>
            <a:ext cx="12700" cy="6824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16200000" flipH="1">
            <a:off x="5392583" y="3532701"/>
            <a:ext cx="12700" cy="6824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/>
          <p:nvPr/>
        </p:nvCxnSpPr>
        <p:spPr>
          <a:xfrm rot="16200000" flipH="1">
            <a:off x="6075071" y="3532701"/>
            <a:ext cx="12700" cy="6824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rot="16200000" flipH="1">
            <a:off x="6748174" y="3532702"/>
            <a:ext cx="12700" cy="6824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rot="16200000" flipH="1">
            <a:off x="7430662" y="3532702"/>
            <a:ext cx="12700" cy="682487"/>
          </a:xfrm>
          <a:prstGeom prst="bentConnector3">
            <a:avLst>
              <a:gd name="adj1" fmla="val 180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3248315" y="5891345"/>
            <a:ext cx="393192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890E4F"/>
                </a:solidFill>
              </a:rPr>
              <a:t>The entire array is sorted now.</a:t>
            </a:r>
          </a:p>
        </p:txBody>
      </p:sp>
    </p:spTree>
    <p:extLst>
      <p:ext uri="{BB962C8B-B14F-4D97-AF65-F5344CB8AC3E}">
        <p14:creationId xmlns:p14="http://schemas.microsoft.com/office/powerpoint/2010/main" val="196812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9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10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E3F5"/>
                                      </p:to>
                                    </p:animClr>
                                    <p:set>
                                      <p:cBhvr>
                                        <p:cTn id="10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9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0471" y="777240"/>
            <a:ext cx="6186321" cy="5751576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: Shell Sort (A,N)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for(gap=N/2 ; gap&gt;=1 ; gap=gap/2)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{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	for(j=gap ; j&lt;n; j++)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	{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		for(i=j-gap ; i&gt;=0 ; i=i-gap)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		{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			if(a[</a:t>
            </a:r>
            <a:r>
              <a:rPr lang="en-US" dirty="0" err="1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i+gap</a:t>
            </a: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] &gt; a[i])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				break;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			else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				swap(A[</a:t>
            </a:r>
            <a:r>
              <a:rPr lang="en-US" dirty="0" err="1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i+gap</a:t>
            </a: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], A[i])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		}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	}</a:t>
            </a:r>
          </a:p>
          <a:p>
            <a:pPr marL="542925" lvl="1" indent="-369888">
              <a:lnSpc>
                <a:spcPct val="100000"/>
              </a:lnSpc>
              <a:buClr>
                <a:schemeClr val="tx2"/>
              </a:buClr>
              <a:buNone/>
            </a:pPr>
            <a:r>
              <a:rPr lang="en-US" dirty="0"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843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06E4-394D-00B5-8049-B3DCCCFE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- Complexity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E884C-ADEF-9C36-8B35-8A2EA57E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 of shell sort is O(n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Given upper bound for each loop you get O((log n)n</a:t>
            </a:r>
            <a:r>
              <a:rPr lang="en-US" baseline="30000" dirty="0"/>
              <a:t>2</a:t>
            </a:r>
            <a:r>
              <a:rPr lang="en-US" dirty="0"/>
              <a:t>) for the worst-case. </a:t>
            </a:r>
          </a:p>
          <a:p>
            <a:r>
              <a:rPr lang="en-US" dirty="0"/>
              <a:t>But add another variable for the gap size g. </a:t>
            </a:r>
          </a:p>
          <a:p>
            <a:r>
              <a:rPr lang="en-US" dirty="0"/>
              <a:t>The number of compare/exchanges needed in the inner loop is now &lt;= n/g. </a:t>
            </a:r>
          </a:p>
          <a:p>
            <a:r>
              <a:rPr lang="en-US" dirty="0"/>
              <a:t>The number of compare/exchanges of the middle loop is &lt;= n</a:t>
            </a:r>
            <a:r>
              <a:rPr lang="en-US" baseline="30000" dirty="0"/>
              <a:t>2</a:t>
            </a:r>
            <a:r>
              <a:rPr lang="en-US" dirty="0"/>
              <a:t>/g. </a:t>
            </a:r>
          </a:p>
          <a:p>
            <a:r>
              <a:rPr lang="en-US" dirty="0"/>
              <a:t>Add the upper-bound of the number of compare/exchanges for each gap together: </a:t>
            </a:r>
          </a:p>
          <a:p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en-US" dirty="0"/>
              <a:t>  +  n</a:t>
            </a:r>
            <a:r>
              <a:rPr lang="en-US" baseline="30000" dirty="0"/>
              <a:t>2</a:t>
            </a:r>
            <a:r>
              <a:rPr lang="en-US" dirty="0"/>
              <a:t>/2  +  n</a:t>
            </a:r>
            <a:r>
              <a:rPr lang="en-US" baseline="30000" dirty="0"/>
              <a:t>2</a:t>
            </a:r>
            <a:r>
              <a:rPr lang="en-US" dirty="0"/>
              <a:t>/4  +  ...   &lt;=  2n</a:t>
            </a:r>
            <a:r>
              <a:rPr lang="en-US" baseline="30000" dirty="0"/>
              <a:t>2</a:t>
            </a:r>
            <a:r>
              <a:rPr lang="en-US" dirty="0"/>
              <a:t> , there for time complexity is of the order O(n</a:t>
            </a:r>
            <a:r>
              <a:rPr lang="en-US" baseline="30000" dirty="0"/>
              <a:t>2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9052528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511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sort is a non-comparison based algorithm.</a:t>
            </a:r>
          </a:p>
          <a:p>
            <a:r>
              <a:rPr lang="en-US" dirty="0"/>
              <a:t>This algorithm works well when there is a limited range of input values.</a:t>
            </a:r>
          </a:p>
          <a:p>
            <a:r>
              <a:rPr lang="en-US" dirty="0"/>
              <a:t>The basic idea is to count the frequency of each distinct element in the input array and use this information to place the elements in their correct position.</a:t>
            </a:r>
          </a:p>
          <a:p>
            <a:r>
              <a:rPr lang="en-US" dirty="0"/>
              <a:t>Time Complexity: O(N+M), where N and M are the size of input array and count array respectively.</a:t>
            </a:r>
          </a:p>
          <a:p>
            <a:r>
              <a:rPr lang="en-US" dirty="0"/>
              <a:t>Counting sort is </a:t>
            </a:r>
            <a:r>
              <a:rPr lang="en-US" b="1" dirty="0"/>
              <a:t>not an In-place sorting</a:t>
            </a:r>
            <a:r>
              <a:rPr lang="en-US" dirty="0"/>
              <a:t> algorithm, It uses extra space for sorting the array elements.</a:t>
            </a:r>
          </a:p>
          <a:p>
            <a:r>
              <a:rPr lang="en-US" dirty="0"/>
              <a:t>Counting sort is a</a:t>
            </a:r>
            <a:r>
              <a:rPr lang="en-US" b="1" dirty="0"/>
              <a:t> stable algorithm</a:t>
            </a:r>
            <a:r>
              <a:rPr lang="en-US" dirty="0"/>
              <a:t>.</a:t>
            </a:r>
          </a:p>
          <a:p>
            <a:r>
              <a:rPr lang="en-US" dirty="0"/>
              <a:t>It is used as a subroutine in </a:t>
            </a:r>
            <a:r>
              <a:rPr lang="en-US" u="sng" dirty="0">
                <a:hlinkClick r:id="rId2"/>
              </a:rPr>
              <a:t>Radix Sort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2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the following elements in Ascending order using counting sort.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15640" y="1449107"/>
          <a:ext cx="57607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90683831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7465901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50348047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40159293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13908104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7316166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15055082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618867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81525282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5960330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575541" y="2286000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73266" y="2297373"/>
            <a:ext cx="979179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b="1" dirty="0"/>
              <a:t>Step 1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823214" y="3057010"/>
            <a:ext cx="990600" cy="365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Index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42214" y="3562330"/>
            <a:ext cx="1371600" cy="36576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Elements 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573266" y="4495800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70991" y="4507173"/>
            <a:ext cx="979179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b="1" dirty="0"/>
              <a:t>Step 2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579356" y="2297373"/>
                <a:ext cx="71876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elements are stored in an input array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[1,…,9]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356" y="2297373"/>
                <a:ext cx="7187685" cy="461665"/>
              </a:xfrm>
              <a:prstGeom prst="rect">
                <a:avLst/>
              </a:prstGeom>
              <a:blipFill>
                <a:blip r:embed="rId2"/>
                <a:stretch>
                  <a:fillRect l="-1272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612459" y="4507173"/>
                <a:ext cx="76857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Define a temporary array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. The size of an array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equal to the largest element in array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459" y="4507173"/>
                <a:ext cx="7685707" cy="830997"/>
              </a:xfrm>
              <a:prstGeom prst="rect">
                <a:avLst/>
              </a:prstGeom>
              <a:blipFill>
                <a:blip r:embed="rId3"/>
                <a:stretch>
                  <a:fillRect l="-1270" t="-5109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/>
            </p:nvGraphicFramePr>
            <p:xfrm>
              <a:off x="3931871" y="5426572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182245"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4538834"/>
                  </p:ext>
                </p:extLst>
              </p:nvPr>
            </p:nvGraphicFramePr>
            <p:xfrm>
              <a:off x="3931871" y="5426572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315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17" t="-1923" r="-503670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923" r="-399091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835" t="-1923" r="-302752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835" t="-1923" r="-202752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182" t="-1923" r="-100909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2752" t="-1923" r="-1835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extBox 23"/>
          <p:cNvSpPr txBox="1"/>
          <p:nvPr/>
        </p:nvSpPr>
        <p:spPr>
          <a:xfrm>
            <a:off x="2738671" y="5358081"/>
            <a:ext cx="990600" cy="365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Index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7671" y="5839136"/>
            <a:ext cx="1371600" cy="36576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Elements 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929743" y="3469495"/>
          <a:ext cx="57607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90683831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7465901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50348047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40159293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13908104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7316166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15055082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618867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81525282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5960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/>
            </p:nvGraphicFramePr>
            <p:xfrm>
              <a:off x="3931921" y="3123897"/>
              <a:ext cx="574765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129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98661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2019829"/>
                  </p:ext>
                </p:extLst>
              </p:nvPr>
            </p:nvGraphicFramePr>
            <p:xfrm>
              <a:off x="3931921" y="3123897"/>
              <a:ext cx="574765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129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98661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79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1304" r="-62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13592" r="-60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13592" r="-50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09615" r="-397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14563" r="-300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14563" r="-200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707692" r="-99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8155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EABAE6C8-9D18-6E2E-B188-67F20146F4A8}"/>
              </a:ext>
            </a:extLst>
          </p:cNvPr>
          <p:cNvSpPr/>
          <p:nvPr/>
        </p:nvSpPr>
        <p:spPr>
          <a:xfrm>
            <a:off x="4625788" y="3473221"/>
            <a:ext cx="556991" cy="5677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D6F581-C420-E0DF-3C13-03CF7ACCE68B}"/>
                  </a:ext>
                </a:extLst>
              </p:cNvPr>
              <p:cNvSpPr txBox="1"/>
              <p:nvPr/>
            </p:nvSpPr>
            <p:spPr>
              <a:xfrm>
                <a:off x="6307913" y="4876505"/>
                <a:ext cx="35756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Initialize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[1,…,6] </m:t>
                    </m:r>
                    <m:r>
                      <m:rPr>
                        <m:nor/>
                      </m:rPr>
                      <a:rPr lang="en-US" sz="2400" dirty="0"/>
                      <m:t>to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D6F581-C420-E0DF-3C13-03CF7ACCE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913" y="4876505"/>
                <a:ext cx="3575656" cy="461665"/>
              </a:xfrm>
              <a:prstGeom prst="rect">
                <a:avLst/>
              </a:prstGeom>
              <a:blipFill>
                <a:blip r:embed="rId6"/>
                <a:stretch>
                  <a:fillRect l="-2730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10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7" grpId="0" animBg="1"/>
      <p:bldP spid="18" grpId="0" animBg="1"/>
      <p:bldP spid="20" grpId="0" animBg="1"/>
      <p:bldP spid="21" grpId="0"/>
      <p:bldP spid="22" grpId="0"/>
      <p:bldP spid="24" grpId="0" animBg="1"/>
      <p:bldP spid="25" grpId="0" animBg="1"/>
      <p:bldP spid="7" grpId="0" animBg="1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the following elements in Ascending order using counting sort.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15640" y="1449107"/>
          <a:ext cx="57607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90683831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7465901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50348047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40159293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13908104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7316166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15055082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618867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81525282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5960330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575541" y="2286000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73266" y="2297373"/>
            <a:ext cx="979179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b="1" dirty="0"/>
              <a:t>Step 3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823214" y="3070074"/>
            <a:ext cx="990600" cy="365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Index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42214" y="3562330"/>
            <a:ext cx="1371600" cy="36576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Elements 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573266" y="4495800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70991" y="4507173"/>
            <a:ext cx="979179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b="1" dirty="0"/>
              <a:t>Step 4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579356" y="2297373"/>
            <a:ext cx="71876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Update an array C with the occurrences of each value of array 𝐴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12459" y="4507173"/>
            <a:ext cx="7685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In array 𝐶, from index 2 to 𝑛 add the value with previous element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/>
            </p:nvGraphicFramePr>
            <p:xfrm>
              <a:off x="3931871" y="5348194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9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7551279"/>
                  </p:ext>
                </p:extLst>
              </p:nvPr>
            </p:nvGraphicFramePr>
            <p:xfrm>
              <a:off x="3931871" y="5348194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315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7" t="-1923" r="-503670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923" r="-399091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835" t="-1923" r="-302752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835" t="-1923" r="-202752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182" t="-1923" r="-100909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752" t="-1923" r="-1835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9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extBox 23"/>
          <p:cNvSpPr txBox="1"/>
          <p:nvPr/>
        </p:nvSpPr>
        <p:spPr>
          <a:xfrm>
            <a:off x="2738671" y="5266641"/>
            <a:ext cx="990600" cy="365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Index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57671" y="5760758"/>
            <a:ext cx="1371600" cy="36576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Elements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31673" y="1454723"/>
                <a:ext cx="17490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A71160"/>
                    </a:solidFill>
                  </a:rPr>
                  <a:t>Input array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673" y="1454723"/>
                <a:ext cx="1749005" cy="461665"/>
              </a:xfrm>
              <a:prstGeom prst="rect">
                <a:avLst/>
              </a:prstGeom>
              <a:blipFill>
                <a:blip r:embed="rId3"/>
                <a:stretch>
                  <a:fillRect l="-5575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/>
              <p:cNvGraphicFramePr>
                <a:graphicFrameLocks noGrp="1"/>
              </p:cNvGraphicFramePr>
              <p:nvPr/>
            </p:nvGraphicFramePr>
            <p:xfrm>
              <a:off x="3931871" y="3123154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9388039"/>
                  </p:ext>
                </p:extLst>
              </p:nvPr>
            </p:nvGraphicFramePr>
            <p:xfrm>
              <a:off x="3931871" y="3123154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315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17" t="-1923" r="-503670" b="-2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923" r="-399091" b="-2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835" t="-1923" r="-302752" b="-2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835" t="-1923" r="-202752" b="-2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182" t="-1923" r="-100909" b="-2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2752" t="-1923" r="-1835" b="-2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Oval 28"/>
          <p:cNvSpPr/>
          <p:nvPr/>
        </p:nvSpPr>
        <p:spPr>
          <a:xfrm>
            <a:off x="4110865" y="3155039"/>
            <a:ext cx="270719" cy="27432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47248" y="1519310"/>
            <a:ext cx="411480" cy="4114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171175" y="1531033"/>
            <a:ext cx="411480" cy="4114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10" idx="4"/>
            <a:endCxn id="29" idx="0"/>
          </p:cNvCxnSpPr>
          <p:nvPr/>
        </p:nvCxnSpPr>
        <p:spPr>
          <a:xfrm flipH="1">
            <a:off x="4246225" y="1930790"/>
            <a:ext cx="1206763" cy="122424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29" idx="0"/>
          </p:cNvCxnSpPr>
          <p:nvPr/>
        </p:nvCxnSpPr>
        <p:spPr>
          <a:xfrm flipH="1">
            <a:off x="4246225" y="1942513"/>
            <a:ext cx="3130690" cy="121252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27862" y="3535571"/>
            <a:ext cx="274320" cy="36576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2</a:t>
            </a:r>
          </a:p>
        </p:txBody>
      </p:sp>
      <p:sp>
        <p:nvSpPr>
          <p:cNvPr id="37" name="Oval 36"/>
          <p:cNvSpPr/>
          <p:nvPr/>
        </p:nvSpPr>
        <p:spPr>
          <a:xfrm>
            <a:off x="4759656" y="3150683"/>
            <a:ext cx="270719" cy="27432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460047" y="1513614"/>
            <a:ext cx="411480" cy="4114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8" idx="4"/>
            <a:endCxn id="37" idx="0"/>
          </p:cNvCxnSpPr>
          <p:nvPr/>
        </p:nvCxnSpPr>
        <p:spPr>
          <a:xfrm flipH="1">
            <a:off x="4895016" y="1925094"/>
            <a:ext cx="3770771" cy="12255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789717" y="3535515"/>
            <a:ext cx="274320" cy="36576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42857" y="3531216"/>
            <a:ext cx="274320" cy="36576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22125" y="3522454"/>
            <a:ext cx="274320" cy="36576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24060" y="3531160"/>
            <a:ext cx="274320" cy="36576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70918" y="3535460"/>
            <a:ext cx="274320" cy="36576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A71160"/>
                </a:solidFill>
              </a:rPr>
              <a:t>0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010297" y="3997234"/>
            <a:ext cx="0" cy="167204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4646557" y="4142673"/>
            <a:ext cx="365760" cy="3657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55" name="Elbow Connector 54"/>
          <p:cNvCxnSpPr>
            <a:stCxn id="54" idx="6"/>
          </p:cNvCxnSpPr>
          <p:nvPr/>
        </p:nvCxnSpPr>
        <p:spPr>
          <a:xfrm>
            <a:off x="5012317" y="4325553"/>
            <a:ext cx="95260" cy="1356790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endCxn id="54" idx="2"/>
          </p:cNvCxnSpPr>
          <p:nvPr/>
        </p:nvCxnSpPr>
        <p:spPr>
          <a:xfrm rot="5400000" flipH="1" flipV="1">
            <a:off x="3865571" y="4875232"/>
            <a:ext cx="1330665" cy="231308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2"/>
            <a:endCxn id="54" idx="0"/>
          </p:cNvCxnSpPr>
          <p:nvPr/>
        </p:nvCxnSpPr>
        <p:spPr>
          <a:xfrm flipH="1">
            <a:off x="4829437" y="3901275"/>
            <a:ext cx="97440" cy="24139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325134" y="4129614"/>
            <a:ext cx="365760" cy="3657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59" name="Elbow Connector 58"/>
          <p:cNvCxnSpPr>
            <a:stCxn id="58" idx="6"/>
          </p:cNvCxnSpPr>
          <p:nvPr/>
        </p:nvCxnSpPr>
        <p:spPr>
          <a:xfrm>
            <a:off x="5690894" y="4312494"/>
            <a:ext cx="122077" cy="1356786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58" idx="2"/>
          </p:cNvCxnSpPr>
          <p:nvPr/>
        </p:nvCxnSpPr>
        <p:spPr>
          <a:xfrm rot="5400000" flipH="1" flipV="1">
            <a:off x="4590215" y="4908236"/>
            <a:ext cx="1330660" cy="139177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6" idx="2"/>
            <a:endCxn id="58" idx="0"/>
          </p:cNvCxnSpPr>
          <p:nvPr/>
        </p:nvCxnSpPr>
        <p:spPr>
          <a:xfrm flipH="1">
            <a:off x="5508014" y="3896976"/>
            <a:ext cx="72003" cy="23263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114802" y="5699539"/>
            <a:ext cx="27432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400" b="1" dirty="0">
              <a:solidFill>
                <a:srgbClr val="A7116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802779" y="5708248"/>
            <a:ext cx="27432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400" b="1" dirty="0">
              <a:solidFill>
                <a:srgbClr val="A7116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90756" y="5690831"/>
            <a:ext cx="27432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400" b="1" dirty="0">
              <a:solidFill>
                <a:srgbClr val="A7116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113419" y="5699539"/>
            <a:ext cx="27432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400" b="1" dirty="0">
              <a:solidFill>
                <a:srgbClr val="A7116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753499" y="5712603"/>
            <a:ext cx="27432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400" b="1" dirty="0">
              <a:solidFill>
                <a:srgbClr val="A7116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458893" y="5712602"/>
            <a:ext cx="27432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400" b="1" dirty="0">
              <a:solidFill>
                <a:srgbClr val="A711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76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500"/>
                            </p:stCondLst>
                            <p:childTnLst>
                              <p:par>
                                <p:cTn id="175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500"/>
                            </p:stCondLst>
                            <p:childTnLst>
                              <p:par>
                                <p:cTn id="205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20" grpId="0" animBg="1"/>
      <p:bldP spid="21" grpId="0"/>
      <p:bldP spid="22" grpId="0"/>
      <p:bldP spid="24" grpId="0" animBg="1"/>
      <p:bldP spid="25" grpId="0" animBg="1"/>
      <p:bldP spid="29" grpId="0" animBg="1"/>
      <p:bldP spid="29" grpId="1" animBg="1"/>
      <p:bldP spid="10" grpId="0" animBg="1"/>
      <p:bldP spid="10" grpId="1" animBg="1"/>
      <p:bldP spid="32" grpId="0" animBg="1"/>
      <p:bldP spid="32" grpId="1" animBg="1"/>
      <p:bldP spid="36" grpId="0" animBg="1"/>
      <p:bldP spid="37" grpId="0" animBg="1"/>
      <p:bldP spid="37" grpId="1" animBg="1"/>
      <p:bldP spid="38" grpId="0" animBg="1"/>
      <p:bldP spid="38" grpId="1" animBg="1"/>
      <p:bldP spid="40" grpId="0" animBg="1"/>
      <p:bldP spid="46" grpId="0" animBg="1"/>
      <p:bldP spid="47" grpId="0" animBg="1"/>
      <p:bldP spid="48" grpId="0" animBg="1"/>
      <p:bldP spid="49" grpId="0" animBg="1"/>
      <p:bldP spid="54" grpId="0" animBg="1"/>
      <p:bldP spid="54" grpId="1" animBg="1"/>
      <p:bldP spid="58" grpId="0" animBg="1"/>
      <p:bldP spid="58" grpId="1" animBg="1"/>
      <p:bldP spid="96" grpId="0" animBg="1"/>
      <p:bldP spid="97" grpId="0" animBg="1"/>
      <p:bldP spid="103" grpId="0" animBg="1"/>
      <p:bldP spid="105" grpId="0" animBg="1"/>
      <p:bldP spid="106" grpId="0" animBg="1"/>
      <p:bldP spid="10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 –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output array 𝐵[1…9]. Start positioning elements of Array 𝐴 𝑡𝑜 𝐵  as shown below.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3630116" y="1885402"/>
              <a:ext cx="5293994" cy="95612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8096">
                      <a:extLst>
                        <a:ext uri="{9D8B030D-6E8A-4147-A177-3AD203B41FA5}">
                          <a16:colId xmlns:a16="http://schemas.microsoft.com/office/drawing/2014/main" val="147268763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63511673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323096634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501207827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562952866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97885032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903807786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3171734101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457722178"/>
                        </a:ext>
                      </a:extLst>
                    </a:gridCol>
                  </a:tblGrid>
                  <a:tr h="3983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9733249"/>
                      </a:ext>
                    </a:extLst>
                  </a:tr>
                  <a:tr h="55773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6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4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3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4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4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17499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1489739"/>
                  </p:ext>
                </p:extLst>
              </p:nvPr>
            </p:nvGraphicFramePr>
            <p:xfrm>
              <a:off x="3630116" y="1885402"/>
              <a:ext cx="5293994" cy="95612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8096">
                      <a:extLst>
                        <a:ext uri="{9D8B030D-6E8A-4147-A177-3AD203B41FA5}">
                          <a16:colId xmlns:a16="http://schemas.microsoft.com/office/drawing/2014/main" val="147268763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63511673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323096634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501207827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562952866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97885032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903807786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3171734101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457722178"/>
                        </a:ext>
                      </a:extLst>
                    </a:gridCol>
                  </a:tblGrid>
                  <a:tr h="3983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1" r="-798969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2083" r="-707292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r="-600000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125" r="-506250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969" r="-401031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4167" r="-305208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7938" r="-202062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5208" r="-104167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96907" r="-3093" b="-1803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733249"/>
                      </a:ext>
                    </a:extLst>
                  </a:tr>
                  <a:tr h="55773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6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4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3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4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1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</a:rPr>
                            <a:t>4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17499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4283530" y="3298726"/>
              <a:ext cx="3987165" cy="94969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1328509645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2146407783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524751466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426247012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265448949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889942487"/>
                        </a:ext>
                      </a:extLst>
                    </a:gridCol>
                  </a:tblGrid>
                  <a:tr h="40105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870284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9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86126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278474"/>
                  </p:ext>
                </p:extLst>
              </p:nvPr>
            </p:nvGraphicFramePr>
            <p:xfrm>
              <a:off x="4283530" y="3298726"/>
              <a:ext cx="3987165" cy="94969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1328509645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2146407783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524751466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426247012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265448949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889942487"/>
                        </a:ext>
                      </a:extLst>
                    </a:gridCol>
                  </a:tblGrid>
                  <a:tr h="4010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17" t="-1515" r="-502752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917" t="-1515" r="-402752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917" t="-1515" r="-302752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8182" t="-1515" r="-200000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835" t="-1515" r="-101835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835" t="-1515" r="-1835" b="-16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870284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9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861266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1733008" y="3736459"/>
            <a:ext cx="244329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A71160"/>
                </a:solidFill>
              </a:defRPr>
            </a:lvl1pPr>
          </a:lstStyle>
          <a:p>
            <a:r>
              <a:rPr lang="en-US" dirty="0"/>
              <a:t>Temporary Array 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37066" y="5116767"/>
            <a:ext cx="1951175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A71160"/>
                </a:solidFill>
              </a:defRPr>
            </a:lvl1pPr>
          </a:lstStyle>
          <a:p>
            <a:r>
              <a:rPr lang="en-US" dirty="0"/>
              <a:t>Output Array B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584895" y="5256999"/>
            <a:ext cx="609600" cy="3622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/>
            </p:nvGraphicFramePr>
            <p:xfrm>
              <a:off x="3630116" y="4617245"/>
              <a:ext cx="5293994" cy="100195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8096">
                      <a:extLst>
                        <a:ext uri="{9D8B030D-6E8A-4147-A177-3AD203B41FA5}">
                          <a16:colId xmlns:a16="http://schemas.microsoft.com/office/drawing/2014/main" val="147268763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63511673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323096634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501207827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562952866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97885032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903807786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3171734101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457722178"/>
                        </a:ext>
                      </a:extLst>
                    </a:gridCol>
                  </a:tblGrid>
                  <a:tr h="43229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9733249"/>
                      </a:ext>
                    </a:extLst>
                  </a:tr>
                  <a:tr h="5696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17499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6072148"/>
                  </p:ext>
                </p:extLst>
              </p:nvPr>
            </p:nvGraphicFramePr>
            <p:xfrm>
              <a:off x="3630116" y="4617245"/>
              <a:ext cx="5293994" cy="100195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8096">
                      <a:extLst>
                        <a:ext uri="{9D8B030D-6E8A-4147-A177-3AD203B41FA5}">
                          <a16:colId xmlns:a16="http://schemas.microsoft.com/office/drawing/2014/main" val="147268763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63511673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323096634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501207827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562952866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97885032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903807786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3171734101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457722178"/>
                        </a:ext>
                      </a:extLst>
                    </a:gridCol>
                  </a:tblGrid>
                  <a:tr h="4322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r="-798969" b="-169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83" r="-707292" b="-169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r="-600000" b="-169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3125" r="-506250" b="-169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969" r="-401031" b="-169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4167" r="-305208" b="-169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7938" r="-202062" b="-169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5208" r="-104167" b="-1690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96907" r="-3093" b="-1690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733249"/>
                      </a:ext>
                    </a:extLst>
                  </a:tr>
                  <a:tr h="5696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b="0" dirty="0" smtClean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800" b="0" dirty="0">
                            <a:solidFill>
                              <a:schemeClr val="tx1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800" dirty="0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800" dirty="0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800" dirty="0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800" dirty="0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800" dirty="0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800" dirty="0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800" dirty="0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2800" dirty="0">
                            <a:effectLst/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17499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Oval 10"/>
          <p:cNvSpPr/>
          <p:nvPr/>
        </p:nvSpPr>
        <p:spPr>
          <a:xfrm>
            <a:off x="8401464" y="2322604"/>
            <a:ext cx="45720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729448" y="5175064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371161" y="5162002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78574" y="5162002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92945" y="5138182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48117" y="515892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35266" y="515892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96289" y="5148394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925327" y="5138182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518345" y="5167644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1" name="Straight Arrow Connector 20"/>
          <p:cNvCxnSpPr>
            <a:stCxn id="11" idx="4"/>
          </p:cNvCxnSpPr>
          <p:nvPr/>
        </p:nvCxnSpPr>
        <p:spPr>
          <a:xfrm flipH="1">
            <a:off x="5364218" y="2779804"/>
            <a:ext cx="3265846" cy="594234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351154" y="3357154"/>
            <a:ext cx="43806" cy="39099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5087164" y="3790350"/>
            <a:ext cx="361971" cy="34705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 flipH="1">
            <a:off x="5087164" y="4137406"/>
            <a:ext cx="180986" cy="60960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4" idx="0"/>
          </p:cNvCxnSpPr>
          <p:nvPr/>
        </p:nvCxnSpPr>
        <p:spPr>
          <a:xfrm flipH="1">
            <a:off x="5130974" y="2677210"/>
            <a:ext cx="3480577" cy="2484792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011968" y="3761908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Oval 26"/>
          <p:cNvSpPr/>
          <p:nvPr/>
        </p:nvSpPr>
        <p:spPr>
          <a:xfrm>
            <a:off x="7830596" y="2343067"/>
            <a:ext cx="45720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7" idx="4"/>
          </p:cNvCxnSpPr>
          <p:nvPr/>
        </p:nvCxnSpPr>
        <p:spPr>
          <a:xfrm flipH="1">
            <a:off x="6672990" y="2800267"/>
            <a:ext cx="1386206" cy="573771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680268" y="3383280"/>
            <a:ext cx="34041" cy="338435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2" idx="2"/>
          </p:cNvCxnSpPr>
          <p:nvPr/>
        </p:nvCxnSpPr>
        <p:spPr>
          <a:xfrm>
            <a:off x="6628621" y="4126419"/>
            <a:ext cx="1431581" cy="606519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9" idx="0"/>
          </p:cNvCxnSpPr>
          <p:nvPr/>
        </p:nvCxnSpPr>
        <p:spPr>
          <a:xfrm>
            <a:off x="8077727" y="2671568"/>
            <a:ext cx="0" cy="2466614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447635" y="3779363"/>
            <a:ext cx="361971" cy="34705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353148" y="3763547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823558" y="2316871"/>
                <a:ext cx="17490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A71160"/>
                    </a:solidFill>
                  </a:rPr>
                  <a:t>Input array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558" y="2316871"/>
                <a:ext cx="1749005" cy="461665"/>
              </a:xfrm>
              <a:prstGeom prst="rect">
                <a:avLst/>
              </a:prstGeom>
              <a:blipFill>
                <a:blip r:embed="rId5"/>
                <a:stretch>
                  <a:fillRect l="-5226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/>
          <p:cNvSpPr/>
          <p:nvPr/>
        </p:nvSpPr>
        <p:spPr>
          <a:xfrm>
            <a:off x="7212285" y="2338711"/>
            <a:ext cx="45720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493623" y="2667213"/>
            <a:ext cx="2965793" cy="246649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624252" y="2664823"/>
            <a:ext cx="2730137" cy="705394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663440" y="3370217"/>
            <a:ext cx="0" cy="39188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455792" y="4133052"/>
            <a:ext cx="180986" cy="60960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4416604" y="3812121"/>
            <a:ext cx="361971" cy="34705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367533" y="3757553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366270" y="3756479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86882" y="3757553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363179" y="3766261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353148" y="3763547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668082" y="3766261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695591" y="3766262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6740434" y="2738845"/>
            <a:ext cx="274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6135188" y="2738845"/>
            <a:ext cx="274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5547360" y="2738845"/>
            <a:ext cx="274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959531" y="2738845"/>
            <a:ext cx="274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4384765" y="2738845"/>
            <a:ext cx="274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3757748" y="2738845"/>
            <a:ext cx="274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50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3" grpId="1" animBg="1"/>
      <p:bldP spid="26" grpId="0" animBg="1"/>
      <p:bldP spid="27" grpId="0" animBg="1"/>
      <p:bldP spid="27" grpId="1" animBg="1"/>
      <p:bldP spid="32" grpId="0" animBg="1"/>
      <p:bldP spid="32" grpId="1" animBg="1"/>
      <p:bldP spid="33" grpId="0" animBg="1"/>
      <p:bldP spid="38" grpId="0" animBg="1"/>
      <p:bldP spid="38" grpId="1" animBg="1"/>
      <p:bldP spid="52" grpId="0" animBg="1"/>
      <p:bldP spid="52" grpId="1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76AD532A-87A9-EC0B-BF2C-A7EE1B3711CA}"/>
              </a:ext>
            </a:extLst>
          </p:cNvPr>
          <p:cNvSpPr/>
          <p:nvPr/>
        </p:nvSpPr>
        <p:spPr>
          <a:xfrm>
            <a:off x="9046346" y="3906500"/>
            <a:ext cx="2737222" cy="1286937"/>
          </a:xfrm>
          <a:prstGeom prst="round1Rect">
            <a:avLst/>
          </a:prstGeom>
          <a:solidFill>
            <a:srgbClr val="558ED5"/>
          </a:solidFill>
          <a:ln w="28575">
            <a:noFill/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Single Corner Rounded 24">
            <a:extLst>
              <a:ext uri="{FF2B5EF4-FFF2-40B4-BE49-F238E27FC236}">
                <a16:creationId xmlns:a16="http://schemas.microsoft.com/office/drawing/2014/main" id="{FCD80E81-02E2-D97D-47E1-E205E070A67B}"/>
              </a:ext>
            </a:extLst>
          </p:cNvPr>
          <p:cNvSpPr/>
          <p:nvPr/>
        </p:nvSpPr>
        <p:spPr>
          <a:xfrm>
            <a:off x="5566299" y="3931920"/>
            <a:ext cx="2487168" cy="2062636"/>
          </a:xfrm>
          <a:prstGeom prst="round1Rect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noFill/>
            <a:prstDash val="sysDash"/>
          </a:ln>
          <a:effectLst>
            <a:glow rad="139700">
              <a:schemeClr val="accent2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561AA6-1204-5D77-BBF0-771750E4291C}"/>
              </a:ext>
            </a:extLst>
          </p:cNvPr>
          <p:cNvSpPr/>
          <p:nvPr/>
        </p:nvSpPr>
        <p:spPr>
          <a:xfrm>
            <a:off x="131177" y="5015899"/>
            <a:ext cx="5053379" cy="1438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39DFB3-A34D-7FAE-96D2-4BF09C1E635E}"/>
              </a:ext>
            </a:extLst>
          </p:cNvPr>
          <p:cNvSpPr/>
          <p:nvPr/>
        </p:nvSpPr>
        <p:spPr>
          <a:xfrm>
            <a:off x="131178" y="4142232"/>
            <a:ext cx="5053379" cy="8736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5C1BCF-3416-CA5A-6676-D74A8F7E7465}"/>
              </a:ext>
            </a:extLst>
          </p:cNvPr>
          <p:cNvSpPr/>
          <p:nvPr/>
        </p:nvSpPr>
        <p:spPr>
          <a:xfrm>
            <a:off x="131179" y="3178204"/>
            <a:ext cx="5053379" cy="9640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25E5C2-2568-4999-AF32-54E48683D528}"/>
              </a:ext>
            </a:extLst>
          </p:cNvPr>
          <p:cNvSpPr/>
          <p:nvPr/>
        </p:nvSpPr>
        <p:spPr>
          <a:xfrm>
            <a:off x="131180" y="2277105"/>
            <a:ext cx="5053379" cy="87366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IN" dirty="0"/>
              <a:t>Algorithm: </a:t>
            </a:r>
            <a:r>
              <a:rPr lang="en-IN" dirty="0" err="1"/>
              <a:t>Counting_Sort</a:t>
            </a:r>
            <a:r>
              <a:rPr lang="en-IN" dirty="0"/>
              <a:t>(A[1,…,n],k)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IN" dirty="0"/>
              <a:t># Input: Array : A, Largest value from A : k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IN" dirty="0"/>
              <a:t># Output: Sorted array A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endParaRPr lang="en-IN" dirty="0"/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← 1 to k do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  c[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 ← 0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 j ← 1 to n do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  c[A[j]] ← c[A[j]] + 1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 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← 2 to k do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   c[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 ← c[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 + c[i-1]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j ← n 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downto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1 do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   B[c[A[j]]] ← A[j]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   c[A[j]] ← c[A[j]] - 1</a:t>
            </a:r>
          </a:p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32B0BB-BF8C-445A-6C1A-CAEC878EDA3A}"/>
              </a:ext>
            </a:extLst>
          </p:cNvPr>
          <p:cNvSpPr/>
          <p:nvPr/>
        </p:nvSpPr>
        <p:spPr>
          <a:xfrm>
            <a:off x="167753" y="2286249"/>
            <a:ext cx="4971173" cy="873667"/>
          </a:xfrm>
          <a:prstGeom prst="roundRect">
            <a:avLst>
              <a:gd name="adj" fmla="val 20853"/>
            </a:avLst>
          </a:pr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1F74B18-7250-71CC-FDAD-CEBCE7659019}"/>
              </a:ext>
            </a:extLst>
          </p:cNvPr>
          <p:cNvSpPr/>
          <p:nvPr/>
        </p:nvSpPr>
        <p:spPr>
          <a:xfrm>
            <a:off x="167753" y="3159917"/>
            <a:ext cx="4971175" cy="938426"/>
          </a:xfrm>
          <a:prstGeom prst="round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37041F-F5AC-B573-0703-0A3294BCA4C8}"/>
              </a:ext>
            </a:extLst>
          </p:cNvPr>
          <p:cNvSpPr/>
          <p:nvPr/>
        </p:nvSpPr>
        <p:spPr>
          <a:xfrm>
            <a:off x="167752" y="4160520"/>
            <a:ext cx="4971175" cy="848066"/>
          </a:xfrm>
          <a:prstGeom prst="roundRect">
            <a:avLst/>
          </a:prstGeom>
          <a:noFill/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EF4F39C2-33EB-A604-B893-6F6A439931E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2855" y="1139201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182245"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800" b="1" i="1" kern="1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EF4F39C2-33EB-A604-B893-6F6A439931E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2855" y="1139201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315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7" t="-1923" r="-502752" b="-2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17" t="-1923" r="-402752" b="-2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917" t="-1923" r="-302752" b="-2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182" t="-1923" r="-200000" b="-2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835" t="-1923" r="-101835" b="-2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835" t="-1923" r="-1835" b="-2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9D96802-7FE9-52E7-17BC-854BF4EB29DB}"/>
              </a:ext>
            </a:extLst>
          </p:cNvPr>
          <p:cNvSpPr txBox="1"/>
          <p:nvPr/>
        </p:nvSpPr>
        <p:spPr>
          <a:xfrm>
            <a:off x="6694932" y="1450247"/>
            <a:ext cx="60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 :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D5C8A9C0-8A69-95B1-097D-6E60BAC05BAB}"/>
              </a:ext>
            </a:extLst>
          </p:cNvPr>
          <p:cNvSpPr/>
          <p:nvPr/>
        </p:nvSpPr>
        <p:spPr>
          <a:xfrm rot="5400000">
            <a:off x="8909821" y="-712153"/>
            <a:ext cx="523222" cy="341985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197C2C-9D7A-96DD-F5C7-AD928F081378}"/>
              </a:ext>
            </a:extLst>
          </p:cNvPr>
          <p:cNvSpPr txBox="1"/>
          <p:nvPr/>
        </p:nvSpPr>
        <p:spPr>
          <a:xfrm>
            <a:off x="6694932" y="1056818"/>
            <a:ext cx="36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74B992-5A72-C23D-5599-C2CCDE51A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40472"/>
              </p:ext>
            </p:extLst>
          </p:nvPr>
        </p:nvGraphicFramePr>
        <p:xfrm>
          <a:off x="6022848" y="2876452"/>
          <a:ext cx="57607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90683831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7465901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50348047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40159293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13908104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7316166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15055082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618867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81525282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59603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15ABA9-D031-435B-D8B1-5016A9E631CB}"/>
              </a:ext>
            </a:extLst>
          </p:cNvPr>
          <p:cNvSpPr txBox="1"/>
          <p:nvPr/>
        </p:nvSpPr>
        <p:spPr>
          <a:xfrm>
            <a:off x="5464974" y="2876452"/>
            <a:ext cx="60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3C85D-8FDC-AD48-0DF9-9C5708CC06E3}"/>
              </a:ext>
            </a:extLst>
          </p:cNvPr>
          <p:cNvSpPr txBox="1"/>
          <p:nvPr/>
        </p:nvSpPr>
        <p:spPr>
          <a:xfrm>
            <a:off x="5465687" y="2377767"/>
            <a:ext cx="362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85F7149-8A04-074A-621D-D63FD07A70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640018"/>
                  </p:ext>
                </p:extLst>
              </p:nvPr>
            </p:nvGraphicFramePr>
            <p:xfrm>
              <a:off x="5977216" y="2508438"/>
              <a:ext cx="574765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129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98661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85F7149-8A04-074A-621D-D63FD07A70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5640018"/>
                  </p:ext>
                </p:extLst>
              </p:nvPr>
            </p:nvGraphicFramePr>
            <p:xfrm>
              <a:off x="5977216" y="2508438"/>
              <a:ext cx="574765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129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98661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79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1304" r="-6295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3592" r="-602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0577" r="-497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14563" r="-40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9615" r="-29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15534" r="-200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08654" r="-99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65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EBDFDFB5-EBFD-FFFD-A920-64D0D2B520DC}"/>
              </a:ext>
            </a:extLst>
          </p:cNvPr>
          <p:cNvSpPr/>
          <p:nvPr/>
        </p:nvSpPr>
        <p:spPr>
          <a:xfrm rot="5400000">
            <a:off x="8615986" y="-259012"/>
            <a:ext cx="461666" cy="518464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CEF104-C446-A930-27F4-7684A0C6D365}"/>
              </a:ext>
            </a:extLst>
          </p:cNvPr>
          <p:cNvSpPr txBox="1"/>
          <p:nvPr/>
        </p:nvSpPr>
        <p:spPr>
          <a:xfrm>
            <a:off x="5756904" y="3931920"/>
            <a:ext cx="2487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j = 1</a:t>
            </a:r>
          </a:p>
          <a:p>
            <a:r>
              <a:rPr lang="en-US" sz="3000" dirty="0"/>
              <a:t>A[j] = 3</a:t>
            </a:r>
          </a:p>
          <a:p>
            <a:r>
              <a:rPr lang="en-US" sz="3000" dirty="0"/>
              <a:t>c[3] = c[3] + 1</a:t>
            </a:r>
          </a:p>
          <a:p>
            <a:r>
              <a:rPr lang="en-US" sz="3000" dirty="0"/>
              <a:t>c[3] = 0+1 =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15BE2B-F679-777B-DB0E-06F102D2EAAE}"/>
              </a:ext>
            </a:extLst>
          </p:cNvPr>
          <p:cNvSpPr txBox="1"/>
          <p:nvPr/>
        </p:nvSpPr>
        <p:spPr>
          <a:xfrm>
            <a:off x="9134856" y="3976988"/>
            <a:ext cx="2648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i = 2</a:t>
            </a:r>
          </a:p>
          <a:p>
            <a:r>
              <a:rPr lang="en-US" sz="3000" dirty="0">
                <a:solidFill>
                  <a:schemeClr val="bg1"/>
                </a:solidFill>
              </a:rPr>
              <a:t>c[2] = c[2] + c[1]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FE342D-42AB-8719-C433-045D28C99CA8}"/>
              </a:ext>
            </a:extLst>
          </p:cNvPr>
          <p:cNvSpPr/>
          <p:nvPr/>
        </p:nvSpPr>
        <p:spPr>
          <a:xfrm>
            <a:off x="6694932" y="711202"/>
            <a:ext cx="4622113" cy="13377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22E1BC-715E-7D88-99F3-76C77F5FFFA5}"/>
              </a:ext>
            </a:extLst>
          </p:cNvPr>
          <p:cNvSpPr/>
          <p:nvPr/>
        </p:nvSpPr>
        <p:spPr>
          <a:xfrm>
            <a:off x="5378824" y="2048986"/>
            <a:ext cx="6540649" cy="15655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123D7D-7B4C-1F6B-86B8-C83B4EB52FFE}"/>
              </a:ext>
            </a:extLst>
          </p:cNvPr>
          <p:cNvSpPr/>
          <p:nvPr/>
        </p:nvSpPr>
        <p:spPr>
          <a:xfrm>
            <a:off x="5425810" y="3728612"/>
            <a:ext cx="2865248" cy="25710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38D89D-CCBA-9AC5-1C46-304F5220B6AB}"/>
              </a:ext>
            </a:extLst>
          </p:cNvPr>
          <p:cNvSpPr/>
          <p:nvPr/>
        </p:nvSpPr>
        <p:spPr>
          <a:xfrm>
            <a:off x="8831635" y="3658726"/>
            <a:ext cx="3166644" cy="18072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9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0" grpId="0" animBg="1"/>
      <p:bldP spid="9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 – Algorithm &amp;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36" y="914400"/>
            <a:ext cx="4390251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Input: Array A, integer key</a:t>
            </a:r>
          </a:p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Output: first index of key in A </a:t>
            </a:r>
          </a:p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or -1 if not found </a:t>
            </a:r>
            <a:r>
              <a:rPr lang="en-IN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endParaRPr lang="en-IN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Linear_Search</a:t>
            </a:r>
            <a:endParaRPr lang="en-IN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for i = 0 to last index of A: 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	 if A[i] equals key: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		 return i</a:t>
            </a:r>
          </a:p>
          <a:p>
            <a:endParaRPr lang="en-IN" dirty="0">
              <a:latin typeface="Consolas" pitchFamily="49" charset="0"/>
              <a:cs typeface="Consolas" pitchFamily="49" charset="0"/>
            </a:endParaRP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return -1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5064" y="914400"/>
            <a:ext cx="3570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Search for </a:t>
            </a:r>
            <a:r>
              <a:rPr lang="en-IN" sz="2400" b="1" dirty="0">
                <a:solidFill>
                  <a:srgbClr val="C00000"/>
                </a:solidFill>
              </a:rPr>
              <a:t>1 </a:t>
            </a:r>
            <a:r>
              <a:rPr lang="en-IN" sz="2400" b="1" dirty="0"/>
              <a:t>in given array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936329"/>
              </p:ext>
            </p:extLst>
          </p:nvPr>
        </p:nvGraphicFramePr>
        <p:xfrm>
          <a:off x="8749380" y="959811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455464" y="1523999"/>
            <a:ext cx="77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55464" y="1676400"/>
            <a:ext cx="75662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Comparing value of </a:t>
            </a:r>
            <a:r>
              <a:rPr lang="en-IN" b="1" dirty="0" err="1"/>
              <a:t>i</a:t>
            </a:r>
            <a:r>
              <a:rPr lang="en-IN" b="1" baseline="30000" dirty="0" err="1"/>
              <a:t>th</a:t>
            </a:r>
            <a:r>
              <a:rPr lang="en-IN" b="1" dirty="0"/>
              <a:t> index with element to be search one by one until we get searched element or end of the array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455464" y="2362199"/>
            <a:ext cx="77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55464" y="2362199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i=0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113153"/>
              </p:ext>
            </p:extLst>
          </p:nvPr>
        </p:nvGraphicFramePr>
        <p:xfrm>
          <a:off x="5167980" y="2895599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396579" y="3352800"/>
            <a:ext cx="260008" cy="614065"/>
            <a:chOff x="457200" y="3505200"/>
            <a:chExt cx="260008" cy="614065"/>
          </a:xfrm>
        </p:grpSpPr>
        <p:sp>
          <p:nvSpPr>
            <p:cNvPr id="13" name="TextBox 12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4455464" y="4271664"/>
            <a:ext cx="403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72402" y="4287004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i=1</a:t>
            </a:r>
            <a:endParaRPr lang="en-US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51268"/>
              </p:ext>
            </p:extLst>
          </p:nvPr>
        </p:nvGraphicFramePr>
        <p:xfrm>
          <a:off x="5127765" y="4796134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5356364" y="5253335"/>
            <a:ext cx="260008" cy="614065"/>
            <a:chOff x="457200" y="3505200"/>
            <a:chExt cx="260008" cy="614065"/>
          </a:xfrm>
        </p:grpSpPr>
        <p:sp>
          <p:nvSpPr>
            <p:cNvPr id="19" name="TextBox 18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8494064" y="2362199"/>
            <a:ext cx="0" cy="388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05639" y="2373774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i=2</a:t>
            </a:r>
            <a:endParaRPr lang="en-US" b="1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253651"/>
              </p:ext>
            </p:extLst>
          </p:nvPr>
        </p:nvGraphicFramePr>
        <p:xfrm>
          <a:off x="8825580" y="2895599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9644663" y="3352800"/>
            <a:ext cx="260008" cy="614065"/>
            <a:chOff x="457200" y="3505200"/>
            <a:chExt cx="260008" cy="614065"/>
          </a:xfrm>
        </p:grpSpPr>
        <p:sp>
          <p:nvSpPr>
            <p:cNvPr id="25" name="TextBox 24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8494064" y="4264554"/>
            <a:ext cx="366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94064" y="4267199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i=3</a:t>
            </a:r>
            <a:endParaRPr lang="en-US" b="1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505076"/>
              </p:ext>
            </p:extLst>
          </p:nvPr>
        </p:nvGraphicFramePr>
        <p:xfrm>
          <a:off x="8814005" y="4789024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10269814" y="5263587"/>
            <a:ext cx="260008" cy="614065"/>
            <a:chOff x="457200" y="3505200"/>
            <a:chExt cx="260008" cy="614065"/>
          </a:xfrm>
        </p:grpSpPr>
        <p:sp>
          <p:nvSpPr>
            <p:cNvPr id="31" name="TextBox 30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10867839" y="478902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951265" y="587906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Element found at </a:t>
            </a:r>
            <a:r>
              <a:rPr lang="en-IN" b="1" dirty="0" err="1"/>
              <a:t>i</a:t>
            </a:r>
            <a:r>
              <a:rPr lang="en-IN" b="1" baseline="30000" dirty="0" err="1"/>
              <a:t>th</a:t>
            </a:r>
            <a:r>
              <a:rPr lang="en-IN" b="1" dirty="0"/>
              <a:t> index, i=3</a:t>
            </a:r>
            <a:endParaRPr lang="en-US" b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445394" y="711201"/>
            <a:ext cx="0" cy="5844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7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.05195 1.85185E-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81481E-6 L 0.0513 -4.81481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0.05508 1.48148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10" grpId="0" animBg="1"/>
      <p:bldP spid="16" grpId="0" animBg="1"/>
      <p:bldP spid="22" grpId="0" animBg="1"/>
      <p:bldP spid="28" grpId="0" animBg="1"/>
      <p:bldP spid="33" grpId="0"/>
      <p:bldP spid="3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3561AA6-1204-5D77-BBF0-771750E4291C}"/>
              </a:ext>
            </a:extLst>
          </p:cNvPr>
          <p:cNvSpPr/>
          <p:nvPr/>
        </p:nvSpPr>
        <p:spPr>
          <a:xfrm>
            <a:off x="131177" y="5015899"/>
            <a:ext cx="5053379" cy="1438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39DFB3-A34D-7FAE-96D2-4BF09C1E635E}"/>
              </a:ext>
            </a:extLst>
          </p:cNvPr>
          <p:cNvSpPr/>
          <p:nvPr/>
        </p:nvSpPr>
        <p:spPr>
          <a:xfrm>
            <a:off x="131178" y="4142232"/>
            <a:ext cx="5053379" cy="8736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5C1BCF-3416-CA5A-6676-D74A8F7E7465}"/>
              </a:ext>
            </a:extLst>
          </p:cNvPr>
          <p:cNvSpPr/>
          <p:nvPr/>
        </p:nvSpPr>
        <p:spPr>
          <a:xfrm>
            <a:off x="131179" y="3178204"/>
            <a:ext cx="5053379" cy="9640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25E5C2-2568-4999-AF32-54E48683D528}"/>
              </a:ext>
            </a:extLst>
          </p:cNvPr>
          <p:cNvSpPr/>
          <p:nvPr/>
        </p:nvSpPr>
        <p:spPr>
          <a:xfrm>
            <a:off x="131180" y="2277105"/>
            <a:ext cx="5053379" cy="87366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IN" dirty="0"/>
              <a:t>Algorithm: </a:t>
            </a:r>
            <a:r>
              <a:rPr lang="en-IN" dirty="0" err="1"/>
              <a:t>Counting_Sort</a:t>
            </a:r>
            <a:r>
              <a:rPr lang="en-IN" dirty="0"/>
              <a:t>(A[1,…,n],k)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IN" dirty="0"/>
              <a:t># Input: Array : A, Largest value from A : k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IN" dirty="0"/>
              <a:t># Output: Sorted array B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endParaRPr lang="en-IN" dirty="0"/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 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← 1 to k do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  c[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 ← 0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for j ← 1 to n do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   c[A[j]] ← c[A[j]] + 1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 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← 2 to k do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   c[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 ← c[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 + c[i-1]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j ← n 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downto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1 do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   B[c[A[j]]] ← A[j]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   c[A[j]] ← c[A[j]] - 1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713" y="1688950"/>
            <a:ext cx="6386020" cy="387833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F66D131-3836-E95C-FA2C-8E892457ECF9}"/>
              </a:ext>
            </a:extLst>
          </p:cNvPr>
          <p:cNvSpPr/>
          <p:nvPr/>
        </p:nvSpPr>
        <p:spPr>
          <a:xfrm>
            <a:off x="167751" y="5023211"/>
            <a:ext cx="4971175" cy="1412509"/>
          </a:xfrm>
          <a:prstGeom prst="roundRect">
            <a:avLst/>
          </a:prstGeom>
          <a:noFill/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F7D327-00CF-3A21-D3C1-DDA8C079AFEF}"/>
              </a:ext>
            </a:extLst>
          </p:cNvPr>
          <p:cNvSpPr txBox="1"/>
          <p:nvPr/>
        </p:nvSpPr>
        <p:spPr>
          <a:xfrm>
            <a:off x="8423238" y="3517748"/>
            <a:ext cx="4410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6930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852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Radix Sort is a linear sorting algorithm that sorts elements by processing them digit by digit. </a:t>
            </a:r>
          </a:p>
          <a:p>
            <a:r>
              <a:rPr lang="en-US" dirty="0"/>
              <a:t>It assumes that sorting numbers digit by digit will eventually result in a fully sorted list.</a:t>
            </a:r>
          </a:p>
          <a:p>
            <a:r>
              <a:rPr lang="en-US" b="1" dirty="0"/>
              <a:t>Time complexit</a:t>
            </a:r>
            <a:r>
              <a:rPr lang="en-US" dirty="0"/>
              <a:t>y of Radix sort is  </a:t>
            </a:r>
            <a:r>
              <a:rPr lang="en-US" b="1" dirty="0"/>
              <a:t>O(n*d)</a:t>
            </a:r>
            <a:r>
              <a:rPr lang="en-US" dirty="0"/>
              <a:t>, where </a:t>
            </a:r>
            <a:r>
              <a:rPr lang="en-US" b="1" dirty="0"/>
              <a:t>n</a:t>
            </a:r>
            <a:r>
              <a:rPr lang="en-US" dirty="0"/>
              <a:t> is the number of elements in the input array and </a:t>
            </a:r>
            <a:r>
              <a:rPr lang="en-US" b="1" dirty="0"/>
              <a:t>d</a:t>
            </a:r>
            <a:r>
              <a:rPr lang="en-US" dirty="0"/>
              <a:t> is the number of digits in the largest number.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2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5"/>
            <a:ext cx="12192000" cy="711200"/>
          </a:xfrm>
        </p:spPr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the largest element in the array.</a:t>
            </a:r>
          </a:p>
          <a:p>
            <a:r>
              <a:rPr lang="en-US" b="1" dirty="0"/>
              <a:t>m </a:t>
            </a:r>
            <a:r>
              <a:rPr lang="en-US" dirty="0"/>
              <a:t>= </a:t>
            </a:r>
            <a:r>
              <a:rPr lang="en-US" dirty="0" err="1"/>
              <a:t>getMAx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n) : 788</a:t>
            </a:r>
          </a:p>
          <a:p>
            <a:r>
              <a:rPr lang="en-US" dirty="0"/>
              <a:t>place = </a:t>
            </a:r>
            <a:r>
              <a:rPr lang="en-US" b="1" dirty="0"/>
              <a:t>1 </a:t>
            </a:r>
            <a:r>
              <a:rPr lang="en-US" dirty="0"/>
              <a:t>; 788/1 &gt; 0  : </a:t>
            </a:r>
            <a:r>
              <a:rPr lang="en-US" dirty="0" err="1"/>
              <a:t>Countsort</a:t>
            </a:r>
            <a:r>
              <a:rPr lang="en-US" dirty="0"/>
              <a:t>(arr,7,1)</a:t>
            </a:r>
          </a:p>
          <a:p>
            <a:r>
              <a:rPr lang="en-US" dirty="0"/>
              <a:t>place = 1 * 10 =</a:t>
            </a:r>
            <a:r>
              <a:rPr lang="en-US" b="1" dirty="0"/>
              <a:t> 10 </a:t>
            </a:r>
            <a:r>
              <a:rPr lang="en-US" dirty="0"/>
              <a:t>; 788/10 &gt; 0 : </a:t>
            </a:r>
            <a:r>
              <a:rPr lang="en-US" dirty="0" err="1"/>
              <a:t>Countsort</a:t>
            </a:r>
            <a:r>
              <a:rPr lang="en-US" dirty="0"/>
              <a:t>(arr,7,10)</a:t>
            </a:r>
          </a:p>
          <a:p>
            <a:r>
              <a:rPr lang="en-US" dirty="0"/>
              <a:t>place = 10 * 10 = </a:t>
            </a:r>
            <a:r>
              <a:rPr lang="en-US" b="1" dirty="0"/>
              <a:t>100</a:t>
            </a:r>
            <a:r>
              <a:rPr lang="en-US" dirty="0"/>
              <a:t> ; 788/100 &gt; 0 : </a:t>
            </a:r>
            <a:r>
              <a:rPr lang="en-US" dirty="0" err="1"/>
              <a:t>Countsort</a:t>
            </a:r>
            <a:r>
              <a:rPr lang="en-US" dirty="0"/>
              <a:t>(arr,7,100)</a:t>
            </a:r>
          </a:p>
          <a:p>
            <a:r>
              <a:rPr lang="en-US" dirty="0"/>
              <a:t>place = 100*10 = 1000; 788/1000 &lt; 0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027921-D393-A33E-BFAE-2BC944A2EA7F}"/>
              </a:ext>
            </a:extLst>
          </p:cNvPr>
          <p:cNvGraphicFramePr>
            <a:graphicFrameLocks noGrp="1"/>
          </p:cNvGraphicFramePr>
          <p:nvPr/>
        </p:nvGraphicFramePr>
        <p:xfrm>
          <a:off x="2556384" y="863444"/>
          <a:ext cx="5696124" cy="1109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732">
                  <a:extLst>
                    <a:ext uri="{9D8B030D-6E8A-4147-A177-3AD203B41FA5}">
                      <a16:colId xmlns:a16="http://schemas.microsoft.com/office/drawing/2014/main" val="2181313873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72175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283653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30283444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812538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2232704534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3632409112"/>
                    </a:ext>
                  </a:extLst>
                </a:gridCol>
              </a:tblGrid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219928"/>
                  </a:ext>
                </a:extLst>
              </a:tr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72943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D19B582-2488-3A0B-5776-6DECC153B9C9}"/>
              </a:ext>
            </a:extLst>
          </p:cNvPr>
          <p:cNvSpPr txBox="1"/>
          <p:nvPr/>
        </p:nvSpPr>
        <p:spPr>
          <a:xfrm>
            <a:off x="6941574" y="2618986"/>
            <a:ext cx="5368413" cy="2917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400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B00040"/>
                </a:solidFill>
                <a:latin typeface="Consolas" panose="020B0609020204030204" pitchFamily="49" charset="0"/>
              </a:rPr>
              <a:t>void</a:t>
            </a: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 </a:t>
            </a:r>
            <a:r>
              <a:rPr lang="en-IN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radixsort</a:t>
            </a: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B00040"/>
                </a:solidFill>
                <a:latin typeface="Consolas" panose="020B0609020204030204" pitchFamily="49" charset="0"/>
              </a:rPr>
              <a:t>int </a:t>
            </a:r>
            <a:r>
              <a:rPr lang="en-IN" b="1" kern="100" dirty="0" err="1">
                <a:effectLst/>
                <a:latin typeface="Aptos"/>
                <a:ea typeface="Aptos"/>
                <a:cs typeface="Times New Roman" panose="02020603050405020304" pitchFamily="18" charset="0"/>
              </a:rPr>
              <a:t>arr</a:t>
            </a: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[], </a:t>
            </a:r>
            <a:r>
              <a:rPr lang="en-IN" b="1" dirty="0">
                <a:solidFill>
                  <a:srgbClr val="B00040"/>
                </a:solidFill>
                <a:latin typeface="Consolas" panose="020B0609020204030204" pitchFamily="49" charset="0"/>
              </a:rPr>
              <a:t>int</a:t>
            </a: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 n)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    {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         </a:t>
            </a:r>
            <a:r>
              <a:rPr lang="en-IN" b="1" dirty="0">
                <a:solidFill>
                  <a:srgbClr val="B00040"/>
                </a:solidFill>
                <a:latin typeface="Consolas" panose="020B0609020204030204" pitchFamily="49" charset="0"/>
              </a:rPr>
              <a:t> int </a:t>
            </a: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m = </a:t>
            </a:r>
            <a:r>
              <a:rPr lang="en-IN" b="1" kern="100" dirty="0" err="1">
                <a:effectLst/>
                <a:latin typeface="Aptos"/>
                <a:ea typeface="Aptos"/>
                <a:cs typeface="Times New Roman" panose="02020603050405020304" pitchFamily="18" charset="0"/>
              </a:rPr>
              <a:t>getMax</a:t>
            </a: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(</a:t>
            </a:r>
            <a:r>
              <a:rPr lang="en-IN" b="1" kern="100" dirty="0" err="1">
                <a:effectLst/>
                <a:latin typeface="Aptos"/>
                <a:ea typeface="Aptos"/>
                <a:cs typeface="Times New Roman" panose="02020603050405020304" pitchFamily="18" charset="0"/>
              </a:rPr>
              <a:t>arr</a:t>
            </a: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, n);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        </a:t>
            </a:r>
            <a:r>
              <a:rPr lang="en-IN" b="1" i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// Do counting sort for every digit. </a:t>
            </a: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            </a:t>
            </a:r>
            <a:r>
              <a:rPr lang="en-IN" b="1" dirty="0">
                <a:solidFill>
                  <a:srgbClr val="008000"/>
                </a:solidFill>
                <a:latin typeface="Consolas" panose="020B0609020204030204" pitchFamily="49" charset="0"/>
              </a:rPr>
              <a:t>for </a:t>
            </a: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(</a:t>
            </a:r>
            <a:r>
              <a:rPr lang="en-IN" b="1" dirty="0">
                <a:solidFill>
                  <a:srgbClr val="B00040"/>
                </a:solidFill>
                <a:latin typeface="Consolas" panose="020B0609020204030204" pitchFamily="49" charset="0"/>
              </a:rPr>
              <a:t>int </a:t>
            </a: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place = 1; m / place &gt; 0; place *= 10)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            	</a:t>
            </a:r>
            <a:r>
              <a:rPr lang="en-IN" b="1" kern="100" dirty="0" err="1">
                <a:effectLst/>
                <a:latin typeface="Aptos"/>
                <a:ea typeface="Aptos"/>
                <a:cs typeface="Times New Roman" panose="02020603050405020304" pitchFamily="18" charset="0"/>
              </a:rPr>
              <a:t>countSort</a:t>
            </a: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(</a:t>
            </a:r>
            <a:r>
              <a:rPr lang="en-IN" b="1" kern="100" dirty="0" err="1">
                <a:effectLst/>
                <a:latin typeface="Aptos"/>
                <a:ea typeface="Aptos"/>
                <a:cs typeface="Times New Roman" panose="02020603050405020304" pitchFamily="18" charset="0"/>
              </a:rPr>
              <a:t>arr</a:t>
            </a: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, n, </a:t>
            </a:r>
            <a:r>
              <a:rPr lang="en-IN" b="1" kern="100" dirty="0">
                <a:solidFill>
                  <a:srgbClr val="FF0000"/>
                </a:solidFill>
                <a:effectLst/>
                <a:latin typeface="Aptos"/>
                <a:ea typeface="Aptos"/>
                <a:cs typeface="Times New Roman" panose="02020603050405020304" pitchFamily="18" charset="0"/>
              </a:rPr>
              <a:t>place</a:t>
            </a: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Aptos"/>
                <a:ea typeface="Aptos"/>
                <a:cs typeface="Times New Roman" panose="02020603050405020304" pitchFamily="18" charset="0"/>
              </a:rPr>
              <a:t>    }</a:t>
            </a:r>
            <a:endParaRPr lang="en-US" altLang="en-US" sz="4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71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8FF9C6-D263-E9D7-09FB-790B548F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E2E091-7D4D-6184-435F-7333C47F6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05517"/>
              </p:ext>
            </p:extLst>
          </p:nvPr>
        </p:nvGraphicFramePr>
        <p:xfrm>
          <a:off x="399876" y="988114"/>
          <a:ext cx="5696124" cy="1109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732">
                  <a:extLst>
                    <a:ext uri="{9D8B030D-6E8A-4147-A177-3AD203B41FA5}">
                      <a16:colId xmlns:a16="http://schemas.microsoft.com/office/drawing/2014/main" val="2181313873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72175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283653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30283444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812538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2232704534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3632409112"/>
                    </a:ext>
                  </a:extLst>
                </a:gridCol>
              </a:tblGrid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219928"/>
                  </a:ext>
                </a:extLst>
              </a:tr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7294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E23193-7643-7714-D512-BD2094C44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832008"/>
              </p:ext>
            </p:extLst>
          </p:nvPr>
        </p:nvGraphicFramePr>
        <p:xfrm>
          <a:off x="399876" y="4698380"/>
          <a:ext cx="5696124" cy="1109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732">
                  <a:extLst>
                    <a:ext uri="{9D8B030D-6E8A-4147-A177-3AD203B41FA5}">
                      <a16:colId xmlns:a16="http://schemas.microsoft.com/office/drawing/2014/main" val="2181313873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72175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283653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30283444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812538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2232704534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3632409112"/>
                    </a:ext>
                  </a:extLst>
                </a:gridCol>
              </a:tblGrid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219928"/>
                  </a:ext>
                </a:extLst>
              </a:tr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7294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3EA495B-9B11-BA1F-61E7-3F11FD76B3D4}"/>
              </a:ext>
            </a:extLst>
          </p:cNvPr>
          <p:cNvSpPr txBox="1"/>
          <p:nvPr/>
        </p:nvSpPr>
        <p:spPr>
          <a:xfrm>
            <a:off x="9060110" y="887117"/>
            <a:ext cx="270964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( 121 / 1 ) % 10 </a:t>
            </a:r>
          </a:p>
          <a:p>
            <a:r>
              <a:rPr lang="en-IN" dirty="0"/>
              <a:t>121 % 10   =   1</a:t>
            </a:r>
          </a:p>
          <a:p>
            <a:endParaRPr lang="en-IN" dirty="0"/>
          </a:p>
          <a:p>
            <a:r>
              <a:rPr lang="en-IN" dirty="0"/>
              <a:t>(432/1) % 10</a:t>
            </a:r>
          </a:p>
          <a:p>
            <a:r>
              <a:rPr lang="en-IN" dirty="0"/>
              <a:t>432 % 10  =  2</a:t>
            </a:r>
          </a:p>
          <a:p>
            <a:endParaRPr lang="en-IN" dirty="0"/>
          </a:p>
          <a:p>
            <a:r>
              <a:rPr lang="en-IN" dirty="0"/>
              <a:t>(564/1)%10</a:t>
            </a:r>
          </a:p>
          <a:p>
            <a:r>
              <a:rPr lang="en-IN" dirty="0"/>
              <a:t>564 % 10  =   4</a:t>
            </a:r>
          </a:p>
          <a:p>
            <a:endParaRPr lang="en-IN" dirty="0"/>
          </a:p>
          <a:p>
            <a:r>
              <a:rPr lang="en-IN" dirty="0"/>
              <a:t>(23/1)%10</a:t>
            </a:r>
          </a:p>
          <a:p>
            <a:r>
              <a:rPr lang="en-IN" dirty="0"/>
              <a:t>23 % 10  = 3</a:t>
            </a:r>
          </a:p>
          <a:p>
            <a:endParaRPr lang="en-IN" dirty="0"/>
          </a:p>
          <a:p>
            <a:r>
              <a:rPr lang="en-IN" dirty="0"/>
              <a:t>(1 / 1)%10  </a:t>
            </a:r>
          </a:p>
          <a:p>
            <a:r>
              <a:rPr lang="en-IN" dirty="0"/>
              <a:t>1 % 10   =  1</a:t>
            </a:r>
          </a:p>
          <a:p>
            <a:endParaRPr lang="en-IN" dirty="0"/>
          </a:p>
          <a:p>
            <a:r>
              <a:rPr lang="en-IN" dirty="0"/>
              <a:t>(45/1)%10</a:t>
            </a:r>
          </a:p>
          <a:p>
            <a:r>
              <a:rPr lang="en-IN" dirty="0"/>
              <a:t>45 % 10  = 5  </a:t>
            </a:r>
          </a:p>
          <a:p>
            <a:endParaRPr lang="en-IN" dirty="0"/>
          </a:p>
          <a:p>
            <a:r>
              <a:rPr lang="en-IN" dirty="0"/>
              <a:t>(788 / 1)%10</a:t>
            </a:r>
          </a:p>
          <a:p>
            <a:r>
              <a:rPr lang="en-IN" dirty="0"/>
              <a:t>788 % 10  =  8</a:t>
            </a:r>
          </a:p>
          <a:p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5F0266-B456-D3AD-CB1D-56778326C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95037"/>
              </p:ext>
            </p:extLst>
          </p:nvPr>
        </p:nvGraphicFramePr>
        <p:xfrm>
          <a:off x="399876" y="2874434"/>
          <a:ext cx="5696124" cy="1109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732">
                  <a:extLst>
                    <a:ext uri="{9D8B030D-6E8A-4147-A177-3AD203B41FA5}">
                      <a16:colId xmlns:a16="http://schemas.microsoft.com/office/drawing/2014/main" val="2181313873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72175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283653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30283444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812538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2232704534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3632409112"/>
                    </a:ext>
                  </a:extLst>
                </a:gridCol>
              </a:tblGrid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219928"/>
                  </a:ext>
                </a:extLst>
              </a:tr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12</a:t>
                      </a:r>
                      <a:r>
                        <a:rPr lang="en-IN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43</a:t>
                      </a:r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56</a:t>
                      </a:r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02</a:t>
                      </a:r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04</a:t>
                      </a:r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78</a:t>
                      </a:r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72943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F299685-4817-B67A-E231-078B6D808010}"/>
              </a:ext>
            </a:extLst>
          </p:cNvPr>
          <p:cNvSpPr/>
          <p:nvPr/>
        </p:nvSpPr>
        <p:spPr>
          <a:xfrm>
            <a:off x="6364696" y="1001225"/>
            <a:ext cx="2546555" cy="1050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Place = 1</a:t>
            </a:r>
          </a:p>
          <a:p>
            <a:pPr algn="ctr"/>
            <a:r>
              <a:rPr lang="en-IN" sz="2400" b="1" dirty="0" err="1">
                <a:solidFill>
                  <a:srgbClr val="C00000"/>
                </a:solidFill>
              </a:rPr>
              <a:t>Countsort</a:t>
            </a:r>
            <a:r>
              <a:rPr lang="en-IN" sz="2400" b="1" dirty="0">
                <a:solidFill>
                  <a:srgbClr val="C00000"/>
                </a:solidFill>
              </a:rPr>
              <a:t>(arr,7,1)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92467E-4F05-28B8-A696-10FBF48507C1}"/>
              </a:ext>
            </a:extLst>
          </p:cNvPr>
          <p:cNvSpPr/>
          <p:nvPr/>
        </p:nvSpPr>
        <p:spPr>
          <a:xfrm>
            <a:off x="6201607" y="2349190"/>
            <a:ext cx="2709644" cy="1050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(</a:t>
            </a:r>
            <a:r>
              <a:rPr lang="en-IN" sz="2400" b="1" dirty="0" err="1">
                <a:solidFill>
                  <a:srgbClr val="C00000"/>
                </a:solidFill>
              </a:rPr>
              <a:t>arr</a:t>
            </a:r>
            <a:r>
              <a:rPr lang="en-IN" sz="2400" b="1" dirty="0">
                <a:solidFill>
                  <a:srgbClr val="C00000"/>
                </a:solidFill>
              </a:rPr>
              <a:t>[i]/place)%10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8B9C8D-A6A2-6891-AD23-AFE019A04E7D}"/>
              </a:ext>
            </a:extLst>
          </p:cNvPr>
          <p:cNvSpPr/>
          <p:nvPr/>
        </p:nvSpPr>
        <p:spPr>
          <a:xfrm>
            <a:off x="1768927" y="717142"/>
            <a:ext cx="2576570" cy="591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err="1">
                <a:solidFill>
                  <a:srgbClr val="C00000"/>
                </a:solidFill>
              </a:rPr>
              <a:t>arr</a:t>
            </a:r>
            <a:r>
              <a:rPr lang="en-IN" sz="2400" b="1" dirty="0">
                <a:solidFill>
                  <a:srgbClr val="C00000"/>
                </a:solidFill>
              </a:rPr>
              <a:t>[ ] 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94AB9C-9F4F-3543-D924-421FD42B9BBD}"/>
              </a:ext>
            </a:extLst>
          </p:cNvPr>
          <p:cNvSpPr/>
          <p:nvPr/>
        </p:nvSpPr>
        <p:spPr>
          <a:xfrm>
            <a:off x="1644490" y="2578662"/>
            <a:ext cx="2576570" cy="591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err="1">
                <a:solidFill>
                  <a:srgbClr val="C00000"/>
                </a:solidFill>
              </a:rPr>
              <a:t>arr</a:t>
            </a:r>
            <a:r>
              <a:rPr lang="en-IN" sz="2400" b="1" dirty="0">
                <a:solidFill>
                  <a:srgbClr val="C00000"/>
                </a:solidFill>
              </a:rPr>
              <a:t>[ ] 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DFE1DC-021A-E436-F33C-F18AE2B4D15D}"/>
              </a:ext>
            </a:extLst>
          </p:cNvPr>
          <p:cNvSpPr/>
          <p:nvPr/>
        </p:nvSpPr>
        <p:spPr>
          <a:xfrm>
            <a:off x="1643588" y="4402609"/>
            <a:ext cx="2576570" cy="591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err="1">
                <a:solidFill>
                  <a:srgbClr val="C00000"/>
                </a:solidFill>
              </a:rPr>
              <a:t>arr</a:t>
            </a:r>
            <a:r>
              <a:rPr lang="en-IN" sz="2400" b="1" dirty="0">
                <a:solidFill>
                  <a:srgbClr val="C00000"/>
                </a:solidFill>
              </a:rPr>
              <a:t>[ ] : </a:t>
            </a:r>
          </a:p>
        </p:txBody>
      </p:sp>
    </p:spTree>
    <p:extLst>
      <p:ext uri="{BB962C8B-B14F-4D97-AF65-F5344CB8AC3E}">
        <p14:creationId xmlns:p14="http://schemas.microsoft.com/office/powerpoint/2010/main" val="216788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8FF9C6-D263-E9D7-09FB-790B548F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E23193-7643-7714-D512-BD2094C44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81628"/>
              </p:ext>
            </p:extLst>
          </p:nvPr>
        </p:nvGraphicFramePr>
        <p:xfrm>
          <a:off x="845571" y="1190615"/>
          <a:ext cx="5696124" cy="1109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732">
                  <a:extLst>
                    <a:ext uri="{9D8B030D-6E8A-4147-A177-3AD203B41FA5}">
                      <a16:colId xmlns:a16="http://schemas.microsoft.com/office/drawing/2014/main" val="2181313873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72175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283653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30283444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812538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2232704534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3632409112"/>
                    </a:ext>
                  </a:extLst>
                </a:gridCol>
              </a:tblGrid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219928"/>
                  </a:ext>
                </a:extLst>
              </a:tr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7294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3EA495B-9B11-BA1F-61E7-3F11FD76B3D4}"/>
              </a:ext>
            </a:extLst>
          </p:cNvPr>
          <p:cNvSpPr txBox="1"/>
          <p:nvPr/>
        </p:nvSpPr>
        <p:spPr>
          <a:xfrm>
            <a:off x="9664118" y="887117"/>
            <a:ext cx="270964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( 121 / 10 ) % 10 </a:t>
            </a:r>
          </a:p>
          <a:p>
            <a:r>
              <a:rPr lang="en-IN" dirty="0"/>
              <a:t>12 % 10   =   2</a:t>
            </a:r>
          </a:p>
          <a:p>
            <a:endParaRPr lang="en-IN" dirty="0"/>
          </a:p>
          <a:p>
            <a:r>
              <a:rPr lang="en-IN" dirty="0"/>
              <a:t>(1 / 10)%10  </a:t>
            </a:r>
          </a:p>
          <a:p>
            <a:r>
              <a:rPr lang="en-IN" dirty="0"/>
              <a:t>0 % 10   =  0</a:t>
            </a:r>
          </a:p>
          <a:p>
            <a:endParaRPr lang="en-IN" dirty="0"/>
          </a:p>
          <a:p>
            <a:r>
              <a:rPr lang="en-IN" dirty="0"/>
              <a:t>(432/10) % 10</a:t>
            </a:r>
          </a:p>
          <a:p>
            <a:r>
              <a:rPr lang="en-IN" dirty="0"/>
              <a:t>43 % 10  =  3</a:t>
            </a:r>
          </a:p>
          <a:p>
            <a:endParaRPr lang="en-IN" dirty="0"/>
          </a:p>
          <a:p>
            <a:r>
              <a:rPr lang="en-IN" dirty="0"/>
              <a:t>(23/10)%10</a:t>
            </a:r>
          </a:p>
          <a:p>
            <a:r>
              <a:rPr lang="en-IN" dirty="0"/>
              <a:t>2 % 10  = 2</a:t>
            </a:r>
          </a:p>
          <a:p>
            <a:endParaRPr lang="en-IN" dirty="0"/>
          </a:p>
          <a:p>
            <a:r>
              <a:rPr lang="en-IN" dirty="0"/>
              <a:t>(564/10)%10</a:t>
            </a:r>
          </a:p>
          <a:p>
            <a:r>
              <a:rPr lang="en-IN" dirty="0"/>
              <a:t>56 % 10  =   6</a:t>
            </a:r>
          </a:p>
          <a:p>
            <a:endParaRPr lang="en-IN" dirty="0"/>
          </a:p>
          <a:p>
            <a:r>
              <a:rPr lang="en-IN" dirty="0"/>
              <a:t>(45/10)%10</a:t>
            </a:r>
          </a:p>
          <a:p>
            <a:r>
              <a:rPr lang="en-IN" dirty="0"/>
              <a:t>4 % 10  = 4  </a:t>
            </a:r>
          </a:p>
          <a:p>
            <a:endParaRPr lang="en-IN" dirty="0"/>
          </a:p>
          <a:p>
            <a:r>
              <a:rPr lang="en-IN" dirty="0"/>
              <a:t>(788 / 10)%10</a:t>
            </a:r>
          </a:p>
          <a:p>
            <a:r>
              <a:rPr lang="en-IN" dirty="0"/>
              <a:t>78 % 10  =  8</a:t>
            </a:r>
          </a:p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F226F2-2155-4276-EA04-9F374F2A2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86281"/>
              </p:ext>
            </p:extLst>
          </p:nvPr>
        </p:nvGraphicFramePr>
        <p:xfrm>
          <a:off x="845571" y="2834820"/>
          <a:ext cx="5696124" cy="1109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732">
                  <a:extLst>
                    <a:ext uri="{9D8B030D-6E8A-4147-A177-3AD203B41FA5}">
                      <a16:colId xmlns:a16="http://schemas.microsoft.com/office/drawing/2014/main" val="2181313873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72175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283653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30283444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812538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2232704534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3632409112"/>
                    </a:ext>
                  </a:extLst>
                </a:gridCol>
              </a:tblGrid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219928"/>
                  </a:ext>
                </a:extLst>
              </a:tr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  <a:r>
                        <a:rPr lang="en-IN" sz="24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IN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</a:t>
                      </a:r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IN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IN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</a:t>
                      </a:r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IN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72943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0CCC5C-3C50-EA2C-17D2-9DA1583FC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83998"/>
              </p:ext>
            </p:extLst>
          </p:nvPr>
        </p:nvGraphicFramePr>
        <p:xfrm>
          <a:off x="845571" y="4758054"/>
          <a:ext cx="5696124" cy="1109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732">
                  <a:extLst>
                    <a:ext uri="{9D8B030D-6E8A-4147-A177-3AD203B41FA5}">
                      <a16:colId xmlns:a16="http://schemas.microsoft.com/office/drawing/2014/main" val="2181313873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72175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283653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30283444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812538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2232704534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3632409112"/>
                    </a:ext>
                  </a:extLst>
                </a:gridCol>
              </a:tblGrid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219928"/>
                  </a:ext>
                </a:extLst>
              </a:tr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72943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F626AEC-98EA-EDCE-3CDF-3CBADD19F5A0}"/>
              </a:ext>
            </a:extLst>
          </p:cNvPr>
          <p:cNvSpPr/>
          <p:nvPr/>
        </p:nvSpPr>
        <p:spPr>
          <a:xfrm>
            <a:off x="6893203" y="1001225"/>
            <a:ext cx="2546555" cy="1050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Place = 10</a:t>
            </a:r>
          </a:p>
          <a:p>
            <a:pPr algn="ctr"/>
            <a:r>
              <a:rPr lang="en-IN" sz="2400" b="1" dirty="0" err="1">
                <a:solidFill>
                  <a:srgbClr val="C00000"/>
                </a:solidFill>
              </a:rPr>
              <a:t>Countsort</a:t>
            </a:r>
            <a:r>
              <a:rPr lang="en-IN" sz="2400" b="1" dirty="0">
                <a:solidFill>
                  <a:srgbClr val="C00000"/>
                </a:solidFill>
              </a:rPr>
              <a:t>(arr,7,10)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5AE406-DAF6-CB0F-9521-CE0422E5264D}"/>
              </a:ext>
            </a:extLst>
          </p:cNvPr>
          <p:cNvSpPr/>
          <p:nvPr/>
        </p:nvSpPr>
        <p:spPr>
          <a:xfrm>
            <a:off x="6637835" y="2349190"/>
            <a:ext cx="2709644" cy="1050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(</a:t>
            </a:r>
            <a:r>
              <a:rPr lang="en-IN" sz="2400" b="1" dirty="0" err="1">
                <a:solidFill>
                  <a:srgbClr val="C00000"/>
                </a:solidFill>
              </a:rPr>
              <a:t>arr</a:t>
            </a:r>
            <a:r>
              <a:rPr lang="en-IN" sz="2400" b="1" dirty="0">
                <a:solidFill>
                  <a:srgbClr val="C00000"/>
                </a:solidFill>
              </a:rPr>
              <a:t>[i]/place)%10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575DCD-8061-C737-9B09-50F9990D70FA}"/>
              </a:ext>
            </a:extLst>
          </p:cNvPr>
          <p:cNvSpPr/>
          <p:nvPr/>
        </p:nvSpPr>
        <p:spPr>
          <a:xfrm>
            <a:off x="1920425" y="4528444"/>
            <a:ext cx="2576570" cy="591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err="1">
                <a:solidFill>
                  <a:srgbClr val="C00000"/>
                </a:solidFill>
              </a:rPr>
              <a:t>arr</a:t>
            </a:r>
            <a:r>
              <a:rPr lang="en-IN" sz="2400" b="1" dirty="0">
                <a:solidFill>
                  <a:srgbClr val="C00000"/>
                </a:solidFill>
              </a:rPr>
              <a:t>[ ] 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D25C28-FC5B-24E7-9BDF-CA2102067C35}"/>
              </a:ext>
            </a:extLst>
          </p:cNvPr>
          <p:cNvSpPr/>
          <p:nvPr/>
        </p:nvSpPr>
        <p:spPr>
          <a:xfrm>
            <a:off x="1920425" y="2551125"/>
            <a:ext cx="2576570" cy="591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err="1">
                <a:solidFill>
                  <a:srgbClr val="C00000"/>
                </a:solidFill>
              </a:rPr>
              <a:t>arr</a:t>
            </a:r>
            <a:r>
              <a:rPr lang="en-IN" sz="2400" b="1" dirty="0">
                <a:solidFill>
                  <a:srgbClr val="C00000"/>
                </a:solidFill>
              </a:rPr>
              <a:t>[ ] :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CB31A7-4BDE-112D-2E23-10A78C6455D6}"/>
              </a:ext>
            </a:extLst>
          </p:cNvPr>
          <p:cNvSpPr/>
          <p:nvPr/>
        </p:nvSpPr>
        <p:spPr>
          <a:xfrm>
            <a:off x="1861702" y="910673"/>
            <a:ext cx="2576570" cy="591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err="1">
                <a:solidFill>
                  <a:srgbClr val="C00000"/>
                </a:solidFill>
              </a:rPr>
              <a:t>arr</a:t>
            </a:r>
            <a:r>
              <a:rPr lang="en-IN" sz="2400" b="1" dirty="0">
                <a:solidFill>
                  <a:srgbClr val="C00000"/>
                </a:solidFill>
              </a:rPr>
              <a:t>[ ] : </a:t>
            </a:r>
          </a:p>
        </p:txBody>
      </p:sp>
    </p:spTree>
    <p:extLst>
      <p:ext uri="{BB962C8B-B14F-4D97-AF65-F5344CB8AC3E}">
        <p14:creationId xmlns:p14="http://schemas.microsoft.com/office/powerpoint/2010/main" val="364264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8FF9C6-D263-E9D7-09FB-790B548F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EA495B-9B11-BA1F-61E7-3F11FD76B3D4}"/>
              </a:ext>
            </a:extLst>
          </p:cNvPr>
          <p:cNvSpPr txBox="1"/>
          <p:nvPr/>
        </p:nvSpPr>
        <p:spPr>
          <a:xfrm>
            <a:off x="9748368" y="887117"/>
            <a:ext cx="270964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(1 / 100)%10  </a:t>
            </a:r>
          </a:p>
          <a:p>
            <a:r>
              <a:rPr lang="en-IN" dirty="0"/>
              <a:t>0 % 10   =  0</a:t>
            </a:r>
          </a:p>
          <a:p>
            <a:endParaRPr lang="en-IN" dirty="0"/>
          </a:p>
          <a:p>
            <a:r>
              <a:rPr lang="en-IN" dirty="0"/>
              <a:t>( 121 / 100 ) % 10 </a:t>
            </a:r>
          </a:p>
          <a:p>
            <a:r>
              <a:rPr lang="en-IN" dirty="0"/>
              <a:t>1 % 10   =   1</a:t>
            </a:r>
          </a:p>
          <a:p>
            <a:endParaRPr lang="en-IN" dirty="0"/>
          </a:p>
          <a:p>
            <a:r>
              <a:rPr lang="en-IN" dirty="0"/>
              <a:t>(23/100)%10</a:t>
            </a:r>
          </a:p>
          <a:p>
            <a:r>
              <a:rPr lang="en-IN" dirty="0"/>
              <a:t>0 % 10  = 0</a:t>
            </a:r>
          </a:p>
          <a:p>
            <a:endParaRPr lang="en-IN" dirty="0"/>
          </a:p>
          <a:p>
            <a:r>
              <a:rPr lang="en-IN" dirty="0"/>
              <a:t>(432/100) % 10</a:t>
            </a:r>
          </a:p>
          <a:p>
            <a:r>
              <a:rPr lang="en-IN" dirty="0"/>
              <a:t>4 % 10  =  4</a:t>
            </a:r>
          </a:p>
          <a:p>
            <a:endParaRPr lang="en-IN" dirty="0"/>
          </a:p>
          <a:p>
            <a:r>
              <a:rPr lang="en-IN" dirty="0"/>
              <a:t>(564/100)%10</a:t>
            </a:r>
          </a:p>
          <a:p>
            <a:r>
              <a:rPr lang="en-IN" dirty="0"/>
              <a:t>5 % 10  =   5</a:t>
            </a:r>
          </a:p>
          <a:p>
            <a:endParaRPr lang="en-IN" dirty="0"/>
          </a:p>
          <a:p>
            <a:r>
              <a:rPr lang="en-IN" dirty="0"/>
              <a:t>(45/100)%10</a:t>
            </a:r>
          </a:p>
          <a:p>
            <a:r>
              <a:rPr lang="en-IN" dirty="0"/>
              <a:t>0 % 10  = 0  </a:t>
            </a:r>
          </a:p>
          <a:p>
            <a:endParaRPr lang="en-IN" dirty="0"/>
          </a:p>
          <a:p>
            <a:r>
              <a:rPr lang="en-IN" dirty="0"/>
              <a:t>(788 / 100)%10</a:t>
            </a:r>
          </a:p>
          <a:p>
            <a:r>
              <a:rPr lang="en-IN" dirty="0"/>
              <a:t>7 % 10  =  7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0CCC5C-3C50-EA2C-17D2-9DA1583FC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533589"/>
              </p:ext>
            </p:extLst>
          </p:nvPr>
        </p:nvGraphicFramePr>
        <p:xfrm>
          <a:off x="845571" y="1310815"/>
          <a:ext cx="5696124" cy="1109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732">
                  <a:extLst>
                    <a:ext uri="{9D8B030D-6E8A-4147-A177-3AD203B41FA5}">
                      <a16:colId xmlns:a16="http://schemas.microsoft.com/office/drawing/2014/main" val="2181313873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72175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283653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30283444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812538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2232704534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3632409112"/>
                    </a:ext>
                  </a:extLst>
                </a:gridCol>
              </a:tblGrid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219928"/>
                  </a:ext>
                </a:extLst>
              </a:tr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72943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EDC061-A970-488C-8289-7C118F076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772466"/>
              </p:ext>
            </p:extLst>
          </p:nvPr>
        </p:nvGraphicFramePr>
        <p:xfrm>
          <a:off x="831139" y="3228025"/>
          <a:ext cx="5696124" cy="1109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732">
                  <a:extLst>
                    <a:ext uri="{9D8B030D-6E8A-4147-A177-3AD203B41FA5}">
                      <a16:colId xmlns:a16="http://schemas.microsoft.com/office/drawing/2014/main" val="2181313873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72175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283653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30283444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812538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2232704534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3632409112"/>
                    </a:ext>
                  </a:extLst>
                </a:gridCol>
              </a:tblGrid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219928"/>
                  </a:ext>
                </a:extLst>
              </a:tr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IN" sz="2400" dirty="0"/>
                        <a:t>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IN" sz="2400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IN" sz="2400" dirty="0"/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IN" sz="2400" dirty="0"/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IN" sz="2400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IN" sz="2400" dirty="0"/>
                        <a:t>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IN" sz="2400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72943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92CF06-314F-0041-B6F0-2B34BA910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088920"/>
              </p:ext>
            </p:extLst>
          </p:nvPr>
        </p:nvGraphicFramePr>
        <p:xfrm>
          <a:off x="831139" y="4786509"/>
          <a:ext cx="5696124" cy="1109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3732">
                  <a:extLst>
                    <a:ext uri="{9D8B030D-6E8A-4147-A177-3AD203B41FA5}">
                      <a16:colId xmlns:a16="http://schemas.microsoft.com/office/drawing/2014/main" val="2181313873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72175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9283653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302834449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1812538637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2232704534"/>
                    </a:ext>
                  </a:extLst>
                </a:gridCol>
                <a:gridCol w="813732">
                  <a:extLst>
                    <a:ext uri="{9D8B030D-6E8A-4147-A177-3AD203B41FA5}">
                      <a16:colId xmlns:a16="http://schemas.microsoft.com/office/drawing/2014/main" val="3632409112"/>
                    </a:ext>
                  </a:extLst>
                </a:gridCol>
              </a:tblGrid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219928"/>
                  </a:ext>
                </a:extLst>
              </a:tr>
              <a:tr h="55456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72943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B231F95-9F55-5FB2-FA76-5CE81ED40C5B}"/>
              </a:ext>
            </a:extLst>
          </p:cNvPr>
          <p:cNvSpPr/>
          <p:nvPr/>
        </p:nvSpPr>
        <p:spPr>
          <a:xfrm>
            <a:off x="1994437" y="910673"/>
            <a:ext cx="2576570" cy="591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err="1">
                <a:solidFill>
                  <a:srgbClr val="C00000"/>
                </a:solidFill>
              </a:rPr>
              <a:t>arr</a:t>
            </a:r>
            <a:r>
              <a:rPr lang="en-IN" sz="2400" b="1" dirty="0">
                <a:solidFill>
                  <a:srgbClr val="C00000"/>
                </a:solidFill>
              </a:rPr>
              <a:t>[ ] 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B81920-BB34-22AA-69C0-996262E180EB}"/>
              </a:ext>
            </a:extLst>
          </p:cNvPr>
          <p:cNvSpPr/>
          <p:nvPr/>
        </p:nvSpPr>
        <p:spPr>
          <a:xfrm>
            <a:off x="1994437" y="2901708"/>
            <a:ext cx="2576570" cy="591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err="1">
                <a:solidFill>
                  <a:srgbClr val="C00000"/>
                </a:solidFill>
              </a:rPr>
              <a:t>arr</a:t>
            </a:r>
            <a:r>
              <a:rPr lang="en-IN" sz="2400" b="1" dirty="0">
                <a:solidFill>
                  <a:srgbClr val="C00000"/>
                </a:solidFill>
              </a:rPr>
              <a:t>[ ] 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746419-F60A-6EF6-03E2-A7F74295D70B}"/>
              </a:ext>
            </a:extLst>
          </p:cNvPr>
          <p:cNvSpPr/>
          <p:nvPr/>
        </p:nvSpPr>
        <p:spPr>
          <a:xfrm>
            <a:off x="1994437" y="4490738"/>
            <a:ext cx="2576570" cy="591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400" b="1" dirty="0" err="1">
                <a:solidFill>
                  <a:srgbClr val="C00000"/>
                </a:solidFill>
              </a:rPr>
              <a:t>arr</a:t>
            </a:r>
            <a:r>
              <a:rPr lang="en-IN" sz="2400" b="1" dirty="0">
                <a:solidFill>
                  <a:srgbClr val="C00000"/>
                </a:solidFill>
              </a:rPr>
              <a:t>[ ] :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AD4830-CD54-E8CC-87CF-048E127AF21A}"/>
              </a:ext>
            </a:extLst>
          </p:cNvPr>
          <p:cNvSpPr/>
          <p:nvPr/>
        </p:nvSpPr>
        <p:spPr>
          <a:xfrm>
            <a:off x="6683974" y="2349190"/>
            <a:ext cx="2709644" cy="1050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(</a:t>
            </a:r>
            <a:r>
              <a:rPr lang="en-IN" sz="2400" b="1" dirty="0" err="1">
                <a:solidFill>
                  <a:srgbClr val="C00000"/>
                </a:solidFill>
              </a:rPr>
              <a:t>arr</a:t>
            </a:r>
            <a:r>
              <a:rPr lang="en-IN" sz="2400" b="1" dirty="0">
                <a:solidFill>
                  <a:srgbClr val="C00000"/>
                </a:solidFill>
              </a:rPr>
              <a:t>[i]/place)%10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D72BF7-9134-4677-BE5C-F3CF8300A0E0}"/>
              </a:ext>
            </a:extLst>
          </p:cNvPr>
          <p:cNvSpPr/>
          <p:nvPr/>
        </p:nvSpPr>
        <p:spPr>
          <a:xfrm>
            <a:off x="6765519" y="1001225"/>
            <a:ext cx="2709644" cy="1050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Place = 100</a:t>
            </a:r>
          </a:p>
          <a:p>
            <a:pPr algn="ctr"/>
            <a:r>
              <a:rPr lang="en-IN" sz="2400" b="1" dirty="0" err="1">
                <a:solidFill>
                  <a:srgbClr val="C00000"/>
                </a:solidFill>
              </a:rPr>
              <a:t>Countsort</a:t>
            </a:r>
            <a:r>
              <a:rPr lang="en-IN" sz="2400" b="1" dirty="0">
                <a:solidFill>
                  <a:srgbClr val="C00000"/>
                </a:solidFill>
              </a:rPr>
              <a:t>(arr,7,100)</a:t>
            </a:r>
          </a:p>
        </p:txBody>
      </p:sp>
    </p:spTree>
    <p:extLst>
      <p:ext uri="{BB962C8B-B14F-4D97-AF65-F5344CB8AC3E}">
        <p14:creationId xmlns:p14="http://schemas.microsoft.com/office/powerpoint/2010/main" val="342964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1" grpId="0"/>
      <p:bldP spid="12" grpId="0"/>
      <p:bldP spid="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26284"/>
            <a:ext cx="11929641" cy="559056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FAC2D-2524-C53C-BAEC-351792DA56C3}"/>
              </a:ext>
            </a:extLst>
          </p:cNvPr>
          <p:cNvSpPr txBox="1"/>
          <p:nvPr/>
        </p:nvSpPr>
        <p:spPr>
          <a:xfrm>
            <a:off x="127817" y="845393"/>
            <a:ext cx="8367254" cy="5123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B0004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 err="1">
                <a:solidFill>
                  <a:srgbClr val="0000FF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countSort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kern="0" spc="10" dirty="0">
                <a:solidFill>
                  <a:srgbClr val="B0004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B0004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n,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B0004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place)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IN" sz="1800" kern="0" spc="10" dirty="0">
                <a:solidFill>
                  <a:srgbClr val="B0004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b="1" kern="0" spc="10" dirty="0">
                <a:solidFill>
                  <a:srgbClr val="008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B0004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IN" sz="1800" kern="0" spc="10" dirty="0">
                <a:solidFill>
                  <a:srgbClr val="B0004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i;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IN" sz="1800" kern="0" spc="10" dirty="0">
                <a:solidFill>
                  <a:srgbClr val="B0004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b="1" kern="0" spc="10" dirty="0">
                <a:solidFill>
                  <a:srgbClr val="008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B0004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[10]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IN" sz="1800" b="1" kern="0" spc="10" dirty="0">
                <a:solidFill>
                  <a:srgbClr val="008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10;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]=0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IN" sz="1800" b="1" kern="0" spc="10" dirty="0">
                <a:solidFill>
                  <a:srgbClr val="008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n;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kern="0" spc="1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place)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10]++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IN" sz="1800" b="1" kern="0" spc="10" dirty="0">
                <a:solidFill>
                  <a:srgbClr val="008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+=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1]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IN" sz="1800" b="1" kern="0" spc="10" dirty="0">
                <a:solidFill>
                  <a:srgbClr val="008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&gt;=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IN" kern="0" spc="10" dirty="0">
                <a:solidFill>
                  <a:srgbClr val="BBBBBB"/>
                </a:solidFill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kern="0" spc="1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kern="0" spc="10" dirty="0">
                <a:solidFill>
                  <a:srgbClr val="000000"/>
                </a:solidFill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place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10]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1]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IN" sz="1800" kern="0" spc="1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kern="0" spc="10" dirty="0">
                <a:solidFill>
                  <a:srgbClr val="000000"/>
                </a:solidFill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place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10]--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IN" sz="1800" b="1" kern="0" spc="10" dirty="0">
                <a:solidFill>
                  <a:srgbClr val="008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(i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n;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IN" sz="1800" kern="0" spc="1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arr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IN" sz="1800" kern="0" spc="10" dirty="0">
                <a:solidFill>
                  <a:srgbClr val="66666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IN" sz="2400" kern="100" dirty="0">
              <a:effectLst/>
              <a:highlight>
                <a:srgbClr val="F5F5F5"/>
              </a:highlight>
              <a:latin typeface="Aptos"/>
              <a:ea typeface="Aptos"/>
              <a:cs typeface="Times New Roman" panose="02020603050405020304" pitchFamily="18" charset="0"/>
            </a:endParaRPr>
          </a:p>
          <a:p>
            <a:pPr fontAlgn="base">
              <a:lnSpc>
                <a:spcPts val="1315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spc="10" dirty="0">
                <a:solidFill>
                  <a:srgbClr val="BBBBBB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IN" sz="1800" kern="0" spc="1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2061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731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B8474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operation of sorting </a:t>
            </a:r>
            <a:r>
              <a:rPr lang="en-US" dirty="0"/>
              <a:t>is closely related to </a:t>
            </a:r>
            <a:r>
              <a:rPr lang="en-US" b="1" dirty="0">
                <a:solidFill>
                  <a:srgbClr val="C00000"/>
                </a:solidFill>
              </a:rPr>
              <a:t>process of merging.</a:t>
            </a:r>
          </a:p>
          <a:p>
            <a:pPr>
              <a:buClr>
                <a:srgbClr val="B84742"/>
              </a:buClr>
            </a:pPr>
            <a:r>
              <a:rPr lang="en-US" dirty="0"/>
              <a:t>Merge Sort is a </a:t>
            </a:r>
            <a:r>
              <a:rPr lang="en-US" b="1" dirty="0">
                <a:solidFill>
                  <a:srgbClr val="C00000"/>
                </a:solidFill>
              </a:rPr>
              <a:t>divide and conquer algorithm.</a:t>
            </a:r>
          </a:p>
          <a:p>
            <a:pPr>
              <a:buClr>
                <a:srgbClr val="B84742"/>
              </a:buClr>
            </a:pPr>
            <a:r>
              <a:rPr lang="en-US" dirty="0"/>
              <a:t>It is based on the </a:t>
            </a:r>
            <a:r>
              <a:rPr lang="en-US" b="1" dirty="0">
                <a:solidFill>
                  <a:srgbClr val="C00000"/>
                </a:solidFill>
              </a:rPr>
              <a:t>idea of breaking down a list into several sub-lists </a:t>
            </a:r>
            <a:r>
              <a:rPr lang="en-US" dirty="0"/>
              <a:t>until each sub list consists of a </a:t>
            </a:r>
            <a:r>
              <a:rPr lang="en-US" b="1" dirty="0">
                <a:solidFill>
                  <a:srgbClr val="C00000"/>
                </a:solidFill>
              </a:rPr>
              <a:t>single element.</a:t>
            </a:r>
          </a:p>
          <a:p>
            <a:pPr>
              <a:buClr>
                <a:srgbClr val="B84742"/>
              </a:buClr>
            </a:pPr>
            <a:r>
              <a:rPr lang="en-US" b="1" dirty="0">
                <a:solidFill>
                  <a:srgbClr val="C00000"/>
                </a:solidFill>
              </a:rPr>
              <a:t>Merging those sub lists </a:t>
            </a:r>
            <a:r>
              <a:rPr lang="en-US" dirty="0"/>
              <a:t>in a manner that results into a sorted list.</a:t>
            </a:r>
          </a:p>
          <a:p>
            <a:pPr>
              <a:buClr>
                <a:srgbClr val="B84742"/>
              </a:buClr>
            </a:pPr>
            <a:r>
              <a:rPr lang="en-US" b="1" dirty="0"/>
              <a:t>Procedure</a:t>
            </a:r>
          </a:p>
          <a:p>
            <a:pPr lvl="1">
              <a:buClr>
                <a:srgbClr val="B84742"/>
              </a:buClr>
            </a:pPr>
            <a:r>
              <a:rPr lang="en-US" b="1" dirty="0">
                <a:solidFill>
                  <a:srgbClr val="C00000"/>
                </a:solidFill>
              </a:rPr>
              <a:t>Divide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unsorted </a:t>
            </a:r>
            <a:r>
              <a:rPr lang="en-US" b="1" dirty="0">
                <a:solidFill>
                  <a:srgbClr val="C00000"/>
                </a:solidFill>
              </a:rPr>
              <a:t>list into N sub </a:t>
            </a:r>
            <a:r>
              <a:rPr lang="en-US" dirty="0"/>
              <a:t>lists, </a:t>
            </a:r>
            <a:r>
              <a:rPr lang="en-US" b="1" dirty="0"/>
              <a:t>each containing 1 element.</a:t>
            </a:r>
          </a:p>
          <a:p>
            <a:pPr lvl="1">
              <a:buClr>
                <a:srgbClr val="B84742"/>
              </a:buClr>
            </a:pPr>
            <a:r>
              <a:rPr lang="en-US" dirty="0"/>
              <a:t>Take </a:t>
            </a:r>
            <a:r>
              <a:rPr lang="en-US" b="1" dirty="0">
                <a:solidFill>
                  <a:srgbClr val="C00000"/>
                </a:solidFill>
              </a:rPr>
              <a:t>adjacent pairs </a:t>
            </a:r>
            <a:r>
              <a:rPr lang="en-US" dirty="0"/>
              <a:t>of two singleton lists and </a:t>
            </a:r>
            <a:r>
              <a:rPr lang="en-US" b="1" dirty="0">
                <a:solidFill>
                  <a:srgbClr val="C00000"/>
                </a:solidFill>
              </a:rPr>
              <a:t>merge them </a:t>
            </a:r>
            <a:r>
              <a:rPr lang="en-US" dirty="0"/>
              <a:t>to form a </a:t>
            </a:r>
            <a:r>
              <a:rPr lang="en-US" b="1" dirty="0">
                <a:solidFill>
                  <a:srgbClr val="C00000"/>
                </a:solidFill>
              </a:rPr>
              <a:t>list of 2 elements</a:t>
            </a:r>
            <a:r>
              <a:rPr lang="en-US" dirty="0"/>
              <a:t>. N will now convert into N/2 lists of size 2.</a:t>
            </a:r>
          </a:p>
          <a:p>
            <a:pPr lvl="1">
              <a:buClr>
                <a:srgbClr val="B84742"/>
              </a:buClr>
            </a:pPr>
            <a:r>
              <a:rPr lang="en-US" dirty="0"/>
              <a:t>Repeat the process till a single sorted list of obtained.</a:t>
            </a:r>
          </a:p>
          <a:p>
            <a:pPr>
              <a:buClr>
                <a:srgbClr val="B84742"/>
              </a:buClr>
            </a:pPr>
            <a:r>
              <a:rPr lang="en-US" dirty="0"/>
              <a:t>Time complexity is </a:t>
            </a:r>
            <a:r>
              <a:rPr lang="en-US" b="1" dirty="0">
                <a:solidFill>
                  <a:srgbClr val="C00000"/>
                </a:solidFill>
              </a:rPr>
              <a:t>O(n log 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7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063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Sort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05200" y="1345582"/>
          <a:ext cx="524933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451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73124" y="883918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500964" y="1874517"/>
          <a:ext cx="5249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752600" y="2420617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8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3810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4572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5334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6096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6858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7620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8382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3048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4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96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4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58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20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6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82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7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51124" y="2604251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Step 1: Split the selected array (as evenly as possible)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20574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27" name="Rectangle 26"/>
          <p:cNvSpPr/>
          <p:nvPr/>
        </p:nvSpPr>
        <p:spPr>
          <a:xfrm>
            <a:off x="28194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35814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43434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20574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194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814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434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1628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79248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36" name="Rectangle 35"/>
          <p:cNvSpPr/>
          <p:nvPr/>
        </p:nvSpPr>
        <p:spPr>
          <a:xfrm>
            <a:off x="86868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94488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38" name="Rectangle 37"/>
          <p:cNvSpPr/>
          <p:nvPr/>
        </p:nvSpPr>
        <p:spPr>
          <a:xfrm>
            <a:off x="71628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4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9248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6868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6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4488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7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581400" y="3931917"/>
            <a:ext cx="2514600" cy="7620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096000" y="3931917"/>
            <a:ext cx="2590800" cy="7620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81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Sort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37312" y="1066800"/>
            <a:ext cx="7384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Step: Select the left </a:t>
            </a:r>
            <a:r>
              <a:rPr lang="en-US" b="1" dirty="0" err="1"/>
              <a:t>subarray</a:t>
            </a:r>
            <a:r>
              <a:rPr lang="en-US" b="1" dirty="0"/>
              <a:t>, </a:t>
            </a:r>
            <a:r>
              <a:rPr lang="en-IN" b="1" dirty="0"/>
              <a:t>Split the selected array (as evenly as possible)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048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810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4572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2286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39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8001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8763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9525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7239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4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01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763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25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7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81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2743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24" name="Rectangle 23"/>
          <p:cNvSpPr/>
          <p:nvPr/>
        </p:nvSpPr>
        <p:spPr>
          <a:xfrm>
            <a:off x="1981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43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38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27" name="Rectangle 26"/>
          <p:cNvSpPr/>
          <p:nvPr/>
        </p:nvSpPr>
        <p:spPr>
          <a:xfrm>
            <a:off x="4800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4038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00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743200" y="2133600"/>
            <a:ext cx="1066800" cy="5334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810000" y="2133600"/>
            <a:ext cx="990600" cy="5334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6764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16764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956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28956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100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39" name="Rectangle 38"/>
          <p:cNvSpPr/>
          <p:nvPr/>
        </p:nvSpPr>
        <p:spPr>
          <a:xfrm>
            <a:off x="38100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530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49530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057400" y="3200400"/>
            <a:ext cx="6858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743200" y="3200400"/>
            <a:ext cx="5334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114800" y="3200400"/>
            <a:ext cx="6858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800600" y="3200400"/>
            <a:ext cx="5334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981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52" name="Rectangle 51"/>
          <p:cNvSpPr/>
          <p:nvPr/>
        </p:nvSpPr>
        <p:spPr>
          <a:xfrm>
            <a:off x="2743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53" name="Rectangle 52"/>
          <p:cNvSpPr/>
          <p:nvPr/>
        </p:nvSpPr>
        <p:spPr>
          <a:xfrm>
            <a:off x="4038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54" name="Rectangle 53"/>
          <p:cNvSpPr/>
          <p:nvPr/>
        </p:nvSpPr>
        <p:spPr>
          <a:xfrm>
            <a:off x="4800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cxnSp>
        <p:nvCxnSpPr>
          <p:cNvPr id="56" name="Straight Arrow Connector 55"/>
          <p:cNvCxnSpPr>
            <a:stCxn id="34" idx="2"/>
          </p:cNvCxnSpPr>
          <p:nvPr/>
        </p:nvCxnSpPr>
        <p:spPr>
          <a:xfrm>
            <a:off x="2057400" y="4267200"/>
            <a:ext cx="6858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2"/>
          </p:cNvCxnSpPr>
          <p:nvPr/>
        </p:nvCxnSpPr>
        <p:spPr>
          <a:xfrm flipH="1">
            <a:off x="2743200" y="4267200"/>
            <a:ext cx="533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2"/>
          </p:cNvCxnSpPr>
          <p:nvPr/>
        </p:nvCxnSpPr>
        <p:spPr>
          <a:xfrm>
            <a:off x="4191000" y="4267200"/>
            <a:ext cx="6096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0" idx="2"/>
          </p:cNvCxnSpPr>
          <p:nvPr/>
        </p:nvCxnSpPr>
        <p:spPr>
          <a:xfrm flipH="1">
            <a:off x="4800600" y="4267200"/>
            <a:ext cx="533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260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64" name="Rectangle 63"/>
          <p:cNvSpPr/>
          <p:nvPr/>
        </p:nvSpPr>
        <p:spPr>
          <a:xfrm>
            <a:off x="3022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65" name="Rectangle 64"/>
          <p:cNvSpPr/>
          <p:nvPr/>
        </p:nvSpPr>
        <p:spPr>
          <a:xfrm>
            <a:off x="3784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66" name="Rectangle 65"/>
          <p:cNvSpPr/>
          <p:nvPr/>
        </p:nvSpPr>
        <p:spPr>
          <a:xfrm>
            <a:off x="4546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743200" y="4953000"/>
            <a:ext cx="1041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3810000" y="4953000"/>
            <a:ext cx="9906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934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72" name="Rectangle 71"/>
          <p:cNvSpPr/>
          <p:nvPr/>
        </p:nvSpPr>
        <p:spPr>
          <a:xfrm>
            <a:off x="7696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73" name="Rectangle 72"/>
          <p:cNvSpPr/>
          <p:nvPr/>
        </p:nvSpPr>
        <p:spPr>
          <a:xfrm>
            <a:off x="6934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696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991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76" name="Rectangle 75"/>
          <p:cNvSpPr/>
          <p:nvPr/>
        </p:nvSpPr>
        <p:spPr>
          <a:xfrm>
            <a:off x="9753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77" name="Rectangle 76"/>
          <p:cNvSpPr/>
          <p:nvPr/>
        </p:nvSpPr>
        <p:spPr>
          <a:xfrm>
            <a:off x="8991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753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7696200" y="2133600"/>
            <a:ext cx="1066800" cy="5334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8763000" y="2133600"/>
            <a:ext cx="990600" cy="5334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6294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82" name="Rectangle 81"/>
          <p:cNvSpPr/>
          <p:nvPr/>
        </p:nvSpPr>
        <p:spPr>
          <a:xfrm>
            <a:off x="66294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4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486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84" name="Rectangle 83"/>
          <p:cNvSpPr/>
          <p:nvPr/>
        </p:nvSpPr>
        <p:spPr>
          <a:xfrm>
            <a:off x="78486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85" name="Rectangle 84"/>
          <p:cNvSpPr/>
          <p:nvPr/>
        </p:nvSpPr>
        <p:spPr>
          <a:xfrm>
            <a:off x="87630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86" name="Rectangle 85"/>
          <p:cNvSpPr/>
          <p:nvPr/>
        </p:nvSpPr>
        <p:spPr>
          <a:xfrm>
            <a:off x="87630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8298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88" name="Rectangle 87"/>
          <p:cNvSpPr/>
          <p:nvPr/>
        </p:nvSpPr>
        <p:spPr>
          <a:xfrm>
            <a:off x="98298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7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7010400" y="3200400"/>
            <a:ext cx="6858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696200" y="3200400"/>
            <a:ext cx="5334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9067800" y="3200400"/>
            <a:ext cx="6858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9753600" y="3200400"/>
            <a:ext cx="5334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934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94" name="Rectangle 93"/>
          <p:cNvSpPr/>
          <p:nvPr/>
        </p:nvSpPr>
        <p:spPr>
          <a:xfrm>
            <a:off x="7696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95" name="Rectangle 94"/>
          <p:cNvSpPr/>
          <p:nvPr/>
        </p:nvSpPr>
        <p:spPr>
          <a:xfrm>
            <a:off x="8991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96" name="Rectangle 95"/>
          <p:cNvSpPr/>
          <p:nvPr/>
        </p:nvSpPr>
        <p:spPr>
          <a:xfrm>
            <a:off x="9753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cxnSp>
        <p:nvCxnSpPr>
          <p:cNvPr id="97" name="Straight Arrow Connector 96"/>
          <p:cNvCxnSpPr>
            <a:stCxn id="81" idx="2"/>
          </p:cNvCxnSpPr>
          <p:nvPr/>
        </p:nvCxnSpPr>
        <p:spPr>
          <a:xfrm>
            <a:off x="7010400" y="4267200"/>
            <a:ext cx="6858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2"/>
          </p:cNvCxnSpPr>
          <p:nvPr/>
        </p:nvCxnSpPr>
        <p:spPr>
          <a:xfrm flipH="1">
            <a:off x="7696200" y="4267200"/>
            <a:ext cx="533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5" idx="2"/>
          </p:cNvCxnSpPr>
          <p:nvPr/>
        </p:nvCxnSpPr>
        <p:spPr>
          <a:xfrm>
            <a:off x="9144000" y="4267200"/>
            <a:ext cx="6096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7" idx="2"/>
          </p:cNvCxnSpPr>
          <p:nvPr/>
        </p:nvCxnSpPr>
        <p:spPr>
          <a:xfrm flipH="1">
            <a:off x="9677400" y="4267200"/>
            <a:ext cx="533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7213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02" name="Rectangle 101"/>
          <p:cNvSpPr/>
          <p:nvPr/>
        </p:nvSpPr>
        <p:spPr>
          <a:xfrm>
            <a:off x="7975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03" name="Rectangle 102"/>
          <p:cNvSpPr/>
          <p:nvPr/>
        </p:nvSpPr>
        <p:spPr>
          <a:xfrm>
            <a:off x="8737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04" name="Rectangle 103"/>
          <p:cNvSpPr/>
          <p:nvPr/>
        </p:nvSpPr>
        <p:spPr>
          <a:xfrm>
            <a:off x="9499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7696200" y="4953000"/>
            <a:ext cx="1041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8763000" y="4953000"/>
            <a:ext cx="9906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124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08" name="Rectangle 107"/>
          <p:cNvSpPr/>
          <p:nvPr/>
        </p:nvSpPr>
        <p:spPr>
          <a:xfrm>
            <a:off x="3886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09" name="Rectangle 108"/>
          <p:cNvSpPr/>
          <p:nvPr/>
        </p:nvSpPr>
        <p:spPr>
          <a:xfrm>
            <a:off x="4648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110" name="Rectangle 109"/>
          <p:cNvSpPr/>
          <p:nvPr/>
        </p:nvSpPr>
        <p:spPr>
          <a:xfrm>
            <a:off x="5410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11" name="Rectangle 110"/>
          <p:cNvSpPr/>
          <p:nvPr/>
        </p:nvSpPr>
        <p:spPr>
          <a:xfrm>
            <a:off x="6172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12" name="Rectangle 111"/>
          <p:cNvSpPr/>
          <p:nvPr/>
        </p:nvSpPr>
        <p:spPr>
          <a:xfrm>
            <a:off x="6934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113" name="Rectangle 112"/>
          <p:cNvSpPr/>
          <p:nvPr/>
        </p:nvSpPr>
        <p:spPr>
          <a:xfrm>
            <a:off x="7696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114" name="Rectangle 113"/>
          <p:cNvSpPr/>
          <p:nvPr/>
        </p:nvSpPr>
        <p:spPr>
          <a:xfrm>
            <a:off x="8458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3784600" y="5638800"/>
            <a:ext cx="23876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6172200" y="5638800"/>
            <a:ext cx="25908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29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1" grpId="0" animBg="1"/>
      <p:bldP spid="52" grpId="0" animBg="1"/>
      <p:bldP spid="53" grpId="0" animBg="1"/>
      <p:bldP spid="54" grpId="0" animBg="1"/>
      <p:bldP spid="63" grpId="0" animBg="1"/>
      <p:bldP spid="64" grpId="0" animBg="1"/>
      <p:bldP spid="65" grpId="0" animBg="1"/>
      <p:bldP spid="66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3" grpId="0" animBg="1"/>
      <p:bldP spid="94" grpId="0" animBg="1"/>
      <p:bldP spid="95" grpId="0" animBg="1"/>
      <p:bldP spid="96" grpId="0" animBg="1"/>
      <p:bldP spid="101" grpId="0" animBg="1"/>
      <p:bldP spid="102" grpId="0" animBg="1"/>
      <p:bldP spid="103" grpId="0" animBg="1"/>
      <p:bldP spid="104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03370" y="926429"/>
            <a:ext cx="11334913" cy="39446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>
            <a:sp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00000"/>
              </a:lnSpc>
              <a:buFont typeface="Wingdings 3" panose="05040102010807070707" pitchFamily="18" charset="2"/>
              <a:buNone/>
            </a:pPr>
            <a:r>
              <a:rPr lang="en-I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mergesort</a:t>
            </a:r>
            <a:r>
              <a:rPr lang="en-I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(low, high)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N" b="1" dirty="0">
                <a:latin typeface="Consolas" pitchFamily="49" charset="0"/>
                <a:cs typeface="Consolas" pitchFamily="49" charset="0"/>
              </a:rPr>
              <a:t>global array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a[low : high]; [having high-low+1 elements]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N" b="1" dirty="0">
                <a:latin typeface="Consolas" pitchFamily="49" charset="0"/>
                <a:cs typeface="Consolas" pitchFamily="49" charset="0"/>
              </a:rPr>
              <a:t>if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low &lt; high 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then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Consolas" pitchFamily="49" charset="0"/>
                <a:cs typeface="Consolas" pitchFamily="49" charset="0"/>
              </a:rPr>
              <a:t>  mid = floor((low + high)/2);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dirty="0" err="1">
                <a:latin typeface="Consolas" pitchFamily="49" charset="0"/>
                <a:cs typeface="Consolas" pitchFamily="49" charset="0"/>
              </a:rPr>
              <a:t>mergesort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(low, mid);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dirty="0" err="1">
                <a:latin typeface="Consolas" pitchFamily="49" charset="0"/>
                <a:cs typeface="Consolas" pitchFamily="49" charset="0"/>
              </a:rPr>
              <a:t>mergesort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(mid+1, high);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Consolas" pitchFamily="49" charset="0"/>
                <a:cs typeface="Consolas" pitchFamily="49" charset="0"/>
              </a:rPr>
              <a:t>  merge(low, mid, high);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IN" b="1" dirty="0">
                <a:latin typeface="Consolas" pitchFamily="49" charset="0"/>
                <a:cs typeface="Consolas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7608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131178" y="11997"/>
            <a:ext cx="8543590" cy="65556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>
            <a:sp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Wingdings 3" panose="05040102010807070707" pitchFamily="18" charset="2"/>
              <a:buNone/>
            </a:pPr>
            <a:r>
              <a:rPr lang="en-IN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Algorithm: merge(low, mid, high)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b="1" dirty="0">
                <a:latin typeface="Consolas" pitchFamily="49" charset="0"/>
                <a:cs typeface="Consolas" pitchFamily="49" charset="0"/>
              </a:rPr>
              <a:t>global array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a[low : high];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b="1" dirty="0">
                <a:latin typeface="Consolas" pitchFamily="49" charset="0"/>
                <a:cs typeface="Consolas" pitchFamily="49" charset="0"/>
              </a:rPr>
              <a:t>local integer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h, i, j, k;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b="1" dirty="0">
                <a:latin typeface="Consolas" pitchFamily="49" charset="0"/>
                <a:cs typeface="Consolas" pitchFamily="49" charset="0"/>
              </a:rPr>
              <a:t>local array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b[low : high];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h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low;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i  low;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j  mid+1</a:t>
            </a:r>
            <a:endParaRPr lang="en-IN" sz="2000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b="1" dirty="0">
                <a:latin typeface="Consolas" pitchFamily="49" charset="0"/>
                <a:cs typeface="Consolas" pitchFamily="49" charset="0"/>
              </a:rPr>
              <a:t>while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h &lt;= mid 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and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j &lt;= high 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do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a[h] &lt;= a[j] 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      b[i]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a[h];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   h  h+1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en-IN" sz="2000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else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	   b[i]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a[j];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   j  j+1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end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  i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i+1</a:t>
            </a:r>
            <a:endParaRPr lang="en-IN" sz="2000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IN" sz="2000" b="1" dirty="0">
                <a:latin typeface="Consolas" pitchFamily="49" charset="0"/>
                <a:cs typeface="Consolas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56675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>
            <a:spLocks/>
          </p:cNvSpPr>
          <p:nvPr/>
        </p:nvSpPr>
        <p:spPr>
          <a:xfrm>
            <a:off x="131178" y="192477"/>
            <a:ext cx="8543590" cy="6170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rtlCol="0">
            <a:sp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b="1" dirty="0">
                <a:latin typeface="Consolas" pitchFamily="49" charset="0"/>
                <a:cs typeface="Consolas" pitchFamily="49" charset="0"/>
              </a:rPr>
              <a:t>[ we should handle any remaining elements]</a:t>
            </a:r>
            <a:endParaRPr lang="en-IN" sz="2000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b="1" dirty="0">
                <a:latin typeface="Consolas" pitchFamily="49" charset="0"/>
                <a:cs typeface="Consolas" pitchFamily="49" charset="0"/>
              </a:rPr>
              <a:t>if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h &gt; mid 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k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j to high </a:t>
            </a:r>
            <a:r>
              <a:rPr lang="en-IN" sz="2000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do</a:t>
            </a:r>
            <a:endParaRPr lang="en-IN" sz="2000" b="1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		b[i]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a[k];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	i  i+1;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IN" sz="2000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end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endParaRPr lang="en-IN" sz="2000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b="1" dirty="0"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k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h to mid </a:t>
            </a:r>
            <a:r>
              <a:rPr lang="en-IN" sz="2000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do</a:t>
            </a:r>
            <a:endParaRPr lang="en-IN" sz="2000" b="1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  		b[i]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a[k];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		i  i+1;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IN" sz="2000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end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end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[copy merged array back to a[] ]</a:t>
            </a:r>
            <a:endParaRPr lang="en-IN" sz="2000" dirty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for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 k  low to high </a:t>
            </a:r>
            <a:r>
              <a:rPr lang="en-IN" sz="2000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do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dirty="0">
                <a:latin typeface="Consolas" pitchFamily="49" charset="0"/>
                <a:cs typeface="Consolas" pitchFamily="49" charset="0"/>
              </a:rPr>
              <a:t>	a[k]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b[k];</a:t>
            </a:r>
            <a:endParaRPr lang="en-IN" sz="2000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17"/>
            </a:pPr>
            <a:r>
              <a:rPr lang="en-IN" sz="2000" b="1" dirty="0">
                <a:latin typeface="Consolas" pitchFamily="49" charset="0"/>
                <a:cs typeface="Consolas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1840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114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b="1" dirty="0">
                <a:solidFill>
                  <a:srgbClr val="C00000"/>
                </a:solidFill>
              </a:rPr>
              <a:t>Quick sort </a:t>
            </a:r>
            <a:r>
              <a:rPr lang="en-US" dirty="0"/>
              <a:t>is a highly efficient sorting algorithm and is based on </a:t>
            </a:r>
            <a:r>
              <a:rPr lang="en-US" b="1" dirty="0">
                <a:solidFill>
                  <a:srgbClr val="C00000"/>
                </a:solidFill>
              </a:rPr>
              <a:t>partitioning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of array </a:t>
            </a:r>
            <a:r>
              <a:rPr lang="en-US" dirty="0"/>
              <a:t>of data into </a:t>
            </a:r>
            <a:r>
              <a:rPr lang="en-US" b="1" dirty="0">
                <a:solidFill>
                  <a:srgbClr val="C00000"/>
                </a:solidFill>
              </a:rPr>
              <a:t>smaller arrays</a:t>
            </a:r>
            <a:r>
              <a:rPr lang="en-US" dirty="0"/>
              <a:t>.</a:t>
            </a:r>
          </a:p>
          <a:p>
            <a:pPr>
              <a:buClr>
                <a:srgbClr val="C00000"/>
              </a:buClr>
            </a:pPr>
            <a:r>
              <a:rPr lang="en-US" dirty="0"/>
              <a:t>Quick Sort is </a:t>
            </a:r>
            <a:r>
              <a:rPr lang="en-US" b="1" dirty="0">
                <a:solidFill>
                  <a:srgbClr val="C00000"/>
                </a:solidFill>
              </a:rPr>
              <a:t>divide and conquer </a:t>
            </a:r>
            <a:r>
              <a:rPr lang="en-US" dirty="0"/>
              <a:t>algorithm.</a:t>
            </a:r>
          </a:p>
          <a:p>
            <a:pPr>
              <a:buClr>
                <a:srgbClr val="C00000"/>
              </a:buClr>
            </a:pPr>
            <a:r>
              <a:rPr lang="en-US" dirty="0"/>
              <a:t>At each step of the method, the goal is to place a particular record in its final position within the table.</a:t>
            </a:r>
          </a:p>
          <a:p>
            <a:pPr>
              <a:buClr>
                <a:srgbClr val="C00000"/>
              </a:buClr>
            </a:pPr>
            <a:r>
              <a:rPr lang="en-US" dirty="0"/>
              <a:t>In doing so all the records which precedes this record will have smaller keys, while all records that follows it have larger keys.</a:t>
            </a:r>
          </a:p>
          <a:p>
            <a:pPr>
              <a:buClr>
                <a:srgbClr val="C00000"/>
              </a:buClr>
            </a:pPr>
            <a:r>
              <a:rPr lang="en-US" dirty="0"/>
              <a:t>This particular records is </a:t>
            </a:r>
            <a:r>
              <a:rPr lang="en-US" dirty="0">
                <a:solidFill>
                  <a:srgbClr val="C00000"/>
                </a:solidFill>
              </a:rPr>
              <a:t>termed </a:t>
            </a:r>
            <a:r>
              <a:rPr lang="en-US" b="1" dirty="0">
                <a:solidFill>
                  <a:srgbClr val="C00000"/>
                </a:solidFill>
              </a:rPr>
              <a:t>pivot element</a:t>
            </a:r>
            <a:r>
              <a:rPr lang="en-US" dirty="0"/>
              <a:t>.</a:t>
            </a:r>
          </a:p>
          <a:p>
            <a:pPr>
              <a:buClr>
                <a:srgbClr val="C00000"/>
              </a:buClr>
            </a:pPr>
            <a:r>
              <a:rPr lang="en-US" dirty="0"/>
              <a:t>The same process can then be  applied to each of these </a:t>
            </a:r>
            <a:r>
              <a:rPr lang="en-US" dirty="0" err="1"/>
              <a:t>subtables</a:t>
            </a:r>
            <a:r>
              <a:rPr lang="en-US" dirty="0"/>
              <a:t> and repeated until all records are placed in their positions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6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</a:t>
            </a:r>
            <a:r>
              <a:rPr lang="en-US" b="1" dirty="0">
                <a:solidFill>
                  <a:srgbClr val="C00000"/>
                </a:solidFill>
              </a:rPr>
              <a:t>different versions </a:t>
            </a:r>
            <a:r>
              <a:rPr lang="en-US" dirty="0"/>
              <a:t>of Quick Sort </a:t>
            </a:r>
            <a:r>
              <a:rPr lang="en-US" b="1" dirty="0">
                <a:solidFill>
                  <a:srgbClr val="C00000"/>
                </a:solidFill>
              </a:rPr>
              <a:t>that pick pivot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different ways.</a:t>
            </a:r>
          </a:p>
          <a:p>
            <a:pPr lvl="1"/>
            <a:r>
              <a:rPr lang="en-US" dirty="0"/>
              <a:t>Always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pick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first element as pivot</a:t>
            </a:r>
            <a:r>
              <a:rPr lang="en-US" dirty="0"/>
              <a:t>. (in our case we have consider this version).</a:t>
            </a:r>
          </a:p>
          <a:p>
            <a:pPr lvl="1"/>
            <a:r>
              <a:rPr lang="en-US" dirty="0"/>
              <a:t>Always pick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last element as pivot</a:t>
            </a:r>
            <a:r>
              <a:rPr lang="en-US" dirty="0"/>
              <a:t> (implemented below)</a:t>
            </a:r>
          </a:p>
          <a:p>
            <a:pPr lvl="1"/>
            <a:r>
              <a:rPr lang="en-US" dirty="0"/>
              <a:t>Pick a </a:t>
            </a:r>
            <a:r>
              <a:rPr lang="en-US" b="1" dirty="0">
                <a:solidFill>
                  <a:srgbClr val="C00000"/>
                </a:solidFill>
              </a:rPr>
              <a:t>random element as pivot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Pick </a:t>
            </a:r>
            <a:r>
              <a:rPr lang="en-US" b="1" dirty="0">
                <a:solidFill>
                  <a:srgbClr val="C00000"/>
                </a:solidFill>
              </a:rPr>
              <a:t>median as pivot</a:t>
            </a:r>
            <a:r>
              <a:rPr lang="en-US" dirty="0"/>
              <a:t>.</a:t>
            </a:r>
          </a:p>
          <a:p>
            <a:r>
              <a:rPr lang="en-US" dirty="0"/>
              <a:t>Quick sort partitions an array and then calls itself recursively twice to sort the two resulting sub arrays.</a:t>
            </a:r>
          </a:p>
          <a:p>
            <a:r>
              <a:rPr lang="en-US" dirty="0"/>
              <a:t>This algorithm is quite </a:t>
            </a:r>
            <a:r>
              <a:rPr lang="en-US" b="1" dirty="0">
                <a:solidFill>
                  <a:srgbClr val="C00000"/>
                </a:solidFill>
              </a:rPr>
              <a:t>efficient for large-sized data sets</a:t>
            </a:r>
          </a:p>
          <a:p>
            <a:r>
              <a:rPr lang="en-US" dirty="0"/>
              <a:t>Its average and </a:t>
            </a:r>
            <a:r>
              <a:rPr lang="en-US" b="1" dirty="0">
                <a:solidFill>
                  <a:srgbClr val="C00000"/>
                </a:solidFill>
              </a:rPr>
              <a:t>worst case complexity</a:t>
            </a:r>
            <a:r>
              <a:rPr lang="en-US" dirty="0"/>
              <a:t> are of</a:t>
            </a:r>
            <a:r>
              <a:rPr lang="en-US" b="1" dirty="0">
                <a:solidFill>
                  <a:srgbClr val="C00000"/>
                </a:solidFill>
              </a:rPr>
              <a:t> Ο(n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, where n is the number of items.</a:t>
            </a:r>
          </a:p>
        </p:txBody>
      </p:sp>
    </p:spTree>
    <p:extLst>
      <p:ext uri="{BB962C8B-B14F-4D97-AF65-F5344CB8AC3E}">
        <p14:creationId xmlns:p14="http://schemas.microsoft.com/office/powerpoint/2010/main" val="418392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5200" y="4981689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95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7" name="Rectangle 6"/>
          <p:cNvSpPr/>
          <p:nvPr/>
        </p:nvSpPr>
        <p:spPr>
          <a:xfrm>
            <a:off x="51129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" name="Rectangle 7"/>
          <p:cNvSpPr/>
          <p:nvPr/>
        </p:nvSpPr>
        <p:spPr>
          <a:xfrm>
            <a:off x="56463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97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131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465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05200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38600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95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129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463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797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131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465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772400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305800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72400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305800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61341" y="5748633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cxnSp>
        <p:nvCxnSpPr>
          <p:cNvPr id="53" name="Straight Arrow Connector 52"/>
          <p:cNvCxnSpPr>
            <a:stCxn id="51" idx="0"/>
            <a:endCxn id="4" idx="2"/>
          </p:cNvCxnSpPr>
          <p:nvPr/>
        </p:nvCxnSpPr>
        <p:spPr>
          <a:xfrm flipH="1" flipV="1">
            <a:off x="3771901" y="5362689"/>
            <a:ext cx="1999" cy="3859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41497" y="5749081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55" name="Straight Arrow Connector 54"/>
          <p:cNvCxnSpPr>
            <a:stCxn id="54" idx="0"/>
          </p:cNvCxnSpPr>
          <p:nvPr/>
        </p:nvCxnSpPr>
        <p:spPr>
          <a:xfrm flipH="1" flipV="1">
            <a:off x="8562476" y="5363137"/>
            <a:ext cx="1998" cy="3859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96381" y="3451414"/>
            <a:ext cx="933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Pivot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Element</a:t>
            </a:r>
          </a:p>
        </p:txBody>
      </p:sp>
      <p:cxnSp>
        <p:nvCxnSpPr>
          <p:cNvPr id="20" name="Straight Arrow Connector 19"/>
          <p:cNvCxnSpPr>
            <a:stCxn id="30" idx="2"/>
            <a:endCxn id="12" idx="0"/>
          </p:cNvCxnSpPr>
          <p:nvPr/>
        </p:nvCxnSpPr>
        <p:spPr>
          <a:xfrm>
            <a:off x="3763016" y="4097745"/>
            <a:ext cx="8885" cy="48053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36000" y="789381"/>
            <a:ext cx="11520000" cy="461665"/>
          </a:xfrm>
          <a:prstGeom prst="rect">
            <a:avLst/>
          </a:prstGeom>
          <a:ln>
            <a:solidFill>
              <a:srgbClr val="B8474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Sort Following Array using Quick Sort Algorithm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6000" y="1401217"/>
            <a:ext cx="11520000" cy="830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We are considering </a:t>
            </a:r>
            <a:r>
              <a:rPr lang="en-US" sz="2400" b="1" dirty="0">
                <a:solidFill>
                  <a:srgbClr val="C00000"/>
                </a:solidFill>
              </a:rPr>
              <a:t>first element as pivot element</a:t>
            </a:r>
            <a:r>
              <a:rPr lang="en-US" sz="2400" dirty="0"/>
              <a:t>, so </a:t>
            </a:r>
            <a:r>
              <a:rPr lang="en-US" sz="2400" b="1" dirty="0">
                <a:solidFill>
                  <a:srgbClr val="C00000"/>
                </a:solidFill>
              </a:rPr>
              <a:t>Lower bound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C00000"/>
                </a:solidFill>
              </a:rPr>
              <a:t>First Index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Upper bound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C00000"/>
                </a:solidFill>
              </a:rPr>
              <a:t>Last Index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6000" y="2391817"/>
            <a:ext cx="11520000" cy="830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We need to find our proper position of Pivot element in sorted array and perform same operations recursively  for two sub array</a:t>
            </a:r>
          </a:p>
        </p:txBody>
      </p:sp>
    </p:spTree>
    <p:extLst>
      <p:ext uri="{BB962C8B-B14F-4D97-AF65-F5344CB8AC3E}">
        <p14:creationId xmlns:p14="http://schemas.microsoft.com/office/powerpoint/2010/main" val="16237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  <p:bldP spid="28" grpId="0" animBg="1"/>
      <p:bldP spid="51" grpId="0"/>
      <p:bldP spid="54" grpId="0"/>
      <p:bldP spid="30" grpId="0"/>
      <p:bldP spid="3" grpId="0" animBg="1"/>
      <p:bldP spid="21" grpId="0" animBg="1"/>
      <p:bldP spid="2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14702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" name="Rectangle 5"/>
          <p:cNvSpPr/>
          <p:nvPr/>
        </p:nvSpPr>
        <p:spPr>
          <a:xfrm>
            <a:off x="58749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83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" name="Rectangle 7"/>
          <p:cNvSpPr/>
          <p:nvPr/>
        </p:nvSpPr>
        <p:spPr>
          <a:xfrm>
            <a:off x="69417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9" name="Rectangle 8"/>
          <p:cNvSpPr/>
          <p:nvPr/>
        </p:nvSpPr>
        <p:spPr>
          <a:xfrm>
            <a:off x="74751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085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419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060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00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749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83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417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751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085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419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6780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60120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6780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60120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7918" y="823858"/>
            <a:ext cx="4528801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2000" dirty="0">
                <a:latin typeface="Consolas" pitchFamily="49" charset="0"/>
                <a:cs typeface="Consolas" pitchFamily="49" charset="0"/>
              </a:rPr>
              <a:t>FLAG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LB &lt; UB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Then 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  LB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J  UB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KEY  K[LB]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Repeat While FLAG = true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  I+1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I  I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K[J] &gt;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IF   I&lt;J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Then K[I] --- K[J]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Else FLAG  FALSE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K[LB] --- K[J]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6719" y="4692157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LB = 0, UB = 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76719" y="50731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77037" y="507315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76719" y="53716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J=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77037" y="5371625"/>
            <a:ext cx="48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44729" y="470017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 = 42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901517" y="1754960"/>
            <a:ext cx="311304" cy="443173"/>
            <a:chOff x="3701591" y="1754959"/>
            <a:chExt cx="311304" cy="443173"/>
          </a:xfrm>
        </p:grpSpPr>
        <p:sp>
          <p:nvSpPr>
            <p:cNvPr id="32" name="TextBox 31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0204296" y="1812100"/>
            <a:ext cx="311304" cy="443173"/>
            <a:chOff x="3701591" y="1754959"/>
            <a:chExt cx="311304" cy="443173"/>
          </a:xfrm>
        </p:grpSpPr>
        <p:sp>
          <p:nvSpPr>
            <p:cNvPr id="37" name="TextBox 36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676719" y="5691145"/>
            <a:ext cx="78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FLAG=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31942" y="568189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800600" y="26894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3400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8749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083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9417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4751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0085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5419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06780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60120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445048" y="2979812"/>
            <a:ext cx="311304" cy="443173"/>
            <a:chOff x="3701591" y="1754959"/>
            <a:chExt cx="311304" cy="443173"/>
          </a:xfrm>
        </p:grpSpPr>
        <p:sp>
          <p:nvSpPr>
            <p:cNvPr id="52" name="TextBox 51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9726431" y="2976958"/>
            <a:ext cx="311304" cy="443173"/>
            <a:chOff x="3701591" y="1754959"/>
            <a:chExt cx="311304" cy="443173"/>
          </a:xfrm>
        </p:grpSpPr>
        <p:sp>
          <p:nvSpPr>
            <p:cNvPr id="55" name="TextBox 5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5874936" y="2689412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541936" y="2689412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59" name="Freeform 58"/>
          <p:cNvSpPr/>
          <p:nvPr/>
        </p:nvSpPr>
        <p:spPr>
          <a:xfrm flipV="1">
            <a:off x="6125183" y="2427058"/>
            <a:ext cx="2690100" cy="24480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172331" y="2381656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800600" y="3922639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3400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8749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4083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9417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4751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0085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5419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06780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60120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5954298" y="4205028"/>
            <a:ext cx="311304" cy="443173"/>
            <a:chOff x="3701591" y="1754959"/>
            <a:chExt cx="311304" cy="443173"/>
          </a:xfrm>
        </p:grpSpPr>
        <p:sp>
          <p:nvSpPr>
            <p:cNvPr id="72" name="TextBox 71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8652984" y="4205028"/>
            <a:ext cx="311304" cy="443173"/>
            <a:chOff x="3701591" y="1754959"/>
            <a:chExt cx="311304" cy="443173"/>
          </a:xfrm>
        </p:grpSpPr>
        <p:sp>
          <p:nvSpPr>
            <p:cNvPr id="75" name="TextBox 7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6408336" y="3922639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0060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2" name="Freeform 81"/>
          <p:cNvSpPr/>
          <p:nvPr/>
        </p:nvSpPr>
        <p:spPr>
          <a:xfrm flipV="1">
            <a:off x="5032468" y="3671407"/>
            <a:ext cx="1673133" cy="24480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550056" y="3621256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94050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04571 3.33333E-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4492 -3.7037E-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92 -3.7037E-6 L -0.0875 -3.7037E-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0.0474 -3.7037E-7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4 -3.7037E-7 L 0.08998 -3.7037E-7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4 -3.7037E-7 L -0.04258 -3.7037E-7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58 -3.7037E-7 L -0.08671 -3.7037E-7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72 -3.7037E-7 L -0.13425 -3.7037E-7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138 -3.7037E-7 L -0.17396 2.96296E-6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7" grpId="0"/>
      <p:bldP spid="28" grpId="0"/>
      <p:bldP spid="29" grpId="0"/>
      <p:bldP spid="30" grpId="0"/>
      <p:bldP spid="31" grpId="0"/>
      <p:bldP spid="39" grpId="0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7" grpId="0" animBg="1"/>
      <p:bldP spid="58" grpId="0" animBg="1"/>
      <p:bldP spid="59" grpId="0" animBg="1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80" grpId="0" animBg="1"/>
      <p:bldP spid="81" grpId="0" animBg="1"/>
      <p:bldP spid="82" grpId="0" animBg="1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we have an </a:t>
            </a:r>
            <a:r>
              <a:rPr lang="en-IN" b="1" dirty="0">
                <a:solidFill>
                  <a:srgbClr val="C00000"/>
                </a:solidFill>
              </a:rPr>
              <a:t>array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that is </a:t>
            </a:r>
            <a:r>
              <a:rPr lang="en-IN" b="1" dirty="0">
                <a:solidFill>
                  <a:srgbClr val="C00000"/>
                </a:solidFill>
              </a:rPr>
              <a:t>sorted</a:t>
            </a:r>
            <a:r>
              <a:rPr lang="en-IN" dirty="0"/>
              <a:t>, we can use a much more </a:t>
            </a:r>
            <a:r>
              <a:rPr lang="en-IN" b="1" dirty="0">
                <a:solidFill>
                  <a:srgbClr val="C00000"/>
                </a:solidFill>
              </a:rPr>
              <a:t>efficient algorithm </a:t>
            </a:r>
            <a:r>
              <a:rPr lang="en-IN" dirty="0"/>
              <a:t>called a </a:t>
            </a:r>
            <a:r>
              <a:rPr lang="en-IN" b="1" dirty="0">
                <a:solidFill>
                  <a:srgbClr val="C00000"/>
                </a:solidFill>
              </a:rPr>
              <a:t>Binary Search</a:t>
            </a:r>
            <a:r>
              <a:rPr lang="en-IN" dirty="0"/>
              <a:t>.</a:t>
            </a:r>
          </a:p>
          <a:p>
            <a:r>
              <a:rPr lang="en-IN" dirty="0"/>
              <a:t>In binary search </a:t>
            </a:r>
            <a:r>
              <a:rPr lang="en-IN" b="1" dirty="0">
                <a:solidFill>
                  <a:srgbClr val="C00000"/>
                </a:solidFill>
              </a:rPr>
              <a:t>each time </a:t>
            </a:r>
            <a:r>
              <a:rPr lang="en-IN" dirty="0"/>
              <a:t>we </a:t>
            </a:r>
            <a:r>
              <a:rPr lang="en-IN" b="1" dirty="0">
                <a:solidFill>
                  <a:srgbClr val="C00000"/>
                </a:solidFill>
              </a:rPr>
              <a:t>divide array </a:t>
            </a:r>
            <a:r>
              <a:rPr lang="en-IN" dirty="0"/>
              <a:t>into </a:t>
            </a:r>
            <a:r>
              <a:rPr lang="en-IN" b="1" dirty="0">
                <a:solidFill>
                  <a:srgbClr val="C00000"/>
                </a:solidFill>
              </a:rPr>
              <a:t>two equal halves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compare middle element </a:t>
            </a:r>
            <a:r>
              <a:rPr lang="en-IN" dirty="0"/>
              <a:t>with </a:t>
            </a:r>
            <a:r>
              <a:rPr lang="en-IN" b="1" dirty="0">
                <a:solidFill>
                  <a:srgbClr val="C00000"/>
                </a:solidFill>
              </a:rPr>
              <a:t>search element</a:t>
            </a:r>
            <a:r>
              <a:rPr lang="en-IN" dirty="0"/>
              <a:t>.</a:t>
            </a:r>
          </a:p>
          <a:p>
            <a:r>
              <a:rPr lang="en-IN" dirty="0"/>
              <a:t>Thus the </a:t>
            </a:r>
            <a:r>
              <a:rPr lang="en-IN" b="1" dirty="0">
                <a:solidFill>
                  <a:srgbClr val="C00000"/>
                </a:solidFill>
              </a:rPr>
              <a:t>worst case </a:t>
            </a:r>
            <a:r>
              <a:rPr lang="en-IN" dirty="0"/>
              <a:t>time complexity of Binary Search </a:t>
            </a:r>
            <a:r>
              <a:rPr lang="en-IN" b="1" dirty="0">
                <a:solidFill>
                  <a:srgbClr val="C00000"/>
                </a:solidFill>
              </a:rPr>
              <a:t>is O(log</a:t>
            </a:r>
            <a:r>
              <a:rPr lang="en-IN" b="1" baseline="-25000" dirty="0">
                <a:solidFill>
                  <a:srgbClr val="C00000"/>
                </a:solidFill>
              </a:rPr>
              <a:t>2</a:t>
            </a:r>
            <a:r>
              <a:rPr lang="en-IN" b="1" dirty="0">
                <a:solidFill>
                  <a:srgbClr val="C00000"/>
                </a:solidFill>
              </a:rPr>
              <a:t>n)</a:t>
            </a:r>
            <a:r>
              <a:rPr lang="en-IN" dirty="0"/>
              <a:t>.</a:t>
            </a:r>
          </a:p>
          <a:p>
            <a:r>
              <a:rPr lang="en-IN" dirty="0"/>
              <a:t>For the best kind of input, the search element could be found in one comparison only. So that the </a:t>
            </a:r>
            <a:r>
              <a:rPr lang="en-IN" b="1" dirty="0">
                <a:solidFill>
                  <a:srgbClr val="C00000"/>
                </a:solidFill>
              </a:rPr>
              <a:t>best case </a:t>
            </a:r>
            <a:r>
              <a:rPr lang="en-IN" dirty="0"/>
              <a:t>time complexity is </a:t>
            </a:r>
            <a:r>
              <a:rPr lang="en-IN" b="1" dirty="0">
                <a:solidFill>
                  <a:srgbClr val="C00000"/>
                </a:solidFill>
              </a:rPr>
              <a:t>O(1)</a:t>
            </a:r>
            <a:r>
              <a:rPr lang="en-IN" dirty="0"/>
              <a:t>.</a:t>
            </a:r>
          </a:p>
          <a:p>
            <a:r>
              <a:rPr lang="en-IN" dirty="0"/>
              <a:t>Searching Logic</a:t>
            </a:r>
          </a:p>
          <a:p>
            <a:pPr lvl="1">
              <a:buClrTx/>
            </a:pPr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middle element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equal to search element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then we got that element and </a:t>
            </a:r>
            <a:r>
              <a:rPr lang="en-IN" b="1" dirty="0">
                <a:solidFill>
                  <a:srgbClr val="C00000"/>
                </a:solidFill>
              </a:rPr>
              <a:t>return that index</a:t>
            </a:r>
          </a:p>
          <a:p>
            <a:pPr lvl="1">
              <a:buClrTx/>
            </a:pPr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middle element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less than search element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we </a:t>
            </a:r>
            <a:r>
              <a:rPr lang="en-IN" b="1" dirty="0">
                <a:solidFill>
                  <a:srgbClr val="C00000"/>
                </a:solidFill>
              </a:rPr>
              <a:t>look right part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array</a:t>
            </a:r>
          </a:p>
          <a:p>
            <a:pPr lvl="1">
              <a:buClrTx/>
            </a:pPr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middle element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greater than search element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we look </a:t>
            </a:r>
            <a:r>
              <a:rPr lang="en-IN" b="1" dirty="0">
                <a:solidFill>
                  <a:srgbClr val="C00000"/>
                </a:solidFill>
              </a:rPr>
              <a:t>left part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9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114" y="861641"/>
            <a:ext cx="4560605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2000" dirty="0">
                <a:latin typeface="Consolas" pitchFamily="49" charset="0"/>
                <a:cs typeface="Consolas" pitchFamily="49" charset="0"/>
              </a:rPr>
              <a:t>FLAG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LB &lt; UB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Then 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  LB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J  UB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KEY  K[LB]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Repeat While FLAG = true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  I+1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I  I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K[J] &gt;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IF   I&lt;J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Then K[I] --- K[J]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Else FLAG  FALSE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K[LB] --- K[J]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24674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8074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" name="Rectangle 6"/>
          <p:cNvSpPr/>
          <p:nvPr/>
        </p:nvSpPr>
        <p:spPr>
          <a:xfrm>
            <a:off x="6199010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2410" y="21102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7265810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99210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32610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66010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24674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58074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990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324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658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992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326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8660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391874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925274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391874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25274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78817" y="1219206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16385" y="1219206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6732410" y="1173486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239000" y="1173486"/>
            <a:ext cx="0" cy="9368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105400" y="270176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638800" y="270176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179736" y="270176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215127" y="3006562"/>
            <a:ext cx="311304" cy="602827"/>
            <a:chOff x="3701591" y="1754960"/>
            <a:chExt cx="311304" cy="602827"/>
          </a:xfrm>
        </p:grpSpPr>
        <p:sp>
          <p:nvSpPr>
            <p:cNvPr id="40" name="TextBox 39"/>
            <p:cNvSpPr txBox="1"/>
            <p:nvPr/>
          </p:nvSpPr>
          <p:spPr>
            <a:xfrm>
              <a:off x="3701591" y="198845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41" name="Straight Arrow Connector 40"/>
            <p:cNvCxnSpPr>
              <a:stCxn id="40" idx="0"/>
            </p:cNvCxnSpPr>
            <p:nvPr/>
          </p:nvCxnSpPr>
          <p:spPr>
            <a:xfrm flipV="1">
              <a:off x="3857243" y="1754960"/>
              <a:ext cx="0" cy="233495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811928" y="3006562"/>
            <a:ext cx="311304" cy="602828"/>
            <a:chOff x="3701591" y="1754960"/>
            <a:chExt cx="311304" cy="602828"/>
          </a:xfrm>
        </p:grpSpPr>
        <p:sp>
          <p:nvSpPr>
            <p:cNvPr id="43" name="TextBox 42"/>
            <p:cNvSpPr txBox="1"/>
            <p:nvPr/>
          </p:nvSpPr>
          <p:spPr>
            <a:xfrm>
              <a:off x="3701591" y="198845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44" name="Straight Arrow Connector 43"/>
            <p:cNvCxnSpPr>
              <a:stCxn id="43" idx="0"/>
            </p:cNvCxnSpPr>
            <p:nvPr/>
          </p:nvCxnSpPr>
          <p:spPr>
            <a:xfrm flipV="1">
              <a:off x="3857243" y="1754960"/>
              <a:ext cx="0" cy="233496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5105400" y="270176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105400" y="4131416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638800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79736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713136" y="4131416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246536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779936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313336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846736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372600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906000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5029200" y="3619146"/>
            <a:ext cx="541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658074" y="3651804"/>
            <a:ext cx="0" cy="43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712217" y="3688590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242733" y="3682484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638800" y="4718604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179736" y="4718604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5769122" y="5023405"/>
            <a:ext cx="311304" cy="588313"/>
            <a:chOff x="3701591" y="1754959"/>
            <a:chExt cx="311304" cy="588313"/>
          </a:xfrm>
        </p:grpSpPr>
        <p:sp>
          <p:nvSpPr>
            <p:cNvPr id="67" name="TextBox 66"/>
            <p:cNvSpPr txBox="1"/>
            <p:nvPr/>
          </p:nvSpPr>
          <p:spPr>
            <a:xfrm>
              <a:off x="3701591" y="19739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775296" y="5023405"/>
            <a:ext cx="311304" cy="588313"/>
            <a:chOff x="3701591" y="1754959"/>
            <a:chExt cx="311304" cy="588313"/>
          </a:xfrm>
        </p:grpSpPr>
        <p:sp>
          <p:nvSpPr>
            <p:cNvPr id="70" name="TextBox 69"/>
            <p:cNvSpPr txBox="1"/>
            <p:nvPr/>
          </p:nvSpPr>
          <p:spPr>
            <a:xfrm>
              <a:off x="3701591" y="19739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5638800" y="4718604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105400" y="6121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638800" y="6121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179736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713136" y="6121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246536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779936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313336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846736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81" name="Rectangle 80"/>
          <p:cNvSpPr/>
          <p:nvPr/>
        </p:nvSpPr>
        <p:spPr>
          <a:xfrm>
            <a:off x="9372600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82" name="Rectangle 81"/>
          <p:cNvSpPr/>
          <p:nvPr/>
        </p:nvSpPr>
        <p:spPr>
          <a:xfrm>
            <a:off x="9906000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5029200" y="5611230"/>
            <a:ext cx="541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6186754" y="5814678"/>
            <a:ext cx="0" cy="2501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258492" y="5630012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62009" y="5828705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179736" y="6121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375948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04284 -3.3333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3.33333E-6 L -0.04101 -3.33333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01 -3.33333E-6 L -0.08554 -3.33333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15 -3.33333E-6 L -0.13099 -3.33333E-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0444 1.11111E-6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-0.03815 1.11111E-6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15 1.11111E-6 L -0.08255 1.11111E-6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33" grpId="0" animBg="1"/>
      <p:bldP spid="34" grpId="0" animBg="1"/>
      <p:bldP spid="35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2" grpId="0"/>
      <p:bldP spid="63" grpId="0"/>
      <p:bldP spid="64" grpId="0" animBg="1"/>
      <p:bldP spid="65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5" grpId="0"/>
      <p:bldP spid="86" grpId="0"/>
      <p:bldP spid="8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200" y="838200"/>
            <a:ext cx="4473519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2000" dirty="0">
                <a:latin typeface="Consolas" pitchFamily="49" charset="0"/>
                <a:cs typeface="Consolas" pitchFamily="49" charset="0"/>
              </a:rPr>
              <a:t>FLAG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LB &lt; UB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Then 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  LB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J  UB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KEY  K[LB]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Repeat While FLAG = true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  I+1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I  I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K[J] &gt;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IF   I&lt;J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Then K[I] --- K[J]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Else FLAG  FALSE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K[LB] --- K[J]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05400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5638800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9736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8" name="Rectangle 7"/>
          <p:cNvSpPr/>
          <p:nvPr/>
        </p:nvSpPr>
        <p:spPr>
          <a:xfrm>
            <a:off x="6713136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72465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99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133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467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72600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906000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658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992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326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8660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391874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25274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9953" y="989024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942429" y="937274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7246536" y="1066800"/>
            <a:ext cx="0" cy="564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722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056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2390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7724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298264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831664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287235" y="2906642"/>
            <a:ext cx="311304" cy="443173"/>
            <a:chOff x="3701591" y="1754959"/>
            <a:chExt cx="311304" cy="443173"/>
          </a:xfrm>
        </p:grpSpPr>
        <p:sp>
          <p:nvSpPr>
            <p:cNvPr id="36" name="TextBox 35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518496" y="2906642"/>
            <a:ext cx="311304" cy="443173"/>
            <a:chOff x="3701591" y="1754959"/>
            <a:chExt cx="311304" cy="443173"/>
          </a:xfrm>
        </p:grpSpPr>
        <p:sp>
          <p:nvSpPr>
            <p:cNvPr id="39" name="TextBox 38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6172200" y="25908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05600" y="25908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72200" y="2590800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44" name="Freeform 43"/>
          <p:cNvSpPr/>
          <p:nvPr/>
        </p:nvSpPr>
        <p:spPr>
          <a:xfrm flipV="1">
            <a:off x="6464802" y="2303107"/>
            <a:ext cx="516191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400801" y="2001878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97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2465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7799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305800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839200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79736" y="36576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1797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705600" y="36576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1054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6388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179736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713136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239000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7724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305800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839200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365064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898464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2390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2390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226343" y="3124200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231222" y="3344173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179736" y="36576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379217" y="4267200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915619" y="4267200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8305800" y="4331732"/>
            <a:ext cx="0" cy="2733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20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0.04322 1.48148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22 1.48148E-6 L 0.08528 1.48148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62229E-17 1.48148E-6 L -0.0474 1.48148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4 1.48148E-6 L -0.08919 1.48148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919 1.48148E-6 L -0.13203 1.48148E-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03 1.48148E-6 L -0.1776 1.48148E-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982 1.48148E-6 L -0.21628 1.48148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8" grpId="0" animBg="1"/>
      <p:bldP spid="49" grpId="0" animBg="1"/>
      <p:bldP spid="50" grpId="0" animBg="1"/>
      <p:bldP spid="51" grpId="0" animBg="1"/>
      <p:bldP spid="58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/>
      <p:bldP spid="79" grpId="0"/>
      <p:bldP spid="80" grpId="0" animBg="1"/>
      <p:bldP spid="81" grpId="0"/>
      <p:bldP spid="8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33786" y="2181837"/>
            <a:ext cx="311304" cy="443173"/>
            <a:chOff x="3701591" y="1754959"/>
            <a:chExt cx="311304" cy="443173"/>
          </a:xfrm>
        </p:grpSpPr>
        <p:sp>
          <p:nvSpPr>
            <p:cNvPr id="5" name="TextBox 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Freeform 6"/>
          <p:cNvSpPr/>
          <p:nvPr/>
        </p:nvSpPr>
        <p:spPr>
          <a:xfrm flipV="1">
            <a:off x="7593758" y="2563327"/>
            <a:ext cx="1058304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00029" y="2495831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3884" y="18337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48600" y="18337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74464" y="18337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07864" y="18337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593580" y="2181837"/>
            <a:ext cx="311304" cy="443173"/>
            <a:chOff x="3701591" y="1754959"/>
            <a:chExt cx="311304" cy="443173"/>
          </a:xfrm>
        </p:grpSpPr>
        <p:sp>
          <p:nvSpPr>
            <p:cNvPr id="14" name="TextBox 13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39700" y="914400"/>
            <a:ext cx="4537019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2000" dirty="0">
                <a:latin typeface="Consolas" pitchFamily="49" charset="0"/>
                <a:cs typeface="Consolas" pitchFamily="49" charset="0"/>
              </a:rPr>
              <a:t>FLAG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LB &lt; UB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Then 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  LB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J  UB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KEY  K[LB]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Repeat While FLAG = true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  I+1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I  I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K[J] &gt;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IF   I&lt;J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Then K[I] --- K[J]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Else FLAG  FALSE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K[LB] --- K[J]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51587" y="1201786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26387" y="1277986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13884" y="18337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74464" y="1833798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907864" y="1833798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15200" y="2824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49916" y="2824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75780" y="2824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909180" y="2824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15200" y="2824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485512" y="3140867"/>
            <a:ext cx="311304" cy="443173"/>
            <a:chOff x="3701591" y="1754959"/>
            <a:chExt cx="311304" cy="443173"/>
          </a:xfrm>
        </p:grpSpPr>
        <p:sp>
          <p:nvSpPr>
            <p:cNvPr id="30" name="TextBox 29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9046056" y="3140867"/>
            <a:ext cx="311304" cy="443173"/>
            <a:chOff x="3701591" y="1754959"/>
            <a:chExt cx="311304" cy="443173"/>
          </a:xfrm>
        </p:grpSpPr>
        <p:sp>
          <p:nvSpPr>
            <p:cNvPr id="33" name="TextBox 32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7315200" y="2824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375780" y="2824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41" name="Freeform 40"/>
          <p:cNvSpPr/>
          <p:nvPr/>
        </p:nvSpPr>
        <p:spPr>
          <a:xfrm flipV="1">
            <a:off x="8619096" y="1518984"/>
            <a:ext cx="601104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619097" y="1462857"/>
            <a:ext cx="642227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3" name="Freeform 42"/>
          <p:cNvSpPr/>
          <p:nvPr/>
        </p:nvSpPr>
        <p:spPr>
          <a:xfrm flipV="1">
            <a:off x="7450720" y="4063438"/>
            <a:ext cx="626481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454367" y="4018951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73716" y="4348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239000" y="4348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05405" y="3563986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270274" y="3563986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327179" y="4658398"/>
            <a:ext cx="311304" cy="443173"/>
            <a:chOff x="3701591" y="1754959"/>
            <a:chExt cx="311304" cy="443173"/>
          </a:xfrm>
        </p:grpSpPr>
        <p:sp>
          <p:nvSpPr>
            <p:cNvPr id="55" name="TextBox 5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8395819" y="4658398"/>
            <a:ext cx="311304" cy="443173"/>
            <a:chOff x="3701591" y="1754959"/>
            <a:chExt cx="311304" cy="443173"/>
          </a:xfrm>
        </p:grpSpPr>
        <p:sp>
          <p:nvSpPr>
            <p:cNvPr id="58" name="TextBox 57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7239000" y="4348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239000" y="4348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773716" y="4348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826000" y="3563986"/>
            <a:ext cx="68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8839200" y="4348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305800" y="4348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8305800" y="3658155"/>
            <a:ext cx="0" cy="577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826000" y="5240386"/>
            <a:ext cx="68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509000" y="5872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043716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0109200" y="5872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5758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8537797" y="5284321"/>
            <a:ext cx="445955" cy="633927"/>
            <a:chOff x="5743796" y="4996934"/>
            <a:chExt cx="445955" cy="633927"/>
          </a:xfrm>
        </p:grpSpPr>
        <p:sp>
          <p:nvSpPr>
            <p:cNvPr id="70" name="TextBox 69"/>
            <p:cNvSpPr txBox="1"/>
            <p:nvPr/>
          </p:nvSpPr>
          <p:spPr>
            <a:xfrm>
              <a:off x="5754216" y="4996934"/>
              <a:ext cx="425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LB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43796" y="5261529"/>
              <a:ext cx="445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UB</a:t>
              </a:r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9042400" y="5392786"/>
            <a:ext cx="0" cy="424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0109200" y="5392786"/>
            <a:ext cx="0" cy="424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0184519" y="5260439"/>
            <a:ext cx="445955" cy="633927"/>
            <a:chOff x="7390518" y="4973052"/>
            <a:chExt cx="445955" cy="633927"/>
          </a:xfrm>
        </p:grpSpPr>
        <p:sp>
          <p:nvSpPr>
            <p:cNvPr id="74" name="TextBox 73"/>
            <p:cNvSpPr txBox="1"/>
            <p:nvPr/>
          </p:nvSpPr>
          <p:spPr>
            <a:xfrm>
              <a:off x="7400938" y="4973052"/>
              <a:ext cx="425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LB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90518" y="5237647"/>
              <a:ext cx="445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UB</a:t>
              </a:r>
            </a:p>
          </p:txBody>
        </p:sp>
      </p:grpSp>
      <p:sp>
        <p:nvSpPr>
          <p:cNvPr id="78" name="Rectangle 77"/>
          <p:cNvSpPr/>
          <p:nvPr/>
        </p:nvSpPr>
        <p:spPr>
          <a:xfrm>
            <a:off x="85090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01092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3086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8420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382936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916336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9756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4422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138000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81481E-6 L 0.04244 -4.81481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45 -4.81481E-6 L 0.08606 -4.8148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-0.04336 -4.8148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0.04597 3.7037E-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04597 3.7037E-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0.04623 4.07407E-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23 4.07407E-6 L 0.08763 4.07407E-6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07407E-6 L -0.04358 4.07407E-6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6" grpId="0" animBg="1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7" grpId="0" animBg="1"/>
      <p:bldP spid="40" grpId="0" animBg="1"/>
      <p:bldP spid="41" grpId="0" animBg="1"/>
      <p:bldP spid="42" grpId="0"/>
      <p:bldP spid="43" grpId="0" animBg="1"/>
      <p:bldP spid="44" grpId="0"/>
      <p:bldP spid="46" grpId="0" animBg="1"/>
      <p:bldP spid="50" grpId="0" animBg="1"/>
      <p:bldP spid="52" grpId="0"/>
      <p:bldP spid="53" grpId="0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5" grpId="0" animBg="1"/>
      <p:bldP spid="8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QUICK_SORT(K,LB,UB)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8791" y="849923"/>
            <a:ext cx="5760000" cy="5355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1. [Initialize]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FLAG </a:t>
            </a:r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2. [Perform Sort]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IF   LB &lt; UB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Then I  LB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J  UB + 1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KEY  K[LB]</a:t>
            </a:r>
          </a:p>
          <a:p>
            <a:r>
              <a:rPr lang="pt-BR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</a:t>
            </a:r>
            <a:r>
              <a:rPr lang="pt-BR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FLAG = true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I  I+1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</a:t>
            </a:r>
            <a:r>
              <a:rPr lang="pt-BR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    I  I + 1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J  J – 1</a:t>
            </a:r>
          </a:p>
          <a:p>
            <a:r>
              <a:rPr lang="pt-BR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Repeat While K[J] &gt; KEY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    J  J – 1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</a:t>
            </a:r>
            <a:r>
              <a:rPr lang="pt-BR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I&lt;J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Then K[I] --- K[J]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Else FLAG  FALSE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</a:t>
            </a:r>
            <a:b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</a:br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</a:t>
            </a:r>
            <a:r>
              <a:rPr lang="pt-BR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K[LB] --- K[J]</a:t>
            </a:r>
            <a:endParaRPr lang="pt-BR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3210" y="849923"/>
            <a:ext cx="5760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CALL QUICK_SORT(K,LB, J-1)</a:t>
            </a:r>
          </a:p>
          <a:p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CALL QUICK_SORT(K,J+1, UB)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3</a:t>
            </a:r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. [Finished]</a:t>
            </a:r>
          </a:p>
          <a:p>
            <a:r>
              <a:rPr lang="pt-BR" b="1" dirty="0">
                <a:latin typeface="Consolas" pitchFamily="49" charset="0"/>
                <a:cs typeface="Consolas" pitchFamily="49" charset="0"/>
              </a:rPr>
              <a:t> Return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7852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440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sort is a </a:t>
            </a:r>
            <a:r>
              <a:rPr lang="en-US" dirty="0">
                <a:solidFill>
                  <a:schemeClr val="accent6"/>
                </a:solidFill>
              </a:rPr>
              <a:t>comparison-based</a:t>
            </a:r>
            <a:r>
              <a:rPr lang="en-US" dirty="0"/>
              <a:t> sorting algorithm.</a:t>
            </a:r>
          </a:p>
          <a:p>
            <a:r>
              <a:rPr lang="en-US" dirty="0"/>
              <a:t>It is known for its efficiency and is particularly </a:t>
            </a:r>
            <a:r>
              <a:rPr lang="en-US" b="1" dirty="0"/>
              <a:t>suited</a:t>
            </a:r>
            <a:r>
              <a:rPr lang="en-US" dirty="0"/>
              <a:t> for </a:t>
            </a:r>
            <a:r>
              <a:rPr lang="en-US" dirty="0">
                <a:solidFill>
                  <a:schemeClr val="accent6"/>
                </a:solidFill>
              </a:rPr>
              <a:t>large datasets</a:t>
            </a:r>
            <a:r>
              <a:rPr lang="en-US" dirty="0"/>
              <a:t>.</a:t>
            </a:r>
          </a:p>
          <a:p>
            <a:r>
              <a:rPr lang="en-US" dirty="0"/>
              <a:t>Heap sort </a:t>
            </a:r>
            <a:r>
              <a:rPr lang="en-US" b="1" dirty="0"/>
              <a:t>uses</a:t>
            </a:r>
            <a:r>
              <a:rPr lang="en-US" dirty="0"/>
              <a:t> a </a:t>
            </a:r>
            <a:r>
              <a:rPr lang="en-US" dirty="0">
                <a:solidFill>
                  <a:schemeClr val="accent6"/>
                </a:solidFill>
              </a:rPr>
              <a:t>data structure </a:t>
            </a:r>
            <a:r>
              <a:rPr lang="en-US" dirty="0"/>
              <a:t>called a </a:t>
            </a:r>
            <a:r>
              <a:rPr lang="en-US" dirty="0">
                <a:solidFill>
                  <a:schemeClr val="accent6"/>
                </a:solidFill>
              </a:rPr>
              <a:t>binary heap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time complexity</a:t>
            </a:r>
            <a:r>
              <a:rPr lang="en-US" dirty="0"/>
              <a:t> of heap sort is</a:t>
            </a:r>
            <a:r>
              <a:rPr lang="en-US" dirty="0">
                <a:solidFill>
                  <a:schemeClr val="accent6"/>
                </a:solidFill>
              </a:rPr>
              <a:t> O(n log n)</a:t>
            </a:r>
            <a:r>
              <a:rPr lang="en-US" dirty="0"/>
              <a:t> in</a:t>
            </a:r>
            <a:r>
              <a:rPr lang="en-US" b="1" dirty="0"/>
              <a:t> all three cases</a:t>
            </a:r>
            <a:r>
              <a:rPr lang="en-US" dirty="0"/>
              <a:t> (best case, average case, and worst case).</a:t>
            </a:r>
          </a:p>
        </p:txBody>
      </p:sp>
    </p:spTree>
    <p:extLst>
      <p:ext uri="{BB962C8B-B14F-4D97-AF65-F5344CB8AC3E}">
        <p14:creationId xmlns:p14="http://schemas.microsoft.com/office/powerpoint/2010/main" val="257618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It is a data structure which is a </a:t>
            </a:r>
            <a:r>
              <a:rPr lang="en-US" b="1" dirty="0"/>
              <a:t>complete binary tree.</a:t>
            </a:r>
          </a:p>
          <a:p>
            <a:pPr fontAlgn="base"/>
            <a:r>
              <a:rPr lang="en-US" dirty="0"/>
              <a:t>All the </a:t>
            </a:r>
            <a:r>
              <a:rPr lang="en-US" b="1" dirty="0"/>
              <a:t>levels are completely filled except the last level.</a:t>
            </a:r>
          </a:p>
          <a:p>
            <a:pPr fontAlgn="base"/>
            <a:r>
              <a:rPr lang="en-US" dirty="0"/>
              <a:t>Heap has some order of values to be maintained between parents and their children.</a:t>
            </a:r>
          </a:p>
          <a:p>
            <a:pPr fontAlgn="base"/>
            <a:r>
              <a:rPr lang="en-US" dirty="0"/>
              <a:t>There are 2 variations of heap possible:</a:t>
            </a:r>
          </a:p>
          <a:p>
            <a:pPr lvl="1" fontAlgn="base"/>
            <a:r>
              <a:rPr lang="en-US" b="1" dirty="0"/>
              <a:t>MIN HEAP</a:t>
            </a:r>
          </a:p>
          <a:p>
            <a:pPr lvl="2" fontAlgn="base"/>
            <a:r>
              <a:rPr lang="en-US" dirty="0"/>
              <a:t>Here the </a:t>
            </a:r>
            <a:r>
              <a:rPr lang="en-US" b="1" dirty="0"/>
              <a:t>value of parent is always less</a:t>
            </a:r>
            <a:r>
              <a:rPr lang="en-US" dirty="0"/>
              <a:t> than the value of its children</a:t>
            </a:r>
          </a:p>
          <a:p>
            <a:pPr lvl="2" fontAlgn="base"/>
            <a:r>
              <a:rPr lang="en-US" dirty="0"/>
              <a:t>Hence root will be the minimum in the entire heap</a:t>
            </a:r>
          </a:p>
          <a:p>
            <a:pPr lvl="1" fontAlgn="base"/>
            <a:r>
              <a:rPr lang="en-US" b="1" dirty="0"/>
              <a:t>MAX HEAP</a:t>
            </a:r>
          </a:p>
          <a:p>
            <a:pPr lvl="2" fontAlgn="base"/>
            <a:r>
              <a:rPr lang="en-US" dirty="0"/>
              <a:t>Here the </a:t>
            </a:r>
            <a:r>
              <a:rPr lang="en-US" b="1" dirty="0"/>
              <a:t>value of parent is always more </a:t>
            </a:r>
            <a:r>
              <a:rPr lang="en-US" dirty="0"/>
              <a:t>than the value of its children</a:t>
            </a:r>
          </a:p>
          <a:p>
            <a:pPr lvl="2" fontAlgn="base"/>
            <a:r>
              <a:rPr lang="en-US" dirty="0"/>
              <a:t>Hence root will be the maximum in the entire heap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386" y="3246602"/>
            <a:ext cx="2278435" cy="22784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91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Heap sort?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It is one of the efficient sorting algorithm based on heap data structure</a:t>
            </a:r>
          </a:p>
          <a:p>
            <a:pPr fontAlgn="base"/>
            <a:r>
              <a:rPr lang="en-US" dirty="0"/>
              <a:t>Here the given array to be sorted is assumed to be a heap</a:t>
            </a:r>
          </a:p>
          <a:p>
            <a:pPr fontAlgn="base"/>
            <a:r>
              <a:rPr lang="en-US" dirty="0"/>
              <a:t>So for i</a:t>
            </a:r>
            <a:r>
              <a:rPr lang="en-US" baseline="30000" dirty="0"/>
              <a:t>th</a:t>
            </a:r>
            <a:r>
              <a:rPr lang="en-US" dirty="0"/>
              <a:t> index</a:t>
            </a:r>
          </a:p>
          <a:p>
            <a:pPr lvl="1" fontAlgn="base"/>
            <a:r>
              <a:rPr lang="en-US" dirty="0"/>
              <a:t>The </a:t>
            </a:r>
            <a:r>
              <a:rPr lang="en-US" b="1" dirty="0"/>
              <a:t>left child </a:t>
            </a:r>
            <a:r>
              <a:rPr lang="en-US" dirty="0"/>
              <a:t>will become the element present at the </a:t>
            </a:r>
            <a:r>
              <a:rPr lang="en-US" b="1" dirty="0"/>
              <a:t>2*i+1</a:t>
            </a:r>
            <a:r>
              <a:rPr lang="en-US" dirty="0"/>
              <a:t> index in the array</a:t>
            </a:r>
          </a:p>
          <a:p>
            <a:pPr lvl="1" fontAlgn="base"/>
            <a:r>
              <a:rPr lang="en-US" dirty="0"/>
              <a:t>The </a:t>
            </a:r>
            <a:r>
              <a:rPr lang="en-US" b="1" dirty="0"/>
              <a:t>right child </a:t>
            </a:r>
            <a:r>
              <a:rPr lang="en-US" dirty="0"/>
              <a:t>will become the element present at the </a:t>
            </a:r>
            <a:r>
              <a:rPr lang="en-US" b="1" dirty="0"/>
              <a:t>2*i+2</a:t>
            </a:r>
            <a:r>
              <a:rPr lang="en-US" dirty="0"/>
              <a:t>  index in the array</a:t>
            </a:r>
          </a:p>
          <a:p>
            <a:pPr lvl="1" fontAlgn="base"/>
            <a:r>
              <a:rPr lang="en-US" dirty="0"/>
              <a:t>Parent of the i</a:t>
            </a:r>
            <a:r>
              <a:rPr lang="en-US" baseline="30000" dirty="0"/>
              <a:t>th</a:t>
            </a:r>
            <a:r>
              <a:rPr lang="en-US" dirty="0"/>
              <a:t> index will be element present at </a:t>
            </a:r>
            <a:r>
              <a:rPr lang="en-US" b="1" dirty="0"/>
              <a:t>(i-1)/2 </a:t>
            </a:r>
            <a:r>
              <a:rPr lang="en-US" dirty="0"/>
              <a:t>index in the array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386" y="3246602"/>
            <a:ext cx="2278435" cy="22784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547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– Example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9874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66FF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0974240"/>
                  </p:ext>
                </p:extLst>
              </p:nvPr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943" t="-6667" r="-405660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92241" t="-6667" r="-270690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214423" t="-6667" r="-201923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3"/>
                          <a:stretch>
                            <a:fillRect l="-311429" t="-6667" r="-100000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0066FF"/>
                              </a:solidFill>
                            </a:rPr>
                            <a:t>4</a:t>
                          </a:r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609594" y="2303041"/>
            <a:ext cx="4049507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 dirty="0"/>
              <a:t>Step 1 : Create Complete Binary Tree </a:t>
            </a:r>
            <a:endParaRPr lang="en-US" sz="2000" b="1" dirty="0"/>
          </a:p>
        </p:txBody>
      </p:sp>
      <p:sp>
        <p:nvSpPr>
          <p:cNvPr id="10" name="Up Arrow 9"/>
          <p:cNvSpPr/>
          <p:nvPr/>
        </p:nvSpPr>
        <p:spPr>
          <a:xfrm>
            <a:off x="730616" y="3887917"/>
            <a:ext cx="304800" cy="369332"/>
          </a:xfrm>
          <a:prstGeom prst="upArrow">
            <a:avLst/>
          </a:prstGeom>
          <a:noFill/>
          <a:ln w="190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cxnSp>
        <p:nvCxnSpPr>
          <p:cNvPr id="12" name="Straight Connector 11"/>
          <p:cNvCxnSpPr>
            <a:stCxn id="11" idx="3"/>
            <a:endCxn id="13" idx="0"/>
          </p:cNvCxnSpPr>
          <p:nvPr/>
        </p:nvCxnSpPr>
        <p:spPr>
          <a:xfrm flipH="1">
            <a:off x="6518436" y="3138927"/>
            <a:ext cx="348127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98396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sp>
        <p:nvSpPr>
          <p:cNvPr id="14" name="Up Arrow 13"/>
          <p:cNvSpPr/>
          <p:nvPr/>
        </p:nvSpPr>
        <p:spPr>
          <a:xfrm>
            <a:off x="1420896" y="3887917"/>
            <a:ext cx="304800" cy="369332"/>
          </a:xfrm>
          <a:prstGeom prst="upArrow">
            <a:avLst/>
          </a:prstGeom>
          <a:noFill/>
          <a:ln w="190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1" idx="5"/>
            <a:endCxn id="16" idx="0"/>
          </p:cNvCxnSpPr>
          <p:nvPr/>
        </p:nvCxnSpPr>
        <p:spPr>
          <a:xfrm>
            <a:off x="7319167" y="3138927"/>
            <a:ext cx="383308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82435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0" name="Up Arrow 19"/>
          <p:cNvSpPr/>
          <p:nvPr/>
        </p:nvSpPr>
        <p:spPr>
          <a:xfrm>
            <a:off x="2125007" y="3887917"/>
            <a:ext cx="304800" cy="369332"/>
          </a:xfrm>
          <a:prstGeom prst="upArrow">
            <a:avLst/>
          </a:prstGeom>
          <a:noFill/>
          <a:ln w="190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13" idx="3"/>
            <a:endCxn id="22" idx="0"/>
          </p:cNvCxnSpPr>
          <p:nvPr/>
        </p:nvCxnSpPr>
        <p:spPr>
          <a:xfrm flipH="1">
            <a:off x="6048488" y="4106960"/>
            <a:ext cx="243646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28448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30" name="Up Arrow 29"/>
          <p:cNvSpPr/>
          <p:nvPr/>
        </p:nvSpPr>
        <p:spPr>
          <a:xfrm>
            <a:off x="2720390" y="3887917"/>
            <a:ext cx="304800" cy="369332"/>
          </a:xfrm>
          <a:prstGeom prst="upArrow">
            <a:avLst/>
          </a:prstGeom>
          <a:noFill/>
          <a:ln w="19050">
            <a:solidFill>
              <a:srgbClr val="424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13" idx="5"/>
            <a:endCxn id="32" idx="0"/>
          </p:cNvCxnSpPr>
          <p:nvPr/>
        </p:nvCxnSpPr>
        <p:spPr>
          <a:xfrm>
            <a:off x="6744738" y="4106960"/>
            <a:ext cx="299204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723902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9874" y="4706468"/>
            <a:ext cx="3524794" cy="1200329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A71160"/>
                </a:solidFill>
              </a:rPr>
              <a:t>Now, a binary tree is created and we have to convert it into a Heap.</a:t>
            </a:r>
          </a:p>
        </p:txBody>
      </p:sp>
    </p:spTree>
    <p:extLst>
      <p:ext uri="{BB962C8B-B14F-4D97-AF65-F5344CB8AC3E}">
        <p14:creationId xmlns:p14="http://schemas.microsoft.com/office/powerpoint/2010/main" val="284236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022E-16 L 0.05664 0.0002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11022E-16 L 0.05664 0.0002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022E-16 L 0.04818 0.0002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022E-16 L 0.04817 0.00023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1" grpId="0" animBg="1"/>
      <p:bldP spid="13" grpId="0" animBg="1"/>
      <p:bldP spid="14" grpId="0" animBg="1"/>
      <p:bldP spid="14" grpId="1" animBg="1"/>
      <p:bldP spid="14" grpId="2" animBg="1"/>
      <p:bldP spid="16" grpId="0" animBg="1"/>
      <p:bldP spid="20" grpId="0" animBg="1"/>
      <p:bldP spid="20" grpId="1" animBg="1"/>
      <p:bldP spid="20" grpId="2" animBg="1"/>
      <p:bldP spid="22" grpId="0" animBg="1"/>
      <p:bldP spid="30" grpId="0" animBg="1"/>
      <p:bldP spid="30" grpId="1" animBg="1"/>
      <p:bldP spid="30" grpId="2" animBg="1"/>
      <p:bldP spid="32" grpId="0" animBg="1"/>
      <p:bldP spid="3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– Example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9874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cxnSp>
        <p:nvCxnSpPr>
          <p:cNvPr id="12" name="Straight Connector 11"/>
          <p:cNvCxnSpPr>
            <a:stCxn id="11" idx="3"/>
            <a:endCxn id="13" idx="0"/>
          </p:cNvCxnSpPr>
          <p:nvPr/>
        </p:nvCxnSpPr>
        <p:spPr>
          <a:xfrm flipH="1">
            <a:off x="6518436" y="3138927"/>
            <a:ext cx="348127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98396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cxnSp>
        <p:nvCxnSpPr>
          <p:cNvPr id="15" name="Straight Connector 14"/>
          <p:cNvCxnSpPr>
            <a:stCxn id="11" idx="5"/>
            <a:endCxn id="16" idx="0"/>
          </p:cNvCxnSpPr>
          <p:nvPr/>
        </p:nvCxnSpPr>
        <p:spPr>
          <a:xfrm>
            <a:off x="7319167" y="3138927"/>
            <a:ext cx="383308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82435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cxnSp>
        <p:nvCxnSpPr>
          <p:cNvPr id="21" name="Straight Connector 20"/>
          <p:cNvCxnSpPr>
            <a:stCxn id="13" idx="3"/>
            <a:endCxn id="22" idx="0"/>
          </p:cNvCxnSpPr>
          <p:nvPr/>
        </p:nvCxnSpPr>
        <p:spPr>
          <a:xfrm flipH="1">
            <a:off x="6048488" y="4106960"/>
            <a:ext cx="243646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28448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cxnSp>
        <p:nvCxnSpPr>
          <p:cNvPr id="31" name="Straight Connector 30"/>
          <p:cNvCxnSpPr>
            <a:stCxn id="13" idx="5"/>
            <a:endCxn id="32" idx="0"/>
          </p:cNvCxnSpPr>
          <p:nvPr/>
        </p:nvCxnSpPr>
        <p:spPr>
          <a:xfrm>
            <a:off x="6744738" y="4106960"/>
            <a:ext cx="299204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723902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594" y="2303041"/>
            <a:ext cx="2781531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 dirty="0"/>
              <a:t>Step 2 : Create Max Heap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9874" y="4706468"/>
            <a:ext cx="3524794" cy="1200329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A71160"/>
                </a:solidFill>
              </a:rPr>
              <a:t>In a Max Heap, parent node is always greater than or equal to the child nodes.</a:t>
            </a:r>
          </a:p>
        </p:txBody>
      </p:sp>
      <p:sp>
        <p:nvSpPr>
          <p:cNvPr id="27" name="Freeform 11"/>
          <p:cNvSpPr>
            <a:spLocks/>
          </p:cNvSpPr>
          <p:nvPr/>
        </p:nvSpPr>
        <p:spPr bwMode="auto">
          <a:xfrm rot="221630">
            <a:off x="6332546" y="2922545"/>
            <a:ext cx="317782" cy="396079"/>
          </a:xfrm>
          <a:custGeom>
            <a:avLst/>
            <a:gdLst>
              <a:gd name="T0" fmla="*/ 0 w 162"/>
              <a:gd name="T1" fmla="*/ 264 h 264"/>
              <a:gd name="T2" fmla="*/ 30 w 162"/>
              <a:gd name="T3" fmla="*/ 162 h 264"/>
              <a:gd name="T4" fmla="*/ 90 w 162"/>
              <a:gd name="T5" fmla="*/ 66 h 264"/>
              <a:gd name="T6" fmla="*/ 162 w 162"/>
              <a:gd name="T7" fmla="*/ 0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64"/>
              <a:gd name="T14" fmla="*/ 162 w 162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64">
                <a:moveTo>
                  <a:pt x="0" y="264"/>
                </a:moveTo>
                <a:cubicBezTo>
                  <a:pt x="5" y="247"/>
                  <a:pt x="15" y="195"/>
                  <a:pt x="30" y="162"/>
                </a:cubicBezTo>
                <a:cubicBezTo>
                  <a:pt x="45" y="129"/>
                  <a:pt x="68" y="93"/>
                  <a:pt x="90" y="66"/>
                </a:cubicBezTo>
                <a:cubicBezTo>
                  <a:pt x="112" y="39"/>
                  <a:pt x="147" y="14"/>
                  <a:pt x="162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"/>
          <p:cNvSpPr>
            <a:spLocks/>
          </p:cNvSpPr>
          <p:nvPr/>
        </p:nvSpPr>
        <p:spPr bwMode="auto">
          <a:xfrm>
            <a:off x="6866964" y="3281082"/>
            <a:ext cx="269875" cy="409575"/>
          </a:xfrm>
          <a:custGeom>
            <a:avLst/>
            <a:gdLst>
              <a:gd name="T0" fmla="*/ 156 w 170"/>
              <a:gd name="T1" fmla="*/ 0 h 258"/>
              <a:gd name="T2" fmla="*/ 144 w 170"/>
              <a:gd name="T3" fmla="*/ 126 h 258"/>
              <a:gd name="T4" fmla="*/ 0 w 170"/>
              <a:gd name="T5" fmla="*/ 258 h 258"/>
              <a:gd name="T6" fmla="*/ 0 60000 65536"/>
              <a:gd name="T7" fmla="*/ 0 60000 65536"/>
              <a:gd name="T8" fmla="*/ 0 60000 65536"/>
              <a:gd name="T9" fmla="*/ 0 w 170"/>
              <a:gd name="T10" fmla="*/ 0 h 258"/>
              <a:gd name="T11" fmla="*/ 170 w 170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" h="258">
                <a:moveTo>
                  <a:pt x="156" y="0"/>
                </a:moveTo>
                <a:cubicBezTo>
                  <a:pt x="154" y="21"/>
                  <a:pt x="170" y="83"/>
                  <a:pt x="144" y="126"/>
                </a:cubicBezTo>
                <a:cubicBezTo>
                  <a:pt x="118" y="169"/>
                  <a:pt x="30" y="231"/>
                  <a:pt x="0" y="258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067800" y="2699267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10 is greater than 4</a:t>
            </a:r>
          </a:p>
          <a:p>
            <a:r>
              <a:rPr lang="en-US" sz="2000" b="1" dirty="0"/>
              <a:t>So, swap 10 &amp; 4</a:t>
            </a:r>
          </a:p>
        </p:txBody>
      </p:sp>
      <p:sp>
        <p:nvSpPr>
          <p:cNvPr id="35" name="Freeform 34"/>
          <p:cNvSpPr/>
          <p:nvPr/>
        </p:nvSpPr>
        <p:spPr>
          <a:xfrm>
            <a:off x="874059" y="3870833"/>
            <a:ext cx="699247" cy="188258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20273" y="403041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3955" y="3370217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49680" y="3365862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9450878"/>
                  </p:ext>
                </p:extLst>
              </p:nvPr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43" t="-1667" r="-40566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2241" t="-1667" r="-27069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4423" t="-1667" r="-201923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11429" t="-1667" r="-1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15385" t="-1667" r="-962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TextBox 28"/>
          <p:cNvSpPr txBox="1"/>
          <p:nvPr/>
        </p:nvSpPr>
        <p:spPr>
          <a:xfrm>
            <a:off x="6864265" y="2684025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10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89836" y="3680603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9118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4" grpId="0"/>
      <p:bldP spid="35" grpId="0" animBg="1"/>
      <p:bldP spid="36" grpId="0"/>
      <p:bldP spid="39" grpId="0" animBg="1"/>
      <p:bldP spid="40" grpId="0" animBg="1"/>
      <p:bldP spid="29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– Algorithm (Iterative Approach)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06826"/>
            <a:ext cx="9189720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Input: Sorted Array A, integer key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Output: first index of key in A, 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or -1 if not found </a:t>
            </a:r>
          </a:p>
          <a:p>
            <a:r>
              <a:rPr lang="en-IN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sz="24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IN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(A, left, right)</a:t>
            </a:r>
          </a:p>
          <a:p>
            <a:r>
              <a:rPr lang="en-IN" sz="2400" b="1" dirty="0">
                <a:latin typeface="Consolas" pitchFamily="49" charset="0"/>
                <a:cs typeface="Consolas" pitchFamily="49" charset="0"/>
              </a:rPr>
              <a:t>left = 0, right = n-1</a:t>
            </a:r>
          </a:p>
          <a:p>
            <a:r>
              <a:rPr lang="en-IN" sz="2400" b="1" dirty="0">
                <a:latin typeface="Consolas" pitchFamily="49" charset="0"/>
                <a:cs typeface="Consolas" pitchFamily="49" charset="0"/>
              </a:rPr>
              <a:t>while left &lt;= right 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middle = index halfway between left, right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if A[middle] matches key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 return middle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else if key less than A[middle]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 right = middle -1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 left = middle + 1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303215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– Example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50818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>
            <a:stCxn id="13" idx="3"/>
            <a:endCxn id="22" idx="0"/>
          </p:cNvCxnSpPr>
          <p:nvPr/>
        </p:nvCxnSpPr>
        <p:spPr>
          <a:xfrm flipH="1">
            <a:off x="6048488" y="4106960"/>
            <a:ext cx="243646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cxnSp>
        <p:nvCxnSpPr>
          <p:cNvPr id="12" name="Straight Connector 11"/>
          <p:cNvCxnSpPr>
            <a:stCxn id="11" idx="3"/>
          </p:cNvCxnSpPr>
          <p:nvPr/>
        </p:nvCxnSpPr>
        <p:spPr>
          <a:xfrm flipH="1">
            <a:off x="6441141" y="3138927"/>
            <a:ext cx="425422" cy="51867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98396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cxnSp>
        <p:nvCxnSpPr>
          <p:cNvPr id="15" name="Straight Connector 14"/>
          <p:cNvCxnSpPr>
            <a:stCxn id="11" idx="5"/>
            <a:endCxn id="16" idx="0"/>
          </p:cNvCxnSpPr>
          <p:nvPr/>
        </p:nvCxnSpPr>
        <p:spPr>
          <a:xfrm>
            <a:off x="7319167" y="3138927"/>
            <a:ext cx="383308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82435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6744738" y="4120407"/>
            <a:ext cx="299204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28448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32" name="Oval 31"/>
          <p:cNvSpPr/>
          <p:nvPr/>
        </p:nvSpPr>
        <p:spPr>
          <a:xfrm>
            <a:off x="6723902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9874" y="4706468"/>
            <a:ext cx="3524794" cy="1200329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A71160"/>
                </a:solidFill>
              </a:rPr>
              <a:t>In a Max Heap, parent node is always greater than or equal to the child nodes.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67800" y="2699267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 is greater than 4</a:t>
            </a:r>
          </a:p>
          <a:p>
            <a:r>
              <a:rPr lang="en-US" sz="2000" b="1" dirty="0"/>
              <a:t>So, swap 5 &amp; 4</a:t>
            </a:r>
          </a:p>
        </p:txBody>
      </p:sp>
      <p:sp>
        <p:nvSpPr>
          <p:cNvPr id="26" name="Freeform 11"/>
          <p:cNvSpPr>
            <a:spLocks/>
          </p:cNvSpPr>
          <p:nvPr/>
        </p:nvSpPr>
        <p:spPr bwMode="auto">
          <a:xfrm rot="20912237">
            <a:off x="5788101" y="4145280"/>
            <a:ext cx="319927" cy="439114"/>
          </a:xfrm>
          <a:custGeom>
            <a:avLst/>
            <a:gdLst>
              <a:gd name="T0" fmla="*/ 0 w 162"/>
              <a:gd name="T1" fmla="*/ 264 h 264"/>
              <a:gd name="T2" fmla="*/ 30 w 162"/>
              <a:gd name="T3" fmla="*/ 162 h 264"/>
              <a:gd name="T4" fmla="*/ 90 w 162"/>
              <a:gd name="T5" fmla="*/ 66 h 264"/>
              <a:gd name="T6" fmla="*/ 162 w 162"/>
              <a:gd name="T7" fmla="*/ 0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64"/>
              <a:gd name="T14" fmla="*/ 162 w 162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64">
                <a:moveTo>
                  <a:pt x="0" y="264"/>
                </a:moveTo>
                <a:cubicBezTo>
                  <a:pt x="5" y="247"/>
                  <a:pt x="15" y="195"/>
                  <a:pt x="30" y="162"/>
                </a:cubicBezTo>
                <a:cubicBezTo>
                  <a:pt x="45" y="129"/>
                  <a:pt x="68" y="93"/>
                  <a:pt x="90" y="66"/>
                </a:cubicBezTo>
                <a:cubicBezTo>
                  <a:pt x="112" y="39"/>
                  <a:pt x="147" y="14"/>
                  <a:pt x="162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"/>
          <p:cNvSpPr>
            <a:spLocks/>
          </p:cNvSpPr>
          <p:nvPr/>
        </p:nvSpPr>
        <p:spPr bwMode="auto">
          <a:xfrm>
            <a:off x="6307183" y="4297682"/>
            <a:ext cx="224245" cy="481840"/>
          </a:xfrm>
          <a:custGeom>
            <a:avLst/>
            <a:gdLst>
              <a:gd name="T0" fmla="*/ 156 w 170"/>
              <a:gd name="T1" fmla="*/ 0 h 258"/>
              <a:gd name="T2" fmla="*/ 144 w 170"/>
              <a:gd name="T3" fmla="*/ 126 h 258"/>
              <a:gd name="T4" fmla="*/ 0 w 170"/>
              <a:gd name="T5" fmla="*/ 258 h 258"/>
              <a:gd name="T6" fmla="*/ 0 60000 65536"/>
              <a:gd name="T7" fmla="*/ 0 60000 65536"/>
              <a:gd name="T8" fmla="*/ 0 60000 65536"/>
              <a:gd name="T9" fmla="*/ 0 w 170"/>
              <a:gd name="T10" fmla="*/ 0 h 258"/>
              <a:gd name="T11" fmla="*/ 170 w 170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" h="258">
                <a:moveTo>
                  <a:pt x="156" y="0"/>
                </a:moveTo>
                <a:cubicBezTo>
                  <a:pt x="154" y="21"/>
                  <a:pt x="170" y="83"/>
                  <a:pt x="144" y="126"/>
                </a:cubicBezTo>
                <a:cubicBezTo>
                  <a:pt x="118" y="169"/>
                  <a:pt x="30" y="231"/>
                  <a:pt x="0" y="258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515265" y="3892843"/>
            <a:ext cx="1236644" cy="167243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07206" y="401404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42903" y="3352799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617" y="3352799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5</a:t>
            </a:r>
          </a:p>
        </p:txBody>
      </p:sp>
      <p:sp>
        <p:nvSpPr>
          <p:cNvPr id="37" name="Oval 36"/>
          <p:cNvSpPr/>
          <p:nvPr/>
        </p:nvSpPr>
        <p:spPr>
          <a:xfrm>
            <a:off x="6662057" y="2494586"/>
            <a:ext cx="822960" cy="82296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101119" y="3458851"/>
            <a:ext cx="822960" cy="82296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409112" y="5569750"/>
            <a:ext cx="2755174" cy="4616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Max Heap is created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594" y="2303041"/>
            <a:ext cx="2781531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 dirty="0"/>
              <a:t>Step 2 : Create Max Heap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9396734"/>
                  </p:ext>
                </p:extLst>
              </p:nvPr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43" t="-1667" r="-40566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2241" t="-1667" r="-27069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4423" t="-1667" r="-201923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11429" t="-1667" r="-1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15385" t="-1667" r="-962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" name="TextBox 41"/>
          <p:cNvSpPr txBox="1"/>
          <p:nvPr/>
        </p:nvSpPr>
        <p:spPr>
          <a:xfrm>
            <a:off x="6289836" y="3680603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19888" y="4877243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8009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/>
      <p:bldP spid="29" grpId="1"/>
      <p:bldP spid="35" grpId="0" animBg="1"/>
      <p:bldP spid="36" grpId="0" animBg="1"/>
      <p:bldP spid="37" grpId="0" animBg="1"/>
      <p:bldP spid="38" grpId="0" animBg="1"/>
      <p:bldP spid="39" grpId="0" animBg="1"/>
      <p:bldP spid="42" grpId="0" animBg="1"/>
      <p:bldP spid="4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– Example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1" idx="3"/>
            <a:endCxn id="13" idx="0"/>
          </p:cNvCxnSpPr>
          <p:nvPr/>
        </p:nvCxnSpPr>
        <p:spPr>
          <a:xfrm flipH="1">
            <a:off x="6518436" y="3138927"/>
            <a:ext cx="348127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7755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Straight Connector 14"/>
          <p:cNvCxnSpPr>
            <a:stCxn id="11" idx="5"/>
            <a:endCxn id="16" idx="0"/>
          </p:cNvCxnSpPr>
          <p:nvPr/>
        </p:nvCxnSpPr>
        <p:spPr>
          <a:xfrm>
            <a:off x="7319167" y="3138927"/>
            <a:ext cx="383308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sp>
        <p:nvSpPr>
          <p:cNvPr id="13" name="Oval 12"/>
          <p:cNvSpPr/>
          <p:nvPr/>
        </p:nvSpPr>
        <p:spPr>
          <a:xfrm>
            <a:off x="6198396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6705165" y="4121943"/>
            <a:ext cx="283964" cy="65029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82435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cxnSp>
        <p:nvCxnSpPr>
          <p:cNvPr id="21" name="Straight Connector 20"/>
          <p:cNvCxnSpPr>
            <a:stCxn id="13" idx="3"/>
            <a:endCxn id="22" idx="0"/>
          </p:cNvCxnSpPr>
          <p:nvPr/>
        </p:nvCxnSpPr>
        <p:spPr>
          <a:xfrm flipH="1">
            <a:off x="6048488" y="4106960"/>
            <a:ext cx="243646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28448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6723902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9874" y="4706468"/>
            <a:ext cx="3524794" cy="1200329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dirty="0">
                <a:solidFill>
                  <a:srgbClr val="A71160"/>
                </a:solidFill>
              </a:rPr>
              <a:t>Swap the first and the last nodes and 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solidFill>
                  <a:srgbClr val="A71160"/>
                </a:solidFill>
              </a:rPr>
              <a:t>Delete the last node.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594" y="2303041"/>
            <a:ext cx="2690160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 dirty="0"/>
              <a:t>Step 3 : Apply Heap Sort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66FF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6715720"/>
                  </p:ext>
                </p:extLst>
              </p:nvPr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43" t="-6667" r="-405660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0066FF"/>
                              </a:solidFill>
                            </a:rPr>
                            <a:t>1</a:t>
                          </a:r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4423" t="-6667" r="-201923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11429" t="-6667" r="-100000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15385" t="-6667" r="-962" b="-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Freeform 18"/>
          <p:cNvSpPr/>
          <p:nvPr/>
        </p:nvSpPr>
        <p:spPr>
          <a:xfrm>
            <a:off x="873029" y="3898119"/>
            <a:ext cx="2590800" cy="175025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733326" y="405323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Swap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105927" y="3297979"/>
            <a:ext cx="13329" cy="1378524"/>
          </a:xfrm>
          <a:prstGeom prst="straightConnector1">
            <a:avLst/>
          </a:prstGeom>
          <a:ln w="19050">
            <a:solidFill>
              <a:srgbClr val="ED524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99888" y="3366245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4608" y="3366246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64265" y="2684025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15342" y="4877243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5583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4" grpId="0" animBg="1"/>
      <p:bldP spid="19" grpId="0" animBg="1"/>
      <p:bldP spid="20" grpId="0"/>
      <p:bldP spid="27" grpId="0" animBg="1"/>
      <p:bldP spid="28" grpId="0" animBg="1"/>
      <p:bldP spid="29" grpId="0" animBg="1"/>
      <p:bldP spid="30" grpId="0" animBg="1"/>
      <p:bldP spid="30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– Example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7755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cxnSp>
        <p:nvCxnSpPr>
          <p:cNvPr id="12" name="Straight Connector 11"/>
          <p:cNvCxnSpPr>
            <a:stCxn id="11" idx="3"/>
            <a:endCxn id="13" idx="0"/>
          </p:cNvCxnSpPr>
          <p:nvPr/>
        </p:nvCxnSpPr>
        <p:spPr>
          <a:xfrm flipH="1">
            <a:off x="6518436" y="3138927"/>
            <a:ext cx="348127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98396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cxnSp>
        <p:nvCxnSpPr>
          <p:cNvPr id="15" name="Straight Connector 14"/>
          <p:cNvCxnSpPr>
            <a:stCxn id="11" idx="5"/>
          </p:cNvCxnSpPr>
          <p:nvPr/>
        </p:nvCxnSpPr>
        <p:spPr>
          <a:xfrm>
            <a:off x="7319167" y="3138927"/>
            <a:ext cx="370245" cy="42976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82435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cxnSp>
        <p:nvCxnSpPr>
          <p:cNvPr id="21" name="Straight Connector 20"/>
          <p:cNvCxnSpPr>
            <a:stCxn id="13" idx="3"/>
            <a:endCxn id="22" idx="0"/>
          </p:cNvCxnSpPr>
          <p:nvPr/>
        </p:nvCxnSpPr>
        <p:spPr>
          <a:xfrm flipH="1">
            <a:off x="6048488" y="4106960"/>
            <a:ext cx="243646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28448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594" y="2303041"/>
            <a:ext cx="2690160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 dirty="0"/>
              <a:t>Step 3 : Apply Heap Sort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262578"/>
                  </p:ext>
                </p:extLst>
              </p:nvPr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43" t="-1667" r="-40566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2241" t="-1667" r="-27069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4423" t="-1667" r="-201923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11429" t="-1667" r="-1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15385" t="-1667" r="-962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/>
          <p:cNvSpPr txBox="1"/>
          <p:nvPr/>
        </p:nvSpPr>
        <p:spPr>
          <a:xfrm>
            <a:off x="9067800" y="2699267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Max Heap Property is violated so, create a Max Heap again. </a:t>
            </a:r>
          </a:p>
        </p:txBody>
      </p:sp>
      <p:sp>
        <p:nvSpPr>
          <p:cNvPr id="28" name="Freeform 11"/>
          <p:cNvSpPr>
            <a:spLocks/>
          </p:cNvSpPr>
          <p:nvPr/>
        </p:nvSpPr>
        <p:spPr bwMode="auto">
          <a:xfrm>
            <a:off x="6301793" y="3015697"/>
            <a:ext cx="319927" cy="439114"/>
          </a:xfrm>
          <a:custGeom>
            <a:avLst/>
            <a:gdLst>
              <a:gd name="T0" fmla="*/ 0 w 162"/>
              <a:gd name="T1" fmla="*/ 264 h 264"/>
              <a:gd name="T2" fmla="*/ 30 w 162"/>
              <a:gd name="T3" fmla="*/ 162 h 264"/>
              <a:gd name="T4" fmla="*/ 90 w 162"/>
              <a:gd name="T5" fmla="*/ 66 h 264"/>
              <a:gd name="T6" fmla="*/ 162 w 162"/>
              <a:gd name="T7" fmla="*/ 0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64"/>
              <a:gd name="T14" fmla="*/ 162 w 162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64">
                <a:moveTo>
                  <a:pt x="0" y="264"/>
                </a:moveTo>
                <a:cubicBezTo>
                  <a:pt x="5" y="247"/>
                  <a:pt x="15" y="195"/>
                  <a:pt x="30" y="162"/>
                </a:cubicBezTo>
                <a:cubicBezTo>
                  <a:pt x="45" y="129"/>
                  <a:pt x="68" y="93"/>
                  <a:pt x="90" y="66"/>
                </a:cubicBezTo>
                <a:cubicBezTo>
                  <a:pt x="112" y="39"/>
                  <a:pt x="147" y="14"/>
                  <a:pt x="162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"/>
          <p:cNvSpPr>
            <a:spLocks/>
          </p:cNvSpPr>
          <p:nvPr/>
        </p:nvSpPr>
        <p:spPr bwMode="auto">
          <a:xfrm>
            <a:off x="6824307" y="3292614"/>
            <a:ext cx="269875" cy="409575"/>
          </a:xfrm>
          <a:custGeom>
            <a:avLst/>
            <a:gdLst>
              <a:gd name="T0" fmla="*/ 156 w 170"/>
              <a:gd name="T1" fmla="*/ 0 h 258"/>
              <a:gd name="T2" fmla="*/ 144 w 170"/>
              <a:gd name="T3" fmla="*/ 126 h 258"/>
              <a:gd name="T4" fmla="*/ 0 w 170"/>
              <a:gd name="T5" fmla="*/ 258 h 258"/>
              <a:gd name="T6" fmla="*/ 0 60000 65536"/>
              <a:gd name="T7" fmla="*/ 0 60000 65536"/>
              <a:gd name="T8" fmla="*/ 0 60000 65536"/>
              <a:gd name="T9" fmla="*/ 0 w 170"/>
              <a:gd name="T10" fmla="*/ 0 h 258"/>
              <a:gd name="T11" fmla="*/ 170 w 170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" h="258">
                <a:moveTo>
                  <a:pt x="156" y="0"/>
                </a:moveTo>
                <a:cubicBezTo>
                  <a:pt x="154" y="21"/>
                  <a:pt x="170" y="83"/>
                  <a:pt x="144" y="126"/>
                </a:cubicBezTo>
                <a:cubicBezTo>
                  <a:pt x="118" y="169"/>
                  <a:pt x="30" y="231"/>
                  <a:pt x="0" y="258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 rot="20912237">
            <a:off x="5801163" y="4145280"/>
            <a:ext cx="319927" cy="439114"/>
          </a:xfrm>
          <a:custGeom>
            <a:avLst/>
            <a:gdLst>
              <a:gd name="T0" fmla="*/ 0 w 162"/>
              <a:gd name="T1" fmla="*/ 264 h 264"/>
              <a:gd name="T2" fmla="*/ 30 w 162"/>
              <a:gd name="T3" fmla="*/ 162 h 264"/>
              <a:gd name="T4" fmla="*/ 90 w 162"/>
              <a:gd name="T5" fmla="*/ 66 h 264"/>
              <a:gd name="T6" fmla="*/ 162 w 162"/>
              <a:gd name="T7" fmla="*/ 0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64"/>
              <a:gd name="T14" fmla="*/ 162 w 162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64">
                <a:moveTo>
                  <a:pt x="0" y="264"/>
                </a:moveTo>
                <a:cubicBezTo>
                  <a:pt x="5" y="247"/>
                  <a:pt x="15" y="195"/>
                  <a:pt x="30" y="162"/>
                </a:cubicBezTo>
                <a:cubicBezTo>
                  <a:pt x="45" y="129"/>
                  <a:pt x="68" y="93"/>
                  <a:pt x="90" y="66"/>
                </a:cubicBezTo>
                <a:cubicBezTo>
                  <a:pt x="112" y="39"/>
                  <a:pt x="147" y="14"/>
                  <a:pt x="162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6294120" y="4317694"/>
            <a:ext cx="269875" cy="409575"/>
          </a:xfrm>
          <a:custGeom>
            <a:avLst/>
            <a:gdLst>
              <a:gd name="T0" fmla="*/ 156 w 170"/>
              <a:gd name="T1" fmla="*/ 0 h 258"/>
              <a:gd name="T2" fmla="*/ 144 w 170"/>
              <a:gd name="T3" fmla="*/ 126 h 258"/>
              <a:gd name="T4" fmla="*/ 0 w 170"/>
              <a:gd name="T5" fmla="*/ 258 h 258"/>
              <a:gd name="T6" fmla="*/ 0 60000 65536"/>
              <a:gd name="T7" fmla="*/ 0 60000 65536"/>
              <a:gd name="T8" fmla="*/ 0 60000 65536"/>
              <a:gd name="T9" fmla="*/ 0 w 170"/>
              <a:gd name="T10" fmla="*/ 0 h 258"/>
              <a:gd name="T11" fmla="*/ 170 w 170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" h="258">
                <a:moveTo>
                  <a:pt x="156" y="0"/>
                </a:moveTo>
                <a:cubicBezTo>
                  <a:pt x="154" y="21"/>
                  <a:pt x="170" y="83"/>
                  <a:pt x="144" y="126"/>
                </a:cubicBezTo>
                <a:cubicBezTo>
                  <a:pt x="118" y="169"/>
                  <a:pt x="30" y="231"/>
                  <a:pt x="0" y="258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244689" y="3366246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04608" y="3366246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548156" y="3367657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1</a:t>
            </a:r>
          </a:p>
        </p:txBody>
      </p:sp>
      <p:sp>
        <p:nvSpPr>
          <p:cNvPr id="43" name="Freeform 42"/>
          <p:cNvSpPr/>
          <p:nvPr/>
        </p:nvSpPr>
        <p:spPr>
          <a:xfrm>
            <a:off x="874059" y="3870833"/>
            <a:ext cx="699247" cy="188258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20273" y="403041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45" name="Freeform 44"/>
          <p:cNvSpPr/>
          <p:nvPr/>
        </p:nvSpPr>
        <p:spPr>
          <a:xfrm>
            <a:off x="1577789" y="3875313"/>
            <a:ext cx="1232646" cy="199145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234826" y="3372141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64265" y="2684025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89836" y="3680603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19888" y="4877243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89836" y="3680603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4685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33333E-6 L 0.08125 -0.0009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-4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8" grpId="1" animBg="1"/>
      <p:bldP spid="29" grpId="0" animBg="1"/>
      <p:bldP spid="29" grpId="1" animBg="1"/>
      <p:bldP spid="34" grpId="0" animBg="1"/>
      <p:bldP spid="34" grpId="1" animBg="1"/>
      <p:bldP spid="35" grpId="0" animBg="1"/>
      <p:bldP spid="35" grpId="1" animBg="1"/>
      <p:bldP spid="38" grpId="0" animBg="1"/>
      <p:bldP spid="39" grpId="0" animBg="1"/>
      <p:bldP spid="42" grpId="0" animBg="1"/>
      <p:bldP spid="43" grpId="0" animBg="1"/>
      <p:bldP spid="43" grpId="1" animBg="1"/>
      <p:bldP spid="44" grpId="0"/>
      <p:bldP spid="44" grpId="1"/>
      <p:bldP spid="44" grpId="2"/>
      <p:bldP spid="45" grpId="0" animBg="1"/>
      <p:bldP spid="45" grpId="1" animBg="1"/>
      <p:bldP spid="47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– Example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7755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cxnSp>
        <p:nvCxnSpPr>
          <p:cNvPr id="12" name="Straight Connector 11"/>
          <p:cNvCxnSpPr>
            <a:stCxn id="11" idx="3"/>
            <a:endCxn id="13" idx="0"/>
          </p:cNvCxnSpPr>
          <p:nvPr/>
        </p:nvCxnSpPr>
        <p:spPr>
          <a:xfrm flipH="1">
            <a:off x="6518436" y="3138927"/>
            <a:ext cx="348127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98396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cxnSp>
        <p:nvCxnSpPr>
          <p:cNvPr id="15" name="Straight Connector 14"/>
          <p:cNvCxnSpPr>
            <a:stCxn id="11" idx="5"/>
            <a:endCxn id="16" idx="0"/>
          </p:cNvCxnSpPr>
          <p:nvPr/>
        </p:nvCxnSpPr>
        <p:spPr>
          <a:xfrm>
            <a:off x="7319167" y="3138927"/>
            <a:ext cx="383308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82435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cxnSp>
        <p:nvCxnSpPr>
          <p:cNvPr id="21" name="Straight Connector 20"/>
          <p:cNvCxnSpPr>
            <a:stCxn id="13" idx="3"/>
            <a:endCxn id="22" idx="0"/>
          </p:cNvCxnSpPr>
          <p:nvPr/>
        </p:nvCxnSpPr>
        <p:spPr>
          <a:xfrm flipH="1">
            <a:off x="6048488" y="4106960"/>
            <a:ext cx="243646" cy="65029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728448" y="475725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594" y="2303041"/>
            <a:ext cx="2690160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 dirty="0"/>
              <a:t>Step 3 : Apply Heap Sort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rgbClr val="0066FF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8169625"/>
                  </p:ext>
                </p:extLst>
              </p:nvPr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43" t="-6667" r="-405660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2241" t="-6667" r="-270690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0066FF"/>
                              </a:solidFill>
                            </a:rPr>
                            <a:t>2</a:t>
                          </a:r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11429" t="-6667" r="-100000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15385" t="-6667" r="-962" b="-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/>
          <p:cNvSpPr txBox="1"/>
          <p:nvPr/>
        </p:nvSpPr>
        <p:spPr>
          <a:xfrm>
            <a:off x="9067800" y="2699267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Max Heap is created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9874" y="4706468"/>
            <a:ext cx="3524794" cy="1200329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dirty="0">
                <a:solidFill>
                  <a:srgbClr val="A71160"/>
                </a:solidFill>
              </a:rPr>
              <a:t>Swap the first and the last nodes and 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solidFill>
                  <a:srgbClr val="A71160"/>
                </a:solidFill>
              </a:rPr>
              <a:t>Delete the last node.</a:t>
            </a:r>
          </a:p>
        </p:txBody>
      </p:sp>
      <p:cxnSp>
        <p:nvCxnSpPr>
          <p:cNvPr id="8" name="Curved Connector 7"/>
          <p:cNvCxnSpPr/>
          <p:nvPr/>
        </p:nvCxnSpPr>
        <p:spPr>
          <a:xfrm rot="10800000" flipV="1">
            <a:off x="5486404" y="2831942"/>
            <a:ext cx="1071269" cy="1807292"/>
          </a:xfrm>
          <a:prstGeom prst="curvedConnector2">
            <a:avLst/>
          </a:prstGeom>
          <a:ln w="19050">
            <a:solidFill>
              <a:srgbClr val="ED524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47290" y="4082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39" name="Freeform 38"/>
          <p:cNvSpPr/>
          <p:nvPr/>
        </p:nvSpPr>
        <p:spPr>
          <a:xfrm>
            <a:off x="901337" y="3875313"/>
            <a:ext cx="1909098" cy="213361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04608" y="3366246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548156" y="3367657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64265" y="2684025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19888" y="4877243"/>
            <a:ext cx="457200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1882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/>
      <p:bldP spid="26" grpId="0" animBg="1"/>
      <p:bldP spid="38" grpId="0"/>
      <p:bldP spid="38" grpId="1"/>
      <p:bldP spid="39" grpId="0" animBg="1"/>
      <p:bldP spid="39" grpId="1" animBg="1"/>
      <p:bldP spid="44" grpId="0" animBg="1"/>
      <p:bldP spid="45" grpId="0" animBg="1"/>
      <p:bldP spid="46" grpId="0" animBg="1"/>
      <p:bldP spid="47" grpId="0" animBg="1"/>
      <p:bldP spid="47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– Example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7755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cxnSp>
        <p:nvCxnSpPr>
          <p:cNvPr id="12" name="Straight Connector 11"/>
          <p:cNvCxnSpPr>
            <a:stCxn id="11" idx="3"/>
            <a:endCxn id="13" idx="0"/>
          </p:cNvCxnSpPr>
          <p:nvPr/>
        </p:nvCxnSpPr>
        <p:spPr>
          <a:xfrm flipH="1">
            <a:off x="6518436" y="3138927"/>
            <a:ext cx="348127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98396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cxnSp>
        <p:nvCxnSpPr>
          <p:cNvPr id="15" name="Straight Connector 14"/>
          <p:cNvCxnSpPr>
            <a:stCxn id="11" idx="5"/>
            <a:endCxn id="16" idx="0"/>
          </p:cNvCxnSpPr>
          <p:nvPr/>
        </p:nvCxnSpPr>
        <p:spPr>
          <a:xfrm>
            <a:off x="7319167" y="3138927"/>
            <a:ext cx="383308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382435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594" y="2303041"/>
            <a:ext cx="2690160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 dirty="0"/>
              <a:t>Step 3 : Apply Heap Sort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4259408"/>
                  </p:ext>
                </p:extLst>
              </p:nvPr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43" t="-1667" r="-40566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2241" t="-1667" r="-27069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4423" t="-1667" r="-201923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11429" t="-1667" r="-1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15385" t="-1667" r="-962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/>
          <p:cNvSpPr txBox="1"/>
          <p:nvPr/>
        </p:nvSpPr>
        <p:spPr>
          <a:xfrm>
            <a:off x="9014011" y="2605138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Create Max Heap again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9874" y="4706468"/>
            <a:ext cx="3524794" cy="1200329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dirty="0">
                <a:solidFill>
                  <a:srgbClr val="A71160"/>
                </a:solidFill>
              </a:rPr>
              <a:t>Swap the first and the last nodes and 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solidFill>
                  <a:srgbClr val="A71160"/>
                </a:solidFill>
              </a:rPr>
              <a:t>Delete the last node.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50067" y="3366246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8332" y="3354210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4</a:t>
            </a:r>
          </a:p>
        </p:txBody>
      </p:sp>
      <p:sp>
        <p:nvSpPr>
          <p:cNvPr id="25" name="Freeform 11"/>
          <p:cNvSpPr>
            <a:spLocks/>
          </p:cNvSpPr>
          <p:nvPr/>
        </p:nvSpPr>
        <p:spPr bwMode="auto">
          <a:xfrm>
            <a:off x="6302188" y="2987644"/>
            <a:ext cx="319927" cy="439114"/>
          </a:xfrm>
          <a:custGeom>
            <a:avLst/>
            <a:gdLst>
              <a:gd name="T0" fmla="*/ 0 w 162"/>
              <a:gd name="T1" fmla="*/ 264 h 264"/>
              <a:gd name="T2" fmla="*/ 30 w 162"/>
              <a:gd name="T3" fmla="*/ 162 h 264"/>
              <a:gd name="T4" fmla="*/ 90 w 162"/>
              <a:gd name="T5" fmla="*/ 66 h 264"/>
              <a:gd name="T6" fmla="*/ 162 w 162"/>
              <a:gd name="T7" fmla="*/ 0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64"/>
              <a:gd name="T14" fmla="*/ 162 w 162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64">
                <a:moveTo>
                  <a:pt x="0" y="264"/>
                </a:moveTo>
                <a:cubicBezTo>
                  <a:pt x="5" y="247"/>
                  <a:pt x="15" y="195"/>
                  <a:pt x="30" y="162"/>
                </a:cubicBezTo>
                <a:cubicBezTo>
                  <a:pt x="45" y="129"/>
                  <a:pt x="68" y="93"/>
                  <a:pt x="90" y="66"/>
                </a:cubicBezTo>
                <a:cubicBezTo>
                  <a:pt x="112" y="39"/>
                  <a:pt x="147" y="14"/>
                  <a:pt x="162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"/>
          <p:cNvSpPr>
            <a:spLocks/>
          </p:cNvSpPr>
          <p:nvPr/>
        </p:nvSpPr>
        <p:spPr bwMode="auto">
          <a:xfrm>
            <a:off x="6799729" y="3240741"/>
            <a:ext cx="269875" cy="409575"/>
          </a:xfrm>
          <a:custGeom>
            <a:avLst/>
            <a:gdLst>
              <a:gd name="T0" fmla="*/ 156 w 170"/>
              <a:gd name="T1" fmla="*/ 0 h 258"/>
              <a:gd name="T2" fmla="*/ 144 w 170"/>
              <a:gd name="T3" fmla="*/ 126 h 258"/>
              <a:gd name="T4" fmla="*/ 0 w 170"/>
              <a:gd name="T5" fmla="*/ 258 h 258"/>
              <a:gd name="T6" fmla="*/ 0 60000 65536"/>
              <a:gd name="T7" fmla="*/ 0 60000 65536"/>
              <a:gd name="T8" fmla="*/ 0 60000 65536"/>
              <a:gd name="T9" fmla="*/ 0 w 170"/>
              <a:gd name="T10" fmla="*/ 0 h 258"/>
              <a:gd name="T11" fmla="*/ 170 w 170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" h="258">
                <a:moveTo>
                  <a:pt x="156" y="0"/>
                </a:moveTo>
                <a:cubicBezTo>
                  <a:pt x="154" y="21"/>
                  <a:pt x="170" y="83"/>
                  <a:pt x="144" y="126"/>
                </a:cubicBezTo>
                <a:cubicBezTo>
                  <a:pt x="118" y="169"/>
                  <a:pt x="30" y="231"/>
                  <a:pt x="0" y="258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874059" y="3870833"/>
            <a:ext cx="699247" cy="188258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20273" y="403041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014011" y="3452302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Max Heap is created</a:t>
            </a:r>
          </a:p>
        </p:txBody>
      </p:sp>
      <p:sp>
        <p:nvSpPr>
          <p:cNvPr id="36" name="Freeform 17"/>
          <p:cNvSpPr>
            <a:spLocks/>
          </p:cNvSpPr>
          <p:nvPr/>
        </p:nvSpPr>
        <p:spPr bwMode="auto">
          <a:xfrm>
            <a:off x="7090942" y="3271907"/>
            <a:ext cx="312738" cy="412750"/>
          </a:xfrm>
          <a:custGeom>
            <a:avLst/>
            <a:gdLst>
              <a:gd name="T0" fmla="*/ 197 w 197"/>
              <a:gd name="T1" fmla="*/ 260 h 260"/>
              <a:gd name="T2" fmla="*/ 114 w 197"/>
              <a:gd name="T3" fmla="*/ 233 h 260"/>
              <a:gd name="T4" fmla="*/ 41 w 197"/>
              <a:gd name="T5" fmla="*/ 164 h 260"/>
              <a:gd name="T6" fmla="*/ 0 w 197"/>
              <a:gd name="T7" fmla="*/ 0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197"/>
              <a:gd name="T13" fmla="*/ 0 h 260"/>
              <a:gd name="T14" fmla="*/ 197 w 197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7" h="260">
                <a:moveTo>
                  <a:pt x="197" y="260"/>
                </a:moveTo>
                <a:cubicBezTo>
                  <a:pt x="183" y="256"/>
                  <a:pt x="140" y="249"/>
                  <a:pt x="114" y="233"/>
                </a:cubicBezTo>
                <a:cubicBezTo>
                  <a:pt x="88" y="217"/>
                  <a:pt x="60" y="203"/>
                  <a:pt x="41" y="164"/>
                </a:cubicBezTo>
                <a:cubicBezTo>
                  <a:pt x="22" y="125"/>
                  <a:pt x="9" y="34"/>
                  <a:pt x="0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Freeform 18"/>
          <p:cNvSpPr>
            <a:spLocks/>
          </p:cNvSpPr>
          <p:nvPr/>
        </p:nvSpPr>
        <p:spPr bwMode="auto">
          <a:xfrm>
            <a:off x="7608128" y="3012517"/>
            <a:ext cx="249238" cy="449263"/>
          </a:xfrm>
          <a:custGeom>
            <a:avLst/>
            <a:gdLst>
              <a:gd name="T0" fmla="*/ 0 w 157"/>
              <a:gd name="T1" fmla="*/ 0 h 283"/>
              <a:gd name="T2" fmla="*/ 91 w 157"/>
              <a:gd name="T3" fmla="*/ 41 h 283"/>
              <a:gd name="T4" fmla="*/ 147 w 157"/>
              <a:gd name="T5" fmla="*/ 151 h 283"/>
              <a:gd name="T6" fmla="*/ 152 w 157"/>
              <a:gd name="T7" fmla="*/ 283 h 283"/>
              <a:gd name="T8" fmla="*/ 0 60000 65536"/>
              <a:gd name="T9" fmla="*/ 0 60000 65536"/>
              <a:gd name="T10" fmla="*/ 0 60000 65536"/>
              <a:gd name="T11" fmla="*/ 0 60000 65536"/>
              <a:gd name="T12" fmla="*/ 0 w 157"/>
              <a:gd name="T13" fmla="*/ 0 h 283"/>
              <a:gd name="T14" fmla="*/ 157 w 157"/>
              <a:gd name="T15" fmla="*/ 283 h 2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" h="283">
                <a:moveTo>
                  <a:pt x="0" y="0"/>
                </a:moveTo>
                <a:cubicBezTo>
                  <a:pt x="15" y="7"/>
                  <a:pt x="67" y="16"/>
                  <a:pt x="91" y="41"/>
                </a:cubicBezTo>
                <a:cubicBezTo>
                  <a:pt x="115" y="66"/>
                  <a:pt x="137" y="111"/>
                  <a:pt x="147" y="151"/>
                </a:cubicBezTo>
                <a:cubicBezTo>
                  <a:pt x="157" y="191"/>
                  <a:pt x="151" y="256"/>
                  <a:pt x="152" y="283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882768" y="3879541"/>
            <a:ext cx="1259541" cy="183008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05584" y="2717074"/>
            <a:ext cx="418011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93470" y="3692434"/>
            <a:ext cx="418011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09431" y="3680603"/>
            <a:ext cx="418011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83860" y="2712570"/>
            <a:ext cx="418011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80285" y="3358693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9367" y="3372140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043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33333E-6 L 0.03815 0.0030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/>
      <p:bldP spid="27" grpId="1"/>
      <p:bldP spid="26" grpId="0" animBg="1"/>
      <p:bldP spid="44" grpId="0" animBg="1"/>
      <p:bldP spid="45" grpId="0" animBg="1"/>
      <p:bldP spid="25" grpId="0" animBg="1"/>
      <p:bldP spid="25" grpId="1" animBg="1"/>
      <p:bldP spid="28" grpId="0" animBg="1"/>
      <p:bldP spid="28" grpId="1" animBg="1"/>
      <p:bldP spid="30" grpId="0" animBg="1"/>
      <p:bldP spid="30" grpId="1" animBg="1"/>
      <p:bldP spid="31" grpId="0"/>
      <p:bldP spid="31" grpId="1"/>
      <p:bldP spid="35" grpId="0"/>
      <p:bldP spid="36" grpId="0" animBg="1"/>
      <p:bldP spid="36" grpId="1" animBg="1"/>
      <p:bldP spid="37" grpId="0" animBg="1"/>
      <p:bldP spid="37" grpId="1" animBg="1"/>
      <p:bldP spid="46" grpId="0" animBg="1"/>
      <p:bldP spid="3" grpId="0" animBg="1"/>
      <p:bldP spid="48" grpId="0" animBg="1"/>
      <p:bldP spid="48" grpId="1" animBg="1"/>
      <p:bldP spid="49" grpId="0" animBg="1"/>
      <p:bldP spid="50" grpId="0" animBg="1"/>
      <p:bldP spid="51" grpId="0" animBg="1"/>
      <p:bldP spid="5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– Example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7755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cxnSp>
        <p:nvCxnSpPr>
          <p:cNvPr id="12" name="Straight Connector 11"/>
          <p:cNvCxnSpPr>
            <a:stCxn id="11" idx="3"/>
            <a:endCxn id="13" idx="0"/>
          </p:cNvCxnSpPr>
          <p:nvPr/>
        </p:nvCxnSpPr>
        <p:spPr>
          <a:xfrm flipH="1">
            <a:off x="6518436" y="3138927"/>
            <a:ext cx="348127" cy="4216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98396" y="3560618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594" y="2303041"/>
            <a:ext cx="2690160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 dirty="0"/>
              <a:t>Step 3 : Apply Heap Sort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7232613"/>
                  </p:ext>
                </p:extLst>
              </p:nvPr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43" t="-1667" r="-40566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2241" t="-1667" r="-27069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4423" t="-1667" r="-201923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11429" t="-1667" r="-1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15385" t="-1667" r="-962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/>
          <p:cNvSpPr txBox="1"/>
          <p:nvPr/>
        </p:nvSpPr>
        <p:spPr>
          <a:xfrm>
            <a:off x="9014011" y="260513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Already a Max Heap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9874" y="4706468"/>
            <a:ext cx="3524794" cy="1200329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400" dirty="0">
                <a:solidFill>
                  <a:srgbClr val="A71160"/>
                </a:solidFill>
              </a:rPr>
              <a:t>Swap the first and the last nodes and </a:t>
            </a:r>
          </a:p>
          <a:p>
            <a:pPr marL="457200" indent="-457200" algn="just">
              <a:buAutoNum type="arabicPeriod"/>
            </a:pPr>
            <a:r>
              <a:rPr lang="en-US" sz="2400" dirty="0">
                <a:solidFill>
                  <a:srgbClr val="A71160"/>
                </a:solidFill>
              </a:rPr>
              <a:t>Delete the last node.</a:t>
            </a:r>
          </a:p>
        </p:txBody>
      </p:sp>
      <p:sp>
        <p:nvSpPr>
          <p:cNvPr id="25" name="Freeform 11"/>
          <p:cNvSpPr>
            <a:spLocks/>
          </p:cNvSpPr>
          <p:nvPr/>
        </p:nvSpPr>
        <p:spPr bwMode="auto">
          <a:xfrm>
            <a:off x="6302188" y="2987644"/>
            <a:ext cx="319927" cy="439114"/>
          </a:xfrm>
          <a:custGeom>
            <a:avLst/>
            <a:gdLst>
              <a:gd name="T0" fmla="*/ 0 w 162"/>
              <a:gd name="T1" fmla="*/ 264 h 264"/>
              <a:gd name="T2" fmla="*/ 30 w 162"/>
              <a:gd name="T3" fmla="*/ 162 h 264"/>
              <a:gd name="T4" fmla="*/ 90 w 162"/>
              <a:gd name="T5" fmla="*/ 66 h 264"/>
              <a:gd name="T6" fmla="*/ 162 w 162"/>
              <a:gd name="T7" fmla="*/ 0 h 264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264"/>
              <a:gd name="T14" fmla="*/ 162 w 162"/>
              <a:gd name="T15" fmla="*/ 264 h 2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264">
                <a:moveTo>
                  <a:pt x="0" y="264"/>
                </a:moveTo>
                <a:cubicBezTo>
                  <a:pt x="5" y="247"/>
                  <a:pt x="15" y="195"/>
                  <a:pt x="30" y="162"/>
                </a:cubicBezTo>
                <a:cubicBezTo>
                  <a:pt x="45" y="129"/>
                  <a:pt x="68" y="93"/>
                  <a:pt x="90" y="66"/>
                </a:cubicBezTo>
                <a:cubicBezTo>
                  <a:pt x="112" y="39"/>
                  <a:pt x="147" y="14"/>
                  <a:pt x="162" y="0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"/>
          <p:cNvSpPr>
            <a:spLocks/>
          </p:cNvSpPr>
          <p:nvPr/>
        </p:nvSpPr>
        <p:spPr bwMode="auto">
          <a:xfrm>
            <a:off x="6799729" y="3240741"/>
            <a:ext cx="269875" cy="409575"/>
          </a:xfrm>
          <a:custGeom>
            <a:avLst/>
            <a:gdLst>
              <a:gd name="T0" fmla="*/ 156 w 170"/>
              <a:gd name="T1" fmla="*/ 0 h 258"/>
              <a:gd name="T2" fmla="*/ 144 w 170"/>
              <a:gd name="T3" fmla="*/ 126 h 258"/>
              <a:gd name="T4" fmla="*/ 0 w 170"/>
              <a:gd name="T5" fmla="*/ 258 h 258"/>
              <a:gd name="T6" fmla="*/ 0 60000 65536"/>
              <a:gd name="T7" fmla="*/ 0 60000 65536"/>
              <a:gd name="T8" fmla="*/ 0 60000 65536"/>
              <a:gd name="T9" fmla="*/ 0 w 170"/>
              <a:gd name="T10" fmla="*/ 0 h 258"/>
              <a:gd name="T11" fmla="*/ 170 w 170"/>
              <a:gd name="T12" fmla="*/ 258 h 2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" h="258">
                <a:moveTo>
                  <a:pt x="156" y="0"/>
                </a:moveTo>
                <a:cubicBezTo>
                  <a:pt x="154" y="21"/>
                  <a:pt x="170" y="83"/>
                  <a:pt x="144" y="126"/>
                </a:cubicBezTo>
                <a:cubicBezTo>
                  <a:pt x="118" y="169"/>
                  <a:pt x="30" y="231"/>
                  <a:pt x="0" y="258"/>
                </a:cubicBezTo>
              </a:path>
            </a:pathLst>
          </a:custGeom>
          <a:noFill/>
          <a:ln w="15875" cap="flat" cmpd="sng">
            <a:solidFill>
              <a:srgbClr val="ED524F"/>
            </a:solidFill>
            <a:prstDash val="solid"/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874059" y="3870833"/>
            <a:ext cx="699247" cy="188258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20273" y="4030417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83860" y="2712570"/>
            <a:ext cx="418011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09431" y="3680603"/>
            <a:ext cx="418011" cy="40011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50067" y="3366246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9367" y="3372140"/>
            <a:ext cx="54864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A7116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2570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7" grpId="0"/>
      <p:bldP spid="26" grpId="0" animBg="1"/>
      <p:bldP spid="25" grpId="0" animBg="1"/>
      <p:bldP spid="25" grpId="1" animBg="1"/>
      <p:bldP spid="28" grpId="0" animBg="1"/>
      <p:bldP spid="28" grpId="1" animBg="1"/>
      <p:bldP spid="30" grpId="0" animBg="1"/>
      <p:bldP spid="30" grpId="1" animBg="1"/>
      <p:bldP spid="31" grpId="0"/>
      <p:bldP spid="49" grpId="0" animBg="1"/>
      <p:bldP spid="50" grpId="0" animBg="1"/>
      <p:bldP spid="50" grpId="1" animBg="1"/>
      <p:bldP spid="32" grpId="0" animBg="1"/>
      <p:bldP spid="3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– Example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66165" y="1528465"/>
          <a:ext cx="325967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9900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Sort the following elements in Ascending order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86000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7755" y="3313784"/>
          <a:ext cx="325967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6772825" y="2592585"/>
            <a:ext cx="640080" cy="64008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9594" y="2303041"/>
            <a:ext cx="2690160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000" b="1" dirty="0"/>
              <a:t>Step 3 : Apply Heap Sort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/>
              <p:cNvGraphicFramePr>
                <a:graphicFrameLocks noGrp="1"/>
              </p:cNvGraphicFramePr>
              <p:nvPr/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rgbClr val="0066FF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0125479"/>
                  </p:ext>
                </p:extLst>
              </p:nvPr>
            </p:nvGraphicFramePr>
            <p:xfrm>
              <a:off x="566654" y="2929881"/>
              <a:ext cx="326289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69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172049402"/>
                        </a:ext>
                      </a:extLst>
                    </a:gridCol>
                    <a:gridCol w="7061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777662976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864283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57123703"/>
                        </a:ext>
                      </a:extLst>
                    </a:gridCol>
                    <a:gridCol w="6365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531216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43" t="-1667" r="-40566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2241" t="-1667" r="-27069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4423" t="-1667" r="-201923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11429" t="-1667" r="-1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415385" t="-1667" r="-962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992241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/>
          <p:cNvSpPr txBox="1"/>
          <p:nvPr/>
        </p:nvSpPr>
        <p:spPr>
          <a:xfrm>
            <a:off x="9014011" y="260513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Already a Max Heap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9874" y="4706468"/>
            <a:ext cx="3200400" cy="1200329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A71160"/>
                </a:solidFill>
              </a:rPr>
              <a:t>Remove the last element from heap and the sorting is over.</a:t>
            </a:r>
          </a:p>
        </p:txBody>
      </p:sp>
      <p:sp>
        <p:nvSpPr>
          <p:cNvPr id="3" name="Rectangle 2"/>
          <p:cNvSpPr/>
          <p:nvPr/>
        </p:nvSpPr>
        <p:spPr>
          <a:xfrm>
            <a:off x="537882" y="3321423"/>
            <a:ext cx="640080" cy="5394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9070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/>
      <p:bldP spid="26" grpId="0" animBg="1"/>
      <p:bldP spid="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" y="832104"/>
            <a:ext cx="6163056" cy="430682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Heap sort?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l" fontAlgn="base">
              <a:lnSpc>
                <a:spcPct val="100000"/>
              </a:lnSpc>
              <a:buNone/>
            </a:pPr>
            <a:r>
              <a:rPr lang="en-US" b="1" dirty="0" err="1"/>
              <a:t>Heapsort</a:t>
            </a:r>
            <a:r>
              <a:rPr lang="en-US" b="1" dirty="0"/>
              <a:t>(</a:t>
            </a:r>
            <a:r>
              <a:rPr lang="en-US" b="1" dirty="0" err="1"/>
              <a:t>arr</a:t>
            </a:r>
            <a:r>
              <a:rPr lang="en-US" b="1" dirty="0"/>
              <a:t>)</a:t>
            </a:r>
          </a:p>
          <a:p>
            <a:pPr marL="457200" lvl="1" indent="0" algn="l" fontAlgn="base">
              <a:lnSpc>
                <a:spcPct val="100000"/>
              </a:lnSpc>
              <a:buNone/>
            </a:pPr>
            <a:r>
              <a:rPr lang="en-US" b="1" dirty="0"/>
              <a:t>{</a:t>
            </a:r>
          </a:p>
          <a:p>
            <a:pPr marL="457200" lvl="1" indent="0" algn="l" fontAlgn="base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b="1" dirty="0" err="1"/>
              <a:t>buildMaxHeap</a:t>
            </a:r>
            <a:r>
              <a:rPr lang="en-US" b="1" dirty="0"/>
              <a:t>(</a:t>
            </a:r>
            <a:r>
              <a:rPr lang="en-US" b="1" dirty="0" err="1"/>
              <a:t>arr</a:t>
            </a:r>
            <a:r>
              <a:rPr lang="en-US" b="1" dirty="0"/>
              <a:t>)</a:t>
            </a:r>
          </a:p>
          <a:p>
            <a:pPr marL="457200" lvl="1" indent="0" algn="l" fontAlgn="base">
              <a:lnSpc>
                <a:spcPct val="100000"/>
              </a:lnSpc>
              <a:buNone/>
            </a:pPr>
            <a:r>
              <a:rPr lang="en-US" dirty="0"/>
              <a:t>	for (int i = n - 1; i &gt;= 0; i--)</a:t>
            </a:r>
          </a:p>
          <a:p>
            <a:pPr marL="457200" lvl="1" indent="0" algn="l" fontAlgn="base">
              <a:lnSpc>
                <a:spcPct val="100000"/>
              </a:lnSpc>
              <a:buNone/>
            </a:pPr>
            <a:r>
              <a:rPr lang="en-US" dirty="0"/>
              <a:t>	 {</a:t>
            </a:r>
          </a:p>
          <a:p>
            <a:pPr marL="457200" lvl="1" indent="0" algn="l" fontAlgn="base">
              <a:lnSpc>
                <a:spcPct val="100000"/>
              </a:lnSpc>
              <a:buNone/>
            </a:pPr>
            <a:r>
              <a:rPr lang="en-US" dirty="0"/>
              <a:t>	 	swap(&amp;</a:t>
            </a:r>
            <a:r>
              <a:rPr lang="en-US" dirty="0" err="1"/>
              <a:t>arr</a:t>
            </a:r>
            <a:r>
              <a:rPr lang="en-US" dirty="0"/>
              <a:t>[0], &amp;</a:t>
            </a:r>
            <a:r>
              <a:rPr lang="en-US" dirty="0" err="1"/>
              <a:t>arr</a:t>
            </a:r>
            <a:r>
              <a:rPr lang="en-US" dirty="0"/>
              <a:t>[i]);</a:t>
            </a:r>
          </a:p>
          <a:p>
            <a:pPr marL="457200" lvl="1" indent="0" algn="l" fontAlgn="base">
              <a:lnSpc>
                <a:spcPct val="100000"/>
              </a:lnSpc>
              <a:buNone/>
            </a:pPr>
            <a:r>
              <a:rPr lang="en-US" dirty="0"/>
              <a:t>	  	</a:t>
            </a:r>
            <a:r>
              <a:rPr lang="en-US" b="1" dirty="0" err="1"/>
              <a:t>heapify</a:t>
            </a:r>
            <a:r>
              <a:rPr lang="en-US" b="1" dirty="0"/>
              <a:t>(arr,i,0);</a:t>
            </a:r>
          </a:p>
          <a:p>
            <a:pPr marL="457200" lvl="1" indent="0" algn="l" fontAlgn="base">
              <a:lnSpc>
                <a:spcPct val="100000"/>
              </a:lnSpc>
              <a:buNone/>
            </a:pPr>
            <a:r>
              <a:rPr lang="en-US" dirty="0"/>
              <a:t>  	}</a:t>
            </a:r>
          </a:p>
          <a:p>
            <a:pPr marL="457200" lvl="1" indent="0" algn="l" fontAlgn="base">
              <a:lnSpc>
                <a:spcPct val="100000"/>
              </a:lnSpc>
              <a:buNone/>
            </a:pP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386" y="3246602"/>
            <a:ext cx="2278435" cy="22784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466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Heap sort?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" y="3739896"/>
            <a:ext cx="4736592" cy="164592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dirty="0"/>
              <a:t>There are 2 major operations which are responsible for maintaining the heap</a:t>
            </a:r>
          </a:p>
          <a:p>
            <a:pPr marL="457200" indent="-457200" algn="l" fontAlgn="base">
              <a:buFont typeface="+mj-lt"/>
              <a:buAutoNum type="arabicPeriod" startAt="2"/>
            </a:pPr>
            <a:r>
              <a:rPr lang="en-US" b="1" dirty="0"/>
              <a:t>Build MAXHEAP or MINHEAP:</a:t>
            </a:r>
          </a:p>
          <a:p>
            <a:pPr lvl="1" fontAlgn="base"/>
            <a:r>
              <a:rPr lang="en-US" dirty="0"/>
              <a:t>This is the first function which is called to build the heap</a:t>
            </a:r>
          </a:p>
          <a:p>
            <a:pPr lvl="1" fontAlgn="base"/>
            <a:r>
              <a:rPr lang="en-US" dirty="0"/>
              <a:t>It </a:t>
            </a:r>
            <a:r>
              <a:rPr lang="en-US" b="1" dirty="0"/>
              <a:t>starts from the last parent </a:t>
            </a:r>
            <a:r>
              <a:rPr lang="en-US" dirty="0"/>
              <a:t>in the tree because that is the first instance where the order may get disturbed</a:t>
            </a:r>
          </a:p>
          <a:p>
            <a:pPr lvl="1" fontAlgn="base"/>
            <a:r>
              <a:rPr lang="en-US" dirty="0"/>
              <a:t>So it iterates from </a:t>
            </a:r>
            <a:r>
              <a:rPr lang="en-US" b="1" dirty="0"/>
              <a:t>i=n/2-1 to 0 </a:t>
            </a:r>
            <a:r>
              <a:rPr lang="en-US" dirty="0"/>
              <a:t>and call </a:t>
            </a:r>
            <a:r>
              <a:rPr lang="en-US" dirty="0" err="1"/>
              <a:t>heapify</a:t>
            </a:r>
            <a:r>
              <a:rPr lang="en-US" dirty="0"/>
              <a:t> on every parent</a:t>
            </a:r>
          </a:p>
          <a:p>
            <a:pPr marL="457200" lvl="1" indent="0" algn="l" fontAlgn="base">
              <a:buNone/>
            </a:pPr>
            <a:endParaRPr lang="nn-NO" dirty="0"/>
          </a:p>
          <a:p>
            <a:pPr marL="457200" lvl="1" indent="0" algn="l" fontAlgn="base">
              <a:buNone/>
            </a:pPr>
            <a:r>
              <a:rPr lang="nn-NO" b="1" dirty="0"/>
              <a:t>buildMaxHeap(arr)</a:t>
            </a:r>
          </a:p>
          <a:p>
            <a:pPr marL="457200" lvl="1" indent="0" algn="l" fontAlgn="base">
              <a:buNone/>
            </a:pPr>
            <a:r>
              <a:rPr lang="nn-NO" dirty="0"/>
              <a:t>	for(int i = n / 2 - 1; i &gt;= 0; i--)</a:t>
            </a:r>
          </a:p>
          <a:p>
            <a:pPr marL="457200" lvl="1" indent="0" algn="l" fontAlgn="base">
              <a:buNone/>
            </a:pPr>
            <a:r>
              <a:rPr lang="nn-NO" dirty="0"/>
              <a:t>     		 </a:t>
            </a:r>
            <a:r>
              <a:rPr lang="nn-NO" b="1" dirty="0"/>
              <a:t>heapify(arr, n,  i);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386" y="3246602"/>
            <a:ext cx="2278435" cy="22784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72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Heap sort?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dirty="0"/>
              <a:t>There are 2 major operations which are responsible for maintaining the heap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b="1" dirty="0" err="1"/>
              <a:t>Heapify</a:t>
            </a:r>
            <a:r>
              <a:rPr lang="en-US" b="1" dirty="0"/>
              <a:t>:</a:t>
            </a:r>
          </a:p>
          <a:p>
            <a:pPr lvl="1" fontAlgn="base"/>
            <a:r>
              <a:rPr lang="en-US" dirty="0"/>
              <a:t>If we are dealing with the max heap, it will find the index having max value among the node and its children</a:t>
            </a:r>
          </a:p>
          <a:p>
            <a:pPr lvl="1" fontAlgn="base"/>
            <a:r>
              <a:rPr lang="en-US" dirty="0"/>
              <a:t>If the index holding max value is not the parent, it will swap the parent with the child having the max value</a:t>
            </a:r>
          </a:p>
          <a:p>
            <a:pPr marL="457200" lvl="1" indent="0" algn="l" fontAlgn="base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386" y="3539210"/>
            <a:ext cx="2278435" cy="22784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778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- 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811365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Search for </a:t>
            </a:r>
            <a:r>
              <a:rPr lang="en-IN" sz="2400" b="1" dirty="0">
                <a:solidFill>
                  <a:srgbClr val="C00000"/>
                </a:solidFill>
              </a:rPr>
              <a:t>6 </a:t>
            </a:r>
            <a:r>
              <a:rPr lang="en-IN" sz="2400" b="1" dirty="0"/>
              <a:t>in given array</a:t>
            </a:r>
            <a:endParaRPr lang="en-US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22890"/>
              </p:ext>
            </p:extLst>
          </p:nvPr>
        </p:nvGraphicFramePr>
        <p:xfrm>
          <a:off x="2666999" y="1407460"/>
          <a:ext cx="7848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-1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752600" y="316006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52800" y="3155596"/>
            <a:ext cx="600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Key=6, No of Elements = 10, so left = 0, right=9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752600" y="361726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663604"/>
              </p:ext>
            </p:extLst>
          </p:nvPr>
        </p:nvGraphicFramePr>
        <p:xfrm>
          <a:off x="2667000" y="1910960"/>
          <a:ext cx="7848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52600" y="1917710"/>
            <a:ext cx="7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Index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46551" y="3684530"/>
            <a:ext cx="7674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middle index =</a:t>
            </a:r>
            <a:r>
              <a:rPr lang="en-IN" dirty="0"/>
              <a:t> (left + right) /2 = (0+9)/2 </a:t>
            </a:r>
            <a:r>
              <a:rPr lang="en-IN" b="1" dirty="0">
                <a:solidFill>
                  <a:srgbClr val="C00000"/>
                </a:solidFill>
              </a:rPr>
              <a:t>= 4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middle element value </a:t>
            </a:r>
            <a:r>
              <a:rPr lang="en-IN" dirty="0"/>
              <a:t>= a[4] = </a:t>
            </a:r>
            <a:r>
              <a:rPr lang="en-IN" b="1" dirty="0">
                <a:solidFill>
                  <a:srgbClr val="C00000"/>
                </a:solidFill>
              </a:rPr>
              <a:t>19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Key=6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less than </a:t>
            </a:r>
            <a:r>
              <a:rPr lang="en-IN" dirty="0"/>
              <a:t>middle element = </a:t>
            </a:r>
            <a:r>
              <a:rPr lang="en-IN" b="1" dirty="0">
                <a:solidFill>
                  <a:srgbClr val="C00000"/>
                </a:solidFill>
              </a:rPr>
              <a:t>19</a:t>
            </a:r>
            <a:r>
              <a:rPr lang="en-IN" dirty="0"/>
              <a:t>, so </a:t>
            </a:r>
            <a:r>
              <a:rPr lang="en-IN" b="1" dirty="0"/>
              <a:t>right</a:t>
            </a:r>
            <a:r>
              <a:rPr lang="en-IN" dirty="0"/>
              <a:t> = middle – 1 = 4 – 1 = </a:t>
            </a:r>
            <a:r>
              <a:rPr lang="en-IN" b="1" dirty="0">
                <a:solidFill>
                  <a:srgbClr val="C00000"/>
                </a:solidFill>
              </a:rPr>
              <a:t>3, left = 0 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223747"/>
              </p:ext>
            </p:extLst>
          </p:nvPr>
        </p:nvGraphicFramePr>
        <p:xfrm>
          <a:off x="2462665" y="4694640"/>
          <a:ext cx="7848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-1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72964"/>
              </p:ext>
            </p:extLst>
          </p:nvPr>
        </p:nvGraphicFramePr>
        <p:xfrm>
          <a:off x="2462666" y="5198140"/>
          <a:ext cx="7848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48266" y="5204890"/>
            <a:ext cx="7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Index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14501" y="5552038"/>
            <a:ext cx="618439" cy="614065"/>
            <a:chOff x="277985" y="3505200"/>
            <a:chExt cx="618439" cy="614065"/>
          </a:xfrm>
        </p:grpSpPr>
        <p:sp>
          <p:nvSpPr>
            <p:cNvPr id="18" name="TextBox 17"/>
            <p:cNvSpPr txBox="1"/>
            <p:nvPr/>
          </p:nvSpPr>
          <p:spPr>
            <a:xfrm>
              <a:off x="277985" y="3657600"/>
              <a:ext cx="618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left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93765" y="5605571"/>
            <a:ext cx="784510" cy="614065"/>
            <a:chOff x="194950" y="3505200"/>
            <a:chExt cx="784510" cy="614065"/>
          </a:xfrm>
        </p:grpSpPr>
        <p:sp>
          <p:nvSpPr>
            <p:cNvPr id="21" name="TextBox 20"/>
            <p:cNvSpPr txBox="1"/>
            <p:nvPr/>
          </p:nvSpPr>
          <p:spPr>
            <a:xfrm>
              <a:off x="194950" y="3657600"/>
              <a:ext cx="78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right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727426" y="2416263"/>
            <a:ext cx="618439" cy="614065"/>
            <a:chOff x="277985" y="3505200"/>
            <a:chExt cx="618439" cy="614065"/>
          </a:xfrm>
        </p:grpSpPr>
        <p:sp>
          <p:nvSpPr>
            <p:cNvPr id="24" name="TextBox 23"/>
            <p:cNvSpPr txBox="1"/>
            <p:nvPr/>
          </p:nvSpPr>
          <p:spPr>
            <a:xfrm>
              <a:off x="277985" y="3657600"/>
              <a:ext cx="618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left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9731090" y="2469796"/>
            <a:ext cx="784510" cy="614065"/>
            <a:chOff x="194950" y="3505200"/>
            <a:chExt cx="784510" cy="614065"/>
          </a:xfrm>
        </p:grpSpPr>
        <p:sp>
          <p:nvSpPr>
            <p:cNvPr id="27" name="TextBox 26"/>
            <p:cNvSpPr txBox="1"/>
            <p:nvPr/>
          </p:nvSpPr>
          <p:spPr>
            <a:xfrm>
              <a:off x="194950" y="3657600"/>
              <a:ext cx="78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right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752601" y="3617260"/>
            <a:ext cx="84388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203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  <p:bldP spid="16" grpId="0"/>
      <p:bldP spid="29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2116" y="755371"/>
            <a:ext cx="9422548" cy="5590565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Heap sort?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l" fontAlgn="base">
              <a:buNone/>
            </a:pPr>
            <a:r>
              <a:rPr lang="en-US" sz="2400" b="1" dirty="0" err="1"/>
              <a:t>heapify</a:t>
            </a:r>
            <a:r>
              <a:rPr lang="en-US" sz="2400" b="1" dirty="0"/>
              <a:t>(</a:t>
            </a:r>
            <a:r>
              <a:rPr lang="en-US" sz="2400" b="1" dirty="0" err="1"/>
              <a:t>arr</a:t>
            </a:r>
            <a:r>
              <a:rPr lang="en-US" sz="2400" b="1" dirty="0"/>
              <a:t> , n, i)   (i is the parent index)</a:t>
            </a:r>
          </a:p>
          <a:p>
            <a:pPr marL="457200" lvl="1" indent="0" algn="l" fontAlgn="base">
              <a:buNone/>
            </a:pPr>
            <a:r>
              <a:rPr lang="en-US" dirty="0"/>
              <a:t>	</a:t>
            </a:r>
            <a:r>
              <a:rPr lang="en-US" dirty="0" err="1"/>
              <a:t>maxIndex</a:t>
            </a:r>
            <a:r>
              <a:rPr lang="en-US" dirty="0"/>
              <a:t> = i;</a:t>
            </a:r>
          </a:p>
          <a:p>
            <a:pPr marL="457200" lvl="1" indent="0" algn="l" fontAlgn="base">
              <a:buNone/>
            </a:pPr>
            <a:r>
              <a:rPr lang="en-US" dirty="0"/>
              <a:t>	</a:t>
            </a:r>
            <a:r>
              <a:rPr lang="en-US" dirty="0" err="1"/>
              <a:t>leftChild</a:t>
            </a:r>
            <a:r>
              <a:rPr lang="en-US" dirty="0"/>
              <a:t> = 2*i + 1;</a:t>
            </a:r>
          </a:p>
          <a:p>
            <a:pPr marL="457200" lvl="1" indent="0" algn="l" fontAlgn="base">
              <a:buNone/>
            </a:pPr>
            <a:r>
              <a:rPr lang="en-US" dirty="0"/>
              <a:t>	</a:t>
            </a:r>
            <a:r>
              <a:rPr lang="en-US" dirty="0" err="1"/>
              <a:t>rightChild</a:t>
            </a:r>
            <a:r>
              <a:rPr lang="en-US" dirty="0"/>
              <a:t> = 2*i + 2;</a:t>
            </a:r>
          </a:p>
          <a:p>
            <a:pPr marL="457200" lvl="1" indent="0" algn="l" fontAlgn="base">
              <a:buNone/>
            </a:pPr>
            <a:r>
              <a:rPr lang="en-US" dirty="0"/>
              <a:t>    	if( </a:t>
            </a:r>
            <a:r>
              <a:rPr lang="en-US" dirty="0" err="1"/>
              <a:t>leftChild</a:t>
            </a:r>
            <a:r>
              <a:rPr lang="en-US" dirty="0"/>
              <a:t>&lt;n </a:t>
            </a:r>
            <a:r>
              <a:rPr lang="en-US" b="1" dirty="0"/>
              <a:t>&amp;&amp;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leftChild</a:t>
            </a:r>
            <a:r>
              <a:rPr lang="en-US" dirty="0"/>
              <a:t>] &gt;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maxIndex</a:t>
            </a:r>
            <a:r>
              <a:rPr lang="en-US" dirty="0"/>
              <a:t>])</a:t>
            </a:r>
          </a:p>
          <a:p>
            <a:pPr marL="457200" lvl="1" indent="0" algn="l" fontAlgn="base">
              <a:buNone/>
            </a:pPr>
            <a:r>
              <a:rPr lang="en-US" dirty="0"/>
              <a:t>		</a:t>
            </a:r>
            <a:r>
              <a:rPr lang="en-US" dirty="0" err="1"/>
              <a:t>maxIndex</a:t>
            </a:r>
            <a:r>
              <a:rPr lang="en-US" dirty="0"/>
              <a:t> = </a:t>
            </a:r>
            <a:r>
              <a:rPr lang="en-US" dirty="0" err="1"/>
              <a:t>leftChild</a:t>
            </a:r>
            <a:r>
              <a:rPr lang="en-US" dirty="0"/>
              <a:t>;</a:t>
            </a:r>
          </a:p>
          <a:p>
            <a:pPr marL="457200" lvl="1" indent="0" algn="l" fontAlgn="base">
              <a:buNone/>
            </a:pPr>
            <a:r>
              <a:rPr lang="en-US" dirty="0"/>
              <a:t>	if( </a:t>
            </a:r>
            <a:r>
              <a:rPr lang="en-US" dirty="0" err="1"/>
              <a:t>rightChild</a:t>
            </a:r>
            <a:r>
              <a:rPr lang="en-US" dirty="0"/>
              <a:t>&lt;n </a:t>
            </a:r>
            <a:r>
              <a:rPr lang="en-US" b="1" dirty="0"/>
              <a:t>&amp;&amp;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rightChild</a:t>
            </a:r>
            <a:r>
              <a:rPr lang="en-US" dirty="0"/>
              <a:t>] &gt;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maxIndex</a:t>
            </a:r>
            <a:r>
              <a:rPr lang="en-US" dirty="0"/>
              <a:t>])</a:t>
            </a:r>
          </a:p>
          <a:p>
            <a:pPr marL="457200" lvl="1" indent="0" algn="l" fontAlgn="base">
              <a:buNone/>
            </a:pPr>
            <a:r>
              <a:rPr lang="en-US" dirty="0"/>
              <a:t>		</a:t>
            </a:r>
            <a:r>
              <a:rPr lang="en-US" dirty="0" err="1"/>
              <a:t>maxIndex</a:t>
            </a:r>
            <a:r>
              <a:rPr lang="en-US" dirty="0"/>
              <a:t> = </a:t>
            </a:r>
            <a:r>
              <a:rPr lang="en-US" dirty="0" err="1"/>
              <a:t>rightChild</a:t>
            </a:r>
            <a:r>
              <a:rPr lang="en-US" dirty="0"/>
              <a:t>;</a:t>
            </a:r>
          </a:p>
          <a:p>
            <a:pPr marL="457200" lvl="1" indent="0" algn="l" fontAlgn="base">
              <a:buNone/>
            </a:pPr>
            <a:r>
              <a:rPr lang="en-US" dirty="0"/>
              <a:t>    	if(i != </a:t>
            </a:r>
            <a:r>
              <a:rPr lang="en-US" dirty="0" err="1"/>
              <a:t>maxIndex</a:t>
            </a:r>
            <a:r>
              <a:rPr lang="en-US" dirty="0"/>
              <a:t>)</a:t>
            </a:r>
          </a:p>
          <a:p>
            <a:pPr marL="457200" lvl="1" indent="0" algn="l" fontAlgn="base">
              <a:buNone/>
            </a:pPr>
            <a:r>
              <a:rPr lang="en-US" dirty="0"/>
              <a:t>          		swap(</a:t>
            </a:r>
            <a:r>
              <a:rPr lang="en-US" dirty="0" err="1"/>
              <a:t>arr</a:t>
            </a:r>
            <a:r>
              <a:rPr lang="en-US" dirty="0"/>
              <a:t>[i],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maxIndex</a:t>
            </a:r>
            <a:r>
              <a:rPr lang="en-US" dirty="0"/>
              <a:t>])</a:t>
            </a:r>
          </a:p>
          <a:p>
            <a:pPr marL="457200" lvl="1" indent="0" algn="l" fontAlgn="base">
              <a:buNone/>
            </a:pPr>
            <a:r>
              <a:rPr lang="en-US" dirty="0"/>
              <a:t>			</a:t>
            </a:r>
            <a:r>
              <a:rPr lang="en-US" dirty="0" err="1"/>
              <a:t>heapify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n, </a:t>
            </a:r>
            <a:r>
              <a:rPr lang="en-US" b="1" dirty="0" err="1"/>
              <a:t>maxIndex</a:t>
            </a:r>
            <a:r>
              <a:rPr lang="en-US" dirty="0"/>
              <a:t>) //</a:t>
            </a:r>
            <a:r>
              <a:rPr lang="en-US" dirty="0" err="1"/>
              <a:t>heapify</a:t>
            </a:r>
            <a:r>
              <a:rPr lang="en-US" dirty="0"/>
              <a:t> the affected sub-tree recursively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386" y="3539210"/>
            <a:ext cx="2278435" cy="22784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041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778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Technique that involves dividing elements into </a:t>
            </a:r>
            <a:r>
              <a:rPr lang="en-IN" dirty="0">
                <a:solidFill>
                  <a:schemeClr val="accent6"/>
                </a:solidFill>
              </a:rPr>
              <a:t>various groups or bucket</a:t>
            </a:r>
            <a:r>
              <a:rPr lang="en-IN" dirty="0">
                <a:solidFill>
                  <a:srgbClr val="FF0000"/>
                </a:solidFill>
              </a:rPr>
              <a:t>.</a:t>
            </a:r>
          </a:p>
          <a:p>
            <a:r>
              <a:rPr lang="en-IN" dirty="0"/>
              <a:t> This bucket are formed by </a:t>
            </a:r>
            <a:r>
              <a:rPr lang="en-IN" dirty="0">
                <a:solidFill>
                  <a:schemeClr val="accent6"/>
                </a:solidFill>
              </a:rPr>
              <a:t>uniformly distributing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the elements</a:t>
            </a:r>
          </a:p>
          <a:p>
            <a:r>
              <a:rPr lang="en-IN" dirty="0"/>
              <a:t>Once the elements are divided into buckets , they can be sorted using </a:t>
            </a:r>
            <a:r>
              <a:rPr lang="en-IN" dirty="0">
                <a:solidFill>
                  <a:schemeClr val="accent6"/>
                </a:solidFill>
              </a:rPr>
              <a:t>one other sorting algorithm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like insertion sort</a:t>
            </a:r>
          </a:p>
          <a:p>
            <a:r>
              <a:rPr lang="en-IN" dirty="0">
                <a:solidFill>
                  <a:schemeClr val="accent6"/>
                </a:solidFill>
              </a:rPr>
              <a:t>Time Complexity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for best and average cases is </a:t>
            </a:r>
            <a:r>
              <a:rPr lang="en-IN" dirty="0">
                <a:solidFill>
                  <a:schemeClr val="accent6"/>
                </a:solidFill>
              </a:rPr>
              <a:t>O(</a:t>
            </a:r>
            <a:r>
              <a:rPr lang="en-IN" dirty="0" err="1">
                <a:solidFill>
                  <a:schemeClr val="accent6"/>
                </a:solidFill>
              </a:rPr>
              <a:t>n+k</a:t>
            </a:r>
            <a:r>
              <a:rPr lang="en-IN" dirty="0">
                <a:solidFill>
                  <a:schemeClr val="accent6"/>
                </a:solidFill>
              </a:rPr>
              <a:t>)</a:t>
            </a:r>
            <a:r>
              <a:rPr lang="en-IN" dirty="0"/>
              <a:t>, and for worst cases is </a:t>
            </a:r>
            <a:r>
              <a:rPr lang="en-IN" dirty="0">
                <a:solidFill>
                  <a:schemeClr val="accent6"/>
                </a:solidFill>
              </a:rPr>
              <a:t>O(n</a:t>
            </a:r>
            <a:r>
              <a:rPr lang="en-IN" baseline="30000" dirty="0">
                <a:solidFill>
                  <a:schemeClr val="accent6"/>
                </a:solidFill>
              </a:rPr>
              <a:t>2</a:t>
            </a:r>
            <a:r>
              <a:rPr lang="en-IN" dirty="0">
                <a:solidFill>
                  <a:schemeClr val="accent6"/>
                </a:solidFill>
              </a:rPr>
              <a:t>). </a:t>
            </a:r>
            <a:r>
              <a:rPr lang="en-IN" dirty="0"/>
              <a:t>Here n is total no. of elements and k is the no. of the bucket.</a:t>
            </a:r>
          </a:p>
          <a:p>
            <a:r>
              <a:rPr lang="en-IN" dirty="0"/>
              <a:t>Commonly used</a:t>
            </a:r>
          </a:p>
          <a:p>
            <a:pPr lvl="1"/>
            <a:r>
              <a:rPr lang="en-IN" dirty="0"/>
              <a:t>With</a:t>
            </a:r>
            <a:r>
              <a:rPr lang="en-IN" dirty="0">
                <a:solidFill>
                  <a:schemeClr val="accent6"/>
                </a:solidFill>
              </a:rPr>
              <a:t> floating point</a:t>
            </a:r>
            <a:r>
              <a:rPr lang="en-IN" dirty="0"/>
              <a:t> values</a:t>
            </a:r>
          </a:p>
          <a:p>
            <a:pPr lvl="1"/>
            <a:r>
              <a:rPr lang="en-IN" dirty="0"/>
              <a:t>When </a:t>
            </a:r>
            <a:r>
              <a:rPr lang="en-IN" dirty="0">
                <a:solidFill>
                  <a:schemeClr val="accent6"/>
                </a:solidFill>
              </a:rPr>
              <a:t>input is distributed uniformly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over a range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1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Cont.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3124" y="811308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3584" y="2405594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 :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0F0C0B-EEFE-35AF-C726-47A04ACC90CA}"/>
              </a:ext>
            </a:extLst>
          </p:cNvPr>
          <p:cNvSpPr txBox="1"/>
          <p:nvPr/>
        </p:nvSpPr>
        <p:spPr>
          <a:xfrm>
            <a:off x="3005492" y="2393788"/>
            <a:ext cx="6195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Take 10 buckets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endParaRPr lang="en-IN" dirty="0"/>
          </a:p>
        </p:txBody>
      </p:sp>
      <p:graphicFrame>
        <p:nvGraphicFramePr>
          <p:cNvPr id="49" name="Table 19">
            <a:extLst>
              <a:ext uri="{FF2B5EF4-FFF2-40B4-BE49-F238E27FC236}">
                <a16:creationId xmlns:a16="http://schemas.microsoft.com/office/drawing/2014/main" id="{ABD05B13-1812-7462-F655-89D825D2C52C}"/>
              </a:ext>
            </a:extLst>
          </p:cNvPr>
          <p:cNvGraphicFramePr>
            <a:graphicFrameLocks noGrp="1"/>
          </p:cNvGraphicFramePr>
          <p:nvPr/>
        </p:nvGraphicFramePr>
        <p:xfrm>
          <a:off x="8251015" y="2763120"/>
          <a:ext cx="633478" cy="3708400"/>
        </p:xfrm>
        <a:graphic>
          <a:graphicData uri="http://schemas.openxmlformats.org/drawingml/2006/table">
            <a:tbl>
              <a:tblPr firstRow="1" bandRow="1"/>
              <a:tblGrid>
                <a:gridCol w="633478">
                  <a:extLst>
                    <a:ext uri="{9D8B030D-6E8A-4147-A177-3AD203B41FA5}">
                      <a16:colId xmlns:a16="http://schemas.microsoft.com/office/drawing/2014/main" val="3745407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09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8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72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17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5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5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491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62191AB-8F6F-D269-0CD9-1DDE4835E17B}"/>
              </a:ext>
            </a:extLst>
          </p:cNvPr>
          <p:cNvSpPr/>
          <p:nvPr/>
        </p:nvSpPr>
        <p:spPr>
          <a:xfrm>
            <a:off x="5721594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D69396-7B26-E3BA-B6E5-894CCE38B3A5}"/>
              </a:ext>
            </a:extLst>
          </p:cNvPr>
          <p:cNvSpPr/>
          <p:nvPr/>
        </p:nvSpPr>
        <p:spPr>
          <a:xfrm>
            <a:off x="5090658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A3B7C2-790F-8CF3-2F69-18C284CDD044}"/>
              </a:ext>
            </a:extLst>
          </p:cNvPr>
          <p:cNvSpPr/>
          <p:nvPr/>
        </p:nvSpPr>
        <p:spPr>
          <a:xfrm>
            <a:off x="4459722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AABF5-5D55-4A3C-4575-60417924993A}"/>
              </a:ext>
            </a:extLst>
          </p:cNvPr>
          <p:cNvSpPr/>
          <p:nvPr/>
        </p:nvSpPr>
        <p:spPr>
          <a:xfrm>
            <a:off x="3828786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BEF196-6D1C-C7B8-57F0-7D73898E5211}"/>
              </a:ext>
            </a:extLst>
          </p:cNvPr>
          <p:cNvSpPr/>
          <p:nvPr/>
        </p:nvSpPr>
        <p:spPr>
          <a:xfrm>
            <a:off x="6352530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5C5337-B535-A326-DE26-7099A0F2F2DD}"/>
              </a:ext>
            </a:extLst>
          </p:cNvPr>
          <p:cNvSpPr/>
          <p:nvPr/>
        </p:nvSpPr>
        <p:spPr>
          <a:xfrm>
            <a:off x="6983466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0.45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8FE2B5-BEF6-5035-8C4A-C5B474CC7108}"/>
              </a:ext>
            </a:extLst>
          </p:cNvPr>
          <p:cNvSpPr/>
          <p:nvPr/>
        </p:nvSpPr>
        <p:spPr>
          <a:xfrm>
            <a:off x="7614402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0.56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74B065-F49D-F455-4D92-8D699E7C07F6}"/>
              </a:ext>
            </a:extLst>
          </p:cNvPr>
          <p:cNvSpPr/>
          <p:nvPr/>
        </p:nvSpPr>
        <p:spPr>
          <a:xfrm>
            <a:off x="8245338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0.58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4E808-E28C-426E-6240-F696A181AD46}"/>
              </a:ext>
            </a:extLst>
          </p:cNvPr>
          <p:cNvSpPr/>
          <p:nvPr/>
        </p:nvSpPr>
        <p:spPr>
          <a:xfrm>
            <a:off x="8877207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273F58-58CE-BD76-2A22-EEF2F927B40A}"/>
              </a:ext>
            </a:extLst>
          </p:cNvPr>
          <p:cNvSpPr/>
          <p:nvPr/>
        </p:nvSpPr>
        <p:spPr>
          <a:xfrm>
            <a:off x="3197850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0.64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830FE5-30BB-92D2-E60F-7D3CB0382D36}"/>
              </a:ext>
            </a:extLst>
          </p:cNvPr>
          <p:cNvSpPr/>
          <p:nvPr/>
        </p:nvSpPr>
        <p:spPr>
          <a:xfrm>
            <a:off x="2566914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0.13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C888BC-E551-587B-3739-3275808BAB98}"/>
              </a:ext>
            </a:extLst>
          </p:cNvPr>
          <p:cNvSpPr/>
          <p:nvPr/>
        </p:nvSpPr>
        <p:spPr>
          <a:xfrm>
            <a:off x="1935978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74498C-D964-F62F-E2BD-E36BCFEC3190}"/>
              </a:ext>
            </a:extLst>
          </p:cNvPr>
          <p:cNvSpPr/>
          <p:nvPr/>
        </p:nvSpPr>
        <p:spPr>
          <a:xfrm>
            <a:off x="9507210" y="1416669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0.68</a:t>
            </a:r>
          </a:p>
        </p:txBody>
      </p:sp>
    </p:spTree>
    <p:extLst>
      <p:ext uri="{BB962C8B-B14F-4D97-AF65-F5344CB8AC3E}">
        <p14:creationId xmlns:p14="http://schemas.microsoft.com/office/powerpoint/2010/main" val="97591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Bucket Sort Cont.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A300EE-A95A-2899-96A5-BF584809A8DD}"/>
              </a:ext>
            </a:extLst>
          </p:cNvPr>
          <p:cNvCxnSpPr/>
          <p:nvPr/>
        </p:nvCxnSpPr>
        <p:spPr>
          <a:xfrm>
            <a:off x="798576" y="1689812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E09AC6-BD67-ACE6-E931-AA0E7E7E725B}"/>
              </a:ext>
            </a:extLst>
          </p:cNvPr>
          <p:cNvSpPr txBox="1"/>
          <p:nvPr/>
        </p:nvSpPr>
        <p:spPr>
          <a:xfrm>
            <a:off x="798576" y="1689812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2 :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CA1AFD-B7FE-043B-C1F4-B0182C629784}"/>
              </a:ext>
            </a:extLst>
          </p:cNvPr>
          <p:cNvSpPr txBox="1"/>
          <p:nvPr/>
        </p:nvSpPr>
        <p:spPr>
          <a:xfrm>
            <a:off x="1867570" y="1734944"/>
            <a:ext cx="7642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now multiply elements of the array by 10(size of Input array) and insert that element in bucket of index of element’s integer number</a:t>
            </a:r>
            <a:endParaRPr lang="en-IN" dirty="0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EB335537-EAFC-11A6-81D9-E12C849044CA}"/>
              </a:ext>
            </a:extLst>
          </p:cNvPr>
          <p:cNvGraphicFramePr>
            <a:graphicFrameLocks noGrp="1"/>
          </p:cNvGraphicFramePr>
          <p:nvPr/>
        </p:nvGraphicFramePr>
        <p:xfrm>
          <a:off x="1031902" y="2819045"/>
          <a:ext cx="633478" cy="3708400"/>
        </p:xfrm>
        <a:graphic>
          <a:graphicData uri="http://schemas.openxmlformats.org/drawingml/2006/table">
            <a:tbl>
              <a:tblPr firstRow="1" bandRow="1"/>
              <a:tblGrid>
                <a:gridCol w="633478">
                  <a:extLst>
                    <a:ext uri="{9D8B030D-6E8A-4147-A177-3AD203B41FA5}">
                      <a16:colId xmlns:a16="http://schemas.microsoft.com/office/drawing/2014/main" val="3745407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09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8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72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17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5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5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4910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45664E8-B531-8840-7FC2-6FD1EF4D2BB3}"/>
              </a:ext>
            </a:extLst>
          </p:cNvPr>
          <p:cNvSpPr txBox="1"/>
          <p:nvPr/>
        </p:nvSpPr>
        <p:spPr>
          <a:xfrm>
            <a:off x="4989576" y="2971213"/>
            <a:ext cx="6205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0.79*10 = 7.9 so insert 0.79 to the bucket of index 7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83BF55-8C05-550E-81B7-1B0040A4BE1F}"/>
              </a:ext>
            </a:extLst>
          </p:cNvPr>
          <p:cNvCxnSpPr>
            <a:cxnSpLocks/>
          </p:cNvCxnSpPr>
          <p:nvPr/>
        </p:nvCxnSpPr>
        <p:spPr>
          <a:xfrm>
            <a:off x="1695360" y="5603300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1BD0674-96FB-289A-E929-970AE86E5FC0}"/>
              </a:ext>
            </a:extLst>
          </p:cNvPr>
          <p:cNvSpPr/>
          <p:nvPr/>
        </p:nvSpPr>
        <p:spPr>
          <a:xfrm>
            <a:off x="2269183" y="5462879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0.79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D6F1C7-C256-D7B8-B71C-CECE2216ADA6}"/>
              </a:ext>
            </a:extLst>
          </p:cNvPr>
          <p:cNvCxnSpPr>
            <a:cxnSpLocks/>
          </p:cNvCxnSpPr>
          <p:nvPr/>
        </p:nvCxnSpPr>
        <p:spPr>
          <a:xfrm>
            <a:off x="1695360" y="3389454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0C8885E-29AA-98DE-0636-6C0448B571FE}"/>
              </a:ext>
            </a:extLst>
          </p:cNvPr>
          <p:cNvSpPr/>
          <p:nvPr/>
        </p:nvSpPr>
        <p:spPr>
          <a:xfrm>
            <a:off x="2269183" y="3249033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0.13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6779D8-50A8-9E0E-F589-236B39262DF0}"/>
              </a:ext>
            </a:extLst>
          </p:cNvPr>
          <p:cNvCxnSpPr>
            <a:cxnSpLocks/>
          </p:cNvCxnSpPr>
          <p:nvPr/>
        </p:nvCxnSpPr>
        <p:spPr>
          <a:xfrm>
            <a:off x="1695360" y="5252248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208B357-30B5-FEE5-55E2-E55C40AF4FF7}"/>
              </a:ext>
            </a:extLst>
          </p:cNvPr>
          <p:cNvSpPr/>
          <p:nvPr/>
        </p:nvSpPr>
        <p:spPr>
          <a:xfrm>
            <a:off x="2269183" y="5111827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0.64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6FDBC3-EEAC-FE98-4E64-4D733B01075C}"/>
              </a:ext>
            </a:extLst>
          </p:cNvPr>
          <p:cNvSpPr txBox="1"/>
          <p:nvPr/>
        </p:nvSpPr>
        <p:spPr>
          <a:xfrm>
            <a:off x="4989576" y="3340545"/>
            <a:ext cx="6205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0.13*10 = 1.3 so insert 0.1</a:t>
            </a:r>
            <a:r>
              <a:rPr lang="en-IN" dirty="0"/>
              <a:t>3</a:t>
            </a:r>
            <a:r>
              <a:rPr lang="en-IN" sz="1800" dirty="0"/>
              <a:t> to the bucket of index</a:t>
            </a:r>
            <a:r>
              <a:rPr lang="en-IN" dirty="0"/>
              <a:t> 1</a:t>
            </a:r>
            <a:r>
              <a:rPr lang="en-IN" sz="1800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8FDE48-2571-9898-55EC-C820824F0F37}"/>
              </a:ext>
            </a:extLst>
          </p:cNvPr>
          <p:cNvSpPr txBox="1"/>
          <p:nvPr/>
        </p:nvSpPr>
        <p:spPr>
          <a:xfrm>
            <a:off x="4989576" y="3720617"/>
            <a:ext cx="6205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0.64*10 = 6.4 so insert 0.64 to the bucket of index 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17697A-6A31-F064-4C97-9BF3808B08BD}"/>
              </a:ext>
            </a:extLst>
          </p:cNvPr>
          <p:cNvSpPr txBox="1"/>
          <p:nvPr/>
        </p:nvSpPr>
        <p:spPr>
          <a:xfrm>
            <a:off x="749695" y="931386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Input array: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E83F6D-5764-EBC3-5985-C8A865B12120}"/>
              </a:ext>
            </a:extLst>
          </p:cNvPr>
          <p:cNvSpPr/>
          <p:nvPr/>
        </p:nvSpPr>
        <p:spPr>
          <a:xfrm>
            <a:off x="5750708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D72151-08D6-21B7-7565-C0554D68B150}"/>
              </a:ext>
            </a:extLst>
          </p:cNvPr>
          <p:cNvSpPr/>
          <p:nvPr/>
        </p:nvSpPr>
        <p:spPr>
          <a:xfrm>
            <a:off x="5119772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3933C3-93E6-0730-FE6E-FA1B1FFF2980}"/>
              </a:ext>
            </a:extLst>
          </p:cNvPr>
          <p:cNvSpPr/>
          <p:nvPr/>
        </p:nvSpPr>
        <p:spPr>
          <a:xfrm>
            <a:off x="4488836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71458F-EF91-66A9-4C2D-39B4C221E5C2}"/>
              </a:ext>
            </a:extLst>
          </p:cNvPr>
          <p:cNvSpPr/>
          <p:nvPr/>
        </p:nvSpPr>
        <p:spPr>
          <a:xfrm>
            <a:off x="3857900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80D093-005F-5A0D-2A46-6C7853C2FB9C}"/>
              </a:ext>
            </a:extLst>
          </p:cNvPr>
          <p:cNvSpPr/>
          <p:nvPr/>
        </p:nvSpPr>
        <p:spPr>
          <a:xfrm>
            <a:off x="6381644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0A7717-7FBB-B251-0ED9-21E7DC2C2BBF}"/>
              </a:ext>
            </a:extLst>
          </p:cNvPr>
          <p:cNvSpPr/>
          <p:nvPr/>
        </p:nvSpPr>
        <p:spPr>
          <a:xfrm>
            <a:off x="7012580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0.45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7668B2-0529-CB47-B81C-44A9B4B49642}"/>
              </a:ext>
            </a:extLst>
          </p:cNvPr>
          <p:cNvSpPr/>
          <p:nvPr/>
        </p:nvSpPr>
        <p:spPr>
          <a:xfrm>
            <a:off x="7643516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0.56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AF6E8A-066A-589D-D3DB-25EB7B997FB8}"/>
              </a:ext>
            </a:extLst>
          </p:cNvPr>
          <p:cNvSpPr/>
          <p:nvPr/>
        </p:nvSpPr>
        <p:spPr>
          <a:xfrm>
            <a:off x="8274452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0.58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4772C9-2104-1015-7C01-61B955AC523D}"/>
              </a:ext>
            </a:extLst>
          </p:cNvPr>
          <p:cNvSpPr/>
          <p:nvPr/>
        </p:nvSpPr>
        <p:spPr>
          <a:xfrm>
            <a:off x="8906321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C397B7-90E2-4795-FD2E-959A8E004307}"/>
              </a:ext>
            </a:extLst>
          </p:cNvPr>
          <p:cNvSpPr/>
          <p:nvPr/>
        </p:nvSpPr>
        <p:spPr>
          <a:xfrm>
            <a:off x="3226964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0.64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0E717E-FC20-99D7-D6DB-383F89559479}"/>
              </a:ext>
            </a:extLst>
          </p:cNvPr>
          <p:cNvSpPr/>
          <p:nvPr/>
        </p:nvSpPr>
        <p:spPr>
          <a:xfrm>
            <a:off x="2596028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0.13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1C1ABD-0FF0-1215-4B90-BBF7ED517951}"/>
              </a:ext>
            </a:extLst>
          </p:cNvPr>
          <p:cNvSpPr/>
          <p:nvPr/>
        </p:nvSpPr>
        <p:spPr>
          <a:xfrm>
            <a:off x="1965092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0.79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1EBE34-2D61-29E0-09E8-D3D8FEE48690}"/>
              </a:ext>
            </a:extLst>
          </p:cNvPr>
          <p:cNvSpPr/>
          <p:nvPr/>
        </p:nvSpPr>
        <p:spPr>
          <a:xfrm>
            <a:off x="9536324" y="952304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0.68</a:t>
            </a:r>
          </a:p>
        </p:txBody>
      </p:sp>
    </p:spTree>
    <p:extLst>
      <p:ext uri="{BB962C8B-B14F-4D97-AF65-F5344CB8AC3E}">
        <p14:creationId xmlns:p14="http://schemas.microsoft.com/office/powerpoint/2010/main" val="336645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/>
      <p:bldP spid="23" grpId="0" animBg="1"/>
      <p:bldP spid="30" grpId="0" animBg="1"/>
      <p:bldP spid="32" grpId="0" animBg="1"/>
      <p:bldP spid="6" grpId="0"/>
      <p:bldP spid="3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Cont.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1D6A0BF-239B-1590-2863-CA14DC4EAFD4}"/>
              </a:ext>
            </a:extLst>
          </p:cNvPr>
          <p:cNvCxnSpPr/>
          <p:nvPr/>
        </p:nvCxnSpPr>
        <p:spPr>
          <a:xfrm>
            <a:off x="780288" y="1680668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F0FABB2-6029-B87F-AA21-0BDCBBB96DCF}"/>
              </a:ext>
            </a:extLst>
          </p:cNvPr>
          <p:cNvSpPr txBox="1"/>
          <p:nvPr/>
        </p:nvSpPr>
        <p:spPr>
          <a:xfrm>
            <a:off x="780288" y="1680668"/>
            <a:ext cx="88998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3 :</a:t>
            </a:r>
            <a:endParaRPr lang="en-US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1071E6-5739-2BA1-F679-3D3C6471E02C}"/>
              </a:ext>
            </a:extLst>
          </p:cNvPr>
          <p:cNvSpPr txBox="1"/>
          <p:nvPr/>
        </p:nvSpPr>
        <p:spPr>
          <a:xfrm>
            <a:off x="1849282" y="1725800"/>
            <a:ext cx="7642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If there is two number in one bucket then we have apply insertion sort internally</a:t>
            </a:r>
            <a:endParaRPr lang="en-IN" dirty="0"/>
          </a:p>
        </p:txBody>
      </p:sp>
      <p:graphicFrame>
        <p:nvGraphicFramePr>
          <p:cNvPr id="56" name="Table 19">
            <a:extLst>
              <a:ext uri="{FF2B5EF4-FFF2-40B4-BE49-F238E27FC236}">
                <a16:creationId xmlns:a16="http://schemas.microsoft.com/office/drawing/2014/main" id="{F7C948D2-E018-F491-586A-474FCD77CDC8}"/>
              </a:ext>
            </a:extLst>
          </p:cNvPr>
          <p:cNvGraphicFramePr>
            <a:graphicFrameLocks noGrp="1"/>
          </p:cNvGraphicFramePr>
          <p:nvPr/>
        </p:nvGraphicFramePr>
        <p:xfrm>
          <a:off x="1013614" y="2809901"/>
          <a:ext cx="633478" cy="3708400"/>
        </p:xfrm>
        <a:graphic>
          <a:graphicData uri="http://schemas.openxmlformats.org/drawingml/2006/table">
            <a:tbl>
              <a:tblPr firstRow="1" bandRow="1"/>
              <a:tblGrid>
                <a:gridCol w="633478">
                  <a:extLst>
                    <a:ext uri="{9D8B030D-6E8A-4147-A177-3AD203B41FA5}">
                      <a16:colId xmlns:a16="http://schemas.microsoft.com/office/drawing/2014/main" val="3745407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09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8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72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17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5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5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49105"/>
                  </a:ext>
                </a:extLst>
              </a:tr>
            </a:tbl>
          </a:graphicData>
        </a:graphic>
      </p:graphicFrame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E61B376-CBE5-365F-3002-E96E2D1EA767}"/>
              </a:ext>
            </a:extLst>
          </p:cNvPr>
          <p:cNvCxnSpPr>
            <a:cxnSpLocks/>
          </p:cNvCxnSpPr>
          <p:nvPr/>
        </p:nvCxnSpPr>
        <p:spPr>
          <a:xfrm>
            <a:off x="1677072" y="5594156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BB6B463-6257-3E46-68F0-D5F630EB7441}"/>
              </a:ext>
            </a:extLst>
          </p:cNvPr>
          <p:cNvSpPr/>
          <p:nvPr/>
        </p:nvSpPr>
        <p:spPr>
          <a:xfrm>
            <a:off x="2250895" y="5453735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0.79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BF9DD1F-B263-6DB8-1424-C08534107E9E}"/>
              </a:ext>
            </a:extLst>
          </p:cNvPr>
          <p:cNvCxnSpPr>
            <a:cxnSpLocks/>
          </p:cNvCxnSpPr>
          <p:nvPr/>
        </p:nvCxnSpPr>
        <p:spPr>
          <a:xfrm>
            <a:off x="1677072" y="3380310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DEAC94D4-BBBD-0C78-6F31-1EDA0B8D787F}"/>
              </a:ext>
            </a:extLst>
          </p:cNvPr>
          <p:cNvSpPr/>
          <p:nvPr/>
        </p:nvSpPr>
        <p:spPr>
          <a:xfrm>
            <a:off x="2250895" y="3239889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0.13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66AE702-439B-BAD1-F2B6-7C3A01344931}"/>
              </a:ext>
            </a:extLst>
          </p:cNvPr>
          <p:cNvCxnSpPr>
            <a:cxnSpLocks/>
          </p:cNvCxnSpPr>
          <p:nvPr/>
        </p:nvCxnSpPr>
        <p:spPr>
          <a:xfrm>
            <a:off x="1677072" y="5243104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A7FAF688-BB9E-3CAE-8A46-7F40B5F276B3}"/>
              </a:ext>
            </a:extLst>
          </p:cNvPr>
          <p:cNvSpPr/>
          <p:nvPr/>
        </p:nvSpPr>
        <p:spPr>
          <a:xfrm>
            <a:off x="2250895" y="5102683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0.64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0F8C96-23F5-2DEA-00F6-535EA342529B}"/>
              </a:ext>
            </a:extLst>
          </p:cNvPr>
          <p:cNvSpPr txBox="1"/>
          <p:nvPr/>
        </p:nvSpPr>
        <p:spPr>
          <a:xfrm>
            <a:off x="5670376" y="2952576"/>
            <a:ext cx="532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 we have 0.72 which goes to bucket number 7 so we have to apply insertion sort between 0.79 and 0.72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943DAD-C8D3-D2CD-ADDC-9CD676AA49AB}"/>
              </a:ext>
            </a:extLst>
          </p:cNvPr>
          <p:cNvSpPr txBox="1"/>
          <p:nvPr/>
        </p:nvSpPr>
        <p:spPr>
          <a:xfrm>
            <a:off x="749695" y="931386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Input array: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1CF05B-F267-5B7D-1DB1-3B29F048C83D}"/>
              </a:ext>
            </a:extLst>
          </p:cNvPr>
          <p:cNvSpPr/>
          <p:nvPr/>
        </p:nvSpPr>
        <p:spPr>
          <a:xfrm>
            <a:off x="2250895" y="5945208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0.72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64F886F-51FE-DE3D-A594-8C7D5A083ED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77072" y="5619930"/>
            <a:ext cx="573823" cy="46569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0A913F-D2A0-FC50-E934-44188982B72F}"/>
              </a:ext>
            </a:extLst>
          </p:cNvPr>
          <p:cNvCxnSpPr>
            <a:cxnSpLocks/>
          </p:cNvCxnSpPr>
          <p:nvPr/>
        </p:nvCxnSpPr>
        <p:spPr>
          <a:xfrm flipH="1">
            <a:off x="3423285" y="5594156"/>
            <a:ext cx="14859" cy="5113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4D4C55-B0A6-4C74-6912-2CF56FA58F4D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2918397" y="6085628"/>
            <a:ext cx="51974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E24AA8-A06D-C48B-FBA2-EF7090AF443B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2918397" y="5594156"/>
            <a:ext cx="5391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BD8B28-88F7-BE06-974A-B83A480202E1}"/>
              </a:ext>
            </a:extLst>
          </p:cNvPr>
          <p:cNvCxnSpPr>
            <a:cxnSpLocks/>
          </p:cNvCxnSpPr>
          <p:nvPr/>
        </p:nvCxnSpPr>
        <p:spPr>
          <a:xfrm>
            <a:off x="1677072" y="5594156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F19F9F1-62E5-0970-2FCB-52484852596D}"/>
              </a:ext>
            </a:extLst>
          </p:cNvPr>
          <p:cNvSpPr/>
          <p:nvPr/>
        </p:nvSpPr>
        <p:spPr>
          <a:xfrm>
            <a:off x="2250895" y="5427591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E0B1FA-0245-0285-912E-B027EFB6FE40}"/>
              </a:ext>
            </a:extLst>
          </p:cNvPr>
          <p:cNvCxnSpPr>
            <a:cxnSpLocks/>
          </p:cNvCxnSpPr>
          <p:nvPr/>
        </p:nvCxnSpPr>
        <p:spPr>
          <a:xfrm>
            <a:off x="2957290" y="5586255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B9576A4-AE7A-4FDD-12D0-8022745E4377}"/>
              </a:ext>
            </a:extLst>
          </p:cNvPr>
          <p:cNvSpPr/>
          <p:nvPr/>
        </p:nvSpPr>
        <p:spPr>
          <a:xfrm>
            <a:off x="3515873" y="5453735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C0D1B2-A264-27AE-7FFD-DC7F5E9383AE}"/>
              </a:ext>
            </a:extLst>
          </p:cNvPr>
          <p:cNvSpPr/>
          <p:nvPr/>
        </p:nvSpPr>
        <p:spPr>
          <a:xfrm>
            <a:off x="5877042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0CD6F6-2455-8ACD-9F5C-7B0A9D370259}"/>
              </a:ext>
            </a:extLst>
          </p:cNvPr>
          <p:cNvSpPr/>
          <p:nvPr/>
        </p:nvSpPr>
        <p:spPr>
          <a:xfrm>
            <a:off x="5246106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3D1589-08D4-C63F-2BD5-6BC84D265E64}"/>
              </a:ext>
            </a:extLst>
          </p:cNvPr>
          <p:cNvSpPr/>
          <p:nvPr/>
        </p:nvSpPr>
        <p:spPr>
          <a:xfrm>
            <a:off x="4615170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7367D7-536D-CEC9-6F6F-D05E7D8D490E}"/>
              </a:ext>
            </a:extLst>
          </p:cNvPr>
          <p:cNvSpPr/>
          <p:nvPr/>
        </p:nvSpPr>
        <p:spPr>
          <a:xfrm>
            <a:off x="3984234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77E04-7716-682C-262B-52AD3C4D06B5}"/>
              </a:ext>
            </a:extLst>
          </p:cNvPr>
          <p:cNvSpPr/>
          <p:nvPr/>
        </p:nvSpPr>
        <p:spPr>
          <a:xfrm>
            <a:off x="6507978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11B7D8-A657-95C0-F5D5-030911CECBE5}"/>
              </a:ext>
            </a:extLst>
          </p:cNvPr>
          <p:cNvSpPr/>
          <p:nvPr/>
        </p:nvSpPr>
        <p:spPr>
          <a:xfrm>
            <a:off x="7138914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0.45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7A8DF7-1356-ACEF-1D83-81457089C29D}"/>
              </a:ext>
            </a:extLst>
          </p:cNvPr>
          <p:cNvSpPr/>
          <p:nvPr/>
        </p:nvSpPr>
        <p:spPr>
          <a:xfrm>
            <a:off x="7769850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0.56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96FED2-E544-E5D8-7BD8-B80D0D5F8291}"/>
              </a:ext>
            </a:extLst>
          </p:cNvPr>
          <p:cNvSpPr/>
          <p:nvPr/>
        </p:nvSpPr>
        <p:spPr>
          <a:xfrm>
            <a:off x="8400786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0.58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14A29-0227-DACB-214D-D313D0C97A6B}"/>
              </a:ext>
            </a:extLst>
          </p:cNvPr>
          <p:cNvSpPr/>
          <p:nvPr/>
        </p:nvSpPr>
        <p:spPr>
          <a:xfrm>
            <a:off x="9032655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AA254F-266B-0AFA-D225-63D007CC1C19}"/>
              </a:ext>
            </a:extLst>
          </p:cNvPr>
          <p:cNvSpPr/>
          <p:nvPr/>
        </p:nvSpPr>
        <p:spPr>
          <a:xfrm>
            <a:off x="3353298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0.64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20B34-0829-F280-097F-07A930F0B0D1}"/>
              </a:ext>
            </a:extLst>
          </p:cNvPr>
          <p:cNvSpPr/>
          <p:nvPr/>
        </p:nvSpPr>
        <p:spPr>
          <a:xfrm>
            <a:off x="2722362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0.13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D397B7-4E93-7700-826A-139C5FBD9AC3}"/>
              </a:ext>
            </a:extLst>
          </p:cNvPr>
          <p:cNvSpPr/>
          <p:nvPr/>
        </p:nvSpPr>
        <p:spPr>
          <a:xfrm>
            <a:off x="2091426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B45FBC-6957-A5DA-3D19-7ADF0DF2A753}"/>
              </a:ext>
            </a:extLst>
          </p:cNvPr>
          <p:cNvSpPr/>
          <p:nvPr/>
        </p:nvSpPr>
        <p:spPr>
          <a:xfrm>
            <a:off x="9662658" y="949230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0.68</a:t>
            </a:r>
          </a:p>
        </p:txBody>
      </p:sp>
    </p:spTree>
    <p:extLst>
      <p:ext uri="{BB962C8B-B14F-4D97-AF65-F5344CB8AC3E}">
        <p14:creationId xmlns:p14="http://schemas.microsoft.com/office/powerpoint/2010/main" val="220605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4" grpId="0"/>
      <p:bldP spid="58" grpId="0" animBg="1"/>
      <p:bldP spid="58" grpId="1" animBg="1"/>
      <p:bldP spid="60" grpId="0" animBg="1"/>
      <p:bldP spid="62" grpId="0" animBg="1"/>
      <p:bldP spid="4" grpId="0" animBg="1"/>
      <p:bldP spid="4" grpId="1" animBg="1"/>
      <p:bldP spid="23" grpId="0" animBg="1"/>
      <p:bldP spid="2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Cont.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44244-3658-D0A5-A85F-64FE2122A084}"/>
              </a:ext>
            </a:extLst>
          </p:cNvPr>
          <p:cNvSpPr txBox="1"/>
          <p:nvPr/>
        </p:nvSpPr>
        <p:spPr>
          <a:xfrm>
            <a:off x="749695" y="931386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Input array:</a:t>
            </a:r>
          </a:p>
        </p:txBody>
      </p:sp>
      <p:graphicFrame>
        <p:nvGraphicFramePr>
          <p:cNvPr id="6" name="Table 19">
            <a:extLst>
              <a:ext uri="{FF2B5EF4-FFF2-40B4-BE49-F238E27FC236}">
                <a16:creationId xmlns:a16="http://schemas.microsoft.com/office/drawing/2014/main" id="{5DF3D5EB-EE9F-397A-35A0-BE5A7B0D38B5}"/>
              </a:ext>
            </a:extLst>
          </p:cNvPr>
          <p:cNvGraphicFramePr>
            <a:graphicFrameLocks noGrp="1"/>
          </p:cNvGraphicFramePr>
          <p:nvPr/>
        </p:nvGraphicFramePr>
        <p:xfrm>
          <a:off x="749695" y="2218214"/>
          <a:ext cx="633478" cy="3708400"/>
        </p:xfrm>
        <a:graphic>
          <a:graphicData uri="http://schemas.openxmlformats.org/drawingml/2006/table">
            <a:tbl>
              <a:tblPr firstRow="1" bandRow="1"/>
              <a:tblGrid>
                <a:gridCol w="633478">
                  <a:extLst>
                    <a:ext uri="{9D8B030D-6E8A-4147-A177-3AD203B41FA5}">
                      <a16:colId xmlns:a16="http://schemas.microsoft.com/office/drawing/2014/main" val="3745407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09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8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72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17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5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5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4910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51662A-670F-4665-9738-8C123733BA03}"/>
              </a:ext>
            </a:extLst>
          </p:cNvPr>
          <p:cNvCxnSpPr>
            <a:cxnSpLocks/>
          </p:cNvCxnSpPr>
          <p:nvPr/>
        </p:nvCxnSpPr>
        <p:spPr>
          <a:xfrm>
            <a:off x="1413153" y="5002469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C1DA2F-FA23-D22B-BC6C-F3B356CBF6F4}"/>
              </a:ext>
            </a:extLst>
          </p:cNvPr>
          <p:cNvCxnSpPr>
            <a:cxnSpLocks/>
          </p:cNvCxnSpPr>
          <p:nvPr/>
        </p:nvCxnSpPr>
        <p:spPr>
          <a:xfrm>
            <a:off x="1413153" y="2788623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0D1778E-28C2-C3EE-F06B-79CC1BB972EB}"/>
              </a:ext>
            </a:extLst>
          </p:cNvPr>
          <p:cNvSpPr/>
          <p:nvPr/>
        </p:nvSpPr>
        <p:spPr>
          <a:xfrm>
            <a:off x="1986976" y="2648202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0.13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8BD543-5BF7-7E21-68E9-FD18C7BA8847}"/>
              </a:ext>
            </a:extLst>
          </p:cNvPr>
          <p:cNvCxnSpPr>
            <a:cxnSpLocks/>
          </p:cNvCxnSpPr>
          <p:nvPr/>
        </p:nvCxnSpPr>
        <p:spPr>
          <a:xfrm>
            <a:off x="1413153" y="4651417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8383781-C517-7BA7-F93A-D089778388B3}"/>
              </a:ext>
            </a:extLst>
          </p:cNvPr>
          <p:cNvSpPr/>
          <p:nvPr/>
        </p:nvSpPr>
        <p:spPr>
          <a:xfrm>
            <a:off x="2016956" y="4497749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0.64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469AC6-E55B-0690-B938-6A4658604458}"/>
              </a:ext>
            </a:extLst>
          </p:cNvPr>
          <p:cNvCxnSpPr>
            <a:cxnSpLocks/>
          </p:cNvCxnSpPr>
          <p:nvPr/>
        </p:nvCxnSpPr>
        <p:spPr>
          <a:xfrm>
            <a:off x="2684458" y="5002469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8E12292-363A-F26D-4F58-3839DA252987}"/>
              </a:ext>
            </a:extLst>
          </p:cNvPr>
          <p:cNvSpPr/>
          <p:nvPr/>
        </p:nvSpPr>
        <p:spPr>
          <a:xfrm>
            <a:off x="2023533" y="4849176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773A3C-2944-389F-27D2-8784224E7B1E}"/>
              </a:ext>
            </a:extLst>
          </p:cNvPr>
          <p:cNvSpPr/>
          <p:nvPr/>
        </p:nvSpPr>
        <p:spPr>
          <a:xfrm>
            <a:off x="3288261" y="4862046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0.79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9BE895-A6C9-5898-F14C-172AB995328F}"/>
              </a:ext>
            </a:extLst>
          </p:cNvPr>
          <p:cNvCxnSpPr>
            <a:cxnSpLocks/>
          </p:cNvCxnSpPr>
          <p:nvPr/>
        </p:nvCxnSpPr>
        <p:spPr>
          <a:xfrm>
            <a:off x="1413153" y="3163135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28F65-5CEB-142C-448B-251A66591627}"/>
              </a:ext>
            </a:extLst>
          </p:cNvPr>
          <p:cNvSpPr/>
          <p:nvPr/>
        </p:nvSpPr>
        <p:spPr>
          <a:xfrm>
            <a:off x="1986976" y="3022714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0.20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9E7F56-4E37-4987-6F5C-ABE9D4A7A194}"/>
              </a:ext>
            </a:extLst>
          </p:cNvPr>
          <p:cNvCxnSpPr>
            <a:cxnSpLocks/>
          </p:cNvCxnSpPr>
          <p:nvPr/>
        </p:nvCxnSpPr>
        <p:spPr>
          <a:xfrm>
            <a:off x="2684458" y="3163137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099D6E1-A778-9353-6B9B-801EF51FE2AD}"/>
              </a:ext>
            </a:extLst>
          </p:cNvPr>
          <p:cNvSpPr/>
          <p:nvPr/>
        </p:nvSpPr>
        <p:spPr>
          <a:xfrm>
            <a:off x="3288261" y="3022714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0.25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3A7327-C791-260C-881D-0AAD98381045}"/>
              </a:ext>
            </a:extLst>
          </p:cNvPr>
          <p:cNvCxnSpPr>
            <a:cxnSpLocks/>
          </p:cNvCxnSpPr>
          <p:nvPr/>
        </p:nvCxnSpPr>
        <p:spPr>
          <a:xfrm>
            <a:off x="2684458" y="2798838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8AE664B-B3AE-8549-5B29-38AA779E8B63}"/>
              </a:ext>
            </a:extLst>
          </p:cNvPr>
          <p:cNvSpPr/>
          <p:nvPr/>
        </p:nvSpPr>
        <p:spPr>
          <a:xfrm>
            <a:off x="3288261" y="2658415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0.17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8DE6F6-73A7-D2DE-9C50-DCEFE6F73CE1}"/>
              </a:ext>
            </a:extLst>
          </p:cNvPr>
          <p:cNvSpPr/>
          <p:nvPr/>
        </p:nvSpPr>
        <p:spPr>
          <a:xfrm>
            <a:off x="2684458" y="5398824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0.78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24603D-968B-36A6-9EF2-7AC0C88AD17D}"/>
              </a:ext>
            </a:extLst>
          </p:cNvPr>
          <p:cNvCxnSpPr>
            <a:cxnSpLocks/>
          </p:cNvCxnSpPr>
          <p:nvPr/>
        </p:nvCxnSpPr>
        <p:spPr>
          <a:xfrm>
            <a:off x="1413153" y="3909848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1AC844A-8D1A-1A71-5259-ACE2A74710A1}"/>
              </a:ext>
            </a:extLst>
          </p:cNvPr>
          <p:cNvSpPr/>
          <p:nvPr/>
        </p:nvSpPr>
        <p:spPr>
          <a:xfrm>
            <a:off x="2016956" y="3769425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0.45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615CBF-6BFF-DA32-7CA5-159782B11DD1}"/>
              </a:ext>
            </a:extLst>
          </p:cNvPr>
          <p:cNvSpPr txBox="1"/>
          <p:nvPr/>
        </p:nvSpPr>
        <p:spPr>
          <a:xfrm>
            <a:off x="5597626" y="4001867"/>
            <a:ext cx="6697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2C0AE1-E26D-36D6-5035-C4261E157B1A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2357284" y="5130017"/>
            <a:ext cx="0" cy="4306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D435CF-F07B-CC4A-65D9-BEBB38FD15D1}"/>
              </a:ext>
            </a:extLst>
          </p:cNvPr>
          <p:cNvCxnSpPr>
            <a:cxnSpLocks/>
          </p:cNvCxnSpPr>
          <p:nvPr/>
        </p:nvCxnSpPr>
        <p:spPr>
          <a:xfrm>
            <a:off x="2357284" y="5539245"/>
            <a:ext cx="2971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B4747BB-CF22-F1D3-1690-774F6C32F6A1}"/>
              </a:ext>
            </a:extLst>
          </p:cNvPr>
          <p:cNvCxnSpPr>
            <a:cxnSpLocks/>
          </p:cNvCxnSpPr>
          <p:nvPr/>
        </p:nvCxnSpPr>
        <p:spPr>
          <a:xfrm>
            <a:off x="3357696" y="5541571"/>
            <a:ext cx="3752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3DB1F95-B3D9-EF31-7090-36382D1522A9}"/>
              </a:ext>
            </a:extLst>
          </p:cNvPr>
          <p:cNvCxnSpPr>
            <a:cxnSpLocks/>
          </p:cNvCxnSpPr>
          <p:nvPr/>
        </p:nvCxnSpPr>
        <p:spPr>
          <a:xfrm flipV="1">
            <a:off x="3732915" y="5142887"/>
            <a:ext cx="0" cy="4178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0EAEEC-0F7D-368C-45E8-19A7A425BB5A}"/>
              </a:ext>
            </a:extLst>
          </p:cNvPr>
          <p:cNvCxnSpPr>
            <a:cxnSpLocks/>
          </p:cNvCxnSpPr>
          <p:nvPr/>
        </p:nvCxnSpPr>
        <p:spPr>
          <a:xfrm>
            <a:off x="2691285" y="4993460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B6D92819-0FAB-F54D-9809-2DE8C042C789}"/>
              </a:ext>
            </a:extLst>
          </p:cNvPr>
          <p:cNvSpPr/>
          <p:nvPr/>
        </p:nvSpPr>
        <p:spPr>
          <a:xfrm>
            <a:off x="3265108" y="4853039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0.78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B94B804-3449-7F7B-DFB7-2DA99DA8BA03}"/>
              </a:ext>
            </a:extLst>
          </p:cNvPr>
          <p:cNvCxnSpPr>
            <a:cxnSpLocks/>
          </p:cNvCxnSpPr>
          <p:nvPr/>
        </p:nvCxnSpPr>
        <p:spPr>
          <a:xfrm>
            <a:off x="3962590" y="4993462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CF0A2C8-167B-52CF-5AED-2CF338E31516}"/>
              </a:ext>
            </a:extLst>
          </p:cNvPr>
          <p:cNvSpPr/>
          <p:nvPr/>
        </p:nvSpPr>
        <p:spPr>
          <a:xfrm>
            <a:off x="4566393" y="4853039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790B1C-CB27-4A4A-BC5C-4132773A3DB8}"/>
              </a:ext>
            </a:extLst>
          </p:cNvPr>
          <p:cNvSpPr/>
          <p:nvPr/>
        </p:nvSpPr>
        <p:spPr>
          <a:xfrm>
            <a:off x="5809149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9D7D49-BD97-0DDA-CB1B-A9C3784ED4DD}"/>
              </a:ext>
            </a:extLst>
          </p:cNvPr>
          <p:cNvSpPr/>
          <p:nvPr/>
        </p:nvSpPr>
        <p:spPr>
          <a:xfrm>
            <a:off x="5178213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ACE15A-29C3-8EC9-3F55-BB9B6C43EB19}"/>
              </a:ext>
            </a:extLst>
          </p:cNvPr>
          <p:cNvSpPr/>
          <p:nvPr/>
        </p:nvSpPr>
        <p:spPr>
          <a:xfrm>
            <a:off x="4547277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0CB708-CC69-9F94-03F8-102C643497AF}"/>
              </a:ext>
            </a:extLst>
          </p:cNvPr>
          <p:cNvSpPr/>
          <p:nvPr/>
        </p:nvSpPr>
        <p:spPr>
          <a:xfrm>
            <a:off x="3916341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90DDCC-6DBE-F016-E1F3-F4878445F01F}"/>
              </a:ext>
            </a:extLst>
          </p:cNvPr>
          <p:cNvSpPr/>
          <p:nvPr/>
        </p:nvSpPr>
        <p:spPr>
          <a:xfrm>
            <a:off x="6440085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912238-A74A-8545-706C-018934454D42}"/>
              </a:ext>
            </a:extLst>
          </p:cNvPr>
          <p:cNvSpPr/>
          <p:nvPr/>
        </p:nvSpPr>
        <p:spPr>
          <a:xfrm>
            <a:off x="7071021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0.45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FEF29D-8759-1495-212B-0ABFA80E4E89}"/>
              </a:ext>
            </a:extLst>
          </p:cNvPr>
          <p:cNvSpPr/>
          <p:nvPr/>
        </p:nvSpPr>
        <p:spPr>
          <a:xfrm>
            <a:off x="7701957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0.56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C4F999-19BB-B148-6EEF-1ED490E341D9}"/>
              </a:ext>
            </a:extLst>
          </p:cNvPr>
          <p:cNvSpPr/>
          <p:nvPr/>
        </p:nvSpPr>
        <p:spPr>
          <a:xfrm>
            <a:off x="8332893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0.58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B00B07-2BBF-21C2-978A-6DAE17A44776}"/>
              </a:ext>
            </a:extLst>
          </p:cNvPr>
          <p:cNvSpPr/>
          <p:nvPr/>
        </p:nvSpPr>
        <p:spPr>
          <a:xfrm>
            <a:off x="8964762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E48E72-7FA0-D2EF-91AE-73A635E28CDE}"/>
              </a:ext>
            </a:extLst>
          </p:cNvPr>
          <p:cNvSpPr/>
          <p:nvPr/>
        </p:nvSpPr>
        <p:spPr>
          <a:xfrm>
            <a:off x="3285405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0.64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284531-FB2D-BFD4-3C7C-C90255DEA6B1}"/>
              </a:ext>
            </a:extLst>
          </p:cNvPr>
          <p:cNvSpPr/>
          <p:nvPr/>
        </p:nvSpPr>
        <p:spPr>
          <a:xfrm>
            <a:off x="2654469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0.13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73366F-102C-BA5E-982C-CEEA95E126F3}"/>
              </a:ext>
            </a:extLst>
          </p:cNvPr>
          <p:cNvSpPr/>
          <p:nvPr/>
        </p:nvSpPr>
        <p:spPr>
          <a:xfrm>
            <a:off x="2023533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267BD8-8EDB-37AD-C1E4-ADB03E33BB94}"/>
              </a:ext>
            </a:extLst>
          </p:cNvPr>
          <p:cNvSpPr/>
          <p:nvPr/>
        </p:nvSpPr>
        <p:spPr>
          <a:xfrm>
            <a:off x="9594765" y="1023718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0.68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370925-7D4A-3682-A06D-D1D6EF2F23CE}"/>
              </a:ext>
            </a:extLst>
          </p:cNvPr>
          <p:cNvSpPr txBox="1"/>
          <p:nvPr/>
        </p:nvSpPr>
        <p:spPr>
          <a:xfrm>
            <a:off x="5597626" y="2251854"/>
            <a:ext cx="6195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0.20*10 = 2.0 so 0.20 goes into bucket number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0814EC-4D2A-1E60-5D48-B7DD45C38D02}"/>
              </a:ext>
            </a:extLst>
          </p:cNvPr>
          <p:cNvSpPr txBox="1"/>
          <p:nvPr/>
        </p:nvSpPr>
        <p:spPr>
          <a:xfrm>
            <a:off x="5620779" y="2710915"/>
            <a:ext cx="6195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0.25*10 = 2.5 so 0.25 goes into bucket number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0818FD-75B8-0E0A-28A1-0C97CFE9EAB6}"/>
              </a:ext>
            </a:extLst>
          </p:cNvPr>
          <p:cNvSpPr txBox="1"/>
          <p:nvPr/>
        </p:nvSpPr>
        <p:spPr>
          <a:xfrm>
            <a:off x="5620779" y="3169976"/>
            <a:ext cx="6195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0.17*10 = 1.7 so 0.17 goes into bucket number 1 and have to apply insertion sort between 0.17 and 0.13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A5C285-5FE3-6E18-BAA9-FB68217EED5F}"/>
              </a:ext>
            </a:extLst>
          </p:cNvPr>
          <p:cNvSpPr txBox="1"/>
          <p:nvPr/>
        </p:nvSpPr>
        <p:spPr>
          <a:xfrm>
            <a:off x="5620779" y="3901482"/>
            <a:ext cx="6195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0.78*10 = 7.8 so 0.78 goes into bucket number 7 and we have to apply insertion sort between 0.78 and 0.79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8482D3-111A-CE05-AE77-07F615D66399}"/>
              </a:ext>
            </a:extLst>
          </p:cNvPr>
          <p:cNvSpPr txBox="1"/>
          <p:nvPr/>
        </p:nvSpPr>
        <p:spPr>
          <a:xfrm>
            <a:off x="5653336" y="4648198"/>
            <a:ext cx="6195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0.45*10 = 4.5 so 0.45 goes into bucket number 4</a:t>
            </a:r>
          </a:p>
        </p:txBody>
      </p:sp>
    </p:spTree>
    <p:extLst>
      <p:ext uri="{BB962C8B-B14F-4D97-AF65-F5344CB8AC3E}">
        <p14:creationId xmlns:p14="http://schemas.microsoft.com/office/powerpoint/2010/main" val="280855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6" grpId="0" animBg="1"/>
      <p:bldP spid="17" grpId="0" animBg="1"/>
      <p:bldP spid="17" grpId="1" animBg="1"/>
      <p:bldP spid="19" grpId="0" animBg="1"/>
      <p:bldP spid="23" grpId="0" animBg="1"/>
      <p:bldP spid="28" grpId="0" animBg="1"/>
      <p:bldP spid="32" grpId="0" animBg="1"/>
      <p:bldP spid="32" grpId="1" animBg="1"/>
      <p:bldP spid="38" grpId="0" animBg="1"/>
      <p:bldP spid="74" grpId="0" animBg="1"/>
      <p:bldP spid="7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Cont.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44244-3658-D0A5-A85F-64FE2122A084}"/>
              </a:ext>
            </a:extLst>
          </p:cNvPr>
          <p:cNvSpPr txBox="1"/>
          <p:nvPr/>
        </p:nvSpPr>
        <p:spPr>
          <a:xfrm>
            <a:off x="749695" y="931386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Input array:</a:t>
            </a:r>
          </a:p>
        </p:txBody>
      </p:sp>
      <p:graphicFrame>
        <p:nvGraphicFramePr>
          <p:cNvPr id="6" name="Table 19">
            <a:extLst>
              <a:ext uri="{FF2B5EF4-FFF2-40B4-BE49-F238E27FC236}">
                <a16:creationId xmlns:a16="http://schemas.microsoft.com/office/drawing/2014/main" id="{5DF3D5EB-EE9F-397A-35A0-BE5A7B0D38B5}"/>
              </a:ext>
            </a:extLst>
          </p:cNvPr>
          <p:cNvGraphicFramePr>
            <a:graphicFrameLocks noGrp="1"/>
          </p:cNvGraphicFramePr>
          <p:nvPr/>
        </p:nvGraphicFramePr>
        <p:xfrm>
          <a:off x="749695" y="2218214"/>
          <a:ext cx="633478" cy="3708400"/>
        </p:xfrm>
        <a:graphic>
          <a:graphicData uri="http://schemas.openxmlformats.org/drawingml/2006/table">
            <a:tbl>
              <a:tblPr firstRow="1" bandRow="1"/>
              <a:tblGrid>
                <a:gridCol w="633478">
                  <a:extLst>
                    <a:ext uri="{9D8B030D-6E8A-4147-A177-3AD203B41FA5}">
                      <a16:colId xmlns:a16="http://schemas.microsoft.com/office/drawing/2014/main" val="3745407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09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8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72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6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17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2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75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650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4910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51662A-670F-4665-9738-8C123733BA03}"/>
              </a:ext>
            </a:extLst>
          </p:cNvPr>
          <p:cNvCxnSpPr>
            <a:cxnSpLocks/>
          </p:cNvCxnSpPr>
          <p:nvPr/>
        </p:nvCxnSpPr>
        <p:spPr>
          <a:xfrm>
            <a:off x="1413153" y="5002469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C1DA2F-FA23-D22B-BC6C-F3B356CBF6F4}"/>
              </a:ext>
            </a:extLst>
          </p:cNvPr>
          <p:cNvCxnSpPr>
            <a:cxnSpLocks/>
          </p:cNvCxnSpPr>
          <p:nvPr/>
        </p:nvCxnSpPr>
        <p:spPr>
          <a:xfrm>
            <a:off x="1413153" y="2788623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0D1778E-28C2-C3EE-F06B-79CC1BB972EB}"/>
              </a:ext>
            </a:extLst>
          </p:cNvPr>
          <p:cNvSpPr/>
          <p:nvPr/>
        </p:nvSpPr>
        <p:spPr>
          <a:xfrm>
            <a:off x="1986976" y="2648202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0.13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8BD543-5BF7-7E21-68E9-FD18C7BA8847}"/>
              </a:ext>
            </a:extLst>
          </p:cNvPr>
          <p:cNvCxnSpPr>
            <a:cxnSpLocks/>
          </p:cNvCxnSpPr>
          <p:nvPr/>
        </p:nvCxnSpPr>
        <p:spPr>
          <a:xfrm>
            <a:off x="1413153" y="4651417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8383781-C517-7BA7-F93A-D089778388B3}"/>
              </a:ext>
            </a:extLst>
          </p:cNvPr>
          <p:cNvSpPr/>
          <p:nvPr/>
        </p:nvSpPr>
        <p:spPr>
          <a:xfrm>
            <a:off x="2016956" y="4497749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0.64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469AC6-E55B-0690-B938-6A4658604458}"/>
              </a:ext>
            </a:extLst>
          </p:cNvPr>
          <p:cNvCxnSpPr>
            <a:cxnSpLocks/>
          </p:cNvCxnSpPr>
          <p:nvPr/>
        </p:nvCxnSpPr>
        <p:spPr>
          <a:xfrm>
            <a:off x="2684458" y="5002469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8E12292-363A-F26D-4F58-3839DA252987}"/>
              </a:ext>
            </a:extLst>
          </p:cNvPr>
          <p:cNvSpPr/>
          <p:nvPr/>
        </p:nvSpPr>
        <p:spPr>
          <a:xfrm>
            <a:off x="2016685" y="4855288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773A3C-2944-389F-27D2-8784224E7B1E}"/>
              </a:ext>
            </a:extLst>
          </p:cNvPr>
          <p:cNvSpPr/>
          <p:nvPr/>
        </p:nvSpPr>
        <p:spPr>
          <a:xfrm>
            <a:off x="3288261" y="4862046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0.78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9BE895-A6C9-5898-F14C-172AB995328F}"/>
              </a:ext>
            </a:extLst>
          </p:cNvPr>
          <p:cNvCxnSpPr>
            <a:cxnSpLocks/>
          </p:cNvCxnSpPr>
          <p:nvPr/>
        </p:nvCxnSpPr>
        <p:spPr>
          <a:xfrm>
            <a:off x="1413153" y="3163135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28F65-5CEB-142C-448B-251A66591627}"/>
              </a:ext>
            </a:extLst>
          </p:cNvPr>
          <p:cNvSpPr/>
          <p:nvPr/>
        </p:nvSpPr>
        <p:spPr>
          <a:xfrm>
            <a:off x="1986976" y="3022714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0.20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9E7F56-4E37-4987-6F5C-ABE9D4A7A194}"/>
              </a:ext>
            </a:extLst>
          </p:cNvPr>
          <p:cNvCxnSpPr>
            <a:cxnSpLocks/>
          </p:cNvCxnSpPr>
          <p:nvPr/>
        </p:nvCxnSpPr>
        <p:spPr>
          <a:xfrm>
            <a:off x="2684458" y="3163137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099D6E1-A778-9353-6B9B-801EF51FE2AD}"/>
              </a:ext>
            </a:extLst>
          </p:cNvPr>
          <p:cNvSpPr/>
          <p:nvPr/>
        </p:nvSpPr>
        <p:spPr>
          <a:xfrm>
            <a:off x="3307290" y="3030140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0.25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3A7327-C791-260C-881D-0AAD98381045}"/>
              </a:ext>
            </a:extLst>
          </p:cNvPr>
          <p:cNvCxnSpPr>
            <a:cxnSpLocks/>
          </p:cNvCxnSpPr>
          <p:nvPr/>
        </p:nvCxnSpPr>
        <p:spPr>
          <a:xfrm>
            <a:off x="2684458" y="2798838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8AE664B-B3AE-8549-5B29-38AA779E8B63}"/>
              </a:ext>
            </a:extLst>
          </p:cNvPr>
          <p:cNvSpPr/>
          <p:nvPr/>
        </p:nvSpPr>
        <p:spPr>
          <a:xfrm>
            <a:off x="3288261" y="2658415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0.17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2D5062-0707-C491-EA0A-798D1DB70BC8}"/>
              </a:ext>
            </a:extLst>
          </p:cNvPr>
          <p:cNvCxnSpPr>
            <a:cxnSpLocks/>
          </p:cNvCxnSpPr>
          <p:nvPr/>
        </p:nvCxnSpPr>
        <p:spPr>
          <a:xfrm>
            <a:off x="3956013" y="5002471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B8DE6F6-73A7-D2DE-9C50-DCEFE6F73CE1}"/>
              </a:ext>
            </a:extLst>
          </p:cNvPr>
          <p:cNvSpPr/>
          <p:nvPr/>
        </p:nvSpPr>
        <p:spPr>
          <a:xfrm>
            <a:off x="4559816" y="4862048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0.79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24603D-968B-36A6-9EF2-7AC0C88AD17D}"/>
              </a:ext>
            </a:extLst>
          </p:cNvPr>
          <p:cNvCxnSpPr>
            <a:cxnSpLocks/>
          </p:cNvCxnSpPr>
          <p:nvPr/>
        </p:nvCxnSpPr>
        <p:spPr>
          <a:xfrm>
            <a:off x="1413153" y="3909848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1AC844A-8D1A-1A71-5259-ACE2A74710A1}"/>
              </a:ext>
            </a:extLst>
          </p:cNvPr>
          <p:cNvSpPr/>
          <p:nvPr/>
        </p:nvSpPr>
        <p:spPr>
          <a:xfrm>
            <a:off x="2016956" y="3769425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0.45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8E05D40-7D25-FDC7-29D6-360FE1E97A12}"/>
              </a:ext>
            </a:extLst>
          </p:cNvPr>
          <p:cNvCxnSpPr>
            <a:cxnSpLocks/>
          </p:cNvCxnSpPr>
          <p:nvPr/>
        </p:nvCxnSpPr>
        <p:spPr>
          <a:xfrm>
            <a:off x="1412882" y="4267387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ACC3D86-8009-94DC-8DFC-26516E4AB3CA}"/>
              </a:ext>
            </a:extLst>
          </p:cNvPr>
          <p:cNvSpPr/>
          <p:nvPr/>
        </p:nvSpPr>
        <p:spPr>
          <a:xfrm>
            <a:off x="2016685" y="4126964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0.56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4F5F71-CBCD-BDCA-7CA0-5BED50982D54}"/>
              </a:ext>
            </a:extLst>
          </p:cNvPr>
          <p:cNvSpPr txBox="1"/>
          <p:nvPr/>
        </p:nvSpPr>
        <p:spPr>
          <a:xfrm>
            <a:off x="5772763" y="4094069"/>
            <a:ext cx="6263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F0D68-A9DE-5B26-D442-3782EA2AA848}"/>
              </a:ext>
            </a:extLst>
          </p:cNvPr>
          <p:cNvCxnSpPr>
            <a:cxnSpLocks/>
          </p:cNvCxnSpPr>
          <p:nvPr/>
        </p:nvCxnSpPr>
        <p:spPr>
          <a:xfrm>
            <a:off x="2684458" y="4267386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7AD442A-AC3D-F15B-1C95-23C34A6A2E6F}"/>
              </a:ext>
            </a:extLst>
          </p:cNvPr>
          <p:cNvSpPr/>
          <p:nvPr/>
        </p:nvSpPr>
        <p:spPr>
          <a:xfrm>
            <a:off x="3288261" y="4126963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0.58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74C811-2187-AF3D-5E05-6FB8263D2CAD}"/>
              </a:ext>
            </a:extLst>
          </p:cNvPr>
          <p:cNvSpPr/>
          <p:nvPr/>
        </p:nvSpPr>
        <p:spPr>
          <a:xfrm>
            <a:off x="2654478" y="3378661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0.23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0C4051D-CBD3-356C-EE45-794FFDDE016F}"/>
              </a:ext>
            </a:extLst>
          </p:cNvPr>
          <p:cNvCxnSpPr>
            <a:cxnSpLocks/>
          </p:cNvCxnSpPr>
          <p:nvPr/>
        </p:nvCxnSpPr>
        <p:spPr>
          <a:xfrm>
            <a:off x="2684458" y="4651420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908ACDB-5537-7462-99F7-78CF9199E6F5}"/>
              </a:ext>
            </a:extLst>
          </p:cNvPr>
          <p:cNvSpPr/>
          <p:nvPr/>
        </p:nvSpPr>
        <p:spPr>
          <a:xfrm>
            <a:off x="3288261" y="4510997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0.68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9409373-AB28-15D8-E02E-DD13E67C8716}"/>
              </a:ext>
            </a:extLst>
          </p:cNvPr>
          <p:cNvGraphicFramePr>
            <a:graphicFrameLocks noGrp="1"/>
          </p:cNvGraphicFramePr>
          <p:nvPr/>
        </p:nvGraphicFramePr>
        <p:xfrm>
          <a:off x="1965092" y="5855202"/>
          <a:ext cx="8065005" cy="455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2104401405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3223718148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3320625011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2128774103"/>
                    </a:ext>
                  </a:extLst>
                </a:gridCol>
                <a:gridCol w="620385">
                  <a:extLst>
                    <a:ext uri="{9D8B030D-6E8A-4147-A177-3AD203B41FA5}">
                      <a16:colId xmlns:a16="http://schemas.microsoft.com/office/drawing/2014/main" val="1965971790"/>
                    </a:ext>
                  </a:extLst>
                </a:gridCol>
              </a:tblGrid>
              <a:tr h="455244">
                <a:tc>
                  <a:txBody>
                    <a:bodyPr/>
                    <a:lstStyle/>
                    <a:p>
                      <a:pPr lvl="0" algn="ctr"/>
                      <a:r>
                        <a:rPr lang="en-US" sz="1800" dirty="0"/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554877-70E8-1440-A12F-9B206B15BE39}"/>
              </a:ext>
            </a:extLst>
          </p:cNvPr>
          <p:cNvCxnSpPr>
            <a:cxnSpLocks/>
          </p:cNvCxnSpPr>
          <p:nvPr/>
        </p:nvCxnSpPr>
        <p:spPr>
          <a:xfrm>
            <a:off x="2354244" y="3299003"/>
            <a:ext cx="0" cy="2599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A01BBE-34DE-F011-9C8A-AB55772EC337}"/>
              </a:ext>
            </a:extLst>
          </p:cNvPr>
          <p:cNvCxnSpPr>
            <a:cxnSpLocks/>
          </p:cNvCxnSpPr>
          <p:nvPr/>
        </p:nvCxnSpPr>
        <p:spPr>
          <a:xfrm>
            <a:off x="2335530" y="3547566"/>
            <a:ext cx="295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AAB6F0-A20B-7345-CBDE-FCD2ED7986D6}"/>
              </a:ext>
            </a:extLst>
          </p:cNvPr>
          <p:cNvCxnSpPr>
            <a:cxnSpLocks/>
          </p:cNvCxnSpPr>
          <p:nvPr/>
        </p:nvCxnSpPr>
        <p:spPr>
          <a:xfrm>
            <a:off x="3339408" y="3539682"/>
            <a:ext cx="2991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9315822-8603-3E81-23E3-66483C8C38D8}"/>
              </a:ext>
            </a:extLst>
          </p:cNvPr>
          <p:cNvCxnSpPr>
            <a:cxnSpLocks/>
          </p:cNvCxnSpPr>
          <p:nvPr/>
        </p:nvCxnSpPr>
        <p:spPr>
          <a:xfrm flipV="1">
            <a:off x="3638550" y="3299003"/>
            <a:ext cx="0" cy="2599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D372EC-15D9-E0C0-4F93-97123979C443}"/>
              </a:ext>
            </a:extLst>
          </p:cNvPr>
          <p:cNvCxnSpPr>
            <a:cxnSpLocks/>
          </p:cNvCxnSpPr>
          <p:nvPr/>
        </p:nvCxnSpPr>
        <p:spPr>
          <a:xfrm>
            <a:off x="2696720" y="3161896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2FD8653-DBE5-F11A-12F9-EDDA8690ABC4}"/>
              </a:ext>
            </a:extLst>
          </p:cNvPr>
          <p:cNvSpPr/>
          <p:nvPr/>
        </p:nvSpPr>
        <p:spPr>
          <a:xfrm>
            <a:off x="3322960" y="3021475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00021E6-7147-B80F-4A19-784CF90A6F0B}"/>
              </a:ext>
            </a:extLst>
          </p:cNvPr>
          <p:cNvCxnSpPr>
            <a:cxnSpLocks/>
          </p:cNvCxnSpPr>
          <p:nvPr/>
        </p:nvCxnSpPr>
        <p:spPr>
          <a:xfrm>
            <a:off x="4011703" y="3161896"/>
            <a:ext cx="5738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8AD06BE5-DEE4-40AF-6A25-6F45F18421E9}"/>
              </a:ext>
            </a:extLst>
          </p:cNvPr>
          <p:cNvSpPr/>
          <p:nvPr/>
        </p:nvSpPr>
        <p:spPr>
          <a:xfrm>
            <a:off x="4607265" y="3021475"/>
            <a:ext cx="667502" cy="28084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0.25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967DD7-C6C4-14A7-FD09-36F8818D1ADE}"/>
              </a:ext>
            </a:extLst>
          </p:cNvPr>
          <p:cNvSpPr txBox="1"/>
          <p:nvPr/>
        </p:nvSpPr>
        <p:spPr>
          <a:xfrm>
            <a:off x="5807053" y="2136923"/>
            <a:ext cx="6195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0.56*10 = 5.6 so 0.56 goes into bucket number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3CDEBD-E134-680A-1902-699065D43DA6}"/>
              </a:ext>
            </a:extLst>
          </p:cNvPr>
          <p:cNvSpPr txBox="1"/>
          <p:nvPr/>
        </p:nvSpPr>
        <p:spPr>
          <a:xfrm>
            <a:off x="5807053" y="2710672"/>
            <a:ext cx="6195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0.58*10 = 5.8 so 0.58 goes into bucket number 5 and we have to apply insertion sort between 0.56 and 0.58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B95763-302C-D4E6-F3E1-434BC67F4C78}"/>
              </a:ext>
            </a:extLst>
          </p:cNvPr>
          <p:cNvSpPr txBox="1"/>
          <p:nvPr/>
        </p:nvSpPr>
        <p:spPr>
          <a:xfrm>
            <a:off x="5807053" y="3557056"/>
            <a:ext cx="6195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0.23*10 = 2.3 so 0.23 goes into bucket number 2 and we have to apply insertion sort between 0.25 and 0.23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A57C20-18C3-D9E4-9922-4091C1428AF4}"/>
              </a:ext>
            </a:extLst>
          </p:cNvPr>
          <p:cNvSpPr txBox="1"/>
          <p:nvPr/>
        </p:nvSpPr>
        <p:spPr>
          <a:xfrm>
            <a:off x="5772492" y="4407804"/>
            <a:ext cx="6195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0.68*10 = 6.8 so 0.68 goes into bucket number 6 and we have to apply insertion sort between 0.68 and 0.64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1FBE0C-07FB-3DDA-A39B-3C1494ADF28F}"/>
              </a:ext>
            </a:extLst>
          </p:cNvPr>
          <p:cNvSpPr/>
          <p:nvPr/>
        </p:nvSpPr>
        <p:spPr>
          <a:xfrm>
            <a:off x="6111557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0.17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ADA626-39FF-EBF0-5219-5EFFC87A5606}"/>
              </a:ext>
            </a:extLst>
          </p:cNvPr>
          <p:cNvSpPr/>
          <p:nvPr/>
        </p:nvSpPr>
        <p:spPr>
          <a:xfrm>
            <a:off x="5480621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FFDB4F-43DC-3467-F63C-18FDEEEEC47E}"/>
              </a:ext>
            </a:extLst>
          </p:cNvPr>
          <p:cNvSpPr/>
          <p:nvPr/>
        </p:nvSpPr>
        <p:spPr>
          <a:xfrm>
            <a:off x="4849685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843E4D-0B2A-434F-CF17-4E990BBF7D67}"/>
              </a:ext>
            </a:extLst>
          </p:cNvPr>
          <p:cNvSpPr/>
          <p:nvPr/>
        </p:nvSpPr>
        <p:spPr>
          <a:xfrm>
            <a:off x="4218749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61D0A1-3382-45E0-A858-0C8087986293}"/>
              </a:ext>
            </a:extLst>
          </p:cNvPr>
          <p:cNvSpPr/>
          <p:nvPr/>
        </p:nvSpPr>
        <p:spPr>
          <a:xfrm>
            <a:off x="6742493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0.78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340CE9-1322-2449-E022-44030373407F}"/>
              </a:ext>
            </a:extLst>
          </p:cNvPr>
          <p:cNvSpPr/>
          <p:nvPr/>
        </p:nvSpPr>
        <p:spPr>
          <a:xfrm>
            <a:off x="7373429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0.45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EB819B-EB32-8D9D-5F3D-9B1A502CBAD9}"/>
              </a:ext>
            </a:extLst>
          </p:cNvPr>
          <p:cNvSpPr/>
          <p:nvPr/>
        </p:nvSpPr>
        <p:spPr>
          <a:xfrm>
            <a:off x="8004365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0.56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2D98BC-0246-DCF8-660E-DA4114F3058B}"/>
              </a:ext>
            </a:extLst>
          </p:cNvPr>
          <p:cNvSpPr/>
          <p:nvPr/>
        </p:nvSpPr>
        <p:spPr>
          <a:xfrm>
            <a:off x="8635301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0.58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DBFD9E-CE58-54C3-4297-309FC8A28285}"/>
              </a:ext>
            </a:extLst>
          </p:cNvPr>
          <p:cNvSpPr/>
          <p:nvPr/>
        </p:nvSpPr>
        <p:spPr>
          <a:xfrm>
            <a:off x="9267170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0.23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03FB27-1285-DA8B-25BC-D4F02B4CC077}"/>
              </a:ext>
            </a:extLst>
          </p:cNvPr>
          <p:cNvSpPr/>
          <p:nvPr/>
        </p:nvSpPr>
        <p:spPr>
          <a:xfrm>
            <a:off x="3587813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0.64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25A111-237A-9877-C5C1-9C26CECD8221}"/>
              </a:ext>
            </a:extLst>
          </p:cNvPr>
          <p:cNvSpPr/>
          <p:nvPr/>
        </p:nvSpPr>
        <p:spPr>
          <a:xfrm>
            <a:off x="2956877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0.13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742A735-EDFA-ED94-C7BF-8F4FAFB79120}"/>
              </a:ext>
            </a:extLst>
          </p:cNvPr>
          <p:cNvSpPr/>
          <p:nvPr/>
        </p:nvSpPr>
        <p:spPr>
          <a:xfrm>
            <a:off x="2325941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0.79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6E1A192-5CE3-5BAA-D258-E2CD8BA49470}"/>
              </a:ext>
            </a:extLst>
          </p:cNvPr>
          <p:cNvSpPr/>
          <p:nvPr/>
        </p:nvSpPr>
        <p:spPr>
          <a:xfrm>
            <a:off x="9897173" y="1012987"/>
            <a:ext cx="630936" cy="45127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0.68</a:t>
            </a:r>
          </a:p>
        </p:txBody>
      </p:sp>
    </p:spTree>
    <p:extLst>
      <p:ext uri="{BB962C8B-B14F-4D97-AF65-F5344CB8AC3E}">
        <p14:creationId xmlns:p14="http://schemas.microsoft.com/office/powerpoint/2010/main" val="97015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D7A3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6" grpId="0" animBg="1"/>
      <p:bldP spid="17" grpId="0" animBg="1"/>
      <p:bldP spid="19" grpId="0" animBg="1"/>
      <p:bldP spid="23" grpId="0" animBg="1"/>
      <p:bldP spid="23" grpId="1" animBg="1"/>
      <p:bldP spid="28" grpId="0" animBg="1"/>
      <p:bldP spid="32" grpId="0" animBg="1"/>
      <p:bldP spid="38" grpId="0" animBg="1"/>
      <p:bldP spid="41" grpId="0" animBg="1"/>
      <p:bldP spid="15" grpId="0" animBg="1"/>
      <p:bldP spid="25" grpId="0" animBg="1"/>
      <p:bldP spid="25" grpId="1" animBg="1"/>
      <p:bldP spid="47" grpId="0" animBg="1"/>
      <p:bldP spid="57" grpId="0" animBg="1"/>
      <p:bldP spid="59" grpId="0" animBg="1"/>
      <p:bldP spid="2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7160" y="822960"/>
            <a:ext cx="8887968" cy="3813048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 err="1"/>
              <a:t>BucketSort</a:t>
            </a:r>
            <a:r>
              <a:rPr lang="en-US" b="1" dirty="0"/>
              <a:t>(a[], n)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 'n' empty buckets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 </a:t>
            </a:r>
            <a:r>
              <a:rPr lang="en-US" b="1" dirty="0"/>
              <a:t>for</a:t>
            </a:r>
            <a:r>
              <a:rPr lang="en-US" dirty="0"/>
              <a:t> each array element a[i] 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 dirty="0"/>
              <a:t>Put array elements into buckets, i.e. insert a[i] into bucket[n*a[i]]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Sort the elements of individual buckets by using the insertion sort  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 last, gather or concatenate the sorted buckets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End </a:t>
            </a:r>
            <a:r>
              <a:rPr lang="en-US" dirty="0" err="1"/>
              <a:t>BucketSort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4585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on multiple keys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4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18997</TotalTime>
  <Words>9352</Words>
  <Application>Microsoft Office PowerPoint</Application>
  <PresentationFormat>Widescreen</PresentationFormat>
  <Paragraphs>2916</Paragraphs>
  <Slides>103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4" baseType="lpstr">
      <vt:lpstr>Roboto Condensed Light</vt:lpstr>
      <vt:lpstr>Roboto Condensed</vt:lpstr>
      <vt:lpstr>Calibri</vt:lpstr>
      <vt:lpstr>Aptos</vt:lpstr>
      <vt:lpstr>Wingdings 2</vt:lpstr>
      <vt:lpstr>Wingdings</vt:lpstr>
      <vt:lpstr>Cambria Math</vt:lpstr>
      <vt:lpstr>Arial</vt:lpstr>
      <vt:lpstr>Wingdings 3</vt:lpstr>
      <vt:lpstr>Consolas</vt:lpstr>
      <vt:lpstr>Office Theme</vt:lpstr>
      <vt:lpstr>Unit-5  Searching &amp;  Sorting</vt:lpstr>
      <vt:lpstr>PowerPoint Presentation</vt:lpstr>
      <vt:lpstr>Linear Search</vt:lpstr>
      <vt:lpstr>Linear/Sequential Search</vt:lpstr>
      <vt:lpstr>Sequential Search – Algorithm &amp; Example</vt:lpstr>
      <vt:lpstr>Binary Search</vt:lpstr>
      <vt:lpstr>Binary Search</vt:lpstr>
      <vt:lpstr>Binary Search – Algorithm (Iterative Approach)</vt:lpstr>
      <vt:lpstr>Binary Search - Algorithm</vt:lpstr>
      <vt:lpstr>Binary Search - Algorithm</vt:lpstr>
      <vt:lpstr>Binary Search – Algorithm (Recursive Approach)</vt:lpstr>
      <vt:lpstr>Linear Search vs. Binary Search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SELECTION_SORT(K,N)</vt:lpstr>
      <vt:lpstr>SELECTION_SORT(K,N)</vt:lpstr>
      <vt:lpstr>Bubble Sort</vt:lpstr>
      <vt:lpstr>Bubble Sort</vt:lpstr>
      <vt:lpstr>Bubble Sort</vt:lpstr>
      <vt:lpstr>Bubble Sort</vt:lpstr>
      <vt:lpstr>BUBBLE_SORT(K,N)</vt:lpstr>
      <vt:lpstr>Procedure: BUBBLE_SORT (K, N)</vt:lpstr>
      <vt:lpstr>Insertion Sort</vt:lpstr>
      <vt:lpstr>Insertion Sort</vt:lpstr>
      <vt:lpstr>Insertion Sort</vt:lpstr>
      <vt:lpstr>Algorithm : Insertion Sort (A,N)</vt:lpstr>
      <vt:lpstr>Example : Insertion Sort</vt:lpstr>
      <vt:lpstr>Example : Insertion Sort</vt:lpstr>
      <vt:lpstr>Example : Insertion Sort</vt:lpstr>
      <vt:lpstr>Example : Insertion Sort</vt:lpstr>
      <vt:lpstr>Example : Insertion Sort</vt:lpstr>
      <vt:lpstr>Shell Sort</vt:lpstr>
      <vt:lpstr>Shell Sort - Example</vt:lpstr>
      <vt:lpstr>Shell Sort - Example</vt:lpstr>
      <vt:lpstr>Shell Sort - Example</vt:lpstr>
      <vt:lpstr>Shell Sort - Example</vt:lpstr>
      <vt:lpstr>Algorithm : Shell Sort (A,N)</vt:lpstr>
      <vt:lpstr>Shell Sort - Complexity</vt:lpstr>
      <vt:lpstr>Counting Sort</vt:lpstr>
      <vt:lpstr>Counting Sort</vt:lpstr>
      <vt:lpstr>Counting Sort – Example </vt:lpstr>
      <vt:lpstr>Counting Sort – Example </vt:lpstr>
      <vt:lpstr>Counting Sort – Example </vt:lpstr>
      <vt:lpstr>Algorithm: Counting_Sort(A[1,…,n],k)</vt:lpstr>
      <vt:lpstr>Algorithm: Counting_Sort(A[1,…,n],k)</vt:lpstr>
      <vt:lpstr>Radix Sort</vt:lpstr>
      <vt:lpstr>Radix Sort</vt:lpstr>
      <vt:lpstr>Radix Sort</vt:lpstr>
      <vt:lpstr>Radix Sort</vt:lpstr>
      <vt:lpstr>Radix Sort</vt:lpstr>
      <vt:lpstr>Radix Sort</vt:lpstr>
      <vt:lpstr>Radix Sort</vt:lpstr>
      <vt:lpstr>Merge Sort</vt:lpstr>
      <vt:lpstr>Merge Sort</vt:lpstr>
      <vt:lpstr>Merge Sort</vt:lpstr>
      <vt:lpstr>Merge Sort</vt:lpstr>
      <vt:lpstr>Merge Sort</vt:lpstr>
      <vt:lpstr>PowerPoint Presentation</vt:lpstr>
      <vt:lpstr>PowerPoint Presentation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Algorithm: QUICK_SORT(K,LB,UB)</vt:lpstr>
      <vt:lpstr>Heap Sort</vt:lpstr>
      <vt:lpstr>Heap Sort</vt:lpstr>
      <vt:lpstr>What is Heap?</vt:lpstr>
      <vt:lpstr>What is Heap sort?</vt:lpstr>
      <vt:lpstr>Heap Sort – Example </vt:lpstr>
      <vt:lpstr>Heap Sort – Example </vt:lpstr>
      <vt:lpstr>Heap Sort – Example </vt:lpstr>
      <vt:lpstr>Heap Sort – Example </vt:lpstr>
      <vt:lpstr>Heap Sort – Example </vt:lpstr>
      <vt:lpstr>Heap Sort – Example </vt:lpstr>
      <vt:lpstr>Heap Sort – Example </vt:lpstr>
      <vt:lpstr>Heap Sort – Example </vt:lpstr>
      <vt:lpstr>Heap Sort – Example </vt:lpstr>
      <vt:lpstr>What is Heap sort?</vt:lpstr>
      <vt:lpstr>What is Heap sort?</vt:lpstr>
      <vt:lpstr>What is Heap sort?</vt:lpstr>
      <vt:lpstr>What is Heap sort?</vt:lpstr>
      <vt:lpstr>Bucket Sort</vt:lpstr>
      <vt:lpstr>Bucket Sort</vt:lpstr>
      <vt:lpstr>Bucket Sort Cont.</vt:lpstr>
      <vt:lpstr>Bucket Sort Cont.</vt:lpstr>
      <vt:lpstr>Bucket Sort Cont.</vt:lpstr>
      <vt:lpstr>Bucket Sort Cont.</vt:lpstr>
      <vt:lpstr>Bucket Sort Cont.</vt:lpstr>
      <vt:lpstr>Bucket Sort</vt:lpstr>
      <vt:lpstr>Sorting on multiple keys</vt:lpstr>
      <vt:lpstr>Sorting with Multiple Keys</vt:lpstr>
      <vt:lpstr>Sorting with Multiple Keys Cont.</vt:lpstr>
      <vt:lpstr>Sorting with Multiple Keys Cont.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&amp; Sorting - Data Structure</dc:title>
  <dc:creator>ADMIN</dc:creator>
  <cp:keywords>Searching &amp; Sorting, Data Structure, Darshan Institute of Engineering &amp; Technology, DIET</cp:keywords>
  <cp:lastModifiedBy>HareKrishna</cp:lastModifiedBy>
  <cp:revision>1028</cp:revision>
  <dcterms:created xsi:type="dcterms:W3CDTF">2020-05-01T05:09:15Z</dcterms:created>
  <dcterms:modified xsi:type="dcterms:W3CDTF">2024-08-31T06:10:49Z</dcterms:modified>
</cp:coreProperties>
</file>