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82"/>
  </p:notesMasterIdLst>
  <p:sldIdLst>
    <p:sldId id="309" r:id="rId2"/>
    <p:sldId id="292" r:id="rId3"/>
    <p:sldId id="310" r:id="rId4"/>
    <p:sldId id="853" r:id="rId5"/>
    <p:sldId id="854" r:id="rId6"/>
    <p:sldId id="855" r:id="rId7"/>
    <p:sldId id="1018" r:id="rId8"/>
    <p:sldId id="859" r:id="rId9"/>
    <p:sldId id="860" r:id="rId10"/>
    <p:sldId id="856" r:id="rId11"/>
    <p:sldId id="857" r:id="rId12"/>
    <p:sldId id="858" r:id="rId13"/>
    <p:sldId id="1017" r:id="rId14"/>
    <p:sldId id="748" r:id="rId15"/>
    <p:sldId id="952" r:id="rId16"/>
    <p:sldId id="953" r:id="rId17"/>
    <p:sldId id="954" r:id="rId18"/>
    <p:sldId id="955" r:id="rId19"/>
    <p:sldId id="956" r:id="rId20"/>
    <p:sldId id="957" r:id="rId21"/>
    <p:sldId id="958" r:id="rId22"/>
    <p:sldId id="959" r:id="rId23"/>
    <p:sldId id="960" r:id="rId24"/>
    <p:sldId id="961" r:id="rId25"/>
    <p:sldId id="962" r:id="rId26"/>
    <p:sldId id="963" r:id="rId27"/>
    <p:sldId id="964" r:id="rId28"/>
    <p:sldId id="965" r:id="rId29"/>
    <p:sldId id="966" r:id="rId30"/>
    <p:sldId id="967" r:id="rId31"/>
    <p:sldId id="969" r:id="rId32"/>
    <p:sldId id="970" r:id="rId33"/>
    <p:sldId id="971" r:id="rId34"/>
    <p:sldId id="750" r:id="rId35"/>
    <p:sldId id="972" r:id="rId36"/>
    <p:sldId id="973" r:id="rId37"/>
    <p:sldId id="974" r:id="rId38"/>
    <p:sldId id="975" r:id="rId39"/>
    <p:sldId id="976" r:id="rId40"/>
    <p:sldId id="977" r:id="rId41"/>
    <p:sldId id="808" r:id="rId42"/>
    <p:sldId id="978" r:id="rId43"/>
    <p:sldId id="980" r:id="rId44"/>
    <p:sldId id="981" r:id="rId45"/>
    <p:sldId id="982" r:id="rId46"/>
    <p:sldId id="983" r:id="rId47"/>
    <p:sldId id="979" r:id="rId48"/>
    <p:sldId id="984" r:id="rId49"/>
    <p:sldId id="985" r:id="rId50"/>
    <p:sldId id="986" r:id="rId51"/>
    <p:sldId id="809" r:id="rId52"/>
    <p:sldId id="818" r:id="rId53"/>
    <p:sldId id="819" r:id="rId54"/>
    <p:sldId id="820" r:id="rId55"/>
    <p:sldId id="821" r:id="rId56"/>
    <p:sldId id="823" r:id="rId57"/>
    <p:sldId id="824" r:id="rId58"/>
    <p:sldId id="825" r:id="rId59"/>
    <p:sldId id="826" r:id="rId60"/>
    <p:sldId id="827" r:id="rId61"/>
    <p:sldId id="828" r:id="rId62"/>
    <p:sldId id="830" r:id="rId63"/>
    <p:sldId id="831" r:id="rId64"/>
    <p:sldId id="832" r:id="rId65"/>
    <p:sldId id="833" r:id="rId66"/>
    <p:sldId id="834" r:id="rId67"/>
    <p:sldId id="835" r:id="rId68"/>
    <p:sldId id="836" r:id="rId69"/>
    <p:sldId id="837" r:id="rId70"/>
    <p:sldId id="838" r:id="rId71"/>
    <p:sldId id="839" r:id="rId72"/>
    <p:sldId id="840" r:id="rId73"/>
    <p:sldId id="842" r:id="rId74"/>
    <p:sldId id="843" r:id="rId75"/>
    <p:sldId id="845" r:id="rId76"/>
    <p:sldId id="846" r:id="rId77"/>
    <p:sldId id="847" r:id="rId78"/>
    <p:sldId id="848" r:id="rId79"/>
    <p:sldId id="849" r:id="rId80"/>
    <p:sldId id="851" r:id="rId81"/>
    <p:sldId id="852" r:id="rId82"/>
    <p:sldId id="810" r:id="rId83"/>
    <p:sldId id="861" r:id="rId84"/>
    <p:sldId id="862" r:id="rId85"/>
    <p:sldId id="863" r:id="rId86"/>
    <p:sldId id="864" r:id="rId87"/>
    <p:sldId id="865" r:id="rId88"/>
    <p:sldId id="866" r:id="rId89"/>
    <p:sldId id="811" r:id="rId90"/>
    <p:sldId id="867" r:id="rId91"/>
    <p:sldId id="868" r:id="rId92"/>
    <p:sldId id="869" r:id="rId93"/>
    <p:sldId id="870" r:id="rId94"/>
    <p:sldId id="871" r:id="rId95"/>
    <p:sldId id="872" r:id="rId96"/>
    <p:sldId id="873" r:id="rId97"/>
    <p:sldId id="874" r:id="rId98"/>
    <p:sldId id="812" r:id="rId99"/>
    <p:sldId id="875" r:id="rId100"/>
    <p:sldId id="876" r:id="rId101"/>
    <p:sldId id="877" r:id="rId102"/>
    <p:sldId id="878" r:id="rId103"/>
    <p:sldId id="813" r:id="rId104"/>
    <p:sldId id="879" r:id="rId105"/>
    <p:sldId id="880" r:id="rId106"/>
    <p:sldId id="814" r:id="rId107"/>
    <p:sldId id="881" r:id="rId108"/>
    <p:sldId id="882" r:id="rId109"/>
    <p:sldId id="883" r:id="rId110"/>
    <p:sldId id="884" r:id="rId111"/>
    <p:sldId id="885" r:id="rId112"/>
    <p:sldId id="886" r:id="rId113"/>
    <p:sldId id="887" r:id="rId114"/>
    <p:sldId id="888" r:id="rId115"/>
    <p:sldId id="889" r:id="rId116"/>
    <p:sldId id="890" r:id="rId117"/>
    <p:sldId id="815" r:id="rId118"/>
    <p:sldId id="891" r:id="rId119"/>
    <p:sldId id="892" r:id="rId120"/>
    <p:sldId id="893" r:id="rId121"/>
    <p:sldId id="894" r:id="rId122"/>
    <p:sldId id="895" r:id="rId123"/>
    <p:sldId id="896" r:id="rId124"/>
    <p:sldId id="897" r:id="rId125"/>
    <p:sldId id="898" r:id="rId126"/>
    <p:sldId id="899" r:id="rId127"/>
    <p:sldId id="900" r:id="rId128"/>
    <p:sldId id="901" r:id="rId129"/>
    <p:sldId id="902" r:id="rId130"/>
    <p:sldId id="903" r:id="rId131"/>
    <p:sldId id="904" r:id="rId132"/>
    <p:sldId id="816" r:id="rId133"/>
    <p:sldId id="905" r:id="rId134"/>
    <p:sldId id="906" r:id="rId135"/>
    <p:sldId id="907" r:id="rId136"/>
    <p:sldId id="908" r:id="rId137"/>
    <p:sldId id="909" r:id="rId138"/>
    <p:sldId id="910" r:id="rId139"/>
    <p:sldId id="911" r:id="rId140"/>
    <p:sldId id="912" r:id="rId141"/>
    <p:sldId id="913" r:id="rId142"/>
    <p:sldId id="914" r:id="rId143"/>
    <p:sldId id="915" r:id="rId144"/>
    <p:sldId id="916" r:id="rId145"/>
    <p:sldId id="917" r:id="rId146"/>
    <p:sldId id="918" r:id="rId147"/>
    <p:sldId id="919" r:id="rId148"/>
    <p:sldId id="920" r:id="rId149"/>
    <p:sldId id="921" r:id="rId150"/>
    <p:sldId id="817" r:id="rId151"/>
    <p:sldId id="922" r:id="rId152"/>
    <p:sldId id="923" r:id="rId153"/>
    <p:sldId id="924" r:id="rId154"/>
    <p:sldId id="925" r:id="rId155"/>
    <p:sldId id="926" r:id="rId156"/>
    <p:sldId id="927" r:id="rId157"/>
    <p:sldId id="928" r:id="rId158"/>
    <p:sldId id="929" r:id="rId159"/>
    <p:sldId id="930" r:id="rId160"/>
    <p:sldId id="931" r:id="rId161"/>
    <p:sldId id="932" r:id="rId162"/>
    <p:sldId id="933" r:id="rId163"/>
    <p:sldId id="934" r:id="rId164"/>
    <p:sldId id="935" r:id="rId165"/>
    <p:sldId id="936" r:id="rId166"/>
    <p:sldId id="938" r:id="rId167"/>
    <p:sldId id="939" r:id="rId168"/>
    <p:sldId id="940" r:id="rId169"/>
    <p:sldId id="941" r:id="rId170"/>
    <p:sldId id="942" r:id="rId171"/>
    <p:sldId id="943" r:id="rId172"/>
    <p:sldId id="944" r:id="rId173"/>
    <p:sldId id="945" r:id="rId174"/>
    <p:sldId id="946" r:id="rId175"/>
    <p:sldId id="947" r:id="rId176"/>
    <p:sldId id="948" r:id="rId177"/>
    <p:sldId id="949" r:id="rId178"/>
    <p:sldId id="950" r:id="rId179"/>
    <p:sldId id="951" r:id="rId180"/>
    <p:sldId id="345" r:id="rId181"/>
  </p:sldIdLst>
  <p:sldSz cx="12192000" cy="6858000"/>
  <p:notesSz cx="6858000" cy="9144000"/>
  <p:embeddedFontLst>
    <p:embeddedFont>
      <p:font typeface="Consolas" panose="020B0609020204030204" pitchFamily="49" charset="0"/>
      <p:regular r:id="rId183"/>
      <p:bold r:id="rId184"/>
      <p:italic r:id="rId185"/>
      <p:boldItalic r:id="rId186"/>
    </p:embeddedFont>
    <p:embeddedFont>
      <p:font typeface="Lohit Gujarati" panose="020B0600000000000000" pitchFamily="34" charset="0"/>
      <p:regular r:id="rId187"/>
    </p:embeddedFont>
    <p:embeddedFont>
      <p:font typeface="open sans" panose="020B0606030504020204" pitchFamily="34" charset="0"/>
      <p:regular r:id="rId188"/>
      <p:bold r:id="rId189"/>
      <p:italic r:id="rId190"/>
      <p:boldItalic r:id="rId191"/>
    </p:embeddedFont>
    <p:embeddedFont>
      <p:font typeface="open sans" panose="020B0606030504020204" pitchFamily="34" charset="0"/>
      <p:regular r:id="rId188"/>
      <p:bold r:id="rId189"/>
      <p:italic r:id="rId190"/>
      <p:boldItalic r:id="rId191"/>
    </p:embeddedFont>
    <p:embeddedFont>
      <p:font typeface="Roboto Condensed" panose="02000000000000000000" pitchFamily="2" charset="0"/>
      <p:regular r:id="rId192"/>
      <p:bold r:id="rId193"/>
      <p:italic r:id="rId194"/>
      <p:boldItalic r:id="rId195"/>
    </p:embeddedFont>
    <p:embeddedFont>
      <p:font typeface="Roboto Condensed Light" panose="02000000000000000000" pitchFamily="2" charset="0"/>
      <p:regular r:id="rId196"/>
      <p:italic r:id="rId197"/>
    </p:embeddedFont>
    <p:embeddedFont>
      <p:font typeface="Shruti" panose="020B0502040204020203" pitchFamily="34" charset="0"/>
      <p:regular r:id="rId198"/>
      <p:bold r:id="rId199"/>
    </p:embeddedFont>
    <p:embeddedFont>
      <p:font typeface="Wingdings 2" panose="05020102010507070707" pitchFamily="18" charset="2"/>
      <p:regular r:id="rId200"/>
    </p:embeddedFont>
    <p:embeddedFont>
      <p:font typeface="Wingdings 3" panose="05040102010807070707" pitchFamily="18" charset="2"/>
      <p:regular r:id="rId20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673BB7"/>
    <a:srgbClr val="607D8B"/>
    <a:srgbClr val="ED524F"/>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9" d="100"/>
          <a:sy n="69" d="100"/>
        </p:scale>
        <p:origin x="696" y="60"/>
      </p:cViewPr>
      <p:guideLst/>
    </p:cSldViewPr>
  </p:slideViewPr>
  <p:notesTextViewPr>
    <p:cViewPr>
      <p:scale>
        <a:sx n="1" d="1"/>
        <a:sy n="1" d="1"/>
      </p:scale>
      <p:origin x="0" y="0"/>
    </p:cViewPr>
  </p:notesTextViewPr>
  <p:notesViewPr>
    <p:cSldViewPr snapToGrid="0">
      <p:cViewPr varScale="1">
        <p:scale>
          <a:sx n="54" d="100"/>
          <a:sy n="54"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font" Target="fonts/font9.fntdata"/><Relationship Id="rId205"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font" Target="fonts/font10.fntdata"/><Relationship Id="rId206" Type="http://schemas.microsoft.com/office/2016/11/relationships/changesInfo" Target="changesInfos/changesInfo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notesMaster" Target="notesMasters/notesMaster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font" Target="fonts/font11.fntdata"/><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font" Target="fonts/font1.fntdata"/><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font" Target="fonts/font12.fntdata"/><Relationship Id="rId199" Type="http://schemas.openxmlformats.org/officeDocument/2006/relationships/font" Target="fonts/font17.fntdata"/><Relationship Id="rId203"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font" Target="fonts/font2.fntdata"/><Relationship Id="rId189" Type="http://schemas.openxmlformats.org/officeDocument/2006/relationships/font" Target="fonts/font7.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font" Target="fonts/font13.fntdata"/><Relationship Id="rId190" Type="http://schemas.openxmlformats.org/officeDocument/2006/relationships/font" Target="fonts/font8.fntdata"/><Relationship Id="rId204"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font" Target="fonts/font14.fntdata"/><Relationship Id="rId200" Type="http://schemas.openxmlformats.org/officeDocument/2006/relationships/font" Target="fonts/font18.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font" Target="fonts/font4.fntdata"/><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font" Target="fonts/font15.fntdata"/><Relationship Id="rId201" Type="http://schemas.openxmlformats.org/officeDocument/2006/relationships/font" Target="fonts/font19.fntdata"/><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font" Target="fonts/font5.fntdata"/><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font" Target="fonts/font16.fntdata"/><Relationship Id="rId202" Type="http://schemas.openxmlformats.org/officeDocument/2006/relationships/presProps" Target="presProps.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font" Target="fonts/font6.fntdata"/><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sh Vadodariya" userId="d2e325c0593a319e" providerId="LiveId" clId="{0F675715-7BC5-419F-A852-9E939943AA9D}"/>
    <pc:docChg chg="undo custSel addSld delSld modSld">
      <pc:chgData name="Naimish Vadodariya" userId="d2e325c0593a319e" providerId="LiveId" clId="{0F675715-7BC5-419F-A852-9E939943AA9D}" dt="2023-01-23T02:54:32.340" v="519" actId="20577"/>
      <pc:docMkLst>
        <pc:docMk/>
      </pc:docMkLst>
      <pc:sldChg chg="modSp modAnim">
        <pc:chgData name="Naimish Vadodariya" userId="d2e325c0593a319e" providerId="LiveId" clId="{0F675715-7BC5-419F-A852-9E939943AA9D}" dt="2023-01-17T04:52:53.679" v="400" actId="20577"/>
        <pc:sldMkLst>
          <pc:docMk/>
          <pc:sldMk cId="4216305698" sldId="292"/>
        </pc:sldMkLst>
        <pc:spChg chg="mod">
          <ac:chgData name="Naimish Vadodariya" userId="d2e325c0593a319e" providerId="LiveId" clId="{0F675715-7BC5-419F-A852-9E939943AA9D}" dt="2023-01-17T04:52:53.679" v="400" actId="20577"/>
          <ac:spMkLst>
            <pc:docMk/>
            <pc:sldMk cId="4216305698" sldId="292"/>
            <ac:spMk id="9" creationId="{BDA2F9A4-6988-4274-8384-12496EC9D59D}"/>
          </ac:spMkLst>
        </pc:spChg>
      </pc:sldChg>
      <pc:sldChg chg="modSp modAnim">
        <pc:chgData name="Naimish Vadodariya" userId="d2e325c0593a319e" providerId="LiveId" clId="{0F675715-7BC5-419F-A852-9E939943AA9D}" dt="2023-01-17T04:30:52.612" v="166" actId="20577"/>
        <pc:sldMkLst>
          <pc:docMk/>
          <pc:sldMk cId="4119392232" sldId="311"/>
        </pc:sldMkLst>
        <pc:spChg chg="mod">
          <ac:chgData name="Naimish Vadodariya" userId="d2e325c0593a319e" providerId="LiveId" clId="{0F675715-7BC5-419F-A852-9E939943AA9D}" dt="2023-01-17T04:30:52.612" v="166" actId="20577"/>
          <ac:spMkLst>
            <pc:docMk/>
            <pc:sldMk cId="4119392232" sldId="311"/>
            <ac:spMk id="5" creationId="{00000000-0000-0000-0000-000000000000}"/>
          </ac:spMkLst>
        </pc:spChg>
      </pc:sldChg>
      <pc:sldChg chg="modSp mod modAnim">
        <pc:chgData name="Naimish Vadodariya" userId="d2e325c0593a319e" providerId="LiveId" clId="{0F675715-7BC5-419F-A852-9E939943AA9D}" dt="2023-01-17T04:32:38.728" v="180" actId="1076"/>
        <pc:sldMkLst>
          <pc:docMk/>
          <pc:sldMk cId="2063409194" sldId="312"/>
        </pc:sldMkLst>
        <pc:spChg chg="mod">
          <ac:chgData name="Naimish Vadodariya" userId="d2e325c0593a319e" providerId="LiveId" clId="{0F675715-7BC5-419F-A852-9E939943AA9D}" dt="2023-01-17T04:31:23.110" v="169" actId="14"/>
          <ac:spMkLst>
            <pc:docMk/>
            <pc:sldMk cId="2063409194" sldId="312"/>
            <ac:spMk id="3" creationId="{00000000-0000-0000-0000-000000000000}"/>
          </ac:spMkLst>
        </pc:spChg>
        <pc:graphicFrameChg chg="mod modGraphic">
          <ac:chgData name="Naimish Vadodariya" userId="d2e325c0593a319e" providerId="LiveId" clId="{0F675715-7BC5-419F-A852-9E939943AA9D}" dt="2023-01-17T04:32:38.728" v="180" actId="1076"/>
          <ac:graphicFrameMkLst>
            <pc:docMk/>
            <pc:sldMk cId="2063409194" sldId="312"/>
            <ac:graphicFrameMk id="5" creationId="{26B864CA-85CD-4666-B9D1-870ED08B272C}"/>
          </ac:graphicFrameMkLst>
        </pc:graphicFrameChg>
        <pc:graphicFrameChg chg="mod modGraphic">
          <ac:chgData name="Naimish Vadodariya" userId="d2e325c0593a319e" providerId="LiveId" clId="{0F675715-7BC5-419F-A852-9E939943AA9D}" dt="2023-01-17T04:32:29.993" v="179" actId="1076"/>
          <ac:graphicFrameMkLst>
            <pc:docMk/>
            <pc:sldMk cId="2063409194" sldId="312"/>
            <ac:graphicFrameMk id="6" creationId="{26B864CA-85CD-4666-B9D1-870ED08B272C}"/>
          </ac:graphicFrameMkLst>
        </pc:graphicFrameChg>
        <pc:cxnChg chg="mod">
          <ac:chgData name="Naimish Vadodariya" userId="d2e325c0593a319e" providerId="LiveId" clId="{0F675715-7BC5-419F-A852-9E939943AA9D}" dt="2023-01-17T04:32:38.728" v="180" actId="1076"/>
          <ac:cxnSpMkLst>
            <pc:docMk/>
            <pc:sldMk cId="2063409194" sldId="312"/>
            <ac:cxnSpMk id="4" creationId="{00000000-0000-0000-0000-000000000000}"/>
          </ac:cxnSpMkLst>
        </pc:cxnChg>
      </pc:sldChg>
      <pc:sldChg chg="modSp mod">
        <pc:chgData name="Naimish Vadodariya" userId="d2e325c0593a319e" providerId="LiveId" clId="{0F675715-7BC5-419F-A852-9E939943AA9D}" dt="2023-01-17T04:33:18.217" v="219" actId="20577"/>
        <pc:sldMkLst>
          <pc:docMk/>
          <pc:sldMk cId="2733917320" sldId="314"/>
        </pc:sldMkLst>
        <pc:spChg chg="mod">
          <ac:chgData name="Naimish Vadodariya" userId="d2e325c0593a319e" providerId="LiveId" clId="{0F675715-7BC5-419F-A852-9E939943AA9D}" dt="2023-01-17T04:33:18.217" v="219" actId="20577"/>
          <ac:spMkLst>
            <pc:docMk/>
            <pc:sldMk cId="2733917320" sldId="314"/>
            <ac:spMk id="4" creationId="{00000000-0000-0000-0000-000000000000}"/>
          </ac:spMkLst>
        </pc:spChg>
      </pc:sldChg>
      <pc:sldChg chg="modSp mod">
        <pc:chgData name="Naimish Vadodariya" userId="d2e325c0593a319e" providerId="LiveId" clId="{0F675715-7BC5-419F-A852-9E939943AA9D}" dt="2023-01-17T04:33:39.587" v="221" actId="14100"/>
        <pc:sldMkLst>
          <pc:docMk/>
          <pc:sldMk cId="1662067996" sldId="318"/>
        </pc:sldMkLst>
        <pc:spChg chg="mod">
          <ac:chgData name="Naimish Vadodariya" userId="d2e325c0593a319e" providerId="LiveId" clId="{0F675715-7BC5-419F-A852-9E939943AA9D}" dt="2023-01-17T04:33:39.587" v="221" actId="14100"/>
          <ac:spMkLst>
            <pc:docMk/>
            <pc:sldMk cId="1662067996" sldId="318"/>
            <ac:spMk id="15" creationId="{00000000-0000-0000-0000-000000000000}"/>
          </ac:spMkLst>
        </pc:spChg>
      </pc:sldChg>
      <pc:sldChg chg="modSp del mod">
        <pc:chgData name="Naimish Vadodariya" userId="d2e325c0593a319e" providerId="LiveId" clId="{0F675715-7BC5-419F-A852-9E939943AA9D}" dt="2023-01-17T04:34:35.672" v="226" actId="2696"/>
        <pc:sldMkLst>
          <pc:docMk/>
          <pc:sldMk cId="2610991813" sldId="324"/>
        </pc:sldMkLst>
        <pc:spChg chg="mod">
          <ac:chgData name="Naimish Vadodariya" userId="d2e325c0593a319e" providerId="LiveId" clId="{0F675715-7BC5-419F-A852-9E939943AA9D}" dt="2023-01-17T04:34:17.935" v="222" actId="21"/>
          <ac:spMkLst>
            <pc:docMk/>
            <pc:sldMk cId="2610991813" sldId="324"/>
            <ac:spMk id="3" creationId="{00000000-0000-0000-0000-000000000000}"/>
          </ac:spMkLst>
        </pc:spChg>
      </pc:sldChg>
      <pc:sldChg chg="modSp modAnim">
        <pc:chgData name="Naimish Vadodariya" userId="d2e325c0593a319e" providerId="LiveId" clId="{0F675715-7BC5-419F-A852-9E939943AA9D}" dt="2023-01-17T04:34:30.058" v="225" actId="404"/>
        <pc:sldMkLst>
          <pc:docMk/>
          <pc:sldMk cId="2466307806" sldId="325"/>
        </pc:sldMkLst>
        <pc:spChg chg="mod">
          <ac:chgData name="Naimish Vadodariya" userId="d2e325c0593a319e" providerId="LiveId" clId="{0F675715-7BC5-419F-A852-9E939943AA9D}" dt="2023-01-17T04:34:30.058" v="225" actId="404"/>
          <ac:spMkLst>
            <pc:docMk/>
            <pc:sldMk cId="2466307806" sldId="325"/>
            <ac:spMk id="3" creationId="{00000000-0000-0000-0000-000000000000}"/>
          </ac:spMkLst>
        </pc:spChg>
      </pc:sldChg>
      <pc:sldChg chg="modSp">
        <pc:chgData name="Naimish Vadodariya" userId="d2e325c0593a319e" providerId="LiveId" clId="{0F675715-7BC5-419F-A852-9E939943AA9D}" dt="2023-01-16T02:40:33.553" v="93" actId="113"/>
        <pc:sldMkLst>
          <pc:docMk/>
          <pc:sldMk cId="2121103112" sldId="326"/>
        </pc:sldMkLst>
        <pc:spChg chg="mod">
          <ac:chgData name="Naimish Vadodariya" userId="d2e325c0593a319e" providerId="LiveId" clId="{0F675715-7BC5-419F-A852-9E939943AA9D}" dt="2023-01-16T02:40:33.553" v="93" actId="113"/>
          <ac:spMkLst>
            <pc:docMk/>
            <pc:sldMk cId="2121103112" sldId="326"/>
            <ac:spMk id="3" creationId="{00000000-0000-0000-0000-000000000000}"/>
          </ac:spMkLst>
        </pc:spChg>
      </pc:sldChg>
      <pc:sldChg chg="modSp">
        <pc:chgData name="Naimish Vadodariya" userId="d2e325c0593a319e" providerId="LiveId" clId="{0F675715-7BC5-419F-A852-9E939943AA9D}" dt="2023-01-16T02:40:37.715" v="94" actId="113"/>
        <pc:sldMkLst>
          <pc:docMk/>
          <pc:sldMk cId="1453523635" sldId="327"/>
        </pc:sldMkLst>
        <pc:spChg chg="mod">
          <ac:chgData name="Naimish Vadodariya" userId="d2e325c0593a319e" providerId="LiveId" clId="{0F675715-7BC5-419F-A852-9E939943AA9D}" dt="2023-01-16T02:40:37.715" v="94" actId="113"/>
          <ac:spMkLst>
            <pc:docMk/>
            <pc:sldMk cId="1453523635" sldId="327"/>
            <ac:spMk id="3" creationId="{00000000-0000-0000-0000-000000000000}"/>
          </ac:spMkLst>
        </pc:spChg>
      </pc:sldChg>
      <pc:sldChg chg="modSp">
        <pc:chgData name="Naimish Vadodariya" userId="d2e325c0593a319e" providerId="LiveId" clId="{0F675715-7BC5-419F-A852-9E939943AA9D}" dt="2023-01-16T02:40:49.528" v="96" actId="113"/>
        <pc:sldMkLst>
          <pc:docMk/>
          <pc:sldMk cId="3425114414" sldId="328"/>
        </pc:sldMkLst>
        <pc:spChg chg="mod">
          <ac:chgData name="Naimish Vadodariya" userId="d2e325c0593a319e" providerId="LiveId" clId="{0F675715-7BC5-419F-A852-9E939943AA9D}" dt="2023-01-16T02:40:49.528" v="96" actId="113"/>
          <ac:spMkLst>
            <pc:docMk/>
            <pc:sldMk cId="3425114414" sldId="328"/>
            <ac:spMk id="3" creationId="{00000000-0000-0000-0000-000000000000}"/>
          </ac:spMkLst>
        </pc:spChg>
      </pc:sldChg>
      <pc:sldChg chg="modSp mod">
        <pc:chgData name="Naimish Vadodariya" userId="d2e325c0593a319e" providerId="LiveId" clId="{0F675715-7BC5-419F-A852-9E939943AA9D}" dt="2023-01-16T02:40:58.555" v="98" actId="113"/>
        <pc:sldMkLst>
          <pc:docMk/>
          <pc:sldMk cId="4255081710" sldId="329"/>
        </pc:sldMkLst>
        <pc:spChg chg="mod">
          <ac:chgData name="Naimish Vadodariya" userId="d2e325c0593a319e" providerId="LiveId" clId="{0F675715-7BC5-419F-A852-9E939943AA9D}" dt="2023-01-16T02:40:58.555" v="98" actId="113"/>
          <ac:spMkLst>
            <pc:docMk/>
            <pc:sldMk cId="4255081710" sldId="329"/>
            <ac:spMk id="3" creationId="{00000000-0000-0000-0000-000000000000}"/>
          </ac:spMkLst>
        </pc:spChg>
        <pc:graphicFrameChg chg="modGraphic">
          <ac:chgData name="Naimish Vadodariya" userId="d2e325c0593a319e" providerId="LiveId" clId="{0F675715-7BC5-419F-A852-9E939943AA9D}" dt="2023-01-16T02:40:20.219" v="91" actId="20577"/>
          <ac:graphicFrameMkLst>
            <pc:docMk/>
            <pc:sldMk cId="4255081710" sldId="329"/>
            <ac:graphicFrameMk id="5" creationId="{2486BC6F-42B7-4A1D-889E-1B1818D1D5FB}"/>
          </ac:graphicFrameMkLst>
        </pc:graphicFrameChg>
        <pc:graphicFrameChg chg="modGraphic">
          <ac:chgData name="Naimish Vadodariya" userId="d2e325c0593a319e" providerId="LiveId" clId="{0F675715-7BC5-419F-A852-9E939943AA9D}" dt="2023-01-16T02:39:40.465" v="62" actId="207"/>
          <ac:graphicFrameMkLst>
            <pc:docMk/>
            <pc:sldMk cId="4255081710" sldId="329"/>
            <ac:graphicFrameMk id="9" creationId="{26B864CA-85CD-4666-B9D1-870ED08B272C}"/>
          </ac:graphicFrameMkLst>
        </pc:graphicFrameChg>
        <pc:graphicFrameChg chg="modGraphic">
          <ac:chgData name="Naimish Vadodariya" userId="d2e325c0593a319e" providerId="LiveId" clId="{0F675715-7BC5-419F-A852-9E939943AA9D}" dt="2023-01-16T02:39:50.657" v="63" actId="207"/>
          <ac:graphicFrameMkLst>
            <pc:docMk/>
            <pc:sldMk cId="4255081710" sldId="329"/>
            <ac:graphicFrameMk id="11" creationId="{26B864CA-85CD-4666-B9D1-870ED08B272C}"/>
          </ac:graphicFrameMkLst>
        </pc:graphicFrameChg>
        <pc:graphicFrameChg chg="mod modGraphic">
          <ac:chgData name="Naimish Vadodariya" userId="d2e325c0593a319e" providerId="LiveId" clId="{0F675715-7BC5-419F-A852-9E939943AA9D}" dt="2023-01-16T02:38:58.066" v="34" actId="122"/>
          <ac:graphicFrameMkLst>
            <pc:docMk/>
            <pc:sldMk cId="4255081710" sldId="329"/>
            <ac:graphicFrameMk id="12" creationId="{00000000-0000-0000-0000-000000000000}"/>
          </ac:graphicFrameMkLst>
        </pc:graphicFrameChg>
        <pc:graphicFrameChg chg="modGraphic">
          <ac:chgData name="Naimish Vadodariya" userId="d2e325c0593a319e" providerId="LiveId" clId="{0F675715-7BC5-419F-A852-9E939943AA9D}" dt="2023-01-16T02:39:03.477" v="41" actId="20577"/>
          <ac:graphicFrameMkLst>
            <pc:docMk/>
            <pc:sldMk cId="4255081710" sldId="329"/>
            <ac:graphicFrameMk id="13" creationId="{00000000-0000-0000-0000-000000000000}"/>
          </ac:graphicFrameMkLst>
        </pc:graphicFrameChg>
        <pc:graphicFrameChg chg="modGraphic">
          <ac:chgData name="Naimish Vadodariya" userId="d2e325c0593a319e" providerId="LiveId" clId="{0F675715-7BC5-419F-A852-9E939943AA9D}" dt="2023-01-16T02:39:16.060" v="61" actId="20577"/>
          <ac:graphicFrameMkLst>
            <pc:docMk/>
            <pc:sldMk cId="4255081710" sldId="329"/>
            <ac:graphicFrameMk id="20" creationId="{00000000-0000-0000-0000-000000000000}"/>
          </ac:graphicFrameMkLst>
        </pc:graphicFrameChg>
      </pc:sldChg>
      <pc:sldChg chg="del mod modShow">
        <pc:chgData name="Naimish Vadodariya" userId="d2e325c0593a319e" providerId="LiveId" clId="{0F675715-7BC5-419F-A852-9E939943AA9D}" dt="2023-01-23T02:53:29.424" v="403" actId="2696"/>
        <pc:sldMkLst>
          <pc:docMk/>
          <pc:sldMk cId="511572957" sldId="343"/>
        </pc:sldMkLst>
      </pc:sldChg>
      <pc:sldChg chg="del mod modShow">
        <pc:chgData name="Naimish Vadodariya" userId="d2e325c0593a319e" providerId="LiveId" clId="{0F675715-7BC5-419F-A852-9E939943AA9D}" dt="2023-01-23T02:53:29.424" v="403" actId="2696"/>
        <pc:sldMkLst>
          <pc:docMk/>
          <pc:sldMk cId="1940672176" sldId="344"/>
        </pc:sldMkLst>
      </pc:sldChg>
      <pc:sldChg chg="modSp modAnim">
        <pc:chgData name="Naimish Vadodariya" userId="d2e325c0593a319e" providerId="LiveId" clId="{0F675715-7BC5-419F-A852-9E939943AA9D}" dt="2023-01-23T02:54:32.340" v="519" actId="20577"/>
        <pc:sldMkLst>
          <pc:docMk/>
          <pc:sldMk cId="1610840491" sldId="346"/>
        </pc:sldMkLst>
        <pc:spChg chg="mod">
          <ac:chgData name="Naimish Vadodariya" userId="d2e325c0593a319e" providerId="LiveId" clId="{0F675715-7BC5-419F-A852-9E939943AA9D}" dt="2023-01-23T02:54:32.340" v="519" actId="20577"/>
          <ac:spMkLst>
            <pc:docMk/>
            <pc:sldMk cId="1610840491" sldId="346"/>
            <ac:spMk id="3" creationId="{00000000-0000-0000-0000-000000000000}"/>
          </ac:spMkLst>
        </pc:spChg>
      </pc:sldChg>
      <pc:sldChg chg="delSp modSp del mod delAnim modAnim modShow">
        <pc:chgData name="Naimish Vadodariya" userId="d2e325c0593a319e" providerId="LiveId" clId="{0F675715-7BC5-419F-A852-9E939943AA9D}" dt="2023-01-23T02:53:05.856" v="402" actId="2696"/>
        <pc:sldMkLst>
          <pc:docMk/>
          <pc:sldMk cId="2415440773" sldId="347"/>
        </pc:sldMkLst>
        <pc:spChg chg="mod">
          <ac:chgData name="Naimish Vadodariya" userId="d2e325c0593a319e" providerId="LiveId" clId="{0F675715-7BC5-419F-A852-9E939943AA9D}" dt="2023-01-17T04:26:33.506" v="99" actId="20577"/>
          <ac:spMkLst>
            <pc:docMk/>
            <pc:sldMk cId="2415440773" sldId="347"/>
            <ac:spMk id="4" creationId="{00000000-0000-0000-0000-000000000000}"/>
          </ac:spMkLst>
        </pc:spChg>
        <pc:spChg chg="mod">
          <ac:chgData name="Naimish Vadodariya" userId="d2e325c0593a319e" providerId="LiveId" clId="{0F675715-7BC5-419F-A852-9E939943AA9D}" dt="2023-01-16T02:33:33.523" v="13" actId="20577"/>
          <ac:spMkLst>
            <pc:docMk/>
            <pc:sldMk cId="2415440773" sldId="347"/>
            <ac:spMk id="5" creationId="{00000000-0000-0000-0000-000000000000}"/>
          </ac:spMkLst>
        </pc:spChg>
        <pc:spChg chg="del">
          <ac:chgData name="Naimish Vadodariya" userId="d2e325c0593a319e" providerId="LiveId" clId="{0F675715-7BC5-419F-A852-9E939943AA9D}" dt="2023-01-16T02:34:24.496" v="15" actId="478"/>
          <ac:spMkLst>
            <pc:docMk/>
            <pc:sldMk cId="2415440773" sldId="347"/>
            <ac:spMk id="8" creationId="{90D6FFB1-D346-4729-9A74-FDD274F5EE1F}"/>
          </ac:spMkLst>
        </pc:spChg>
        <pc:picChg chg="del">
          <ac:chgData name="Naimish Vadodariya" userId="d2e325c0593a319e" providerId="LiveId" clId="{0F675715-7BC5-419F-A852-9E939943AA9D}" dt="2023-01-16T02:34:25.657" v="16" actId="478"/>
          <ac:picMkLst>
            <pc:docMk/>
            <pc:sldMk cId="2415440773" sldId="347"/>
            <ac:picMk id="9" creationId="{FFB09E8D-2733-4603-8FB1-4EA7412348AF}"/>
          </ac:picMkLst>
        </pc:picChg>
      </pc:sldChg>
      <pc:sldChg chg="del">
        <pc:chgData name="Naimish Vadodariya" userId="d2e325c0593a319e" providerId="LiveId" clId="{0F675715-7BC5-419F-A852-9E939943AA9D}" dt="2023-01-16T02:34:31.958" v="17" actId="2696"/>
        <pc:sldMkLst>
          <pc:docMk/>
          <pc:sldMk cId="2295940979" sldId="348"/>
        </pc:sldMkLst>
      </pc:sldChg>
      <pc:sldChg chg="modSp">
        <pc:chgData name="Naimish Vadodariya" userId="d2e325c0593a319e" providerId="LiveId" clId="{0F675715-7BC5-419F-A852-9E939943AA9D}" dt="2023-01-17T04:30:08.628" v="121" actId="113"/>
        <pc:sldMkLst>
          <pc:docMk/>
          <pc:sldMk cId="3810644495" sldId="349"/>
        </pc:sldMkLst>
        <pc:spChg chg="mod">
          <ac:chgData name="Naimish Vadodariya" userId="d2e325c0593a319e" providerId="LiveId" clId="{0F675715-7BC5-419F-A852-9E939943AA9D}" dt="2023-01-17T04:30:08.628" v="121" actId="113"/>
          <ac:spMkLst>
            <pc:docMk/>
            <pc:sldMk cId="3810644495" sldId="349"/>
            <ac:spMk id="2" creationId="{2B726B6D-1F73-42F4-96C6-3F7914599F42}"/>
          </ac:spMkLst>
        </pc:spChg>
      </pc:sldChg>
      <pc:sldChg chg="modSp mod modAnim">
        <pc:chgData name="Naimish Vadodariya" userId="d2e325c0593a319e" providerId="LiveId" clId="{0F675715-7BC5-419F-A852-9E939943AA9D}" dt="2023-01-17T04:27:35.666" v="107"/>
        <pc:sldMkLst>
          <pc:docMk/>
          <pc:sldMk cId="3529687291" sldId="350"/>
        </pc:sldMkLst>
        <pc:spChg chg="mod">
          <ac:chgData name="Naimish Vadodariya" userId="d2e325c0593a319e" providerId="LiveId" clId="{0F675715-7BC5-419F-A852-9E939943AA9D}" dt="2023-01-17T04:27:21.345" v="106" actId="1076"/>
          <ac:spMkLst>
            <pc:docMk/>
            <pc:sldMk cId="3529687291" sldId="350"/>
            <ac:spMk id="5" creationId="{842FA836-6A14-48FE-A225-A5EB191D4ABF}"/>
          </ac:spMkLst>
        </pc:spChg>
        <pc:spChg chg="mod">
          <ac:chgData name="Naimish Vadodariya" userId="d2e325c0593a319e" providerId="LiveId" clId="{0F675715-7BC5-419F-A852-9E939943AA9D}" dt="2023-01-17T04:26:50.169" v="101" actId="1076"/>
          <ac:spMkLst>
            <pc:docMk/>
            <pc:sldMk cId="3529687291" sldId="350"/>
            <ac:spMk id="6" creationId="{32DC1E68-5507-4BCB-9226-DBF1BEFA7F82}"/>
          </ac:spMkLst>
        </pc:spChg>
        <pc:spChg chg="mod">
          <ac:chgData name="Naimish Vadodariya" userId="d2e325c0593a319e" providerId="LiveId" clId="{0F675715-7BC5-419F-A852-9E939943AA9D}" dt="2023-01-17T04:27:06.313" v="104" actId="1076"/>
          <ac:spMkLst>
            <pc:docMk/>
            <pc:sldMk cId="3529687291" sldId="350"/>
            <ac:spMk id="7" creationId="{D7F89C2C-D7F5-40EF-B1B0-41A9C8F24DB3}"/>
          </ac:spMkLst>
        </pc:spChg>
      </pc:sldChg>
      <pc:sldChg chg="modSp mod">
        <pc:chgData name="Naimish Vadodariya" userId="d2e325c0593a319e" providerId="LiveId" clId="{0F675715-7BC5-419F-A852-9E939943AA9D}" dt="2023-01-17T04:28:52.305" v="117" actId="207"/>
        <pc:sldMkLst>
          <pc:docMk/>
          <pc:sldMk cId="1545860125" sldId="351"/>
        </pc:sldMkLst>
        <pc:spChg chg="mod">
          <ac:chgData name="Naimish Vadodariya" userId="d2e325c0593a319e" providerId="LiveId" clId="{0F675715-7BC5-419F-A852-9E939943AA9D}" dt="2023-01-17T04:28:52.305" v="117" actId="207"/>
          <ac:spMkLst>
            <pc:docMk/>
            <pc:sldMk cId="1545860125" sldId="351"/>
            <ac:spMk id="2" creationId="{1E4F5685-B811-493F-A818-E0523FDDBF99}"/>
          </ac:spMkLst>
        </pc:spChg>
        <pc:spChg chg="mod">
          <ac:chgData name="Naimish Vadodariya" userId="d2e325c0593a319e" providerId="LiveId" clId="{0F675715-7BC5-419F-A852-9E939943AA9D}" dt="2023-01-17T04:27:56.242" v="111" actId="20577"/>
          <ac:spMkLst>
            <pc:docMk/>
            <pc:sldMk cId="1545860125" sldId="351"/>
            <ac:spMk id="3" creationId="{A9785437-4426-4472-9F94-FF24FA2FDCB5}"/>
          </ac:spMkLst>
        </pc:spChg>
      </pc:sldChg>
      <pc:sldChg chg="add mod modShow">
        <pc:chgData name="Naimish Vadodariya" userId="d2e325c0593a319e" providerId="LiveId" clId="{0F675715-7BC5-419F-A852-9E939943AA9D}" dt="2023-01-23T02:53:01.990" v="401" actId="729"/>
        <pc:sldMkLst>
          <pc:docMk/>
          <pc:sldMk cId="3675047237" sldId="352"/>
        </pc:sldMkLst>
      </pc:sldChg>
    </pc:docChg>
  </pc:docChgLst>
  <pc:docChgLst>
    <pc:chgData name="Naimish Vadodariya" userId="d2e325c0593a319e" providerId="LiveId" clId="{0C20591F-2EC1-4F3F-A659-EF792F057E2D}"/>
    <pc:docChg chg="custSel addSld modSld sldOrd modMainMaster">
      <pc:chgData name="Naimish Vadodariya" userId="d2e325c0593a319e" providerId="LiveId" clId="{0C20591F-2EC1-4F3F-A659-EF792F057E2D}" dt="2022-02-07T03:52:42.776" v="462" actId="20577"/>
      <pc:docMkLst>
        <pc:docMk/>
      </pc:docMkLst>
      <pc:sldChg chg="modSp ord modAnim">
        <pc:chgData name="Naimish Vadodariya" userId="d2e325c0593a319e" providerId="LiveId" clId="{0C20591F-2EC1-4F3F-A659-EF792F057E2D}" dt="2022-02-07T03:09:38.703" v="217"/>
        <pc:sldMkLst>
          <pc:docMk/>
          <pc:sldMk cId="4216305698" sldId="292"/>
        </pc:sldMkLst>
        <pc:spChg chg="mod">
          <ac:chgData name="Naimish Vadodariya" userId="d2e325c0593a319e" providerId="LiveId" clId="{0C20591F-2EC1-4F3F-A659-EF792F057E2D}" dt="2022-02-03T19:06:35.749" v="205" actId="2710"/>
          <ac:spMkLst>
            <pc:docMk/>
            <pc:sldMk cId="4216305698" sldId="292"/>
            <ac:spMk id="9" creationId="{BDA2F9A4-6988-4274-8384-12496EC9D59D}"/>
          </ac:spMkLst>
        </pc:spChg>
      </pc:sldChg>
      <pc:sldChg chg="modSp mod">
        <pc:chgData name="Naimish Vadodariya" userId="d2e325c0593a319e" providerId="LiveId" clId="{0C20591F-2EC1-4F3F-A659-EF792F057E2D}" dt="2022-02-03T18:58:45.015" v="128" actId="20577"/>
        <pc:sldMkLst>
          <pc:docMk/>
          <pc:sldMk cId="1600834761" sldId="309"/>
        </pc:sldMkLst>
        <pc:spChg chg="mod">
          <ac:chgData name="Naimish Vadodariya" userId="d2e325c0593a319e" providerId="LiveId" clId="{0C20591F-2EC1-4F3F-A659-EF792F057E2D}" dt="2022-02-03T18:58:37.003" v="118" actId="20577"/>
          <ac:spMkLst>
            <pc:docMk/>
            <pc:sldMk cId="1600834761" sldId="309"/>
            <ac:spMk id="10" creationId="{4F27F027-AAC9-4C88-B3AF-3C4A20BDDDA6}"/>
          </ac:spMkLst>
        </pc:spChg>
        <pc:spChg chg="mod">
          <ac:chgData name="Naimish Vadodariya" userId="d2e325c0593a319e" providerId="LiveId" clId="{0C20591F-2EC1-4F3F-A659-EF792F057E2D}" dt="2022-02-03T18:58:45.015" v="128" actId="20577"/>
          <ac:spMkLst>
            <pc:docMk/>
            <pc:sldMk cId="1600834761" sldId="309"/>
            <ac:spMk id="11" creationId="{59B646FF-BD32-4C5A-94AF-AC4347EADA2E}"/>
          </ac:spMkLst>
        </pc:spChg>
        <pc:spChg chg="mod">
          <ac:chgData name="Naimish Vadodariya" userId="d2e325c0593a319e" providerId="LiveId" clId="{0C20591F-2EC1-4F3F-A659-EF792F057E2D}" dt="2022-02-03T18:34:30.960" v="36" actId="20577"/>
          <ac:spMkLst>
            <pc:docMk/>
            <pc:sldMk cId="1600834761" sldId="309"/>
            <ac:spMk id="13" creationId="{89F5B5F8-350F-4941-B9DE-36BF8B014803}"/>
          </ac:spMkLst>
        </pc:spChg>
        <pc:spChg chg="mod">
          <ac:chgData name="Naimish Vadodariya" userId="d2e325c0593a319e" providerId="LiveId" clId="{0C20591F-2EC1-4F3F-A659-EF792F057E2D}" dt="2022-02-03T18:35:01.842" v="40" actId="20577"/>
          <ac:spMkLst>
            <pc:docMk/>
            <pc:sldMk cId="1600834761" sldId="309"/>
            <ac:spMk id="14" creationId="{E2AD8B6E-51EA-4A15-8752-4F221E5E02C5}"/>
          </ac:spMkLst>
        </pc:spChg>
        <pc:picChg chg="mod">
          <ac:chgData name="Naimish Vadodariya" userId="d2e325c0593a319e" providerId="LiveId" clId="{0C20591F-2EC1-4F3F-A659-EF792F057E2D}" dt="2022-02-03T18:39:34.188" v="72" actId="14826"/>
          <ac:picMkLst>
            <pc:docMk/>
            <pc:sldMk cId="1600834761" sldId="309"/>
            <ac:picMk id="2" creationId="{00000000-0000-0000-0000-000000000000}"/>
          </ac:picMkLst>
        </pc:picChg>
      </pc:sldChg>
      <pc:sldChg chg="modSp modAnim">
        <pc:chgData name="Naimish Vadodariya" userId="d2e325c0593a319e" providerId="LiveId" clId="{0C20591F-2EC1-4F3F-A659-EF792F057E2D}" dt="2022-02-07T03:11:03.441" v="229" actId="20577"/>
        <pc:sldMkLst>
          <pc:docMk/>
          <pc:sldMk cId="4119392232" sldId="311"/>
        </pc:sldMkLst>
        <pc:spChg chg="mod">
          <ac:chgData name="Naimish Vadodariya" userId="d2e325c0593a319e" providerId="LiveId" clId="{0C20591F-2EC1-4F3F-A659-EF792F057E2D}" dt="2022-02-07T03:11:03.441" v="229" actId="20577"/>
          <ac:spMkLst>
            <pc:docMk/>
            <pc:sldMk cId="4119392232" sldId="311"/>
            <ac:spMk id="5" creationId="{00000000-0000-0000-0000-000000000000}"/>
          </ac:spMkLst>
        </pc:spChg>
      </pc:sldChg>
      <pc:sldChg chg="modSp">
        <pc:chgData name="Naimish Vadodariya" userId="d2e325c0593a319e" providerId="LiveId" clId="{0C20591F-2EC1-4F3F-A659-EF792F057E2D}" dt="2022-02-07T03:15:29.968" v="230" actId="2710"/>
        <pc:sldMkLst>
          <pc:docMk/>
          <pc:sldMk cId="2063409194" sldId="312"/>
        </pc:sldMkLst>
        <pc:spChg chg="mod">
          <ac:chgData name="Naimish Vadodariya" userId="d2e325c0593a319e" providerId="LiveId" clId="{0C20591F-2EC1-4F3F-A659-EF792F057E2D}" dt="2022-02-07T03:15:29.968" v="230" actId="2710"/>
          <ac:spMkLst>
            <pc:docMk/>
            <pc:sldMk cId="2063409194" sldId="312"/>
            <ac:spMk id="3" creationId="{00000000-0000-0000-0000-000000000000}"/>
          </ac:spMkLst>
        </pc:spChg>
      </pc:sldChg>
      <pc:sldChg chg="modSp mod">
        <pc:chgData name="Naimish Vadodariya" userId="d2e325c0593a319e" providerId="LiveId" clId="{0C20591F-2EC1-4F3F-A659-EF792F057E2D}" dt="2022-02-03T19:05:15.553" v="202" actId="20577"/>
        <pc:sldMkLst>
          <pc:docMk/>
          <pc:sldMk cId="1453459561" sldId="345"/>
        </pc:sldMkLst>
        <pc:spChg chg="mod">
          <ac:chgData name="Naimish Vadodariya" userId="d2e325c0593a319e" providerId="LiveId" clId="{0C20591F-2EC1-4F3F-A659-EF792F057E2D}" dt="2022-02-03T19:04:40.975" v="143" actId="20577"/>
          <ac:spMkLst>
            <pc:docMk/>
            <pc:sldMk cId="1453459561" sldId="345"/>
            <ac:spMk id="27" creationId="{E2AD8B6E-51EA-4A15-8752-4F221E5E02C5}"/>
          </ac:spMkLst>
        </pc:spChg>
        <pc:spChg chg="mod">
          <ac:chgData name="Naimish Vadodariya" userId="d2e325c0593a319e" providerId="LiveId" clId="{0C20591F-2EC1-4F3F-A659-EF792F057E2D}" dt="2022-02-03T19:05:05.722" v="188" actId="20577"/>
          <ac:spMkLst>
            <pc:docMk/>
            <pc:sldMk cId="1453459561" sldId="345"/>
            <ac:spMk id="28" creationId="{4F27F027-AAC9-4C88-B3AF-3C4A20BDDDA6}"/>
          </ac:spMkLst>
        </pc:spChg>
        <pc:spChg chg="mod">
          <ac:chgData name="Naimish Vadodariya" userId="d2e325c0593a319e" providerId="LiveId" clId="{0C20591F-2EC1-4F3F-A659-EF792F057E2D}" dt="2022-02-03T19:05:15.553" v="202" actId="20577"/>
          <ac:spMkLst>
            <pc:docMk/>
            <pc:sldMk cId="1453459561" sldId="345"/>
            <ac:spMk id="29" creationId="{59B646FF-BD32-4C5A-94AF-AC4347EADA2E}"/>
          </ac:spMkLst>
        </pc:spChg>
        <pc:spChg chg="mod">
          <ac:chgData name="Naimish Vadodariya" userId="d2e325c0593a319e" providerId="LiveId" clId="{0C20591F-2EC1-4F3F-A659-EF792F057E2D}" dt="2022-02-03T19:04:57.276" v="169" actId="20577"/>
          <ac:spMkLst>
            <pc:docMk/>
            <pc:sldMk cId="1453459561" sldId="345"/>
            <ac:spMk id="31" creationId="{89F5B5F8-350F-4941-B9DE-36BF8B014803}"/>
          </ac:spMkLst>
        </pc:spChg>
        <pc:picChg chg="mod">
          <ac:chgData name="Naimish Vadodariya" userId="d2e325c0593a319e" providerId="LiveId" clId="{0C20591F-2EC1-4F3F-A659-EF792F057E2D}" dt="2022-02-03T19:04:46.880" v="144" actId="14826"/>
          <ac:picMkLst>
            <pc:docMk/>
            <pc:sldMk cId="1453459561" sldId="345"/>
            <ac:picMk id="32" creationId="{00000000-0000-0000-0000-000000000000}"/>
          </ac:picMkLst>
        </pc:picChg>
      </pc:sldChg>
      <pc:sldChg chg="addSp modSp add mod ord modAnim modShow">
        <pc:chgData name="Naimish Vadodariya" userId="d2e325c0593a319e" providerId="LiveId" clId="{0C20591F-2EC1-4F3F-A659-EF792F057E2D}" dt="2022-02-07T03:38:20.894" v="339" actId="729"/>
        <pc:sldMkLst>
          <pc:docMk/>
          <pc:sldMk cId="2415440773" sldId="347"/>
        </pc:sldMkLst>
        <pc:spChg chg="mod">
          <ac:chgData name="Naimish Vadodariya" userId="d2e325c0593a319e" providerId="LiveId" clId="{0C20591F-2EC1-4F3F-A659-EF792F057E2D}" dt="2022-02-07T02:56:48.227" v="207"/>
          <ac:spMkLst>
            <pc:docMk/>
            <pc:sldMk cId="2415440773" sldId="347"/>
            <ac:spMk id="4" creationId="{00000000-0000-0000-0000-000000000000}"/>
          </ac:spMkLst>
        </pc:spChg>
        <pc:spChg chg="mod">
          <ac:chgData name="Naimish Vadodariya" userId="d2e325c0593a319e" providerId="LiveId" clId="{0C20591F-2EC1-4F3F-A659-EF792F057E2D}" dt="2022-02-07T03:34:42.178" v="317" actId="14100"/>
          <ac:spMkLst>
            <pc:docMk/>
            <pc:sldMk cId="2415440773" sldId="347"/>
            <ac:spMk id="5" creationId="{00000000-0000-0000-0000-000000000000}"/>
          </ac:spMkLst>
        </pc:spChg>
        <pc:spChg chg="add mod">
          <ac:chgData name="Naimish Vadodariya" userId="d2e325c0593a319e" providerId="LiveId" clId="{0C20591F-2EC1-4F3F-A659-EF792F057E2D}" dt="2022-02-07T03:32:59.940" v="284" actId="1076"/>
          <ac:spMkLst>
            <pc:docMk/>
            <pc:sldMk cId="2415440773" sldId="347"/>
            <ac:spMk id="6" creationId="{01DD528B-5F66-48DB-9035-2D7126BF2615}"/>
          </ac:spMkLst>
        </pc:spChg>
        <pc:spChg chg="add mod">
          <ac:chgData name="Naimish Vadodariya" userId="d2e325c0593a319e" providerId="LiveId" clId="{0C20591F-2EC1-4F3F-A659-EF792F057E2D}" dt="2022-02-07T03:37:53.406" v="336" actId="207"/>
          <ac:spMkLst>
            <pc:docMk/>
            <pc:sldMk cId="2415440773" sldId="347"/>
            <ac:spMk id="8" creationId="{90D6FFB1-D346-4729-9A74-FDD274F5EE1F}"/>
          </ac:spMkLst>
        </pc:spChg>
        <pc:picChg chg="add mod">
          <ac:chgData name="Naimish Vadodariya" userId="d2e325c0593a319e" providerId="LiveId" clId="{0C20591F-2EC1-4F3F-A659-EF792F057E2D}" dt="2022-02-07T03:33:04.221" v="285" actId="1076"/>
          <ac:picMkLst>
            <pc:docMk/>
            <pc:sldMk cId="2415440773" sldId="347"/>
            <ac:picMk id="7" creationId="{A6EBFFAB-F535-4450-AEF2-9B28A6E9ECEB}"/>
          </ac:picMkLst>
        </pc:picChg>
        <pc:picChg chg="add mod">
          <ac:chgData name="Naimish Vadodariya" userId="d2e325c0593a319e" providerId="LiveId" clId="{0C20591F-2EC1-4F3F-A659-EF792F057E2D}" dt="2022-02-07T03:37:14.032" v="332" actId="1076"/>
          <ac:picMkLst>
            <pc:docMk/>
            <pc:sldMk cId="2415440773" sldId="347"/>
            <ac:picMk id="9" creationId="{FFB09E8D-2733-4603-8FB1-4EA7412348AF}"/>
          </ac:picMkLst>
        </pc:picChg>
      </pc:sldChg>
      <pc:sldChg chg="modSp add modAnim">
        <pc:chgData name="Naimish Vadodariya" userId="d2e325c0593a319e" providerId="LiveId" clId="{0C20591F-2EC1-4F3F-A659-EF792F057E2D}" dt="2022-02-07T03:38:59.994" v="353" actId="113"/>
        <pc:sldMkLst>
          <pc:docMk/>
          <pc:sldMk cId="2295940979" sldId="348"/>
        </pc:sldMkLst>
        <pc:spChg chg="mod">
          <ac:chgData name="Naimish Vadodariya" userId="d2e325c0593a319e" providerId="LiveId" clId="{0C20591F-2EC1-4F3F-A659-EF792F057E2D}" dt="2022-02-07T03:38:43.341" v="351" actId="20577"/>
          <ac:spMkLst>
            <pc:docMk/>
            <pc:sldMk cId="2295940979" sldId="348"/>
            <ac:spMk id="5" creationId="{00000000-0000-0000-0000-000000000000}"/>
          </ac:spMkLst>
        </pc:spChg>
        <pc:spChg chg="mod">
          <ac:chgData name="Naimish Vadodariya" userId="d2e325c0593a319e" providerId="LiveId" clId="{0C20591F-2EC1-4F3F-A659-EF792F057E2D}" dt="2022-02-07T03:38:59.994" v="353" actId="113"/>
          <ac:spMkLst>
            <pc:docMk/>
            <pc:sldMk cId="2295940979" sldId="348"/>
            <ac:spMk id="8" creationId="{90D6FFB1-D346-4729-9A74-FDD274F5EE1F}"/>
          </ac:spMkLst>
        </pc:spChg>
      </pc:sldChg>
      <pc:sldChg chg="modSp new mod modAnim">
        <pc:chgData name="Naimish Vadodariya" userId="d2e325c0593a319e" providerId="LiveId" clId="{0C20591F-2EC1-4F3F-A659-EF792F057E2D}" dt="2022-02-07T03:40:18.572" v="432" actId="403"/>
        <pc:sldMkLst>
          <pc:docMk/>
          <pc:sldMk cId="3810644495" sldId="349"/>
        </pc:sldMkLst>
        <pc:spChg chg="mod">
          <ac:chgData name="Naimish Vadodariya" userId="d2e325c0593a319e" providerId="LiveId" clId="{0C20591F-2EC1-4F3F-A659-EF792F057E2D}" dt="2022-02-07T03:40:18.572" v="432" actId="403"/>
          <ac:spMkLst>
            <pc:docMk/>
            <pc:sldMk cId="3810644495" sldId="349"/>
            <ac:spMk id="2" creationId="{2B726B6D-1F73-42F4-96C6-3F7914599F42}"/>
          </ac:spMkLst>
        </pc:spChg>
        <pc:spChg chg="mod">
          <ac:chgData name="Naimish Vadodariya" userId="d2e325c0593a319e" providerId="LiveId" clId="{0C20591F-2EC1-4F3F-A659-EF792F057E2D}" dt="2022-02-07T03:39:28.481" v="355"/>
          <ac:spMkLst>
            <pc:docMk/>
            <pc:sldMk cId="3810644495" sldId="349"/>
            <ac:spMk id="3" creationId="{E30B9B8C-EDDC-4E9D-B186-6846FAB63B95}"/>
          </ac:spMkLst>
        </pc:spChg>
      </pc:sldChg>
      <pc:sldChg chg="addSp delSp modSp new mod modAnim">
        <pc:chgData name="Naimish Vadodariya" userId="d2e325c0593a319e" providerId="LiveId" clId="{0C20591F-2EC1-4F3F-A659-EF792F057E2D}" dt="2022-02-07T03:42:54.219" v="452" actId="20577"/>
        <pc:sldMkLst>
          <pc:docMk/>
          <pc:sldMk cId="3529687291" sldId="350"/>
        </pc:sldMkLst>
        <pc:spChg chg="del">
          <ac:chgData name="Naimish Vadodariya" userId="d2e325c0593a319e" providerId="LiveId" clId="{0C20591F-2EC1-4F3F-A659-EF792F057E2D}" dt="2022-02-07T03:41:58.806" v="435" actId="478"/>
          <ac:spMkLst>
            <pc:docMk/>
            <pc:sldMk cId="3529687291" sldId="350"/>
            <ac:spMk id="2" creationId="{3CE78EB3-D184-427F-9A6D-EAD246365C03}"/>
          </ac:spMkLst>
        </pc:spChg>
        <pc:spChg chg="mod">
          <ac:chgData name="Naimish Vadodariya" userId="d2e325c0593a319e" providerId="LiveId" clId="{0C20591F-2EC1-4F3F-A659-EF792F057E2D}" dt="2022-02-07T03:42:45.237" v="445" actId="20577"/>
          <ac:spMkLst>
            <pc:docMk/>
            <pc:sldMk cId="3529687291" sldId="350"/>
            <ac:spMk id="3" creationId="{086640FB-F210-4131-9CC7-628E053BB00D}"/>
          </ac:spMkLst>
        </pc:spChg>
        <pc:spChg chg="add mod">
          <ac:chgData name="Naimish Vadodariya" userId="d2e325c0593a319e" providerId="LiveId" clId="{0C20591F-2EC1-4F3F-A659-EF792F057E2D}" dt="2022-02-07T03:42:27.999" v="437" actId="207"/>
          <ac:spMkLst>
            <pc:docMk/>
            <pc:sldMk cId="3529687291" sldId="350"/>
            <ac:spMk id="4" creationId="{F1AE22F0-4423-42AD-8EB4-B6A43DF87BB3}"/>
          </ac:spMkLst>
        </pc:spChg>
        <pc:spChg chg="add mod">
          <ac:chgData name="Naimish Vadodariya" userId="d2e325c0593a319e" providerId="LiveId" clId="{0C20591F-2EC1-4F3F-A659-EF792F057E2D}" dt="2022-02-07T03:42:16.175" v="436" actId="1076"/>
          <ac:spMkLst>
            <pc:docMk/>
            <pc:sldMk cId="3529687291" sldId="350"/>
            <ac:spMk id="5" creationId="{842FA836-6A14-48FE-A225-A5EB191D4ABF}"/>
          </ac:spMkLst>
        </pc:spChg>
        <pc:spChg chg="add mod">
          <ac:chgData name="Naimish Vadodariya" userId="d2e325c0593a319e" providerId="LiveId" clId="{0C20591F-2EC1-4F3F-A659-EF792F057E2D}" dt="2022-02-07T03:42:16.175" v="436" actId="1076"/>
          <ac:spMkLst>
            <pc:docMk/>
            <pc:sldMk cId="3529687291" sldId="350"/>
            <ac:spMk id="6" creationId="{32DC1E68-5507-4BCB-9226-DBF1BEFA7F82}"/>
          </ac:spMkLst>
        </pc:spChg>
        <pc:spChg chg="add mod">
          <ac:chgData name="Naimish Vadodariya" userId="d2e325c0593a319e" providerId="LiveId" clId="{0C20591F-2EC1-4F3F-A659-EF792F057E2D}" dt="2022-02-07T03:42:16.175" v="436" actId="1076"/>
          <ac:spMkLst>
            <pc:docMk/>
            <pc:sldMk cId="3529687291" sldId="350"/>
            <ac:spMk id="7" creationId="{D7F89C2C-D7F5-40EF-B1B0-41A9C8F24DB3}"/>
          </ac:spMkLst>
        </pc:spChg>
        <pc:graphicFrameChg chg="add mod modGraphic">
          <ac:chgData name="Naimish Vadodariya" userId="d2e325c0593a319e" providerId="LiveId" clId="{0C20591F-2EC1-4F3F-A659-EF792F057E2D}" dt="2022-02-07T03:42:54.219" v="452" actId="20577"/>
          <ac:graphicFrameMkLst>
            <pc:docMk/>
            <pc:sldMk cId="3529687291" sldId="350"/>
            <ac:graphicFrameMk id="8" creationId="{EFFFF619-0BDC-47B4-8FD7-E7939759593C}"/>
          </ac:graphicFrameMkLst>
        </pc:graphicFrameChg>
      </pc:sldChg>
      <pc:sldChg chg="addSp modSp new mod modAnim">
        <pc:chgData name="Naimish Vadodariya" userId="d2e325c0593a319e" providerId="LiveId" clId="{0C20591F-2EC1-4F3F-A659-EF792F057E2D}" dt="2022-02-07T03:52:42.776" v="462" actId="20577"/>
        <pc:sldMkLst>
          <pc:docMk/>
          <pc:sldMk cId="1545860125" sldId="351"/>
        </pc:sldMkLst>
        <pc:spChg chg="mod">
          <ac:chgData name="Naimish Vadodariya" userId="d2e325c0593a319e" providerId="LiveId" clId="{0C20591F-2EC1-4F3F-A659-EF792F057E2D}" dt="2022-02-07T03:52:04.479" v="454"/>
          <ac:spMkLst>
            <pc:docMk/>
            <pc:sldMk cId="1545860125" sldId="351"/>
            <ac:spMk id="2" creationId="{1E4F5685-B811-493F-A818-E0523FDDBF99}"/>
          </ac:spMkLst>
        </pc:spChg>
        <pc:spChg chg="mod">
          <ac:chgData name="Naimish Vadodariya" userId="d2e325c0593a319e" providerId="LiveId" clId="{0C20591F-2EC1-4F3F-A659-EF792F057E2D}" dt="2022-02-07T03:52:42.776" v="462" actId="20577"/>
          <ac:spMkLst>
            <pc:docMk/>
            <pc:sldMk cId="1545860125" sldId="351"/>
            <ac:spMk id="3" creationId="{A9785437-4426-4472-9F94-FF24FA2FDCB5}"/>
          </ac:spMkLst>
        </pc:spChg>
        <pc:spChg chg="add mod">
          <ac:chgData name="Naimish Vadodariya" userId="d2e325c0593a319e" providerId="LiveId" clId="{0C20591F-2EC1-4F3F-A659-EF792F057E2D}" dt="2022-02-07T03:52:11.308" v="455"/>
          <ac:spMkLst>
            <pc:docMk/>
            <pc:sldMk cId="1545860125" sldId="351"/>
            <ac:spMk id="4" creationId="{55BF4E5F-D46B-4F24-91D3-7763B4D1A242}"/>
          </ac:spMkLst>
        </pc:spChg>
      </pc:sldChg>
      <pc:sldMasterChg chg="modSldLayout">
        <pc:chgData name="Naimish Vadodariya" userId="d2e325c0593a319e" providerId="LiveId" clId="{0C20591F-2EC1-4F3F-A659-EF792F057E2D}" dt="2022-02-03T19:05:37.797" v="203" actId="20577"/>
        <pc:sldMasterMkLst>
          <pc:docMk/>
          <pc:sldMasterMk cId="791954662" sldId="2147483648"/>
        </pc:sldMasterMkLst>
        <pc:sldLayoutChg chg="addSp delSp modSp mod">
          <pc:chgData name="Naimish Vadodariya" userId="d2e325c0593a319e" providerId="LiveId" clId="{0C20591F-2EC1-4F3F-A659-EF792F057E2D}" dt="2022-02-03T18:58:13.179" v="99" actId="1076"/>
          <pc:sldLayoutMkLst>
            <pc:docMk/>
            <pc:sldMasterMk cId="791954662" sldId="2147483648"/>
            <pc:sldLayoutMk cId="2731625911" sldId="2147483679"/>
          </pc:sldLayoutMkLst>
          <pc:graphicFrameChg chg="add del mod">
            <ac:chgData name="Naimish Vadodariya" userId="d2e325c0593a319e" providerId="LiveId" clId="{0C20591F-2EC1-4F3F-A659-EF792F057E2D}" dt="2022-02-03T18:57:42.438" v="94"/>
            <ac:graphicFrameMkLst>
              <pc:docMk/>
              <pc:sldMasterMk cId="791954662" sldId="2147483648"/>
              <pc:sldLayoutMk cId="2731625911" sldId="2147483679"/>
              <ac:graphicFrameMk id="16" creationId="{D98F56AA-28E9-475F-A78A-977DCFE51EB6}"/>
            </ac:graphicFrameMkLst>
          </pc:graphicFrameChg>
          <pc:picChg chg="add del mod">
            <ac:chgData name="Naimish Vadodariya" userId="d2e325c0593a319e" providerId="LiveId" clId="{0C20591F-2EC1-4F3F-A659-EF792F057E2D}" dt="2022-02-03T18:41:26.595" v="75" actId="478"/>
            <ac:picMkLst>
              <pc:docMk/>
              <pc:sldMasterMk cId="791954662" sldId="2147483648"/>
              <pc:sldLayoutMk cId="2731625911" sldId="2147483679"/>
              <ac:picMk id="5" creationId="{A9B8EA20-A0DA-4C95-A4D4-89A59967F412}"/>
            </ac:picMkLst>
          </pc:picChg>
          <pc:picChg chg="add del mod">
            <ac:chgData name="Naimish Vadodariya" userId="d2e325c0593a319e" providerId="LiveId" clId="{0C20591F-2EC1-4F3F-A659-EF792F057E2D}" dt="2022-02-03T18:42:08.105" v="78" actId="478"/>
            <ac:picMkLst>
              <pc:docMk/>
              <pc:sldMasterMk cId="791954662" sldId="2147483648"/>
              <pc:sldLayoutMk cId="2731625911" sldId="2147483679"/>
              <ac:picMk id="7" creationId="{198A77F8-4EA6-478A-A12B-41DEB4618BCE}"/>
            </ac:picMkLst>
          </pc:picChg>
          <pc:picChg chg="add del mod">
            <ac:chgData name="Naimish Vadodariya" userId="d2e325c0593a319e" providerId="LiveId" clId="{0C20591F-2EC1-4F3F-A659-EF792F057E2D}" dt="2022-02-03T18:43:04.856" v="80" actId="478"/>
            <ac:picMkLst>
              <pc:docMk/>
              <pc:sldMasterMk cId="791954662" sldId="2147483648"/>
              <pc:sldLayoutMk cId="2731625911" sldId="2147483679"/>
              <ac:picMk id="9" creationId="{BF3B9BD1-6AC0-4231-AC24-02D73BE741DF}"/>
            </ac:picMkLst>
          </pc:picChg>
          <pc:picChg chg="add del mod">
            <ac:chgData name="Naimish Vadodariya" userId="d2e325c0593a319e" providerId="LiveId" clId="{0C20591F-2EC1-4F3F-A659-EF792F057E2D}" dt="2022-02-03T18:46:20.428" v="84" actId="478"/>
            <ac:picMkLst>
              <pc:docMk/>
              <pc:sldMasterMk cId="791954662" sldId="2147483648"/>
              <pc:sldLayoutMk cId="2731625911" sldId="2147483679"/>
              <ac:picMk id="11" creationId="{E2BAC4AE-352B-4DEE-9028-EF872B88D905}"/>
            </ac:picMkLst>
          </pc:picChg>
          <pc:picChg chg="add del mod">
            <ac:chgData name="Naimish Vadodariya" userId="d2e325c0593a319e" providerId="LiveId" clId="{0C20591F-2EC1-4F3F-A659-EF792F057E2D}" dt="2022-02-03T18:46:24.246" v="86" actId="478"/>
            <ac:picMkLst>
              <pc:docMk/>
              <pc:sldMasterMk cId="791954662" sldId="2147483648"/>
              <pc:sldLayoutMk cId="2731625911" sldId="2147483679"/>
              <ac:picMk id="13" creationId="{ED5C4C2E-18F6-4EE3-8DAF-88132FCD4849}"/>
            </ac:picMkLst>
          </pc:picChg>
          <pc:picChg chg="add del mod">
            <ac:chgData name="Naimish Vadodariya" userId="d2e325c0593a319e" providerId="LiveId" clId="{0C20591F-2EC1-4F3F-A659-EF792F057E2D}" dt="2022-02-03T18:51:48.261" v="92" actId="478"/>
            <ac:picMkLst>
              <pc:docMk/>
              <pc:sldMasterMk cId="791954662" sldId="2147483648"/>
              <pc:sldLayoutMk cId="2731625911" sldId="2147483679"/>
              <ac:picMk id="15" creationId="{744B266A-5C24-43B3-9C2B-02BFFB8449CD}"/>
            </ac:picMkLst>
          </pc:picChg>
          <pc:picChg chg="add mod">
            <ac:chgData name="Naimish Vadodariya" userId="d2e325c0593a319e" providerId="LiveId" clId="{0C20591F-2EC1-4F3F-A659-EF792F057E2D}" dt="2022-02-03T18:58:13.179" v="99" actId="1076"/>
            <ac:picMkLst>
              <pc:docMk/>
              <pc:sldMasterMk cId="791954662" sldId="2147483648"/>
              <pc:sldLayoutMk cId="2731625911" sldId="2147483679"/>
              <ac:picMk id="18" creationId="{79BE6AF3-7C05-4B7C-831E-038095D82C00}"/>
            </ac:picMkLst>
          </pc:picChg>
          <pc:picChg chg="del">
            <ac:chgData name="Naimish Vadodariya" userId="d2e325c0593a319e" providerId="LiveId" clId="{0C20591F-2EC1-4F3F-A659-EF792F057E2D}" dt="2022-02-03T18:35:24.654" v="41" actId="478"/>
            <ac:picMkLst>
              <pc:docMk/>
              <pc:sldMasterMk cId="791954662" sldId="2147483648"/>
              <pc:sldLayoutMk cId="2731625911" sldId="2147483679"/>
              <ac:picMk id="35" creationId="{00000000-0000-0000-0000-000000000000}"/>
            </ac:picMkLst>
          </pc:picChg>
        </pc:sldLayoutChg>
        <pc:sldLayoutChg chg="modSp mod">
          <pc:chgData name="Naimish Vadodariya" userId="d2e325c0593a319e" providerId="LiveId" clId="{0C20591F-2EC1-4F3F-A659-EF792F057E2D}" dt="2022-02-03T19:05:37.797" v="203" actId="20577"/>
          <pc:sldLayoutMkLst>
            <pc:docMk/>
            <pc:sldMasterMk cId="791954662" sldId="2147483648"/>
            <pc:sldLayoutMk cId="4202761244" sldId="2147483687"/>
          </pc:sldLayoutMkLst>
          <pc:spChg chg="mod">
            <ac:chgData name="Naimish Vadodariya" userId="d2e325c0593a319e" providerId="LiveId" clId="{0C20591F-2EC1-4F3F-A659-EF792F057E2D}" dt="2022-02-03T18:36:03.021" v="62" actId="20577"/>
            <ac:spMkLst>
              <pc:docMk/>
              <pc:sldMasterMk cId="791954662" sldId="2147483648"/>
              <pc:sldLayoutMk cId="4202761244" sldId="2147483687"/>
              <ac:spMk id="19" creationId="{CA463A36-7025-4394-9467-8A3EC3425B00}"/>
            </ac:spMkLst>
          </pc:spChg>
          <pc:spChg chg="mod">
            <ac:chgData name="Naimish Vadodariya" userId="d2e325c0593a319e" providerId="LiveId" clId="{0C20591F-2EC1-4F3F-A659-EF792F057E2D}" dt="2022-02-03T19:05:37.797" v="203" actId="20577"/>
            <ac:spMkLst>
              <pc:docMk/>
              <pc:sldMasterMk cId="791954662" sldId="2147483648"/>
              <pc:sldLayoutMk cId="4202761244" sldId="2147483687"/>
              <ac:spMk id="22" creationId="{BF2BE79E-EA17-4AB9-8CB5-714A52A6B2F5}"/>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pn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microsoft.com/office/2007/relationships/hdphoto" Target="../media/hdphoto3.wdp"/><Relationship Id="rId10" Type="http://schemas.openxmlformats.org/officeDocument/2006/relationships/image" Target="../media/image13.png"/><Relationship Id="rId4" Type="http://schemas.openxmlformats.org/officeDocument/2006/relationships/image" Target="../media/image14.png"/><Relationship Id="rId9" Type="http://schemas.openxmlformats.org/officeDocument/2006/relationships/image" Target="../media/image8.jpe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5.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6.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png"/><Relationship Id="rId7" Type="http://schemas.openxmlformats.org/officeDocument/2006/relationships/image" Target="../media/image6.png"/><Relationship Id="rId2" Type="http://schemas.openxmlformats.org/officeDocument/2006/relationships/image" Target="../media/image17.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8.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2.png"/><Relationship Id="rId9" Type="http://schemas.openxmlformats.org/officeDocument/2006/relationships/image" Target="../media/image8.jpeg"/></Relationships>
</file>

<file path=ppt/slideLayouts/_rels/slideLayout18.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9.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2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6.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19.jpeg"/></Relationships>
</file>

<file path=ppt/slideLayouts/_rels/slideLayout23.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16.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grpSp>
        <p:nvGrpSpPr>
          <p:cNvPr id="30" name="Group 29">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31" name="Picture 30">
              <a:extLst>
                <a:ext uri="{FF2B5EF4-FFF2-40B4-BE49-F238E27FC236}">
                  <a16:creationId xmlns:a16="http://schemas.microsoft.com/office/drawing/2014/main" id="{B49C31A0-0173-45C3-B715-F73A797EA642}"/>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34" name="Rectangle 33">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5" name="Picture 34">
            <a:extLst>
              <a:ext uri="{FF2B5EF4-FFF2-40B4-BE49-F238E27FC236}">
                <a16:creationId xmlns:a16="http://schemas.microsoft.com/office/drawing/2014/main" id="{E75253BA-841C-4898-BAAF-3A16D7F9433E}"/>
              </a:ext>
            </a:extLst>
          </p:cNvPr>
          <p:cNvPicPr>
            <a:picLocks noChangeAspect="1"/>
          </p:cNvPicPr>
          <p:nvPr userDrawn="1"/>
        </p:nvPicPr>
        <p:blipFill>
          <a:blip r:embed="rId11"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780038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sp>
        <p:nvSpPr>
          <p:cNvPr id="41" name="Hexagon 40"/>
          <p:cNvSpPr/>
          <p:nvPr userDrawn="1"/>
        </p:nvSpPr>
        <p:spPr>
          <a:xfrm rot="5400000">
            <a:off x="4309292" y="1717040"/>
            <a:ext cx="3461658" cy="2984188"/>
          </a:xfrm>
          <a:prstGeom prst="hexagon">
            <a:avLst/>
          </a:prstGeom>
          <a:solidFill>
            <a:schemeClr val="bg1">
              <a:lumMod val="95000"/>
            </a:schemeClr>
          </a:solidFill>
          <a:ln w="57150">
            <a:solidFill>
              <a:schemeClr val="accent6"/>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42" name="TextBox 41"/>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3" name="Rectangle 42"/>
          <p:cNvSpPr/>
          <p:nvPr userDrawn="1"/>
        </p:nvSpPr>
        <p:spPr>
          <a:xfrm>
            <a:off x="7678346" y="2221532"/>
            <a:ext cx="4513654"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4" name="Rectangle 43"/>
          <p:cNvSpPr/>
          <p:nvPr userDrawn="1"/>
        </p:nvSpPr>
        <p:spPr>
          <a:xfrm>
            <a:off x="0" y="2221532"/>
            <a:ext cx="4402106" cy="195169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47"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cxnSp>
        <p:nvCxnSpPr>
          <p:cNvPr id="48" name="Straight Connector 47">
            <a:extLst>
              <a:ext uri="{FF2B5EF4-FFF2-40B4-BE49-F238E27FC236}">
                <a16:creationId xmlns:a16="http://schemas.microsoft.com/office/drawing/2014/main" id="{E79C5D16-8087-4587-9A0A-A0570C73E0E7}"/>
              </a:ext>
            </a:extLst>
          </p:cNvPr>
          <p:cNvCxnSpPr/>
          <p:nvPr userDrawn="1"/>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49" name="Picture 48">
            <a:extLst>
              <a:ext uri="{FF2B5EF4-FFF2-40B4-BE49-F238E27FC236}">
                <a16:creationId xmlns:a16="http://schemas.microsoft.com/office/drawing/2014/main" id="{9812EDA6-C656-492A-A9CA-44B03C639132}"/>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50" name="Picture 49">
            <a:extLst>
              <a:ext uri="{FF2B5EF4-FFF2-40B4-BE49-F238E27FC236}">
                <a16:creationId xmlns:a16="http://schemas.microsoft.com/office/drawing/2014/main" id="{627AEF91-6492-4B0C-A844-2296473B58DE}"/>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51" name="Text Placeholder 2">
            <a:extLst>
              <a:ext uri="{FF2B5EF4-FFF2-40B4-BE49-F238E27FC236}">
                <a16:creationId xmlns:a16="http://schemas.microsoft.com/office/drawing/2014/main" id="{828AA7FF-D902-41DB-A12A-45135201E8C2}"/>
              </a:ext>
            </a:extLst>
          </p:cNvPr>
          <p:cNvSpPr>
            <a:spLocks noGrp="1"/>
          </p:cNvSpPr>
          <p:nvPr>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52" name="Text Placeholder 2">
            <a:extLst>
              <a:ext uri="{FF2B5EF4-FFF2-40B4-BE49-F238E27FC236}">
                <a16:creationId xmlns:a16="http://schemas.microsoft.com/office/drawing/2014/main" id="{F1EDDD62-43C6-4DEE-BBD9-CD0004E7EB03}"/>
              </a:ext>
            </a:extLst>
          </p:cNvPr>
          <p:cNvSpPr>
            <a:spLocks noGrp="1"/>
          </p:cNvSpPr>
          <p:nvPr>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56"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7"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8" name="Picture 57">
            <a:extLst>
              <a:ext uri="{FF2B5EF4-FFF2-40B4-BE49-F238E27FC236}">
                <a16:creationId xmlns:a16="http://schemas.microsoft.com/office/drawing/2014/main" id="{77B7B864-C091-4493-B14B-F5B61B586EED}"/>
              </a:ext>
            </a:extLst>
          </p:cNvPr>
          <p:cNvPicPr>
            <a:picLocks noChangeAspect="1"/>
          </p:cNvPicPr>
          <p:nvPr userDrawn="1"/>
        </p:nvPicPr>
        <p:blipFill>
          <a:blip r:embed="rId8"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59" name="Picture 58"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6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7" name="Picture 26"/>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29418279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27088808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21" name="Picture 2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7645704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7850339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34" name="Picture 4" descr="https://cdn5.vectorstock.com/i/1000x1000/21/59/dbms-database-management-system-computer-data-vector-8212159.jp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6294" t="9689" r="5315" b="18089"/>
          <a:stretch/>
        </p:blipFill>
        <p:spPr bwMode="auto">
          <a:xfrm>
            <a:off x="8407803" y="2089594"/>
            <a:ext cx="2880000" cy="2678811"/>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3">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dirty="0"/>
              <a:t> University,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4"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10"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pic>
        <p:nvPicPr>
          <p:cNvPr id="18" name="Picture 17">
            <a:extLst>
              <a:ext uri="{FF2B5EF4-FFF2-40B4-BE49-F238E27FC236}">
                <a16:creationId xmlns:a16="http://schemas.microsoft.com/office/drawing/2014/main" id="{79BE6AF3-7C05-4B7C-831E-038095D82C00}"/>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7377142" y="1374127"/>
            <a:ext cx="5794682" cy="3337666"/>
          </a:xfrm>
          <a:prstGeom prst="rect">
            <a:avLst/>
          </a:prstGeom>
        </p:spPr>
      </p:pic>
    </p:spTree>
    <p:extLst>
      <p:ext uri="{BB962C8B-B14F-4D97-AF65-F5344CB8AC3E}">
        <p14:creationId xmlns:p14="http://schemas.microsoft.com/office/powerpoint/2010/main" val="273162591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37518816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1806526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#2301CS361(DBMS)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Advanced SQL Concepts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FD38B6F-D549-4D28-B5DA-3AF636652084}"/>
              </a:ext>
            </a:extLst>
          </p:cNvPr>
          <p:cNvGrpSpPr/>
          <p:nvPr userDrawn="1"/>
        </p:nvGrpSpPr>
        <p:grpSpPr>
          <a:xfrm>
            <a:off x="10348662" y="921114"/>
            <a:ext cx="1649043" cy="501287"/>
            <a:chOff x="10721798" y="852808"/>
            <a:chExt cx="1339023" cy="407045"/>
          </a:xfrm>
        </p:grpSpPr>
        <p:pic>
          <p:nvPicPr>
            <p:cNvPr id="13" name="Picture 12">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40122809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2532807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9"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4" name="Picture 33"/>
          <p:cNvPicPr>
            <a:picLocks noChangeAspect="1"/>
          </p:cNvPicPr>
          <p:nvPr userDrawn="1"/>
        </p:nvPicPr>
        <p:blipFill rotWithShape="1">
          <a:blip r:embed="rId11"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37651319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rotWithShape="1">
          <a:blip r:embed="rId10" cstate="print">
            <a:extLst>
              <a:ext uri="{28A0092B-C50C-407E-A947-70E740481C1C}">
                <a14:useLocalDpi xmlns:a14="http://schemas.microsoft.com/office/drawing/2010/main" val="0"/>
              </a:ext>
            </a:extLst>
          </a:blip>
          <a:srcRect l="4981" t="10725" r="4439" b="11492"/>
          <a:stretch/>
        </p:blipFill>
        <p:spPr>
          <a:xfrm>
            <a:off x="8236872" y="194986"/>
            <a:ext cx="3313045" cy="1285461"/>
          </a:xfrm>
          <a:prstGeom prst="rect">
            <a:avLst/>
          </a:prstGeom>
        </p:spPr>
      </p:pic>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#2301CS361(DBMS)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Advanced SQL Concepts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3" name="Picture 12">
              <a:extLst>
                <a:ext uri="{FF2B5EF4-FFF2-40B4-BE49-F238E27FC236}">
                  <a16:creationId xmlns:a16="http://schemas.microsoft.com/office/drawing/2014/main" id="{538C9597-8AB6-41B2-8903-FB3D0B47ADD5}"/>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pic>
        <p:nvPicPr>
          <p:cNvPr id="14" name="Picture 13"/>
          <p:cNvPicPr>
            <a:picLocks noChangeAspect="1"/>
          </p:cNvPicPr>
          <p:nvPr userDrawn="1"/>
        </p:nvPicPr>
        <p:blipFill rotWithShape="1">
          <a:blip r:embed="rId2" cstate="print">
            <a:extLst>
              <a:ext uri="{28A0092B-C50C-407E-A947-70E740481C1C}">
                <a14:useLocalDpi xmlns:a14="http://schemas.microsoft.com/office/drawing/2010/main" val="0"/>
              </a:ext>
            </a:extLst>
          </a:blip>
          <a:srcRect l="4981" t="10725" r="4439" b="11492"/>
          <a:stretch/>
        </p:blipFill>
        <p:spPr>
          <a:xfrm>
            <a:off x="131180" y="5712647"/>
            <a:ext cx="1910727" cy="741362"/>
          </a:xfrm>
          <a:prstGeom prst="rect">
            <a:avLst/>
          </a:prstGeom>
        </p:spPr>
      </p:pic>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Firoz</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A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Sherasiya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#2305CS101(DBMS)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Advanced SQL Concepts</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10"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grpSp>
        <p:nvGrpSpPr>
          <p:cNvPr id="14" name="Group 13">
            <a:extLst>
              <a:ext uri="{FF2B5EF4-FFF2-40B4-BE49-F238E27FC236}">
                <a16:creationId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a16="http://schemas.microsoft.com/office/drawing/2014/main" id="{B49C31A0-0173-45C3-B715-F73A797EA642}"/>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7" name="Rectangle 16">
              <a:extLst>
                <a:ext uri="{FF2B5EF4-FFF2-40B4-BE49-F238E27FC236}">
                  <a16:creationId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10357991" y="105840"/>
            <a:ext cx="1649043" cy="501287"/>
            <a:chOff x="10721798" y="852808"/>
            <a:chExt cx="1339023" cy="407045"/>
          </a:xfrm>
        </p:grpSpPr>
        <p:pic>
          <p:nvPicPr>
            <p:cNvPr id="9" name="Picture 8">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0" name="Rectangle 9">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9" name="Picture 8">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0" name="Rectangle 9">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 R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Dhamsaniya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#3130006 (PS)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Basic Probability</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8FD38B6F-D549-4D28-B5DA-3AF636652084}"/>
              </a:ext>
            </a:extLst>
          </p:cNvPr>
          <p:cNvGrpSpPr/>
          <p:nvPr userDrawn="1"/>
        </p:nvGrpSpPr>
        <p:grpSpPr>
          <a:xfrm>
            <a:off x="127313" y="5993448"/>
            <a:ext cx="1649043" cy="501287"/>
            <a:chOff x="10721798" y="852808"/>
            <a:chExt cx="1339023" cy="407045"/>
          </a:xfrm>
        </p:grpSpPr>
        <p:pic>
          <p:nvPicPr>
            <p:cNvPr id="9" name="Picture 8">
              <a:extLst>
                <a:ext uri="{FF2B5EF4-FFF2-40B4-BE49-F238E27FC236}">
                  <a16:creationId xmlns:a16="http://schemas.microsoft.com/office/drawing/2014/main" id="{538C9597-8AB6-41B2-8903-FB3D0B47ADD5}"/>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0" name="Rectangle 9">
              <a:extLst>
                <a:ext uri="{FF2B5EF4-FFF2-40B4-BE49-F238E27FC236}">
                  <a16:creationId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8/12/2024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3" r:id="rId10"/>
    <p:sldLayoutId id="2147483692" r:id="rId11"/>
    <p:sldLayoutId id="2147483691" r:id="rId12"/>
    <p:sldLayoutId id="2147483674" r:id="rId13"/>
    <p:sldLayoutId id="2147483676" r:id="rId14"/>
    <p:sldLayoutId id="2147483677" r:id="rId15"/>
    <p:sldLayoutId id="2147483678" r:id="rId16"/>
    <p:sldLayoutId id="2147483679" r:id="rId17"/>
    <p:sldLayoutId id="2147483681" r:id="rId18"/>
    <p:sldLayoutId id="2147483683" r:id="rId19"/>
    <p:sldLayoutId id="2147483682" r:id="rId20"/>
    <p:sldLayoutId id="2147483684" r:id="rId21"/>
    <p:sldLayoutId id="2147483685" r:id="rId22"/>
    <p:sldLayoutId id="2147483686"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8.png"/><Relationship Id="rId1" Type="http://schemas.openxmlformats.org/officeDocument/2006/relationships/slideLayout" Target="../slideLayouts/slideLayout3.xml"/><Relationship Id="rId5" Type="http://schemas.microsoft.com/office/2007/relationships/hdphoto" Target="../media/hdphoto5.wdp"/><Relationship Id="rId4" Type="http://schemas.openxmlformats.org/officeDocument/2006/relationships/image" Target="../media/image29.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52.png"/><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57.png"/></Relationships>
</file>

<file path=ppt/slides/_rels/slide15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4.xml"/><Relationship Id="rId1" Type="http://schemas.openxmlformats.org/officeDocument/2006/relationships/tags" Target="../tags/tag2.xml"/><Relationship Id="rId4" Type="http://schemas.openxmlformats.org/officeDocument/2006/relationships/image" Target="../media/image57.png"/></Relationships>
</file>

<file path=ppt/slides/_rels/slide15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57.png"/></Relationships>
</file>

<file path=ppt/slides/_rels/slide1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jpg"/><Relationship Id="rId1" Type="http://schemas.openxmlformats.org/officeDocument/2006/relationships/slideLayout" Target="../slideLayouts/slideLayout3.xml"/><Relationship Id="rId5" Type="http://schemas.openxmlformats.org/officeDocument/2006/relationships/image" Target="../media/image69.jpeg"/><Relationship Id="rId4" Type="http://schemas.openxmlformats.org/officeDocument/2006/relationships/image" Target="../media/image68.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77.png"/><Relationship Id="rId4" Type="http://schemas.openxmlformats.org/officeDocument/2006/relationships/image" Target="../media/image76.png"/></Relationships>
</file>

<file path=ppt/slides/_rels/slide17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2.png"/><Relationship Id="rId1" Type="http://schemas.openxmlformats.org/officeDocument/2006/relationships/slideLayout" Target="../slideLayouts/slideLayout3.xml"/><Relationship Id="rId4" Type="http://schemas.openxmlformats.org/officeDocument/2006/relationships/image" Target="../media/image79.png"/></Relationships>
</file>

<file path=ppt/slides/_rels/slide17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32.png"/><Relationship Id="rId1" Type="http://schemas.openxmlformats.org/officeDocument/2006/relationships/slideLayout" Target="../slideLayouts/slideLayout3.xml"/></Relationships>
</file>

<file path=ppt/slides/_rels/slide180.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8.png"/><Relationship Id="rId1" Type="http://schemas.openxmlformats.org/officeDocument/2006/relationships/slideLayout" Target="../slideLayouts/slideLayout3.xml"/><Relationship Id="rId5" Type="http://schemas.microsoft.com/office/2007/relationships/hdphoto" Target="../media/hdphoto5.wdp"/><Relationship Id="rId4" Type="http://schemas.openxmlformats.org/officeDocument/2006/relationships/image" Target="../media/image29.png"/></Relationships>
</file>

<file path=ppt/slides/_rels/slide6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37.png"/><Relationship Id="rId1" Type="http://schemas.openxmlformats.org/officeDocument/2006/relationships/slideLayout" Target="../slideLayouts/slideLayout3.xml"/><Relationship Id="rId5" Type="http://schemas.openxmlformats.org/officeDocument/2006/relationships/image" Target="../media/image39.png"/><Relationship Id="rId4" Type="http://schemas.openxmlformats.org/officeDocument/2006/relationships/image" Target="../media/image38.png"/></Relationships>
</file>

<file path=ppt/slides/_rels/slide65.xml.rels><?xml version="1.0" encoding="UTF-8" standalone="yes"?>
<Relationships xmlns="http://schemas.openxmlformats.org/package/2006/relationships"><Relationship Id="rId3" Type="http://schemas.microsoft.com/office/2007/relationships/hdphoto" Target="../media/hdphoto10.wdp"/><Relationship Id="rId7" Type="http://schemas.microsoft.com/office/2007/relationships/hdphoto" Target="../media/hdphoto12.wdp"/><Relationship Id="rId2" Type="http://schemas.openxmlformats.org/officeDocument/2006/relationships/image" Target="../media/image40.png"/><Relationship Id="rId1" Type="http://schemas.openxmlformats.org/officeDocument/2006/relationships/slideLayout" Target="../slideLayouts/slideLayout3.xml"/><Relationship Id="rId6" Type="http://schemas.openxmlformats.org/officeDocument/2006/relationships/image" Target="../media/image42.png"/><Relationship Id="rId5" Type="http://schemas.microsoft.com/office/2007/relationships/hdphoto" Target="../media/hdphoto11.wdp"/><Relationship Id="rId4" Type="http://schemas.openxmlformats.org/officeDocument/2006/relationships/image" Target="../media/image41.png"/></Relationships>
</file>

<file path=ppt/slides/_rels/slide6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 Id="rId4" Type="http://schemas.openxmlformats.org/officeDocument/2006/relationships/image" Target="../media/image45.png"/></Relationships>
</file>

<file path=ppt/slides/_rels/slide67.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jpeg"/><Relationship Id="rId5" Type="http://schemas.openxmlformats.org/officeDocument/2006/relationships/image" Target="../media/image24.jpg"/><Relationship Id="rId4" Type="http://schemas.openxmlformats.org/officeDocument/2006/relationships/image" Target="../media/image2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50.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F305CB-DBE2-45D5-8D0B-92106F27C4BB}"/>
              </a:ext>
            </a:extLst>
          </p:cNvPr>
          <p:cNvSpPr>
            <a:spLocks noGrp="1"/>
          </p:cNvSpPr>
          <p:nvPr>
            <p:ph type="ctrTitle"/>
          </p:nvPr>
        </p:nvSpPr>
        <p:spPr>
          <a:xfrm>
            <a:off x="559490" y="1122364"/>
            <a:ext cx="7035300" cy="2992436"/>
          </a:xfrm>
        </p:spPr>
        <p:txBody>
          <a:bodyPr/>
          <a:lstStyle/>
          <a:p>
            <a:r>
              <a:rPr lang="en-US" sz="4800" b="0" dirty="0">
                <a:latin typeface="Roboto Condensed Light" panose="02000000000000000000" pitchFamily="2" charset="0"/>
                <a:ea typeface="Roboto Condensed Light" panose="02000000000000000000" pitchFamily="2" charset="0"/>
              </a:rPr>
              <a:t>Unit-1</a:t>
            </a:r>
            <a:r>
              <a:rPr lang="en-US" dirty="0"/>
              <a:t> </a:t>
            </a:r>
            <a:br>
              <a:rPr lang="en-US" dirty="0"/>
            </a:br>
            <a:r>
              <a:rPr lang="en-US" dirty="0"/>
              <a:t>Advanced SQL Concepts</a:t>
            </a:r>
          </a:p>
        </p:txBody>
      </p:sp>
      <p:sp>
        <p:nvSpPr>
          <p:cNvPr id="10"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p:txBody>
          <a:bodyPr/>
          <a:lstStyle/>
          <a:p>
            <a:r>
              <a:rPr lang="en-US" dirty="0"/>
              <a:t>firoz.sherasiya@darshan.ac.in</a:t>
            </a:r>
          </a:p>
        </p:txBody>
      </p:sp>
      <p:sp>
        <p:nvSpPr>
          <p:cNvPr id="11"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p:txBody>
          <a:bodyPr/>
          <a:lstStyle/>
          <a:p>
            <a:r>
              <a:rPr lang="en-US" dirty="0"/>
              <a:t>9879879861</a:t>
            </a:r>
          </a:p>
        </p:txBody>
      </p:sp>
      <p:sp>
        <p:nvSpPr>
          <p:cNvPr id="12"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840480" cy="290081"/>
          </a:xfrm>
        </p:spPr>
        <p:txBody>
          <a:bodyPr/>
          <a:lstStyle/>
          <a:p>
            <a:r>
              <a:rPr lang="en-US" dirty="0"/>
              <a:t>Computer Science &amp; Engineering Department</a:t>
            </a:r>
          </a:p>
        </p:txBody>
      </p:sp>
      <p:sp>
        <p:nvSpPr>
          <p:cNvPr id="13"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p:txBody>
          <a:bodyPr/>
          <a:lstStyle/>
          <a:p>
            <a:r>
              <a:rPr lang="en-US" dirty="0"/>
              <a:t>Prof. </a:t>
            </a:r>
            <a:r>
              <a:rPr lang="en-US" dirty="0" err="1"/>
              <a:t>Firoz</a:t>
            </a:r>
            <a:r>
              <a:rPr lang="en-US" dirty="0"/>
              <a:t> A. </a:t>
            </a:r>
            <a:r>
              <a:rPr lang="en-US" dirty="0" err="1"/>
              <a:t>Sherasiya</a:t>
            </a:r>
            <a:endParaRPr lang="en-US" dirty="0"/>
          </a:p>
        </p:txBody>
      </p:sp>
      <p:sp>
        <p:nvSpPr>
          <p:cNvPr id="14"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dirty="0"/>
              <a:t>#2301CS361</a:t>
            </a:r>
          </a:p>
        </p:txBody>
      </p:sp>
      <p:pic>
        <p:nvPicPr>
          <p:cNvPr id="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tretch>
            <a:fillRect/>
          </a:stretch>
        </p:blipFill>
        <p:spPr>
          <a:xfrm>
            <a:off x="353569" y="5211251"/>
            <a:ext cx="1353599" cy="1353599"/>
          </a:xfrm>
        </p:spPr>
      </p:pic>
    </p:spTree>
    <p:extLst>
      <p:ext uri="{BB962C8B-B14F-4D97-AF65-F5344CB8AC3E}">
        <p14:creationId xmlns:p14="http://schemas.microsoft.com/office/powerpoint/2010/main" val="16008347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Aggregate Functions with Group By Example</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12284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113954"/>
          <a:ext cx="4025633" cy="396240"/>
        </p:xfrm>
        <a:graphic>
          <a:graphicData uri="http://schemas.openxmlformats.org/drawingml/2006/table">
            <a:tbl>
              <a:tblPr firstRow="1" bandRow="1">
                <a:tableStyleId>{8EC20E35-A176-4012-BC5E-935CFFF8708E}</a:tableStyleId>
              </a:tblPr>
              <a:tblGrid>
                <a:gridCol w="402563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Branch wise Maximum</a:t>
                      </a:r>
                      <a:r>
                        <a:rPr lang="en-US" sz="2000" b="0" kern="1200" baseline="0" dirty="0">
                          <a:solidFill>
                            <a:schemeClr val="tx1"/>
                          </a:solidFill>
                          <a:latin typeface="+mn-lt"/>
                          <a:ea typeface="+mn-ea"/>
                          <a:cs typeface="+mn-cs"/>
                        </a:rPr>
                        <a:t> CPI.</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555017"/>
          <a:ext cx="6237248" cy="30480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baseline="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r>
                        <a:rPr lang="en-US" sz="1400" b="0" kern="1200" dirty="0">
                          <a:solidFill>
                            <a:srgbClr val="0000FF"/>
                          </a:solidFill>
                          <a:latin typeface="Consolas" panose="020B0609020204030204" pitchFamily="49" charset="0"/>
                          <a:ea typeface="+mn-ea"/>
                          <a:cs typeface="+mn-cs"/>
                        </a:rPr>
                        <a:t>Group By </a:t>
                      </a:r>
                      <a:r>
                        <a:rPr lang="en-US" sz="1400" b="0" dirty="0">
                          <a:solidFill>
                            <a:prstClr val="black"/>
                          </a:solidFill>
                          <a:latin typeface="Consolas" panose="020B0609020204030204" pitchFamily="49" charset="0"/>
                        </a:rPr>
                        <a:t>Branch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2089747"/>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1510827"/>
            <a:ext cx="4788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97224943"/>
              </p:ext>
            </p:extLst>
          </p:nvPr>
        </p:nvGraphicFramePr>
        <p:xfrm>
          <a:off x="4781437" y="152171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3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66436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3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655480"/>
          <a:ext cx="6224548" cy="381000"/>
        </p:xfrm>
        <a:graphic>
          <a:graphicData uri="http://schemas.openxmlformats.org/drawingml/2006/table">
            <a:tbl>
              <a:tblPr firstRow="1" bandRow="1">
                <a:tableStyleId>{8EC20E35-A176-4012-BC5E-935CFFF8708E}</a:tableStyleId>
              </a:tblPr>
              <a:tblGrid>
                <a:gridCol w="6224548">
                  <a:extLst>
                    <a:ext uri="{9D8B030D-6E8A-4147-A177-3AD203B41FA5}">
                      <a16:colId xmlns:a16="http://schemas.microsoft.com/office/drawing/2014/main" val="20000"/>
                    </a:ext>
                  </a:extLst>
                </a:gridCol>
              </a:tblGrid>
              <a:tr h="285488">
                <a:tc>
                  <a:txBody>
                    <a:bodyPr/>
                    <a:lstStyle/>
                    <a:p>
                      <a:pPr algn="l"/>
                      <a:r>
                        <a:rPr lang="en-US" sz="1900" b="0" kern="1200" dirty="0">
                          <a:solidFill>
                            <a:schemeClr val="tx1"/>
                          </a:solidFill>
                          <a:latin typeface="+mn-lt"/>
                          <a:ea typeface="+mn-ea"/>
                          <a:cs typeface="+mn-cs"/>
                        </a:rPr>
                        <a:t>Find out Branch wise Semester wise</a:t>
                      </a:r>
                      <a:r>
                        <a:rPr lang="en-US" sz="1900" b="0" kern="1200" baseline="0" dirty="0">
                          <a:solidFill>
                            <a:schemeClr val="tx1"/>
                          </a:solidFill>
                          <a:latin typeface="+mn-lt"/>
                          <a:ea typeface="+mn-ea"/>
                          <a:cs typeface="+mn-cs"/>
                        </a:rPr>
                        <a:t> Minimum &amp; Average CPI.</a:t>
                      </a:r>
                      <a:endParaRPr lang="en-US" sz="19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510074071"/>
              </p:ext>
            </p:extLst>
          </p:nvPr>
        </p:nvGraphicFramePr>
        <p:xfrm>
          <a:off x="5878551" y="4094262"/>
          <a:ext cx="5922885" cy="518160"/>
        </p:xfrm>
        <a:graphic>
          <a:graphicData uri="http://schemas.openxmlformats.org/drawingml/2006/table">
            <a:tbl>
              <a:tblPr firstRow="1" bandRow="1">
                <a:tableStyleId>{8EC20E35-A176-4012-BC5E-935CFFF8708E}</a:tableStyleId>
              </a:tblPr>
              <a:tblGrid>
                <a:gridCol w="5922885">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Semester</a:t>
                      </a:r>
                      <a:r>
                        <a:rPr lang="en-US" sz="1400" b="0" dirty="0">
                          <a:solidFill>
                            <a:srgbClr val="808080"/>
                          </a:solidFill>
                          <a:latin typeface="Consolas" panose="020B0609020204030204" pitchFamily="49" charset="0"/>
                        </a:rPr>
                        <a:t>, </a:t>
                      </a:r>
                      <a:r>
                        <a:rPr lang="en-US" sz="1400" b="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AVG</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a:t>
                      </a:r>
                      <a:r>
                        <a:rPr lang="en-US" sz="1400" b="0" dirty="0" err="1">
                          <a:solidFill>
                            <a:prstClr val="black"/>
                          </a:solidFill>
                          <a:latin typeface="Consolas" panose="020B0609020204030204" pitchFamily="49" charset="0"/>
                        </a:rPr>
                        <a:t>Avg</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a:t>
                      </a:r>
                      <a:r>
                        <a:rPr lang="en-US" sz="1400" b="0">
                          <a:solidFill>
                            <a:prstClr val="black"/>
                          </a:solidFill>
                          <a:latin typeface="Consolas" panose="020B0609020204030204" pitchFamily="49" charset="0"/>
                        </a:rPr>
                        <a:t>Student </a:t>
                      </a:r>
                      <a:r>
                        <a:rPr lang="en-IN" sz="1400" b="0">
                          <a:solidFill>
                            <a:srgbClr val="0000FF"/>
                          </a:solidFill>
                          <a:latin typeface="Consolas" panose="020B0609020204030204" pitchFamily="49" charset="0"/>
                        </a:rPr>
                        <a:t>Group</a:t>
                      </a:r>
                      <a:r>
                        <a:rPr lang="en-IN" sz="1400" b="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Branch</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 Semester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4827786"/>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5" name="Straight Connector 44"/>
          <p:cNvCxnSpPr/>
          <p:nvPr/>
        </p:nvCxnSpPr>
        <p:spPr>
          <a:xfrm>
            <a:off x="4781437" y="4050072"/>
            <a:ext cx="7020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77433419"/>
              </p:ext>
            </p:extLst>
          </p:nvPr>
        </p:nvGraphicFramePr>
        <p:xfrm>
          <a:off x="4781437" y="406095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437" y="2471171"/>
            <a:ext cx="857370" cy="90500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437" y="5216533"/>
            <a:ext cx="2000529" cy="1276528"/>
          </a:xfrm>
          <a:prstGeom prst="rect">
            <a:avLst/>
          </a:prstGeom>
        </p:spPr>
      </p:pic>
    </p:spTree>
    <p:extLst>
      <p:ext uri="{BB962C8B-B14F-4D97-AF65-F5344CB8AC3E}">
        <p14:creationId xmlns:p14="http://schemas.microsoft.com/office/powerpoint/2010/main" val="1553437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a:t>
            </a:r>
            <a:r>
              <a:rPr lang="en-US" dirty="0">
                <a:solidFill>
                  <a:schemeClr val="tx2"/>
                </a:solidFill>
              </a:rPr>
              <a:t>OUT</a:t>
            </a:r>
            <a:r>
              <a:rPr lang="en-US" dirty="0"/>
              <a:t>] Parameter</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7" name="Rectangle 6">
            <a:extLst>
              <a:ext uri="{FF2B5EF4-FFF2-40B4-BE49-F238E27FC236}">
                <a16:creationId xmlns:a16="http://schemas.microsoft.com/office/drawing/2014/main" id="{EF46A604-D831-08C9-8A1F-5B773647B7F5}"/>
              </a:ext>
            </a:extLst>
          </p:cNvPr>
          <p:cNvSpPr/>
          <p:nvPr/>
        </p:nvSpPr>
        <p:spPr>
          <a:xfrm>
            <a:off x="716185" y="1192628"/>
            <a:ext cx="6530112" cy="2862322"/>
          </a:xfrm>
          <a:prstGeom prst="rect">
            <a:avLst/>
          </a:prstGeom>
          <a:solidFill>
            <a:schemeClr val="bg1">
              <a:lumMod val="95000"/>
            </a:schemeClr>
          </a:solidFill>
          <a:ln>
            <a:noFill/>
          </a:ln>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PR_Customer_GetCityCount</a:t>
            </a:r>
            <a:endParaRPr lang="en-US"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err="1">
                <a:solidFill>
                  <a:srgbClr val="0000FF"/>
                </a:solidFill>
                <a:latin typeface="Consolas" panose="020B0609020204030204" pitchFamily="49" charset="0"/>
              </a:rPr>
              <a:t>nvarchar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30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@Count		</a:t>
            </a:r>
            <a:r>
              <a:rPr lang="en-GB" sz="2000" dirty="0">
                <a:solidFill>
                  <a:srgbClr val="0000FF"/>
                </a:solidFill>
                <a:latin typeface="Consolas" panose="020B0609020204030204" pitchFamily="49" charset="0"/>
              </a:rPr>
              <a:t>int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OUTPUT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BEGIN</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	SELECT</a:t>
            </a:r>
            <a:r>
              <a:rPr lang="en-GB" sz="2000" dirty="0">
                <a:solidFill>
                  <a:srgbClr val="000000"/>
                </a:solidFill>
                <a:latin typeface="Consolas" panose="020B0609020204030204" pitchFamily="49" charset="0"/>
              </a:rPr>
              <a:t> @Count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FF00FF"/>
                </a:solidFill>
                <a:latin typeface="Consolas" panose="020B0609020204030204" pitchFamily="49" charset="0"/>
              </a:rPr>
              <a:t>Count</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	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	WHERE</a:t>
            </a:r>
            <a:r>
              <a:rPr lang="en-GB" sz="2000" dirty="0">
                <a:solidFill>
                  <a:srgbClr val="000000"/>
                </a:solidFill>
                <a:latin typeface="Consolas" panose="020B0609020204030204" pitchFamily="49" charset="0"/>
              </a:rPr>
              <a:t> City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@City</a:t>
            </a:r>
          </a:p>
          <a:p>
            <a:r>
              <a:rPr lang="en-GB" sz="2000" dirty="0">
                <a:solidFill>
                  <a:srgbClr val="0000FF"/>
                </a:solidFill>
                <a:latin typeface="Consolas" panose="020B0609020204030204" pitchFamily="49" charset="0"/>
              </a:rPr>
              <a:t>END</a:t>
            </a:r>
            <a:endParaRPr lang="en-GB" sz="2000" dirty="0">
              <a:solidFill>
                <a:srgbClr val="000000"/>
              </a:solidFill>
              <a:latin typeface="Consolas" panose="020B0609020204030204" pitchFamily="49" charset="0"/>
            </a:endParaRPr>
          </a:p>
        </p:txBody>
      </p:sp>
      <p:sp>
        <p:nvSpPr>
          <p:cNvPr id="8" name="Rectangle 7">
            <a:extLst>
              <a:ext uri="{FF2B5EF4-FFF2-40B4-BE49-F238E27FC236}">
                <a16:creationId xmlns:a16="http://schemas.microsoft.com/office/drawing/2014/main" id="{EB211650-5962-6765-C899-42E92A5E821E}"/>
              </a:ext>
            </a:extLst>
          </p:cNvPr>
          <p:cNvSpPr/>
          <p:nvPr/>
        </p:nvSpPr>
        <p:spPr>
          <a:xfrm>
            <a:off x="152399" y="1192628"/>
            <a:ext cx="579518" cy="286232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p:txBody>
      </p:sp>
      <p:sp>
        <p:nvSpPr>
          <p:cNvPr id="10" name="Rectangle: Top Corners Rounded 9">
            <a:extLst>
              <a:ext uri="{FF2B5EF4-FFF2-40B4-BE49-F238E27FC236}">
                <a16:creationId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5" name="Rectangle 14">
            <a:extLst>
              <a:ext uri="{FF2B5EF4-FFF2-40B4-BE49-F238E27FC236}">
                <a16:creationId xmlns:a16="http://schemas.microsoft.com/office/drawing/2014/main" id="{C4499F60-3764-5CC8-5C83-857AC1583F24}"/>
              </a:ext>
            </a:extLst>
          </p:cNvPr>
          <p:cNvSpPr/>
          <p:nvPr/>
        </p:nvSpPr>
        <p:spPr>
          <a:xfrm>
            <a:off x="689224" y="4555414"/>
            <a:ext cx="8972563" cy="923330"/>
          </a:xfrm>
          <a:prstGeom prst="rect">
            <a:avLst/>
          </a:prstGeom>
          <a:solidFill>
            <a:schemeClr val="bg1">
              <a:lumMod val="95000"/>
            </a:schemeClr>
          </a:solidFill>
          <a:ln>
            <a:noFill/>
          </a:ln>
        </p:spPr>
        <p:txBody>
          <a:bodyPr wrap="square">
            <a:spAutoFit/>
          </a:bodyPr>
          <a:lstStyle/>
          <a:p>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@Count </a:t>
            </a:r>
            <a:r>
              <a:rPr lang="en-GB" dirty="0">
                <a:solidFill>
                  <a:srgbClr val="0000FF"/>
                </a:solidFill>
                <a:latin typeface="Consolas" panose="020B0609020204030204" pitchFamily="49" charset="0"/>
              </a:rPr>
              <a:t>int</a:t>
            </a:r>
            <a:endParaRPr lang="en-GB"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EXEC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PR_Customer_GetCityCount</a:t>
            </a:r>
            <a:r>
              <a:rPr lang="en-US" dirty="0">
                <a:solidFill>
                  <a:srgbClr val="0000FF"/>
                </a:solidFill>
                <a:latin typeface="Consolas" panose="020B0609020204030204" pitchFamily="49" charset="0"/>
              </a:rPr>
              <a:t> </a:t>
            </a:r>
            <a:r>
              <a:rPr lang="en-US" dirty="0">
                <a:solidFill>
                  <a:srgbClr val="000000"/>
                </a:solidFill>
                <a:latin typeface="Consolas" panose="020B0609020204030204" pitchFamily="49" charset="0"/>
              </a:rPr>
              <a:t>@City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'Rajkot'</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@Count </a:t>
            </a:r>
            <a:r>
              <a:rPr lang="en-US" dirty="0">
                <a:solidFill>
                  <a:srgbClr val="0000FF"/>
                </a:solidFill>
                <a:latin typeface="Consolas" panose="020B0609020204030204" pitchFamily="49" charset="0"/>
              </a:rPr>
              <a:t>OUTPUT</a:t>
            </a:r>
            <a:endParaRPr lang="en-US"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@Count</a:t>
            </a:r>
          </a:p>
        </p:txBody>
      </p:sp>
      <p:sp>
        <p:nvSpPr>
          <p:cNvPr id="16" name="Rectangle 15">
            <a:extLst>
              <a:ext uri="{FF2B5EF4-FFF2-40B4-BE49-F238E27FC236}">
                <a16:creationId xmlns:a16="http://schemas.microsoft.com/office/drawing/2014/main" id="{08A50DC0-ACD1-C821-B8A5-EE4CB8303E37}"/>
              </a:ext>
            </a:extLst>
          </p:cNvPr>
          <p:cNvSpPr/>
          <p:nvPr/>
        </p:nvSpPr>
        <p:spPr>
          <a:xfrm>
            <a:off x="152399" y="4555414"/>
            <a:ext cx="536825"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7" name="Rectangle: Top Corners Rounded 16">
            <a:extLst>
              <a:ext uri="{FF2B5EF4-FFF2-40B4-BE49-F238E27FC236}">
                <a16:creationId xmlns:a16="http://schemas.microsoft.com/office/drawing/2014/main" id="{43DE4105-031D-D0DE-E4D9-777C2F947096}"/>
              </a:ext>
            </a:extLst>
          </p:cNvPr>
          <p:cNvSpPr/>
          <p:nvPr/>
        </p:nvSpPr>
        <p:spPr>
          <a:xfrm>
            <a:off x="152399" y="4226230"/>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
        <p:nvSpPr>
          <p:cNvPr id="19" name="Rectangle 18">
            <a:extLst>
              <a:ext uri="{FF2B5EF4-FFF2-40B4-BE49-F238E27FC236}">
                <a16:creationId xmlns:a16="http://schemas.microsoft.com/office/drawing/2014/main" id="{CC74C14F-C13D-3C02-4C4E-3E96CFB42C4B}"/>
              </a:ext>
            </a:extLst>
          </p:cNvPr>
          <p:cNvSpPr/>
          <p:nvPr/>
        </p:nvSpPr>
        <p:spPr>
          <a:xfrm>
            <a:off x="662263" y="5934678"/>
            <a:ext cx="1176104" cy="369332"/>
          </a:xfrm>
          <a:prstGeom prst="rect">
            <a:avLst/>
          </a:prstGeom>
          <a:solidFill>
            <a:schemeClr val="bg1">
              <a:lumMod val="95000"/>
            </a:schemeClr>
          </a:solidFill>
          <a:ln>
            <a:noFill/>
          </a:ln>
        </p:spPr>
        <p:txBody>
          <a:bodyPr wrap="square">
            <a:spAutoFit/>
          </a:bodyPr>
          <a:lstStyle/>
          <a:p>
            <a:r>
              <a:rPr lang="en-US" dirty="0">
                <a:solidFill>
                  <a:srgbClr val="000000"/>
                </a:solidFill>
                <a:latin typeface="Consolas" panose="020B0609020204030204" pitchFamily="49" charset="0"/>
              </a:rPr>
              <a:t>2</a:t>
            </a:r>
            <a:endParaRPr lang="en-GB" dirty="0">
              <a:solidFill>
                <a:srgbClr val="000000"/>
              </a:solidFill>
              <a:latin typeface="Consolas" panose="020B0609020204030204" pitchFamily="49" charset="0"/>
            </a:endParaRPr>
          </a:p>
        </p:txBody>
      </p:sp>
      <p:sp>
        <p:nvSpPr>
          <p:cNvPr id="20" name="Rectangle 19">
            <a:extLst>
              <a:ext uri="{FF2B5EF4-FFF2-40B4-BE49-F238E27FC236}">
                <a16:creationId xmlns:a16="http://schemas.microsoft.com/office/drawing/2014/main" id="{AE5EFED1-E0F3-1EAB-3FBB-1AC572C3809D}"/>
              </a:ext>
            </a:extLst>
          </p:cNvPr>
          <p:cNvSpPr/>
          <p:nvPr/>
        </p:nvSpPr>
        <p:spPr>
          <a:xfrm>
            <a:off x="125438" y="5957373"/>
            <a:ext cx="536825"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21" name="Rectangle: Top Corners Rounded 20">
            <a:extLst>
              <a:ext uri="{FF2B5EF4-FFF2-40B4-BE49-F238E27FC236}">
                <a16:creationId xmlns:a16="http://schemas.microsoft.com/office/drawing/2014/main" id="{5384D5CD-1F17-87A6-54E7-ECF2A5F8ED8C}"/>
              </a:ext>
            </a:extLst>
          </p:cNvPr>
          <p:cNvSpPr/>
          <p:nvPr/>
        </p:nvSpPr>
        <p:spPr>
          <a:xfrm>
            <a:off x="125438" y="5637917"/>
            <a:ext cx="171292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600" dirty="0">
                <a:solidFill>
                  <a:schemeClr val="bg1"/>
                </a:solidFill>
              </a:rPr>
              <a:t>Output</a:t>
            </a:r>
          </a:p>
        </p:txBody>
      </p:sp>
    </p:spTree>
    <p:extLst>
      <p:ext uri="{BB962C8B-B14F-4D97-AF65-F5344CB8AC3E}">
        <p14:creationId xmlns:p14="http://schemas.microsoft.com/office/powerpoint/2010/main" val="2216064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xEl>
                                              <p:pRg st="1" end="1"/>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9">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P spid="15" grpId="0" uiExpand="1" build="p" animBg="1"/>
      <p:bldP spid="16" grpId="0" animBg="1"/>
      <p:bldP spid="17" grpId="0" animBg="1"/>
      <p:bldP spid="19" grpId="0" uiExpand="1" build="p" animBg="1"/>
      <p:bldP spid="20" grpId="0" animBg="1"/>
      <p:bldP spid="21"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2477-C5E6-4247-4C70-D60E0DE0B15B}"/>
              </a:ext>
            </a:extLst>
          </p:cNvPr>
          <p:cNvSpPr>
            <a:spLocks noGrp="1"/>
          </p:cNvSpPr>
          <p:nvPr>
            <p:ph type="title"/>
          </p:nvPr>
        </p:nvSpPr>
        <p:spPr/>
        <p:txBody>
          <a:bodyPr/>
          <a:lstStyle/>
          <a:p>
            <a:r>
              <a:rPr lang="en-US" dirty="0"/>
              <a:t>Stored Procedure Important Error Messages [Remember]</a:t>
            </a:r>
            <a:endParaRPr lang="en-GB" dirty="0"/>
          </a:p>
        </p:txBody>
      </p:sp>
      <p:sp>
        <p:nvSpPr>
          <p:cNvPr id="9" name="Content Placeholder 2">
            <a:extLst>
              <a:ext uri="{FF2B5EF4-FFF2-40B4-BE49-F238E27FC236}">
                <a16:creationId xmlns:a16="http://schemas.microsoft.com/office/drawing/2014/main" id="{E7BF5C15-3998-5926-AE2E-58B9F589E718}"/>
              </a:ext>
            </a:extLst>
          </p:cNvPr>
          <p:cNvSpPr>
            <a:spLocks noGrp="1"/>
          </p:cNvSpPr>
          <p:nvPr>
            <p:ph idx="1"/>
          </p:nvPr>
        </p:nvSpPr>
        <p:spPr>
          <a:xfrm>
            <a:off x="131180" y="863444"/>
            <a:ext cx="11929641" cy="5590565"/>
          </a:xfrm>
        </p:spPr>
        <p:txBody>
          <a:bodyPr/>
          <a:lstStyle/>
          <a:p>
            <a:r>
              <a:rPr lang="en-US" dirty="0"/>
              <a:t>If you try to create the stored procedure and it already exists you will get an error message.</a:t>
            </a:r>
          </a:p>
          <a:p>
            <a:endParaRPr lang="en-US" dirty="0"/>
          </a:p>
          <a:p>
            <a:endParaRPr lang="en-US" dirty="0"/>
          </a:p>
          <a:p>
            <a:r>
              <a:rPr lang="en-US" dirty="0"/>
              <a:t>Error When Parameter Is Not Passed</a:t>
            </a:r>
          </a:p>
          <a:p>
            <a:endParaRPr lang="en-US" dirty="0"/>
          </a:p>
          <a:p>
            <a:endParaRPr lang="en-US" dirty="0"/>
          </a:p>
          <a:p>
            <a:endParaRPr lang="en-US" dirty="0"/>
          </a:p>
          <a:p>
            <a:r>
              <a:rPr lang="en-US" dirty="0"/>
              <a:t>If you try to supply other datatype for the parameter </a:t>
            </a:r>
          </a:p>
          <a:p>
            <a:endParaRPr lang="en-US" dirty="0"/>
          </a:p>
          <a:p>
            <a:endParaRPr lang="en-US" dirty="0"/>
          </a:p>
          <a:p>
            <a:endParaRPr lang="en-US" dirty="0"/>
          </a:p>
          <a:p>
            <a:endParaRPr lang="en-US" dirty="0"/>
          </a:p>
          <a:p>
            <a:endParaRPr lang="en-US" dirty="0"/>
          </a:p>
        </p:txBody>
      </p:sp>
      <p:sp>
        <p:nvSpPr>
          <p:cNvPr id="10" name="Rectangle 9">
            <a:extLst>
              <a:ext uri="{FF2B5EF4-FFF2-40B4-BE49-F238E27FC236}">
                <a16:creationId xmlns:a16="http://schemas.microsoft.com/office/drawing/2014/main" id="{98EB4C7C-634D-29F0-D416-2D5BBCAD3F0B}"/>
              </a:ext>
            </a:extLst>
          </p:cNvPr>
          <p:cNvSpPr/>
          <p:nvPr/>
        </p:nvSpPr>
        <p:spPr>
          <a:xfrm>
            <a:off x="452369" y="1304595"/>
            <a:ext cx="11481484" cy="707886"/>
          </a:xfrm>
          <a:prstGeom prst="rect">
            <a:avLst/>
          </a:prstGeom>
          <a:solidFill>
            <a:schemeClr val="bg1">
              <a:lumMod val="95000"/>
            </a:schemeClr>
          </a:solidFill>
          <a:ln>
            <a:noFill/>
          </a:ln>
        </p:spPr>
        <p:txBody>
          <a:bodyPr wrap="square">
            <a:spAutoFit/>
          </a:bodyPr>
          <a:lstStyle/>
          <a:p>
            <a:r>
              <a:rPr lang="en-US" sz="2000" dirty="0">
                <a:solidFill>
                  <a:srgbClr val="FF0000"/>
                </a:solidFill>
                <a:latin typeface="Consolas" panose="020B0609020204030204" pitchFamily="49" charset="0"/>
              </a:rPr>
              <a:t>Msg </a:t>
            </a:r>
            <a:r>
              <a:rPr lang="en-US" sz="2000" b="1" dirty="0">
                <a:solidFill>
                  <a:srgbClr val="FF0000"/>
                </a:solidFill>
                <a:latin typeface="Consolas" panose="020B0609020204030204" pitchFamily="49" charset="0"/>
              </a:rPr>
              <a:t>2714</a:t>
            </a:r>
            <a:r>
              <a:rPr lang="en-US" sz="2000" dirty="0">
                <a:solidFill>
                  <a:srgbClr val="FF0000"/>
                </a:solidFill>
                <a:latin typeface="Consolas" panose="020B0609020204030204" pitchFamily="49" charset="0"/>
              </a:rPr>
              <a:t>, Level 16, State 3, Procedure </a:t>
            </a:r>
            <a:r>
              <a:rPr lang="en-US" sz="2000" dirty="0" err="1">
                <a:solidFill>
                  <a:srgbClr val="FF0000"/>
                </a:solidFill>
                <a:latin typeface="Consolas" panose="020B0609020204030204" pitchFamily="49" charset="0"/>
              </a:rPr>
              <a:t>PR_Person_SelectPersonID</a:t>
            </a:r>
            <a:r>
              <a:rPr lang="en-US" sz="2000" dirty="0">
                <a:solidFill>
                  <a:srgbClr val="FF0000"/>
                </a:solidFill>
                <a:latin typeface="Consolas" panose="020B0609020204030204" pitchFamily="49" charset="0"/>
              </a:rPr>
              <a:t>, Line 1</a:t>
            </a:r>
          </a:p>
          <a:p>
            <a:r>
              <a:rPr lang="en-US" sz="2000" dirty="0">
                <a:solidFill>
                  <a:srgbClr val="FF0000"/>
                </a:solidFill>
                <a:latin typeface="Consolas" panose="020B0609020204030204" pitchFamily="49" charset="0"/>
              </a:rPr>
              <a:t>There is already an object named '</a:t>
            </a:r>
            <a:r>
              <a:rPr lang="en-US" sz="2000" dirty="0" err="1">
                <a:solidFill>
                  <a:srgbClr val="FF0000"/>
                </a:solidFill>
                <a:latin typeface="Consolas" panose="020B0609020204030204" pitchFamily="49" charset="0"/>
              </a:rPr>
              <a:t>PR_Person_SelectPersonID</a:t>
            </a:r>
            <a:r>
              <a:rPr lang="en-US" sz="2000" dirty="0">
                <a:solidFill>
                  <a:srgbClr val="FF0000"/>
                </a:solidFill>
                <a:latin typeface="Consolas" panose="020B0609020204030204" pitchFamily="49" charset="0"/>
              </a:rPr>
              <a:t>' in the database.</a:t>
            </a:r>
            <a:endParaRPr lang="en-GB" sz="2000" dirty="0">
              <a:solidFill>
                <a:srgbClr val="FF0000"/>
              </a:solidFill>
              <a:latin typeface="Consolas" panose="020B0609020204030204" pitchFamily="49" charset="0"/>
            </a:endParaRPr>
          </a:p>
        </p:txBody>
      </p:sp>
      <p:sp>
        <p:nvSpPr>
          <p:cNvPr id="11" name="Rectangle 10">
            <a:extLst>
              <a:ext uri="{FF2B5EF4-FFF2-40B4-BE49-F238E27FC236}">
                <a16:creationId xmlns:a16="http://schemas.microsoft.com/office/drawing/2014/main" id="{67D68336-E7BD-60E7-85CF-6C01759CCA82}"/>
              </a:ext>
            </a:extLst>
          </p:cNvPr>
          <p:cNvSpPr/>
          <p:nvPr/>
        </p:nvSpPr>
        <p:spPr>
          <a:xfrm>
            <a:off x="452369" y="2721114"/>
            <a:ext cx="11481484" cy="1015663"/>
          </a:xfrm>
          <a:prstGeom prst="rect">
            <a:avLst/>
          </a:prstGeom>
          <a:solidFill>
            <a:schemeClr val="bg1">
              <a:lumMod val="95000"/>
            </a:schemeClr>
          </a:solidFill>
          <a:ln>
            <a:noFill/>
          </a:ln>
        </p:spPr>
        <p:txBody>
          <a:bodyPr wrap="square">
            <a:spAutoFit/>
          </a:bodyPr>
          <a:lstStyle/>
          <a:p>
            <a:r>
              <a:rPr lang="en-US" sz="2000" dirty="0">
                <a:solidFill>
                  <a:srgbClr val="FF0000"/>
                </a:solidFill>
                <a:latin typeface="Consolas" panose="020B0609020204030204" pitchFamily="49" charset="0"/>
              </a:rPr>
              <a:t>Msg </a:t>
            </a:r>
            <a:r>
              <a:rPr lang="en-US" sz="2000" b="1" dirty="0">
                <a:solidFill>
                  <a:srgbClr val="FF0000"/>
                </a:solidFill>
                <a:latin typeface="Consolas" panose="020B0609020204030204" pitchFamily="49" charset="0"/>
              </a:rPr>
              <a:t>201</a:t>
            </a:r>
            <a:r>
              <a:rPr lang="en-US" sz="2000" dirty="0">
                <a:solidFill>
                  <a:srgbClr val="FF0000"/>
                </a:solidFill>
                <a:latin typeface="Consolas" panose="020B0609020204030204" pitchFamily="49" charset="0"/>
              </a:rPr>
              <a:t>, Level 16, State 4, Procedure </a:t>
            </a:r>
            <a:r>
              <a:rPr lang="en-US" sz="2000" dirty="0" err="1">
                <a:solidFill>
                  <a:srgbClr val="FF0000"/>
                </a:solidFill>
                <a:latin typeface="Consolas" panose="020B0609020204030204" pitchFamily="49" charset="0"/>
              </a:rPr>
              <a:t>dbo.PR_Person_SelectPersonID</a:t>
            </a:r>
            <a:r>
              <a:rPr lang="en-US" sz="2000" dirty="0">
                <a:solidFill>
                  <a:srgbClr val="FF0000"/>
                </a:solidFill>
                <a:latin typeface="Consolas" panose="020B0609020204030204" pitchFamily="49" charset="0"/>
              </a:rPr>
              <a:t>, Line 0 Procedure or function '</a:t>
            </a:r>
            <a:r>
              <a:rPr lang="en-US" sz="2000" dirty="0" err="1">
                <a:solidFill>
                  <a:srgbClr val="FF0000"/>
                </a:solidFill>
                <a:latin typeface="Consolas" panose="020B0609020204030204" pitchFamily="49" charset="0"/>
              </a:rPr>
              <a:t>PR_Person_SelectPersonID</a:t>
            </a:r>
            <a:r>
              <a:rPr lang="en-US" sz="2000" dirty="0">
                <a:solidFill>
                  <a:srgbClr val="FF0000"/>
                </a:solidFill>
                <a:latin typeface="Consolas" panose="020B0609020204030204" pitchFamily="49" charset="0"/>
              </a:rPr>
              <a:t>' expects parameter '@</a:t>
            </a:r>
            <a:r>
              <a:rPr lang="en-US" sz="2000" dirty="0" err="1">
                <a:solidFill>
                  <a:srgbClr val="FF0000"/>
                </a:solidFill>
                <a:latin typeface="Consolas" panose="020B0609020204030204" pitchFamily="49" charset="0"/>
              </a:rPr>
              <a:t>WorkerID</a:t>
            </a:r>
            <a:r>
              <a:rPr lang="en-US" sz="2000" dirty="0">
                <a:solidFill>
                  <a:srgbClr val="FF0000"/>
                </a:solidFill>
                <a:latin typeface="Consolas" panose="020B0609020204030204" pitchFamily="49" charset="0"/>
              </a:rPr>
              <a:t>', which was not supplied.</a:t>
            </a:r>
            <a:endParaRPr lang="en-GB" sz="2000" dirty="0">
              <a:solidFill>
                <a:srgbClr val="FF0000"/>
              </a:solidFill>
              <a:latin typeface="Consolas" panose="020B0609020204030204" pitchFamily="49" charset="0"/>
            </a:endParaRPr>
          </a:p>
        </p:txBody>
      </p:sp>
      <p:sp>
        <p:nvSpPr>
          <p:cNvPr id="12" name="Rectangle 11">
            <a:extLst>
              <a:ext uri="{FF2B5EF4-FFF2-40B4-BE49-F238E27FC236}">
                <a16:creationId xmlns:a16="http://schemas.microsoft.com/office/drawing/2014/main" id="{C1D672BA-4446-0F02-1505-6E22239EE1E4}"/>
              </a:ext>
            </a:extLst>
          </p:cNvPr>
          <p:cNvSpPr/>
          <p:nvPr/>
        </p:nvSpPr>
        <p:spPr>
          <a:xfrm>
            <a:off x="452369" y="4537742"/>
            <a:ext cx="11481484" cy="707886"/>
          </a:xfrm>
          <a:prstGeom prst="rect">
            <a:avLst/>
          </a:prstGeom>
          <a:solidFill>
            <a:schemeClr val="bg1">
              <a:lumMod val="95000"/>
            </a:schemeClr>
          </a:solidFill>
          <a:ln>
            <a:noFill/>
          </a:ln>
        </p:spPr>
        <p:txBody>
          <a:bodyPr wrap="square">
            <a:spAutoFit/>
          </a:bodyPr>
          <a:lstStyle/>
          <a:p>
            <a:r>
              <a:rPr lang="en-US" sz="2000" dirty="0">
                <a:solidFill>
                  <a:srgbClr val="FF0000"/>
                </a:solidFill>
                <a:latin typeface="Consolas" panose="020B0609020204030204" pitchFamily="49" charset="0"/>
              </a:rPr>
              <a:t>Msg </a:t>
            </a:r>
            <a:r>
              <a:rPr lang="en-US" sz="2000" b="1" dirty="0">
                <a:solidFill>
                  <a:srgbClr val="FF0000"/>
                </a:solidFill>
                <a:latin typeface="Consolas" panose="020B0609020204030204" pitchFamily="49" charset="0"/>
              </a:rPr>
              <a:t>8114</a:t>
            </a:r>
            <a:r>
              <a:rPr lang="en-US" sz="2000" dirty="0">
                <a:solidFill>
                  <a:srgbClr val="FF0000"/>
                </a:solidFill>
                <a:latin typeface="Consolas" panose="020B0609020204030204" pitchFamily="49" charset="0"/>
              </a:rPr>
              <a:t>, Level 16, State 5, Procedure </a:t>
            </a:r>
            <a:r>
              <a:rPr lang="en-US" sz="2000" dirty="0" err="1">
                <a:solidFill>
                  <a:srgbClr val="FF0000"/>
                </a:solidFill>
                <a:latin typeface="Consolas" panose="020B0609020204030204" pitchFamily="49" charset="0"/>
              </a:rPr>
              <a:t>dbo.PR_Person_SelectPersonID</a:t>
            </a:r>
            <a:r>
              <a:rPr lang="en-US" sz="2000" dirty="0">
                <a:solidFill>
                  <a:srgbClr val="FF0000"/>
                </a:solidFill>
                <a:latin typeface="Consolas" panose="020B0609020204030204" pitchFamily="49" charset="0"/>
              </a:rPr>
              <a:t>, Line 0 Error converting data type varchar to int.</a:t>
            </a:r>
            <a:endParaRPr lang="en-GB" sz="2000" dirty="0">
              <a:solidFill>
                <a:srgbClr val="FF0000"/>
              </a:solidFill>
              <a:latin typeface="Consolas" panose="020B0609020204030204" pitchFamily="49" charset="0"/>
            </a:endParaRPr>
          </a:p>
        </p:txBody>
      </p:sp>
    </p:spTree>
    <p:extLst>
      <p:ext uri="{BB962C8B-B14F-4D97-AF65-F5344CB8AC3E}">
        <p14:creationId xmlns:p14="http://schemas.microsoft.com/office/powerpoint/2010/main" val="3111256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1" grpId="0" uiExpand="1" build="p" animBg="1"/>
      <p:bldP spid="12" grpId="0" uiExpand="1" build="p"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2477-C5E6-4247-4C70-D60E0DE0B15B}"/>
              </a:ext>
            </a:extLst>
          </p:cNvPr>
          <p:cNvSpPr>
            <a:spLocks noGrp="1"/>
          </p:cNvSpPr>
          <p:nvPr>
            <p:ph type="title"/>
          </p:nvPr>
        </p:nvSpPr>
        <p:spPr/>
        <p:txBody>
          <a:bodyPr/>
          <a:lstStyle/>
          <a:p>
            <a:r>
              <a:rPr lang="en-US" dirty="0"/>
              <a:t>Practice </a:t>
            </a:r>
            <a:endParaRPr lang="en-GB" dirty="0"/>
          </a:p>
        </p:txBody>
      </p:sp>
      <p:graphicFrame>
        <p:nvGraphicFramePr>
          <p:cNvPr id="4" name="Content Placeholder 4">
            <a:extLst>
              <a:ext uri="{FF2B5EF4-FFF2-40B4-BE49-F238E27FC236}">
                <a16:creationId xmlns:a16="http://schemas.microsoft.com/office/drawing/2014/main" id="{9DD5ED74-CCEB-0B3E-B2AC-3DDC63428BBA}"/>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5" name="Content Placeholder 4">
            <a:extLst>
              <a:ext uri="{FF2B5EF4-FFF2-40B4-BE49-F238E27FC236}">
                <a16:creationId xmlns:a16="http://schemas.microsoft.com/office/drawing/2014/main" id="{82E8ADC2-DF14-359D-B349-5D0DCAD02B6F}"/>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pSp>
        <p:nvGrpSpPr>
          <p:cNvPr id="6" name="Group 5">
            <a:extLst>
              <a:ext uri="{FF2B5EF4-FFF2-40B4-BE49-F238E27FC236}">
                <a16:creationId xmlns:a16="http://schemas.microsoft.com/office/drawing/2014/main" id="{32CFF17C-2F7C-1CB3-F439-E587C6FEAB8F}"/>
              </a:ext>
            </a:extLst>
          </p:cNvPr>
          <p:cNvGrpSpPr/>
          <p:nvPr/>
        </p:nvGrpSpPr>
        <p:grpSpPr>
          <a:xfrm>
            <a:off x="4607876" y="892480"/>
            <a:ext cx="7087496" cy="4575258"/>
            <a:chOff x="428231" y="2718637"/>
            <a:chExt cx="11064239" cy="1499167"/>
          </a:xfrm>
        </p:grpSpPr>
        <p:sp>
          <p:nvSpPr>
            <p:cNvPr id="7" name="Rectangle 6">
              <a:extLst>
                <a:ext uri="{FF2B5EF4-FFF2-40B4-BE49-F238E27FC236}">
                  <a16:creationId xmlns:a16="http://schemas.microsoft.com/office/drawing/2014/main" id="{C96FEA9C-1534-7353-A8FE-09F22C92D913}"/>
                </a:ext>
              </a:extLst>
            </p:cNvPr>
            <p:cNvSpPr/>
            <p:nvPr/>
          </p:nvSpPr>
          <p:spPr>
            <a:xfrm>
              <a:off x="428231" y="2796446"/>
              <a:ext cx="11064239" cy="14213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468000" rIns="108000" bIns="108000" rtlCol="0" anchor="ctr"/>
            <a:lstStyle/>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returns table with Branch &amp; Semester Wise Maximum SPI Details.</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shows student details with CE branch’s student’s only.</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Insert record in student table.</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shows first 5 students  details.</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Procedure that accepts Semester &amp; Branch and based on that returns record.</a:t>
              </a:r>
              <a:endParaRPr lang="gu-IN" sz="2200" dirty="0">
                <a:solidFill>
                  <a:schemeClr val="tx1"/>
                </a:solidFill>
                <a:latin typeface="+mj-lt"/>
                <a:cs typeface="Lohit Gujarati" panose="020B0600000000000000" pitchFamily="34" charset="0"/>
              </a:endParaRPr>
            </a:p>
          </p:txBody>
        </p:sp>
        <p:sp>
          <p:nvSpPr>
            <p:cNvPr id="8" name="Rounded Rectangle 5">
              <a:extLst>
                <a:ext uri="{FF2B5EF4-FFF2-40B4-BE49-F238E27FC236}">
                  <a16:creationId xmlns:a16="http://schemas.microsoft.com/office/drawing/2014/main" id="{A0702EEF-F482-45A6-1F21-AE23F22E1A1D}"/>
                </a:ext>
              </a:extLst>
            </p:cNvPr>
            <p:cNvSpPr/>
            <p:nvPr/>
          </p:nvSpPr>
          <p:spPr>
            <a:xfrm>
              <a:off x="428233" y="2718637"/>
              <a:ext cx="2973710" cy="155618"/>
            </a:xfrm>
            <a:prstGeom prst="roundRect">
              <a:avLst>
                <a:gd name="adj" fmla="val 13506"/>
              </a:avLst>
            </a:prstGeom>
            <a:solidFill>
              <a:schemeClr val="tx2"/>
            </a:solidFill>
            <a:ln>
              <a:noFill/>
            </a:ln>
            <a:effectLst>
              <a:outerShdw blurRad="1778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Do it yourself!</a:t>
              </a:r>
              <a:endParaRPr lang="en-US" sz="2400" dirty="0">
                <a:latin typeface="+mj-lt"/>
              </a:endParaRPr>
            </a:p>
          </p:txBody>
        </p:sp>
      </p:grpSp>
    </p:spTree>
    <p:extLst>
      <p:ext uri="{BB962C8B-B14F-4D97-AF65-F5344CB8AC3E}">
        <p14:creationId xmlns:p14="http://schemas.microsoft.com/office/powerpoint/2010/main" val="3676184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Procedures v/s Functions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- 9</a:t>
            </a:r>
          </a:p>
        </p:txBody>
      </p:sp>
    </p:spTree>
    <p:extLst>
      <p:ext uri="{BB962C8B-B14F-4D97-AF65-F5344CB8AC3E}">
        <p14:creationId xmlns:p14="http://schemas.microsoft.com/office/powerpoint/2010/main" val="13170484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2477-C5E6-4247-4C70-D60E0DE0B15B}"/>
              </a:ext>
            </a:extLst>
          </p:cNvPr>
          <p:cNvSpPr>
            <a:spLocks noGrp="1"/>
          </p:cNvSpPr>
          <p:nvPr>
            <p:ph type="title"/>
          </p:nvPr>
        </p:nvSpPr>
        <p:spPr/>
        <p:txBody>
          <a:bodyPr/>
          <a:lstStyle/>
          <a:p>
            <a:r>
              <a:rPr lang="en-US" dirty="0"/>
              <a:t>Function v/s Procedure</a:t>
            </a:r>
            <a:endParaRPr lang="en-GB" dirty="0"/>
          </a:p>
        </p:txBody>
      </p:sp>
      <p:graphicFrame>
        <p:nvGraphicFramePr>
          <p:cNvPr id="4" name="Content Placeholder 4">
            <a:extLst>
              <a:ext uri="{FF2B5EF4-FFF2-40B4-BE49-F238E27FC236}">
                <a16:creationId xmlns:a16="http://schemas.microsoft.com/office/drawing/2014/main" id="{9DD5ED74-CCEB-0B3E-B2AC-3DDC63428BBA}"/>
              </a:ext>
            </a:extLst>
          </p:cNvPr>
          <p:cNvGraphicFramePr>
            <a:graphicFrameLocks/>
          </p:cNvGraphicFramePr>
          <p:nvPr/>
        </p:nvGraphicFramePr>
        <p:xfrm>
          <a:off x="317150" y="1281848"/>
          <a:ext cx="11635363" cy="4522148"/>
        </p:xfrm>
        <a:graphic>
          <a:graphicData uri="http://schemas.openxmlformats.org/drawingml/2006/table">
            <a:tbl>
              <a:tblPr firstRow="1" bandRow="1">
                <a:tableStyleId>{8EC20E35-A176-4012-BC5E-935CFFF8708E}</a:tableStyleId>
              </a:tblPr>
              <a:tblGrid>
                <a:gridCol w="1688932">
                  <a:extLst>
                    <a:ext uri="{9D8B030D-6E8A-4147-A177-3AD203B41FA5}">
                      <a16:colId xmlns:a16="http://schemas.microsoft.com/office/drawing/2014/main" val="20000"/>
                    </a:ext>
                  </a:extLst>
                </a:gridCol>
                <a:gridCol w="5019869">
                  <a:extLst>
                    <a:ext uri="{9D8B030D-6E8A-4147-A177-3AD203B41FA5}">
                      <a16:colId xmlns:a16="http://schemas.microsoft.com/office/drawing/2014/main" val="20001"/>
                    </a:ext>
                  </a:extLst>
                </a:gridCol>
                <a:gridCol w="4926562">
                  <a:extLst>
                    <a:ext uri="{9D8B030D-6E8A-4147-A177-3AD203B41FA5}">
                      <a16:colId xmlns:a16="http://schemas.microsoft.com/office/drawing/2014/main" val="20002"/>
                    </a:ext>
                  </a:extLst>
                </a:gridCol>
              </a:tblGrid>
              <a:tr h="447514">
                <a:tc>
                  <a:txBody>
                    <a:bodyPr/>
                    <a:lstStyle/>
                    <a:p>
                      <a:pPr fontAlgn="t"/>
                      <a:r>
                        <a:rPr lang="en-GB" b="1">
                          <a:solidFill>
                            <a:schemeClr val="tx1"/>
                          </a:solidFill>
                          <a:effectLst/>
                        </a:rPr>
                        <a:t>Parameters</a:t>
                      </a:r>
                      <a:endParaRPr lang="en-GB">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t"/>
                      <a:r>
                        <a:rPr lang="en-GB" b="1" dirty="0">
                          <a:solidFill>
                            <a:schemeClr val="tx1"/>
                          </a:solidFill>
                          <a:effectLst/>
                        </a:rPr>
                        <a:t>Function</a:t>
                      </a:r>
                      <a:endParaRPr lang="en-GB" dirty="0">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t"/>
                      <a:r>
                        <a:rPr lang="en-GB" b="1" dirty="0">
                          <a:solidFill>
                            <a:schemeClr val="tx1"/>
                          </a:solidFill>
                          <a:effectLst/>
                        </a:rPr>
                        <a:t>Procedure</a:t>
                      </a:r>
                      <a:endParaRPr lang="en-GB" dirty="0">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47514">
                <a:tc>
                  <a:txBody>
                    <a:bodyPr/>
                    <a:lstStyle/>
                    <a:p>
                      <a:pPr fontAlgn="t"/>
                      <a:r>
                        <a:rPr lang="en-GB" b="1" dirty="0">
                          <a:solidFill>
                            <a:schemeClr val="tx2"/>
                          </a:solidFill>
                          <a:effectLst/>
                        </a:rPr>
                        <a:t>Basics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Functions calculate the results of a program on the basis of the given input.</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Procedures perform certain tasks in a particular order on the basis of the given inputs.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7514">
                <a:tc>
                  <a:txBody>
                    <a:bodyPr/>
                    <a:lstStyle/>
                    <a:p>
                      <a:pPr fontAlgn="t"/>
                      <a:r>
                        <a:rPr lang="en-GB" b="1">
                          <a:solidFill>
                            <a:schemeClr val="tx2"/>
                          </a:solidFill>
                          <a:effectLst/>
                        </a:rPr>
                        <a:t>Try-Catch Blocks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Functions do not provide support for the try-catch Blocks.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Procedures provide support for the try-catch Blocks.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47514">
                <a:tc>
                  <a:txBody>
                    <a:bodyPr/>
                    <a:lstStyle/>
                    <a:p>
                      <a:pPr fontAlgn="t"/>
                      <a:r>
                        <a:rPr lang="en-GB" b="1">
                          <a:solidFill>
                            <a:schemeClr val="tx2"/>
                          </a:solidFill>
                          <a:effectLst/>
                        </a:rPr>
                        <a:t>SQL Query</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We can call a function in a SQL Query.</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We cannot call a procedure in a SQL Query.</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47514">
                <a:tc>
                  <a:txBody>
                    <a:bodyPr/>
                    <a:lstStyle/>
                    <a:p>
                      <a:pPr fontAlgn="t"/>
                      <a:r>
                        <a:rPr lang="en-GB" b="1">
                          <a:solidFill>
                            <a:schemeClr val="tx2"/>
                          </a:solidFill>
                          <a:effectLst/>
                        </a:rPr>
                        <a:t>SELECT</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The SELECT statements can have function calls.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The SELECT statements can never have procedure calls.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47514">
                <a:tc>
                  <a:txBody>
                    <a:bodyPr/>
                    <a:lstStyle/>
                    <a:p>
                      <a:pPr fontAlgn="t"/>
                      <a:r>
                        <a:rPr lang="en-GB" b="1" dirty="0">
                          <a:solidFill>
                            <a:schemeClr val="tx2"/>
                          </a:solidFill>
                          <a:effectLst/>
                        </a:rPr>
                        <a:t>Return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A function would return the returning value/control to the code or calling function.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A procedure, on the other hand, would return the control, but would not return any value to the calling function or the code.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47514">
                <a:tc>
                  <a:txBody>
                    <a:bodyPr/>
                    <a:lstStyle/>
                    <a:p>
                      <a:pPr fontAlgn="t"/>
                      <a:r>
                        <a:rPr lang="en-GB" b="1" dirty="0">
                          <a:solidFill>
                            <a:schemeClr val="tx2"/>
                          </a:solidFill>
                          <a:effectLst/>
                        </a:rPr>
                        <a:t>DML Statements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We cannot use the DML statements in a function, (functions such as Update, Delete, and Insert).</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We can always use the DML statements in the case of a procedure.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82E8ADC2-DF14-359D-B349-5D0DCAD02B6F}"/>
              </a:ext>
            </a:extLst>
          </p:cNvPr>
          <p:cNvGraphicFramePr>
            <a:graphicFrameLocks/>
          </p:cNvGraphicFramePr>
          <p:nvPr/>
        </p:nvGraphicFramePr>
        <p:xfrm>
          <a:off x="317151" y="910615"/>
          <a:ext cx="1166416" cy="365760"/>
        </p:xfrm>
        <a:graphic>
          <a:graphicData uri="http://schemas.openxmlformats.org/drawingml/2006/table">
            <a:tbl>
              <a:tblPr firstRow="1" bandRow="1">
                <a:tableStyleId>{8EC20E35-A176-4012-BC5E-935CFFF8708E}</a:tableStyleId>
              </a:tblPr>
              <a:tblGrid>
                <a:gridCol w="1166416">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Difference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051469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2477-C5E6-4247-4C70-D60E0DE0B15B}"/>
              </a:ext>
            </a:extLst>
          </p:cNvPr>
          <p:cNvSpPr>
            <a:spLocks noGrp="1"/>
          </p:cNvSpPr>
          <p:nvPr>
            <p:ph type="title"/>
          </p:nvPr>
        </p:nvSpPr>
        <p:spPr>
          <a:xfrm>
            <a:off x="0" y="0"/>
            <a:ext cx="12192000" cy="711200"/>
          </a:xfrm>
        </p:spPr>
        <p:txBody>
          <a:bodyPr/>
          <a:lstStyle/>
          <a:p>
            <a:r>
              <a:rPr lang="en-US" dirty="0"/>
              <a:t>Function v/s Procedure (Cont..)</a:t>
            </a:r>
            <a:endParaRPr lang="en-GB" dirty="0"/>
          </a:p>
        </p:txBody>
      </p:sp>
      <p:graphicFrame>
        <p:nvGraphicFramePr>
          <p:cNvPr id="4" name="Content Placeholder 4">
            <a:extLst>
              <a:ext uri="{FF2B5EF4-FFF2-40B4-BE49-F238E27FC236}">
                <a16:creationId xmlns:a16="http://schemas.microsoft.com/office/drawing/2014/main" id="{9DD5ED74-CCEB-0B3E-B2AC-3DDC63428BBA}"/>
              </a:ext>
            </a:extLst>
          </p:cNvPr>
          <p:cNvGraphicFramePr>
            <a:graphicFrameLocks/>
          </p:cNvGraphicFramePr>
          <p:nvPr/>
        </p:nvGraphicFramePr>
        <p:xfrm>
          <a:off x="317150" y="1281848"/>
          <a:ext cx="11635363" cy="3506622"/>
        </p:xfrm>
        <a:graphic>
          <a:graphicData uri="http://schemas.openxmlformats.org/drawingml/2006/table">
            <a:tbl>
              <a:tblPr firstRow="1" bandRow="1">
                <a:tableStyleId>{8EC20E35-A176-4012-BC5E-935CFFF8708E}</a:tableStyleId>
              </a:tblPr>
              <a:tblGrid>
                <a:gridCol w="1688932">
                  <a:extLst>
                    <a:ext uri="{9D8B030D-6E8A-4147-A177-3AD203B41FA5}">
                      <a16:colId xmlns:a16="http://schemas.microsoft.com/office/drawing/2014/main" val="20000"/>
                    </a:ext>
                  </a:extLst>
                </a:gridCol>
                <a:gridCol w="5019869">
                  <a:extLst>
                    <a:ext uri="{9D8B030D-6E8A-4147-A177-3AD203B41FA5}">
                      <a16:colId xmlns:a16="http://schemas.microsoft.com/office/drawing/2014/main" val="20001"/>
                    </a:ext>
                  </a:extLst>
                </a:gridCol>
                <a:gridCol w="4926562">
                  <a:extLst>
                    <a:ext uri="{9D8B030D-6E8A-4147-A177-3AD203B41FA5}">
                      <a16:colId xmlns:a16="http://schemas.microsoft.com/office/drawing/2014/main" val="20002"/>
                    </a:ext>
                  </a:extLst>
                </a:gridCol>
              </a:tblGrid>
              <a:tr h="447514">
                <a:tc>
                  <a:txBody>
                    <a:bodyPr/>
                    <a:lstStyle/>
                    <a:p>
                      <a:pPr fontAlgn="t"/>
                      <a:r>
                        <a:rPr lang="en-GB" b="1">
                          <a:solidFill>
                            <a:schemeClr val="tx1"/>
                          </a:solidFill>
                          <a:effectLst/>
                        </a:rPr>
                        <a:t>Parameters</a:t>
                      </a:r>
                      <a:endParaRPr lang="en-GB">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t"/>
                      <a:r>
                        <a:rPr lang="en-GB" b="1" dirty="0">
                          <a:solidFill>
                            <a:schemeClr val="tx1"/>
                          </a:solidFill>
                          <a:effectLst/>
                        </a:rPr>
                        <a:t>Function</a:t>
                      </a:r>
                      <a:endParaRPr lang="en-GB" dirty="0">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t"/>
                      <a:r>
                        <a:rPr lang="en-GB" b="1" dirty="0">
                          <a:solidFill>
                            <a:schemeClr val="tx1"/>
                          </a:solidFill>
                          <a:effectLst/>
                        </a:rPr>
                        <a:t>Procedure</a:t>
                      </a:r>
                      <a:endParaRPr lang="en-GB" dirty="0">
                        <a:solidFill>
                          <a:schemeClr val="tx1"/>
                        </a:solidFill>
                        <a:effectLst/>
                      </a:endParaRP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47514">
                <a:tc>
                  <a:txBody>
                    <a:bodyPr/>
                    <a:lstStyle/>
                    <a:p>
                      <a:pPr fontAlgn="t"/>
                      <a:r>
                        <a:rPr lang="en-GB" b="1">
                          <a:solidFill>
                            <a:schemeClr val="tx2"/>
                          </a:solidFill>
                          <a:effectLst/>
                        </a:rPr>
                        <a:t>Call</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A function can be called using a procedure.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A procedure cannot be called using any function.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7514">
                <a:tc>
                  <a:txBody>
                    <a:bodyPr/>
                    <a:lstStyle/>
                    <a:p>
                      <a:pPr fontAlgn="t"/>
                      <a:r>
                        <a:rPr lang="en-GB" b="1" dirty="0">
                          <a:solidFill>
                            <a:schemeClr val="tx2"/>
                          </a:solidFill>
                          <a:effectLst/>
                        </a:rPr>
                        <a:t>Compilation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The compilation of a function occurs when we call them in a program.</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The compilation of the procedures needs to occur once, and in case it is necessary, these can be called repeatedly, and we don’t have to compile them every single time.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47514">
                <a:tc>
                  <a:txBody>
                    <a:bodyPr/>
                    <a:lstStyle/>
                    <a:p>
                      <a:pPr fontAlgn="t"/>
                      <a:r>
                        <a:rPr lang="en-GB" b="1">
                          <a:solidFill>
                            <a:schemeClr val="tx2"/>
                          </a:solidFill>
                          <a:effectLst/>
                        </a:rPr>
                        <a:t>Expression</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A function must deal with expressions.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A procedure need not deal with expressions.</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47514">
                <a:tc>
                  <a:txBody>
                    <a:bodyPr/>
                    <a:lstStyle/>
                    <a:p>
                      <a:pPr fontAlgn="t"/>
                      <a:r>
                        <a:rPr lang="en-GB" b="1" dirty="0">
                          <a:solidFill>
                            <a:schemeClr val="tx2"/>
                          </a:solidFill>
                          <a:effectLst/>
                        </a:rPr>
                        <a:t>Explicit Transaction Handling</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a:effectLst/>
                        </a:rPr>
                        <a:t>Functions cannot have explicit transaction handling.</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just" fontAlgn="t"/>
                      <a:r>
                        <a:rPr lang="en-US" dirty="0">
                          <a:effectLst/>
                        </a:rPr>
                        <a:t>Explicit transaction handling exists in the case of a procedure.</a:t>
                      </a:r>
                    </a:p>
                  </a:txBody>
                  <a:tcPr marL="60960" marR="60960" marT="60960" marB="60960">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5" name="Content Placeholder 4">
            <a:extLst>
              <a:ext uri="{FF2B5EF4-FFF2-40B4-BE49-F238E27FC236}">
                <a16:creationId xmlns:a16="http://schemas.microsoft.com/office/drawing/2014/main" id="{82E8ADC2-DF14-359D-B349-5D0DCAD02B6F}"/>
              </a:ext>
            </a:extLst>
          </p:cNvPr>
          <p:cNvGraphicFramePr>
            <a:graphicFrameLocks/>
          </p:cNvGraphicFramePr>
          <p:nvPr/>
        </p:nvGraphicFramePr>
        <p:xfrm>
          <a:off x="317151" y="910615"/>
          <a:ext cx="1166416" cy="365760"/>
        </p:xfrm>
        <a:graphic>
          <a:graphicData uri="http://schemas.openxmlformats.org/drawingml/2006/table">
            <a:tbl>
              <a:tblPr firstRow="1" bandRow="1">
                <a:tableStyleId>{8EC20E35-A176-4012-BC5E-935CFFF8708E}</a:tableStyleId>
              </a:tblPr>
              <a:tblGrid>
                <a:gridCol w="1166416">
                  <a:extLst>
                    <a:ext uri="{9D8B030D-6E8A-4147-A177-3AD203B41FA5}">
                      <a16:colId xmlns:a16="http://schemas.microsoft.com/office/drawing/2014/main" val="20000"/>
                    </a:ext>
                  </a:extLst>
                </a:gridCol>
              </a:tblGrid>
              <a:tr h="285488">
                <a:tc>
                  <a:txBody>
                    <a:bodyPr/>
                    <a:lstStyle/>
                    <a:p>
                      <a:pPr algn="ctr"/>
                      <a:r>
                        <a:rPr lang="en-US" b="1" dirty="0">
                          <a:solidFill>
                            <a:schemeClr val="tx1"/>
                          </a:solidFill>
                        </a:rPr>
                        <a:t>Difference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834415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Cursor</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- 10</a:t>
            </a:r>
          </a:p>
        </p:txBody>
      </p:sp>
    </p:spTree>
    <p:extLst>
      <p:ext uri="{BB962C8B-B14F-4D97-AF65-F5344CB8AC3E}">
        <p14:creationId xmlns:p14="http://schemas.microsoft.com/office/powerpoint/2010/main" val="10106442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 Cursor</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b="1" dirty="0"/>
              <a:t>Cursor</a:t>
            </a:r>
            <a:r>
              <a:rPr lang="en-US" dirty="0"/>
              <a:t> is a Temporary Memory or Temporary Work Station.</a:t>
            </a:r>
          </a:p>
          <a:p>
            <a:r>
              <a:rPr lang="en-US" dirty="0"/>
              <a:t>It is Allocated by Database Server at the time of performing DML(Data Manipulation Language) operations on table by User.</a:t>
            </a:r>
          </a:p>
          <a:p>
            <a:r>
              <a:rPr lang="en-US" dirty="0"/>
              <a:t>A SQL cursor is a database object that is used to retrieve data from a result set one row at a time.</a:t>
            </a:r>
          </a:p>
          <a:p>
            <a:r>
              <a:rPr lang="en-US" dirty="0"/>
              <a:t>Cursors are used to store Database Tables.</a:t>
            </a:r>
          </a:p>
          <a:p>
            <a:r>
              <a:rPr lang="en-US" dirty="0"/>
              <a:t>A SQL cursor is used when the data needs to be updated row by row. </a:t>
            </a:r>
          </a:p>
          <a:p>
            <a:r>
              <a:rPr lang="en-US" dirty="0"/>
              <a:t>The purpose for the cursor may be to update one row at a time or perform an administrative process such as SQL Server database backups in a sequential manner.</a:t>
            </a:r>
          </a:p>
          <a:p>
            <a:r>
              <a:rPr lang="en-US" dirty="0"/>
              <a:t>We use a cursor to iterate over a set of rows, we can change it to a WHILE loop as </a:t>
            </a:r>
            <a:r>
              <a:rPr lang="en-US" b="1" dirty="0">
                <a:solidFill>
                  <a:schemeClr val="accent6"/>
                </a:solidFill>
              </a:rPr>
              <a:t>FOR loops are not available in T-SQL</a:t>
            </a:r>
            <a:r>
              <a:rPr lang="en-US" dirty="0"/>
              <a:t>.</a:t>
            </a:r>
          </a:p>
          <a:p>
            <a:r>
              <a:rPr lang="en-US" dirty="0"/>
              <a:t>In such cases, the only challenge will be to choose a proper exit condition.</a:t>
            </a:r>
          </a:p>
          <a:p>
            <a:endParaRPr lang="en-US" dirty="0"/>
          </a:p>
          <a:p>
            <a:endParaRPr lang="en-US" dirty="0"/>
          </a:p>
        </p:txBody>
      </p:sp>
    </p:spTree>
    <p:extLst>
      <p:ext uri="{BB962C8B-B14F-4D97-AF65-F5344CB8AC3E}">
        <p14:creationId xmlns:p14="http://schemas.microsoft.com/office/powerpoint/2010/main" val="3189113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Cursor </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marL="457200" indent="-457200">
              <a:lnSpc>
                <a:spcPct val="100000"/>
              </a:lnSpc>
              <a:buFont typeface="+mj-lt"/>
              <a:buAutoNum type="arabicPeriod"/>
            </a:pPr>
            <a:r>
              <a:rPr lang="en-US" b="1" dirty="0"/>
              <a:t>Implicit Cursor</a:t>
            </a:r>
          </a:p>
          <a:p>
            <a:pPr marL="1001712" lvl="1" indent="-457200">
              <a:lnSpc>
                <a:spcPct val="100000"/>
              </a:lnSpc>
            </a:pPr>
            <a:r>
              <a:rPr lang="en-US" dirty="0"/>
              <a:t>Implicit cursors are automatically or default generated by the </a:t>
            </a:r>
            <a:r>
              <a:rPr lang="en-US" dirty="0" err="1"/>
              <a:t>sql</a:t>
            </a:r>
            <a:r>
              <a:rPr lang="en-US" dirty="0"/>
              <a:t> server. It opens a cursor for its internal processing, it is known as Implicit cursor.</a:t>
            </a:r>
          </a:p>
          <a:p>
            <a:pPr marL="1001712" lvl="1" indent="-457200">
              <a:lnSpc>
                <a:spcPct val="100000"/>
              </a:lnSpc>
            </a:pPr>
            <a:r>
              <a:rPr lang="en-US" dirty="0"/>
              <a:t>Implicit cursors are created by default to process the statements when DML statements (INSERT, UPDATE, DELETE) are executed.</a:t>
            </a:r>
          </a:p>
          <a:p>
            <a:pPr marL="457200" indent="-457200">
              <a:lnSpc>
                <a:spcPct val="100000"/>
              </a:lnSpc>
              <a:buFont typeface="+mj-lt"/>
              <a:buAutoNum type="arabicPeriod"/>
            </a:pPr>
            <a:r>
              <a:rPr lang="en-US" b="1" dirty="0"/>
              <a:t>Explicit Cursor</a:t>
            </a:r>
          </a:p>
          <a:p>
            <a:pPr marL="1001712" lvl="1" indent="-457200">
              <a:lnSpc>
                <a:spcPct val="100000"/>
              </a:lnSpc>
            </a:pPr>
            <a:r>
              <a:rPr lang="en-US" dirty="0"/>
              <a:t>If a cursor is opened for processing data through a PL/SQL block as per requirement like user defined cursor, is known as an Explicit cursor.</a:t>
            </a:r>
          </a:p>
          <a:p>
            <a:pPr marL="1001712" lvl="1" indent="-457200">
              <a:lnSpc>
                <a:spcPct val="100000"/>
              </a:lnSpc>
            </a:pPr>
            <a:r>
              <a:rPr lang="en-US" dirty="0"/>
              <a:t>Explicit cursor is created while executing a SELECT statement that returns more than one row.</a:t>
            </a:r>
          </a:p>
          <a:p>
            <a:pPr marL="1001712" lvl="1" indent="-457200">
              <a:lnSpc>
                <a:spcPct val="100000"/>
              </a:lnSpc>
            </a:pPr>
            <a:r>
              <a:rPr lang="en-US" dirty="0"/>
              <a:t>These cursor should be defined in the declaration section of the PL/SQL block and created on a SELECT statement which returns more than one row.</a:t>
            </a:r>
          </a:p>
          <a:p>
            <a:endParaRPr lang="en-US" dirty="0"/>
          </a:p>
          <a:p>
            <a:endParaRPr lang="en-US" dirty="0"/>
          </a:p>
        </p:txBody>
      </p:sp>
    </p:spTree>
    <p:extLst>
      <p:ext uri="{BB962C8B-B14F-4D97-AF65-F5344CB8AC3E}">
        <p14:creationId xmlns:p14="http://schemas.microsoft.com/office/powerpoint/2010/main" val="162559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2CDD7-CD84-3862-4ABF-EA723AB62441}"/>
              </a:ext>
            </a:extLst>
          </p:cNvPr>
          <p:cNvSpPr>
            <a:spLocks noGrp="1"/>
          </p:cNvSpPr>
          <p:nvPr>
            <p:ph type="title"/>
          </p:nvPr>
        </p:nvSpPr>
        <p:spPr/>
        <p:txBody>
          <a:bodyPr>
            <a:normAutofit/>
          </a:bodyPr>
          <a:lstStyle/>
          <a:p>
            <a:r>
              <a:rPr lang="en-GB" dirty="0"/>
              <a:t>SQL Cursor Life Cycle</a:t>
            </a:r>
          </a:p>
        </p:txBody>
      </p:sp>
      <p:sp>
        <p:nvSpPr>
          <p:cNvPr id="3" name="Content Placeholder 2">
            <a:extLst>
              <a:ext uri="{FF2B5EF4-FFF2-40B4-BE49-F238E27FC236}">
                <a16:creationId xmlns:a16="http://schemas.microsoft.com/office/drawing/2014/main" id="{70A31607-AC84-1927-EF5B-859F51588C32}"/>
              </a:ext>
            </a:extLst>
          </p:cNvPr>
          <p:cNvSpPr>
            <a:spLocks noGrp="1"/>
          </p:cNvSpPr>
          <p:nvPr>
            <p:ph idx="1"/>
          </p:nvPr>
        </p:nvSpPr>
        <p:spPr/>
        <p:txBody>
          <a:bodyPr>
            <a:normAutofit fontScale="85000" lnSpcReduction="20000"/>
          </a:bodyPr>
          <a:lstStyle/>
          <a:p>
            <a:pPr algn="l">
              <a:lnSpc>
                <a:spcPct val="110000"/>
              </a:lnSpc>
            </a:pPr>
            <a:r>
              <a:rPr lang="en-US" b="0" dirty="0">
                <a:solidFill>
                  <a:srgbClr val="212121"/>
                </a:solidFill>
                <a:effectLst/>
                <a:latin typeface="+mj-lt"/>
              </a:rPr>
              <a:t>The following steps are involved in a SQL cursor life cycle. </a:t>
            </a:r>
          </a:p>
          <a:p>
            <a:pPr lvl="1" algn="l">
              <a:lnSpc>
                <a:spcPct val="120000"/>
              </a:lnSpc>
              <a:buFont typeface="+mj-lt"/>
              <a:buAutoNum type="arabicPeriod"/>
            </a:pPr>
            <a:r>
              <a:rPr lang="en-US" sz="2400" b="1" dirty="0">
                <a:solidFill>
                  <a:srgbClr val="212121"/>
                </a:solidFill>
                <a:effectLst/>
                <a:latin typeface="+mj-lt"/>
              </a:rPr>
              <a:t>Declaring Cursor</a:t>
            </a:r>
            <a:br>
              <a:rPr lang="en-US" sz="2400" b="0" dirty="0">
                <a:solidFill>
                  <a:srgbClr val="212121"/>
                </a:solidFill>
                <a:effectLst/>
                <a:latin typeface="+mj-lt"/>
              </a:rPr>
            </a:br>
            <a:r>
              <a:rPr lang="en-US" sz="2400" b="0" dirty="0">
                <a:solidFill>
                  <a:srgbClr val="212121"/>
                </a:solidFill>
                <a:effectLst/>
                <a:latin typeface="+mj-lt"/>
              </a:rPr>
              <a:t>A cursor is declared by defining the SQL statement.</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Opening Cursor</a:t>
            </a:r>
            <a:br>
              <a:rPr lang="en-US" sz="2400" b="0" dirty="0">
                <a:solidFill>
                  <a:srgbClr val="212121"/>
                </a:solidFill>
                <a:effectLst/>
                <a:latin typeface="+mj-lt"/>
              </a:rPr>
            </a:br>
            <a:r>
              <a:rPr lang="en-US" sz="2400" b="0" dirty="0">
                <a:solidFill>
                  <a:srgbClr val="212121"/>
                </a:solidFill>
                <a:effectLst/>
                <a:latin typeface="+mj-lt"/>
              </a:rPr>
              <a:t>A cursor is opened for storing data retrieved from the result set.</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Fetching Cursor</a:t>
            </a:r>
            <a:br>
              <a:rPr lang="en-US" sz="2400" b="0" dirty="0">
                <a:solidFill>
                  <a:srgbClr val="212121"/>
                </a:solidFill>
                <a:effectLst/>
                <a:latin typeface="+mj-lt"/>
              </a:rPr>
            </a:br>
            <a:r>
              <a:rPr lang="en-US" sz="2400" b="0" dirty="0">
                <a:solidFill>
                  <a:srgbClr val="212121"/>
                </a:solidFill>
                <a:effectLst/>
                <a:latin typeface="+mj-lt"/>
              </a:rPr>
              <a:t>When a cursor is opened, rows can be fetched from the cursor one by one or in a block to do data manipulation.</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Closing Cursor</a:t>
            </a:r>
            <a:br>
              <a:rPr lang="en-US" sz="2400" b="0" dirty="0">
                <a:solidFill>
                  <a:srgbClr val="212121"/>
                </a:solidFill>
                <a:effectLst/>
                <a:latin typeface="+mj-lt"/>
              </a:rPr>
            </a:br>
            <a:r>
              <a:rPr lang="en-US" sz="2400" b="0" dirty="0">
                <a:solidFill>
                  <a:srgbClr val="212121"/>
                </a:solidFill>
                <a:effectLst/>
                <a:latin typeface="+mj-lt"/>
              </a:rPr>
              <a:t>The cursor should be closed explicitly after data manipulation.</a:t>
            </a:r>
            <a:br>
              <a:rPr lang="en-US" sz="2400" b="0" dirty="0">
                <a:solidFill>
                  <a:srgbClr val="212121"/>
                </a:solidFill>
                <a:effectLst/>
                <a:latin typeface="+mj-lt"/>
              </a:rPr>
            </a:br>
            <a:r>
              <a:rPr lang="en-US" sz="2400" b="0" dirty="0">
                <a:solidFill>
                  <a:srgbClr val="212121"/>
                </a:solidFill>
                <a:effectLst/>
                <a:latin typeface="+mj-lt"/>
              </a:rPr>
              <a:t> </a:t>
            </a:r>
          </a:p>
          <a:p>
            <a:pPr lvl="1" algn="l">
              <a:lnSpc>
                <a:spcPct val="120000"/>
              </a:lnSpc>
              <a:buFont typeface="+mj-lt"/>
              <a:buAutoNum type="arabicPeriod"/>
            </a:pPr>
            <a:r>
              <a:rPr lang="en-US" sz="2400" b="1" dirty="0">
                <a:solidFill>
                  <a:srgbClr val="212121"/>
                </a:solidFill>
                <a:effectLst/>
                <a:latin typeface="+mj-lt"/>
              </a:rPr>
              <a:t>Deallocating Cursor</a:t>
            </a:r>
            <a:br>
              <a:rPr lang="en-US" sz="2400" b="0" dirty="0">
                <a:solidFill>
                  <a:srgbClr val="212121"/>
                </a:solidFill>
                <a:effectLst/>
                <a:latin typeface="+mj-lt"/>
              </a:rPr>
            </a:br>
            <a:r>
              <a:rPr lang="en-US" sz="2400" b="0" dirty="0">
                <a:solidFill>
                  <a:srgbClr val="212121"/>
                </a:solidFill>
                <a:effectLst/>
                <a:latin typeface="+mj-lt"/>
              </a:rPr>
              <a:t>Cursors should be deallocated to delete cursor definition and release all the system resources associated with the cursor.</a:t>
            </a:r>
          </a:p>
          <a:p>
            <a:endParaRPr lang="en-GB" dirty="0"/>
          </a:p>
        </p:txBody>
      </p:sp>
    </p:spTree>
    <p:extLst>
      <p:ext uri="{BB962C8B-B14F-4D97-AF65-F5344CB8AC3E}">
        <p14:creationId xmlns:p14="http://schemas.microsoft.com/office/powerpoint/2010/main" val="666492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sz="3100" dirty="0"/>
              <a:t>Aggregate Functions Group By with Filter Example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29128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282397"/>
          <a:ext cx="6103087" cy="381000"/>
        </p:xfrm>
        <a:graphic>
          <a:graphicData uri="http://schemas.openxmlformats.org/drawingml/2006/table">
            <a:tbl>
              <a:tblPr firstRow="1" bandRow="1">
                <a:tableStyleId>{8EC20E35-A176-4012-BC5E-935CFFF8708E}</a:tableStyleId>
              </a:tblPr>
              <a:tblGrid>
                <a:gridCol w="6103087">
                  <a:extLst>
                    <a:ext uri="{9D8B030D-6E8A-4147-A177-3AD203B41FA5}">
                      <a16:colId xmlns:a16="http://schemas.microsoft.com/office/drawing/2014/main" val="20000"/>
                    </a:ext>
                  </a:extLst>
                </a:gridCol>
              </a:tblGrid>
              <a:tr h="285488">
                <a:tc>
                  <a:txBody>
                    <a:bodyPr/>
                    <a:lstStyle/>
                    <a:p>
                      <a:pPr algn="l"/>
                      <a:r>
                        <a:rPr lang="en-US" sz="1400" b="0" kern="1200" dirty="0">
                          <a:solidFill>
                            <a:schemeClr val="tx1"/>
                          </a:solidFill>
                          <a:latin typeface="+mn-lt"/>
                          <a:ea typeface="+mn-ea"/>
                          <a:cs typeface="+mn-cs"/>
                        </a:rPr>
                        <a:t>Find out All</a:t>
                      </a:r>
                      <a:r>
                        <a:rPr lang="en-US" sz="1400" b="0" kern="1200" baseline="0" dirty="0">
                          <a:solidFill>
                            <a:schemeClr val="tx1"/>
                          </a:solidFill>
                          <a:latin typeface="+mn-lt"/>
                          <a:ea typeface="+mn-ea"/>
                          <a:cs typeface="+mn-cs"/>
                        </a:rPr>
                        <a:t> the </a:t>
                      </a:r>
                      <a:r>
                        <a:rPr lang="en-US" sz="1400" b="0" kern="1200" dirty="0">
                          <a:solidFill>
                            <a:schemeClr val="tx1"/>
                          </a:solidFill>
                          <a:latin typeface="+mn-lt"/>
                          <a:ea typeface="+mn-ea"/>
                          <a:cs typeface="+mn-cs"/>
                        </a:rPr>
                        <a:t>Branches with maximum CPI, whose</a:t>
                      </a:r>
                      <a:r>
                        <a:rPr lang="en-US" sz="1400" b="0" kern="1200" baseline="0" dirty="0">
                          <a:solidFill>
                            <a:schemeClr val="tx1"/>
                          </a:solidFill>
                          <a:latin typeface="+mn-lt"/>
                          <a:ea typeface="+mn-ea"/>
                          <a:cs typeface="+mn-cs"/>
                        </a:rPr>
                        <a:t> m</a:t>
                      </a:r>
                      <a:r>
                        <a:rPr lang="en-US" sz="1400" b="0" kern="1200" dirty="0">
                          <a:solidFill>
                            <a:schemeClr val="tx1"/>
                          </a:solidFill>
                          <a:latin typeface="+mn-lt"/>
                          <a:ea typeface="+mn-ea"/>
                          <a:cs typeface="+mn-cs"/>
                        </a:rPr>
                        <a:t>aximum</a:t>
                      </a:r>
                      <a:r>
                        <a:rPr lang="en-US" sz="1400" b="0" kern="1200" baseline="0" dirty="0">
                          <a:solidFill>
                            <a:schemeClr val="tx1"/>
                          </a:solidFill>
                          <a:latin typeface="+mn-lt"/>
                          <a:ea typeface="+mn-ea"/>
                          <a:cs typeface="+mn-cs"/>
                        </a:rPr>
                        <a:t> CPI is more than 8</a:t>
                      </a:r>
                      <a:r>
                        <a:rPr lang="en-US" sz="1900" b="0" kern="1200" baseline="0" dirty="0">
                          <a:solidFill>
                            <a:schemeClr val="tx1"/>
                          </a:solidFill>
                          <a:latin typeface="+mn-lt"/>
                          <a:ea typeface="+mn-ea"/>
                          <a:cs typeface="+mn-cs"/>
                        </a:rPr>
                        <a:t>.</a:t>
                      </a:r>
                      <a:endParaRPr lang="en-US" sz="19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723460"/>
          <a:ext cx="6237248" cy="73152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baseline="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US" sz="1400" b="0" kern="1200" dirty="0">
                          <a:solidFill>
                            <a:srgbClr val="0000FF"/>
                          </a:solidFill>
                          <a:latin typeface="Consolas" panose="020B0609020204030204" pitchFamily="49" charset="0"/>
                          <a:ea typeface="+mn-ea"/>
                          <a:cs typeface="+mn-cs"/>
                        </a:rPr>
                        <a:t>Group By </a:t>
                      </a:r>
                      <a:r>
                        <a:rPr lang="en-US" sz="1400" b="0" dirty="0">
                          <a:solidFill>
                            <a:prstClr val="black"/>
                          </a:solidFill>
                          <a:latin typeface="Consolas" panose="020B0609020204030204" pitchFamily="49" charset="0"/>
                        </a:rPr>
                        <a:t>Branch</a:t>
                      </a:r>
                    </a:p>
                    <a:p>
                      <a:r>
                        <a:rPr lang="en-US" sz="1400" b="0" kern="1200" dirty="0">
                          <a:solidFill>
                            <a:srgbClr val="0000FF"/>
                          </a:solidFill>
                          <a:latin typeface="Consolas" panose="020B0609020204030204" pitchFamily="49" charset="0"/>
                          <a:ea typeface="+mn-ea"/>
                          <a:cs typeface="+mn-cs"/>
                        </a:rPr>
                        <a:t>Having</a:t>
                      </a:r>
                      <a:r>
                        <a:rPr lang="en-US" sz="1400" b="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 &gt; 8</a:t>
                      </a:r>
                      <a:endParaRPr lang="en-US" sz="1400" b="0" dirty="0">
                        <a:solidFill>
                          <a:prstClr val="black"/>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6" y="2402572"/>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4000">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1679270"/>
            <a:ext cx="6913258" cy="51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450630800"/>
              </p:ext>
            </p:extLst>
          </p:nvPr>
        </p:nvGraphicFramePr>
        <p:xfrm>
          <a:off x="4781437" y="1690156"/>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3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71249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3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703609"/>
          <a:ext cx="6224548" cy="312420"/>
        </p:xfrm>
        <a:graphic>
          <a:graphicData uri="http://schemas.openxmlformats.org/drawingml/2006/table">
            <a:tbl>
              <a:tblPr firstRow="1" bandRow="1">
                <a:tableStyleId>{8EC20E35-A176-4012-BC5E-935CFFF8708E}</a:tableStyleId>
              </a:tblPr>
              <a:tblGrid>
                <a:gridCol w="6224548">
                  <a:extLst>
                    <a:ext uri="{9D8B030D-6E8A-4147-A177-3AD203B41FA5}">
                      <a16:colId xmlns:a16="http://schemas.microsoft.com/office/drawing/2014/main" val="20000"/>
                    </a:ext>
                  </a:extLst>
                </a:gridCol>
              </a:tblGrid>
              <a:tr h="285488">
                <a:tc>
                  <a:txBody>
                    <a:bodyPr/>
                    <a:lstStyle/>
                    <a:p>
                      <a:pPr algn="l"/>
                      <a:r>
                        <a:rPr lang="en-US" sz="1450" b="0" kern="1200" dirty="0">
                          <a:solidFill>
                            <a:schemeClr val="tx1"/>
                          </a:solidFill>
                          <a:latin typeface="+mn-lt"/>
                          <a:ea typeface="+mn-ea"/>
                          <a:cs typeface="+mn-cs"/>
                        </a:rPr>
                        <a:t>Find</a:t>
                      </a:r>
                      <a:r>
                        <a:rPr lang="en-US" sz="1450" b="0" kern="1200" baseline="0" dirty="0">
                          <a:solidFill>
                            <a:schemeClr val="tx1"/>
                          </a:solidFill>
                          <a:latin typeface="+mn-lt"/>
                          <a:ea typeface="+mn-ea"/>
                          <a:cs typeface="+mn-cs"/>
                        </a:rPr>
                        <a:t> out semester wise total students &amp; arrange them in order with their count.</a:t>
                      </a:r>
                      <a:endParaRPr lang="en-US" sz="145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2"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1" y="4142391"/>
          <a:ext cx="5922885" cy="731520"/>
        </p:xfrm>
        <a:graphic>
          <a:graphicData uri="http://schemas.openxmlformats.org/drawingml/2006/table">
            <a:tbl>
              <a:tblPr firstRow="1" bandRow="1">
                <a:tableStyleId>{8EC20E35-A176-4012-BC5E-935CFFF8708E}</a:tableStyleId>
              </a:tblPr>
              <a:tblGrid>
                <a:gridCol w="5922885">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Semester</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Count</a:t>
                      </a:r>
                      <a:r>
                        <a:rPr lang="en-US" sz="1400" b="0" dirty="0">
                          <a:solidFill>
                            <a:srgbClr val="808080"/>
                          </a:solidFill>
                          <a:latin typeface="Consolas" panose="020B0609020204030204" pitchFamily="49" charset="0"/>
                        </a:rPr>
                        <a:t>(</a:t>
                      </a:r>
                      <a:r>
                        <a:rPr lang="en-US" sz="1400" b="0" dirty="0" err="1">
                          <a:solidFill>
                            <a:prstClr val="black"/>
                          </a:solidFill>
                          <a:latin typeface="Consolas" panose="020B0609020204030204" pitchFamily="49" charset="0"/>
                        </a:rPr>
                        <a:t>Rno</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[Total]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Semester</a:t>
                      </a:r>
                    </a:p>
                    <a:p>
                      <a:r>
                        <a:rPr lang="en-IN" sz="1400" b="0" dirty="0">
                          <a:solidFill>
                            <a:srgbClr val="0000FF"/>
                          </a:solidFill>
                          <a:latin typeface="Consolas" panose="020B0609020204030204" pitchFamily="49" charset="0"/>
                        </a:rPr>
                        <a:t>Order</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Total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4936075"/>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5" name="Straight Connector 44"/>
          <p:cNvCxnSpPr/>
          <p:nvPr/>
        </p:nvCxnSpPr>
        <p:spPr>
          <a:xfrm>
            <a:off x="4781437" y="4098201"/>
            <a:ext cx="7020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049779432"/>
              </p:ext>
            </p:extLst>
          </p:nvPr>
        </p:nvGraphicFramePr>
        <p:xfrm>
          <a:off x="4781437" y="410908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marL="0" algn="ctr" defTabSz="914400" rtl="0" eaLnBrk="1" latinLnBrk="0" hangingPunct="1"/>
                      <a:r>
                        <a:rPr lang="en-US" sz="2000" b="1" kern="1200" dirty="0">
                          <a:solidFill>
                            <a:schemeClr val="bg1"/>
                          </a:solidFill>
                          <a:latin typeface="+mn-lt"/>
                          <a:ea typeface="+mn-ea"/>
                          <a:cs typeface="+mn-cs"/>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70925" y="2776221"/>
            <a:ext cx="1272523" cy="797075"/>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4781436" y="5311158"/>
            <a:ext cx="1367115" cy="749285"/>
          </a:xfrm>
          <a:prstGeom prst="rect">
            <a:avLst/>
          </a:prstGeom>
        </p:spPr>
      </p:pic>
    </p:spTree>
    <p:extLst>
      <p:ext uri="{BB962C8B-B14F-4D97-AF65-F5344CB8AC3E}">
        <p14:creationId xmlns:p14="http://schemas.microsoft.com/office/powerpoint/2010/main" val="3763734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43657-AEC5-12F3-2B59-F5E9286DC601}"/>
              </a:ext>
            </a:extLst>
          </p:cNvPr>
          <p:cNvSpPr>
            <a:spLocks noGrp="1"/>
          </p:cNvSpPr>
          <p:nvPr>
            <p:ph type="title"/>
          </p:nvPr>
        </p:nvSpPr>
        <p:spPr/>
        <p:txBody>
          <a:bodyPr/>
          <a:lstStyle/>
          <a:p>
            <a:r>
              <a:rPr lang="en-GB" dirty="0"/>
              <a:t>SQL Cursor Life Cycle (Cont..)</a:t>
            </a:r>
          </a:p>
        </p:txBody>
      </p:sp>
      <p:sp>
        <p:nvSpPr>
          <p:cNvPr id="3" name="Rectangle 2">
            <a:extLst>
              <a:ext uri="{FF2B5EF4-FFF2-40B4-BE49-F238E27FC236}">
                <a16:creationId xmlns:a16="http://schemas.microsoft.com/office/drawing/2014/main" id="{5FB09DE2-049C-2417-9F46-D837C8EB5E4A}"/>
              </a:ext>
            </a:extLst>
          </p:cNvPr>
          <p:cNvSpPr/>
          <p:nvPr/>
        </p:nvSpPr>
        <p:spPr>
          <a:xfrm>
            <a:off x="489856" y="3219061"/>
            <a:ext cx="1334278" cy="5411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a:t>
            </a:r>
            <a:endParaRPr lang="en-GB" dirty="0">
              <a:solidFill>
                <a:schemeClr val="tx1"/>
              </a:solidFill>
            </a:endParaRPr>
          </a:p>
        </p:txBody>
      </p:sp>
      <p:sp>
        <p:nvSpPr>
          <p:cNvPr id="4" name="Rectangle 3">
            <a:extLst>
              <a:ext uri="{FF2B5EF4-FFF2-40B4-BE49-F238E27FC236}">
                <a16:creationId xmlns:a16="http://schemas.microsoft.com/office/drawing/2014/main" id="{564B3F07-1648-8077-2007-F7F18786C0B3}"/>
              </a:ext>
            </a:extLst>
          </p:cNvPr>
          <p:cNvSpPr/>
          <p:nvPr/>
        </p:nvSpPr>
        <p:spPr>
          <a:xfrm>
            <a:off x="2471056" y="3219061"/>
            <a:ext cx="1334278" cy="5411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a:t>
            </a:r>
            <a:endParaRPr lang="en-GB" dirty="0">
              <a:solidFill>
                <a:schemeClr val="tx1"/>
              </a:solidFill>
            </a:endParaRPr>
          </a:p>
        </p:txBody>
      </p:sp>
      <p:sp>
        <p:nvSpPr>
          <p:cNvPr id="6" name="Rectangle 5">
            <a:extLst>
              <a:ext uri="{FF2B5EF4-FFF2-40B4-BE49-F238E27FC236}">
                <a16:creationId xmlns:a16="http://schemas.microsoft.com/office/drawing/2014/main" id="{6E785B3F-CDBF-FD04-98F7-026A6F5D5B3C}"/>
              </a:ext>
            </a:extLst>
          </p:cNvPr>
          <p:cNvSpPr/>
          <p:nvPr/>
        </p:nvSpPr>
        <p:spPr>
          <a:xfrm>
            <a:off x="4452256" y="3219061"/>
            <a:ext cx="1334278" cy="54117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FETCH</a:t>
            </a:r>
            <a:endParaRPr lang="en-GB" dirty="0">
              <a:solidFill>
                <a:schemeClr val="tx1"/>
              </a:solidFill>
            </a:endParaRPr>
          </a:p>
        </p:txBody>
      </p:sp>
      <p:sp>
        <p:nvSpPr>
          <p:cNvPr id="7" name="Rectangle 6">
            <a:extLst>
              <a:ext uri="{FF2B5EF4-FFF2-40B4-BE49-F238E27FC236}">
                <a16:creationId xmlns:a16="http://schemas.microsoft.com/office/drawing/2014/main" id="{3A8EF26A-BDF9-E84D-6381-0C60E3DAF2EA}"/>
              </a:ext>
            </a:extLst>
          </p:cNvPr>
          <p:cNvSpPr/>
          <p:nvPr/>
        </p:nvSpPr>
        <p:spPr>
          <a:xfrm>
            <a:off x="8458976" y="3219061"/>
            <a:ext cx="1334278" cy="5411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CLOSE</a:t>
            </a:r>
            <a:endParaRPr lang="en-GB" dirty="0">
              <a:solidFill>
                <a:schemeClr val="tx1"/>
              </a:solidFill>
            </a:endParaRPr>
          </a:p>
        </p:txBody>
      </p:sp>
      <p:sp>
        <p:nvSpPr>
          <p:cNvPr id="8" name="Rectangle 7">
            <a:extLst>
              <a:ext uri="{FF2B5EF4-FFF2-40B4-BE49-F238E27FC236}">
                <a16:creationId xmlns:a16="http://schemas.microsoft.com/office/drawing/2014/main" id="{B08B00BD-5940-CFB2-686F-EC107FC0A31F}"/>
              </a:ext>
            </a:extLst>
          </p:cNvPr>
          <p:cNvSpPr/>
          <p:nvPr/>
        </p:nvSpPr>
        <p:spPr>
          <a:xfrm>
            <a:off x="10339871" y="3219061"/>
            <a:ext cx="1412033" cy="541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DEALLOCATE</a:t>
            </a:r>
            <a:endParaRPr lang="en-GB" dirty="0">
              <a:solidFill>
                <a:schemeClr val="tx1"/>
              </a:solidFill>
            </a:endParaRPr>
          </a:p>
        </p:txBody>
      </p:sp>
      <p:sp>
        <p:nvSpPr>
          <p:cNvPr id="9" name="Flowchart: Decision 8">
            <a:extLst>
              <a:ext uri="{FF2B5EF4-FFF2-40B4-BE49-F238E27FC236}">
                <a16:creationId xmlns:a16="http://schemas.microsoft.com/office/drawing/2014/main" id="{A005F6C8-969C-E7C7-A03B-33CCE5EE1BF1}"/>
              </a:ext>
            </a:extLst>
          </p:cNvPr>
          <p:cNvSpPr/>
          <p:nvPr/>
        </p:nvSpPr>
        <p:spPr>
          <a:xfrm>
            <a:off x="6232849" y="2967135"/>
            <a:ext cx="1679510" cy="1059024"/>
          </a:xfrm>
          <a:prstGeom prst="flowChartDecisio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endParaRPr lang="en-GB" dirty="0">
              <a:solidFill>
                <a:schemeClr val="tx1"/>
              </a:solidFill>
            </a:endParaRPr>
          </a:p>
        </p:txBody>
      </p:sp>
      <p:cxnSp>
        <p:nvCxnSpPr>
          <p:cNvPr id="11" name="Straight Arrow Connector 10">
            <a:extLst>
              <a:ext uri="{FF2B5EF4-FFF2-40B4-BE49-F238E27FC236}">
                <a16:creationId xmlns:a16="http://schemas.microsoft.com/office/drawing/2014/main" id="{752BA31A-58C8-1F27-F14B-427F0BF7BF63}"/>
              </a:ext>
            </a:extLst>
          </p:cNvPr>
          <p:cNvCxnSpPr>
            <a:stCxn id="3" idx="3"/>
            <a:endCxn id="4" idx="1"/>
          </p:cNvCxnSpPr>
          <p:nvPr/>
        </p:nvCxnSpPr>
        <p:spPr>
          <a:xfrm>
            <a:off x="1824134" y="3489649"/>
            <a:ext cx="6469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A2D2996-E929-981D-FA8D-1CB6D995A3B6}"/>
              </a:ext>
            </a:extLst>
          </p:cNvPr>
          <p:cNvCxnSpPr/>
          <p:nvPr/>
        </p:nvCxnSpPr>
        <p:spPr>
          <a:xfrm>
            <a:off x="3805334" y="3499757"/>
            <a:ext cx="646922"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7E8629A-C8A2-CA27-3C7F-C4F991F7E8ED}"/>
              </a:ext>
            </a:extLst>
          </p:cNvPr>
          <p:cNvCxnSpPr>
            <a:cxnSpLocks/>
            <a:endCxn id="9" idx="1"/>
          </p:cNvCxnSpPr>
          <p:nvPr/>
        </p:nvCxnSpPr>
        <p:spPr>
          <a:xfrm>
            <a:off x="5786534" y="3496647"/>
            <a:ext cx="446315"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CA47D72-3F1A-948C-8F71-0A01A9488219}"/>
              </a:ext>
            </a:extLst>
          </p:cNvPr>
          <p:cNvCxnSpPr>
            <a:cxnSpLocks/>
            <a:stCxn id="9" idx="3"/>
            <a:endCxn id="7" idx="1"/>
          </p:cNvCxnSpPr>
          <p:nvPr/>
        </p:nvCxnSpPr>
        <p:spPr>
          <a:xfrm flipV="1">
            <a:off x="7912359" y="3489649"/>
            <a:ext cx="546617" cy="699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522859D-AECD-5467-ABD7-E547CFAD60A3}"/>
              </a:ext>
            </a:extLst>
          </p:cNvPr>
          <p:cNvCxnSpPr>
            <a:cxnSpLocks/>
            <a:endCxn id="8" idx="1"/>
          </p:cNvCxnSpPr>
          <p:nvPr/>
        </p:nvCxnSpPr>
        <p:spPr>
          <a:xfrm>
            <a:off x="9793254" y="3489649"/>
            <a:ext cx="546617"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or: Elbow 27">
            <a:extLst>
              <a:ext uri="{FF2B5EF4-FFF2-40B4-BE49-F238E27FC236}">
                <a16:creationId xmlns:a16="http://schemas.microsoft.com/office/drawing/2014/main" id="{D6F16D83-1466-4ED7-2EE6-ABBB9B4D7C50}"/>
              </a:ext>
            </a:extLst>
          </p:cNvPr>
          <p:cNvCxnSpPr>
            <a:cxnSpLocks/>
            <a:stCxn id="9" idx="0"/>
          </p:cNvCxnSpPr>
          <p:nvPr/>
        </p:nvCxnSpPr>
        <p:spPr>
          <a:xfrm rot="16200000" flipH="1" flipV="1">
            <a:off x="5970037" y="2116494"/>
            <a:ext cx="251926" cy="1953208"/>
          </a:xfrm>
          <a:prstGeom prst="bentConnector4">
            <a:avLst>
              <a:gd name="adj1" fmla="val -235186"/>
              <a:gd name="adj2" fmla="val 9968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B299A626-6618-AA71-6F90-813A81F128D2}"/>
              </a:ext>
            </a:extLst>
          </p:cNvPr>
          <p:cNvSpPr txBox="1"/>
          <p:nvPr/>
        </p:nvSpPr>
        <p:spPr>
          <a:xfrm>
            <a:off x="7912359" y="3149215"/>
            <a:ext cx="474307" cy="307777"/>
          </a:xfrm>
          <a:prstGeom prst="rect">
            <a:avLst/>
          </a:prstGeom>
          <a:noFill/>
        </p:spPr>
        <p:txBody>
          <a:bodyPr wrap="square" rtlCol="0">
            <a:spAutoFit/>
          </a:bodyPr>
          <a:lstStyle/>
          <a:p>
            <a:r>
              <a:rPr lang="en-US" sz="1400" dirty="0"/>
              <a:t>YES</a:t>
            </a:r>
            <a:endParaRPr lang="en-GB" sz="1400" dirty="0"/>
          </a:p>
        </p:txBody>
      </p:sp>
      <p:sp>
        <p:nvSpPr>
          <p:cNvPr id="36" name="TextBox 35">
            <a:extLst>
              <a:ext uri="{FF2B5EF4-FFF2-40B4-BE49-F238E27FC236}">
                <a16:creationId xmlns:a16="http://schemas.microsoft.com/office/drawing/2014/main" id="{86CA3B26-B96E-62DF-97A8-09D4F7B33917}"/>
              </a:ext>
            </a:extLst>
          </p:cNvPr>
          <p:cNvSpPr txBox="1"/>
          <p:nvPr/>
        </p:nvSpPr>
        <p:spPr>
          <a:xfrm>
            <a:off x="5786534" y="2103602"/>
            <a:ext cx="474307" cy="307777"/>
          </a:xfrm>
          <a:prstGeom prst="rect">
            <a:avLst/>
          </a:prstGeom>
          <a:noFill/>
        </p:spPr>
        <p:txBody>
          <a:bodyPr wrap="square" rtlCol="0">
            <a:spAutoFit/>
          </a:bodyPr>
          <a:lstStyle/>
          <a:p>
            <a:r>
              <a:rPr lang="en-US" sz="1400" dirty="0"/>
              <a:t>NO</a:t>
            </a:r>
            <a:endParaRPr lang="en-GB" sz="1400" dirty="0"/>
          </a:p>
        </p:txBody>
      </p:sp>
    </p:spTree>
    <p:extLst>
      <p:ext uri="{BB962C8B-B14F-4D97-AF65-F5344CB8AC3E}">
        <p14:creationId xmlns:p14="http://schemas.microsoft.com/office/powerpoint/2010/main" val="223845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7" grpId="0" animBg="1"/>
      <p:bldP spid="8" grpId="0" animBg="1"/>
      <p:bldP spid="9" grpId="0" animBg="1"/>
      <p:bldP spid="35" grpId="0"/>
      <p:bldP spid="3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AAEE-701C-B2C8-19CC-A36B5C90EA7C}"/>
              </a:ext>
            </a:extLst>
          </p:cNvPr>
          <p:cNvSpPr>
            <a:spLocks noGrp="1"/>
          </p:cNvSpPr>
          <p:nvPr>
            <p:ph type="title"/>
          </p:nvPr>
        </p:nvSpPr>
        <p:spPr/>
        <p:txBody>
          <a:bodyPr/>
          <a:lstStyle/>
          <a:p>
            <a:r>
              <a:rPr lang="en-GB" dirty="0"/>
              <a:t>SQL Cursor Life Cycle - Steps (Cont..)</a:t>
            </a:r>
          </a:p>
        </p:txBody>
      </p:sp>
      <p:sp>
        <p:nvSpPr>
          <p:cNvPr id="3" name="Content Placeholder 2">
            <a:extLst>
              <a:ext uri="{FF2B5EF4-FFF2-40B4-BE49-F238E27FC236}">
                <a16:creationId xmlns:a16="http://schemas.microsoft.com/office/drawing/2014/main" id="{C57CF1F4-1C7A-F64A-7D44-C203A0B99AB6}"/>
              </a:ext>
            </a:extLst>
          </p:cNvPr>
          <p:cNvSpPr>
            <a:spLocks noGrp="1"/>
          </p:cNvSpPr>
          <p:nvPr>
            <p:ph idx="1"/>
          </p:nvPr>
        </p:nvSpPr>
        <p:spPr/>
        <p:txBody>
          <a:bodyPr/>
          <a:lstStyle/>
          <a:p>
            <a:pPr marL="457200" indent="-457200">
              <a:buFont typeface="+mj-lt"/>
              <a:buAutoNum type="arabicPeriod"/>
            </a:pPr>
            <a:r>
              <a:rPr lang="en-GB" dirty="0">
                <a:solidFill>
                  <a:srgbClr val="000000"/>
                </a:solidFill>
                <a:latin typeface="+mj-lt"/>
              </a:rPr>
              <a:t>D</a:t>
            </a:r>
            <a:r>
              <a:rPr lang="en-GB" b="0" i="0" dirty="0">
                <a:solidFill>
                  <a:srgbClr val="000000"/>
                </a:solidFill>
                <a:effectLst/>
                <a:latin typeface="+mj-lt"/>
              </a:rPr>
              <a:t>eclare a cursor.</a:t>
            </a:r>
          </a:p>
          <a:p>
            <a:pPr marL="544512" lvl="1" indent="0">
              <a:buNone/>
            </a:pPr>
            <a:r>
              <a:rPr lang="en-GB" dirty="0">
                <a:solidFill>
                  <a:srgbClr val="0000FF"/>
                </a:solidFill>
                <a:latin typeface="Consolas" panose="020B0609020204030204" pitchFamily="49" charset="0"/>
              </a:rPr>
              <a:t>DECLARE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cursor_name</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CURSOR</a:t>
            </a:r>
            <a:endParaRPr lang="en-GB" dirty="0">
              <a:solidFill>
                <a:srgbClr val="000000"/>
              </a:solidFill>
              <a:latin typeface="Consolas" panose="020B0609020204030204" pitchFamily="49" charset="0"/>
            </a:endParaRPr>
          </a:p>
          <a:p>
            <a:pPr marL="544512" lvl="1" indent="0">
              <a:buNone/>
            </a:pPr>
            <a:r>
              <a:rPr lang="en-GB" dirty="0">
                <a:solidFill>
                  <a:srgbClr val="0000FF"/>
                </a:solidFill>
                <a:latin typeface="Consolas" panose="020B0609020204030204" pitchFamily="49" charset="0"/>
              </a:rPr>
              <a:t>FOR</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select_statement</a:t>
            </a:r>
            <a:r>
              <a:rPr lang="en-GB" dirty="0">
                <a:solidFill>
                  <a:srgbClr val="808080"/>
                </a:solidFill>
                <a:latin typeface="Consolas" panose="020B0609020204030204" pitchFamily="49" charset="0"/>
              </a:rPr>
              <a:t>;</a:t>
            </a:r>
          </a:p>
          <a:p>
            <a:pPr lvl="1"/>
            <a:r>
              <a:rPr lang="en-US" b="0" i="0" dirty="0">
                <a:solidFill>
                  <a:srgbClr val="000000"/>
                </a:solidFill>
                <a:effectLst/>
                <a:latin typeface="+mj-lt"/>
              </a:rPr>
              <a:t>To declare a cursor, you specify its name after the DECLARE keyword with the CURSOR data type and provide a SELECT statement that defines the result set for the cursor.</a:t>
            </a:r>
          </a:p>
          <a:p>
            <a:pPr marL="457200" indent="-457200">
              <a:buFont typeface="+mj-lt"/>
              <a:buAutoNum type="arabicPeriod"/>
            </a:pPr>
            <a:r>
              <a:rPr lang="en-US" b="0" i="0" dirty="0">
                <a:solidFill>
                  <a:srgbClr val="000000"/>
                </a:solidFill>
                <a:effectLst/>
                <a:latin typeface="+mj-lt"/>
              </a:rPr>
              <a:t>Next, open and populate the cursor by executing the SELECT statement:</a:t>
            </a:r>
          </a:p>
          <a:p>
            <a:pPr marL="544512" lvl="1" indent="0">
              <a:buNone/>
            </a:pPr>
            <a:r>
              <a:rPr lang="en-GB" dirty="0">
                <a:solidFill>
                  <a:srgbClr val="0000FF"/>
                </a:solidFill>
                <a:latin typeface="Consolas" panose="020B0609020204030204" pitchFamily="49" charset="0"/>
              </a:rPr>
              <a:t>OPEN</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cursor_name</a:t>
            </a:r>
            <a:r>
              <a:rPr lang="en-GB" dirty="0">
                <a:solidFill>
                  <a:srgbClr val="808080"/>
                </a:solidFill>
                <a:latin typeface="Consolas" panose="020B0609020204030204" pitchFamily="49" charset="0"/>
              </a:rPr>
              <a:t>;</a:t>
            </a:r>
          </a:p>
          <a:p>
            <a:pPr marL="457200" indent="-457200">
              <a:buFont typeface="+mj-lt"/>
              <a:buAutoNum type="arabicPeriod"/>
            </a:pPr>
            <a:r>
              <a:rPr lang="en-US" b="0" i="0" dirty="0">
                <a:solidFill>
                  <a:srgbClr val="000000"/>
                </a:solidFill>
                <a:effectLst/>
                <a:latin typeface="+mj-lt"/>
              </a:rPr>
              <a:t>Then, fetch a row from the cursor into one or more variables</a:t>
            </a:r>
          </a:p>
          <a:p>
            <a:pPr marL="457200" lvl="1" indent="0">
              <a:buNone/>
            </a:pPr>
            <a:r>
              <a:rPr lang="en-US" sz="1800" dirty="0">
                <a:solidFill>
                  <a:srgbClr val="0000FF"/>
                </a:solidFill>
                <a:latin typeface="Consolas" panose="020B0609020204030204" pitchFamily="49" charset="0"/>
              </a:rPr>
              <a:t>FETCH</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NEXT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cursor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INTO</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variable_list</a:t>
            </a:r>
            <a:r>
              <a:rPr lang="en-US" sz="1800" dirty="0">
                <a:solidFill>
                  <a:srgbClr val="808080"/>
                </a:solidFill>
                <a:latin typeface="Consolas" panose="020B0609020204030204" pitchFamily="49" charset="0"/>
              </a:rPr>
              <a:t>;</a:t>
            </a:r>
          </a:p>
          <a:p>
            <a:pPr marL="457200" lvl="1" indent="0">
              <a:buNone/>
            </a:pPr>
            <a:endParaRPr lang="en-GB" sz="1800" b="0" i="0" dirty="0">
              <a:solidFill>
                <a:srgbClr val="000000"/>
              </a:solidFill>
              <a:effectLst/>
              <a:latin typeface="+mj-lt"/>
            </a:endParaRPr>
          </a:p>
        </p:txBody>
      </p:sp>
    </p:spTree>
    <p:extLst>
      <p:ext uri="{BB962C8B-B14F-4D97-AF65-F5344CB8AC3E}">
        <p14:creationId xmlns:p14="http://schemas.microsoft.com/office/powerpoint/2010/main" val="3124305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5AAEE-701C-B2C8-19CC-A36B5C90EA7C}"/>
              </a:ext>
            </a:extLst>
          </p:cNvPr>
          <p:cNvSpPr>
            <a:spLocks noGrp="1"/>
          </p:cNvSpPr>
          <p:nvPr>
            <p:ph type="title"/>
          </p:nvPr>
        </p:nvSpPr>
        <p:spPr/>
        <p:txBody>
          <a:bodyPr/>
          <a:lstStyle/>
          <a:p>
            <a:r>
              <a:rPr lang="en-GB" dirty="0"/>
              <a:t>SQL Cursor Life Cycle - Steps (Cont..)</a:t>
            </a:r>
          </a:p>
        </p:txBody>
      </p:sp>
      <p:sp>
        <p:nvSpPr>
          <p:cNvPr id="3" name="Content Placeholder 2">
            <a:extLst>
              <a:ext uri="{FF2B5EF4-FFF2-40B4-BE49-F238E27FC236}">
                <a16:creationId xmlns:a16="http://schemas.microsoft.com/office/drawing/2014/main" id="{C57CF1F4-1C7A-F64A-7D44-C203A0B99AB6}"/>
              </a:ext>
            </a:extLst>
          </p:cNvPr>
          <p:cNvSpPr>
            <a:spLocks noGrp="1"/>
          </p:cNvSpPr>
          <p:nvPr>
            <p:ph idx="1"/>
          </p:nvPr>
        </p:nvSpPr>
        <p:spPr/>
        <p:txBody>
          <a:bodyPr/>
          <a:lstStyle/>
          <a:p>
            <a:pPr marL="457200" indent="-457200">
              <a:buFont typeface="+mj-lt"/>
              <a:buAutoNum type="arabicPeriod" startAt="4"/>
            </a:pPr>
            <a:r>
              <a:rPr lang="en-US" b="0" i="0" dirty="0">
                <a:solidFill>
                  <a:srgbClr val="000000"/>
                </a:solidFill>
                <a:effectLst/>
                <a:latin typeface="+mj-lt"/>
              </a:rPr>
              <a:t>SQL Server provides the @@FETCHSTATUS function that returns the status of the last cursor FETCH statement executed against the cursor; </a:t>
            </a:r>
          </a:p>
          <a:p>
            <a:pPr lvl="1"/>
            <a:r>
              <a:rPr lang="en-US" b="0" i="0" dirty="0">
                <a:solidFill>
                  <a:srgbClr val="000000"/>
                </a:solidFill>
                <a:effectLst/>
                <a:latin typeface="+mj-lt"/>
              </a:rPr>
              <a:t>If @@FETCHSTATUS returns 0, meaning the FETCH statement was successful. </a:t>
            </a:r>
          </a:p>
          <a:p>
            <a:pPr lvl="1"/>
            <a:r>
              <a:rPr lang="en-US" b="0" i="0" dirty="0">
                <a:solidFill>
                  <a:srgbClr val="000000"/>
                </a:solidFill>
                <a:effectLst/>
                <a:latin typeface="+mj-lt"/>
              </a:rPr>
              <a:t>You can use the WHILE statement to fetch all rows from the cursor as shown in the following code</a:t>
            </a:r>
          </a:p>
          <a:p>
            <a:pPr marL="544512" lvl="1" indent="0">
              <a:buNone/>
            </a:pPr>
            <a:r>
              <a:rPr lang="en-GB" dirty="0">
                <a:solidFill>
                  <a:srgbClr val="0000FF"/>
                </a:solidFill>
                <a:latin typeface="Consolas" panose="020B0609020204030204" pitchFamily="49" charset="0"/>
              </a:rPr>
              <a:t>WHILE</a:t>
            </a:r>
            <a:r>
              <a:rPr lang="en-GB" dirty="0">
                <a:solidFill>
                  <a:srgbClr val="000000"/>
                </a:solidFill>
                <a:latin typeface="Consolas" panose="020B0609020204030204" pitchFamily="49" charset="0"/>
              </a:rPr>
              <a:t> </a:t>
            </a:r>
            <a:r>
              <a:rPr lang="en-GB" dirty="0">
                <a:solidFill>
                  <a:srgbClr val="FF00FF"/>
                </a:solidFill>
                <a:latin typeface="Consolas" panose="020B0609020204030204" pitchFamily="49" charset="0"/>
              </a:rPr>
              <a:t>@@FETCH_STATUS</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0  </a:t>
            </a:r>
          </a:p>
          <a:p>
            <a:pPr marL="544512" lvl="1"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BEGIN</a:t>
            </a:r>
            <a:endParaRPr lang="en-GB" dirty="0">
              <a:solidFill>
                <a:srgbClr val="000000"/>
              </a:solidFill>
              <a:latin typeface="Consolas" panose="020B0609020204030204" pitchFamily="49" charset="0"/>
            </a:endParaRPr>
          </a:p>
          <a:p>
            <a:pPr marL="544512" lvl="1" indent="0">
              <a:buNone/>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FETCH</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NEXT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cursor_name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p>
          <a:p>
            <a:pPr marL="544512" lvl="1" indent="0">
              <a:buNone/>
            </a:pP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END</a:t>
            </a:r>
            <a:r>
              <a:rPr lang="en-GB" dirty="0">
                <a:solidFill>
                  <a:srgbClr val="808080"/>
                </a:solidFill>
                <a:latin typeface="Consolas" panose="020B0609020204030204" pitchFamily="49" charset="0"/>
              </a:rPr>
              <a:t>;</a:t>
            </a:r>
          </a:p>
          <a:p>
            <a:pPr marL="457200" indent="-457200">
              <a:buFont typeface="+mj-lt"/>
              <a:buAutoNum type="arabicPeriod" startAt="5"/>
            </a:pPr>
            <a:r>
              <a:rPr lang="en-US" b="0" i="0" dirty="0">
                <a:solidFill>
                  <a:srgbClr val="000000"/>
                </a:solidFill>
                <a:effectLst/>
                <a:latin typeface="+mj-lt"/>
              </a:rPr>
              <a:t>After that, close the cursor</a:t>
            </a:r>
            <a:endParaRPr lang="en-GB" b="0" i="0" dirty="0">
              <a:solidFill>
                <a:srgbClr val="000000"/>
              </a:solidFill>
              <a:effectLst/>
              <a:latin typeface="+mj-lt"/>
            </a:endParaRPr>
          </a:p>
          <a:p>
            <a:pPr marL="544512" lvl="1" indent="0">
              <a:buNone/>
            </a:pPr>
            <a:r>
              <a:rPr lang="en-GB" dirty="0">
                <a:solidFill>
                  <a:srgbClr val="0000FF"/>
                </a:solidFill>
                <a:latin typeface="Consolas" panose="020B0609020204030204" pitchFamily="49" charset="0"/>
              </a:rPr>
              <a:t>CLOSE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cursor_name</a:t>
            </a:r>
            <a:r>
              <a:rPr lang="en-GB" dirty="0">
                <a:solidFill>
                  <a:srgbClr val="808080"/>
                </a:solidFill>
                <a:latin typeface="Consolas" panose="020B0609020204030204" pitchFamily="49" charset="0"/>
              </a:rPr>
              <a:t>;</a:t>
            </a:r>
          </a:p>
          <a:p>
            <a:pPr marL="457200" indent="-457200">
              <a:buFont typeface="+mj-lt"/>
              <a:buAutoNum type="arabicPeriod" startAt="5"/>
            </a:pPr>
            <a:r>
              <a:rPr lang="en-US" b="0" i="0" dirty="0">
                <a:solidFill>
                  <a:srgbClr val="000000"/>
                </a:solidFill>
                <a:effectLst/>
                <a:latin typeface="+mj-lt"/>
              </a:rPr>
              <a:t>Finally, deallocate the cursor</a:t>
            </a:r>
          </a:p>
          <a:p>
            <a:pPr marL="544512" lvl="1" indent="0">
              <a:buNone/>
            </a:pPr>
            <a:r>
              <a:rPr lang="en-GB" dirty="0">
                <a:solidFill>
                  <a:srgbClr val="0000FF"/>
                </a:solidFill>
                <a:latin typeface="Consolas" panose="020B0609020204030204" pitchFamily="49" charset="0"/>
              </a:rPr>
              <a:t>DEALLOCATE </a:t>
            </a:r>
            <a:r>
              <a:rPr lang="en-GB" dirty="0" err="1">
                <a:latin typeface="Consolas" panose="020B0609020204030204" pitchFamily="49" charset="0"/>
              </a:rPr>
              <a:t>cursor_name</a:t>
            </a:r>
            <a:r>
              <a:rPr lang="en-GB" dirty="0">
                <a:latin typeface="Consolas" panose="020B0609020204030204" pitchFamily="49" charset="0"/>
              </a:rPr>
              <a:t>;</a:t>
            </a:r>
            <a:endParaRPr lang="en-US" dirty="0">
              <a:latin typeface="Consolas" panose="020B0609020204030204" pitchFamily="49" charset="0"/>
            </a:endParaRPr>
          </a:p>
          <a:p>
            <a:pPr marL="457200" lvl="1" indent="0">
              <a:buNone/>
            </a:pPr>
            <a:endParaRPr lang="en-GB" sz="1800" b="0" i="0" dirty="0">
              <a:solidFill>
                <a:srgbClr val="000000"/>
              </a:solidFill>
              <a:effectLst/>
              <a:latin typeface="+mj-lt"/>
            </a:endParaRPr>
          </a:p>
        </p:txBody>
      </p:sp>
    </p:spTree>
    <p:extLst>
      <p:ext uri="{BB962C8B-B14F-4D97-AF65-F5344CB8AC3E}">
        <p14:creationId xmlns:p14="http://schemas.microsoft.com/office/powerpoint/2010/main" val="317773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30DC8-1F1B-82EB-264A-503B801A7E2B}"/>
              </a:ext>
            </a:extLst>
          </p:cNvPr>
          <p:cNvSpPr>
            <a:spLocks noGrp="1"/>
          </p:cNvSpPr>
          <p:nvPr>
            <p:ph type="title"/>
          </p:nvPr>
        </p:nvSpPr>
        <p:spPr/>
        <p:txBody>
          <a:bodyPr/>
          <a:lstStyle/>
          <a:p>
            <a:r>
              <a:rPr lang="en-GB" dirty="0"/>
              <a:t>SQL Cursor Life Cycle - Steps (Summary)</a:t>
            </a:r>
          </a:p>
        </p:txBody>
      </p:sp>
      <p:sp>
        <p:nvSpPr>
          <p:cNvPr id="4" name="Rectangle 3">
            <a:extLst>
              <a:ext uri="{FF2B5EF4-FFF2-40B4-BE49-F238E27FC236}">
                <a16:creationId xmlns:a16="http://schemas.microsoft.com/office/drawing/2014/main" id="{827E1F2A-90B9-5F6A-B1C6-6A54420D33E2}"/>
              </a:ext>
            </a:extLst>
          </p:cNvPr>
          <p:cNvSpPr/>
          <p:nvPr/>
        </p:nvSpPr>
        <p:spPr>
          <a:xfrm>
            <a:off x="699080" y="1114906"/>
            <a:ext cx="5123058" cy="600164"/>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cursor_name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CURSOR</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select_statement</a:t>
            </a:r>
            <a:r>
              <a:rPr lang="en-GB" sz="1650" dirty="0">
                <a:solidFill>
                  <a:srgbClr val="808080"/>
                </a:solidFill>
                <a:latin typeface="Consolas" panose="020B0609020204030204" pitchFamily="49" charset="0"/>
              </a:rPr>
              <a:t>;</a:t>
            </a:r>
          </a:p>
        </p:txBody>
      </p:sp>
      <p:sp>
        <p:nvSpPr>
          <p:cNvPr id="5" name="Rectangle 4">
            <a:extLst>
              <a:ext uri="{FF2B5EF4-FFF2-40B4-BE49-F238E27FC236}">
                <a16:creationId xmlns:a16="http://schemas.microsoft.com/office/drawing/2014/main" id="{E6ED0FC2-1EF7-547B-614C-BCA9AC492B47}"/>
              </a:ext>
            </a:extLst>
          </p:cNvPr>
          <p:cNvSpPr/>
          <p:nvPr/>
        </p:nvSpPr>
        <p:spPr>
          <a:xfrm>
            <a:off x="245706" y="1114007"/>
            <a:ext cx="453374" cy="60016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US" sz="1650" b="1" dirty="0">
                <a:solidFill>
                  <a:schemeClr val="tx1">
                    <a:lumMod val="75000"/>
                    <a:lumOff val="25000"/>
                  </a:schemeClr>
                </a:solidFill>
                <a:latin typeface="Consolas" panose="020B0609020204030204" pitchFamily="49" charset="0"/>
              </a:rPr>
              <a:t>2</a:t>
            </a:r>
          </a:p>
        </p:txBody>
      </p:sp>
      <p:sp>
        <p:nvSpPr>
          <p:cNvPr id="6" name="Rectangle: Top Corners Rounded 5">
            <a:extLst>
              <a:ext uri="{FF2B5EF4-FFF2-40B4-BE49-F238E27FC236}">
                <a16:creationId xmlns:a16="http://schemas.microsoft.com/office/drawing/2014/main" id="{1B468FAA-107B-3BD9-97AE-DE030EBE4F3D}"/>
              </a:ext>
            </a:extLst>
          </p:cNvPr>
          <p:cNvSpPr/>
          <p:nvPr/>
        </p:nvSpPr>
        <p:spPr>
          <a:xfrm>
            <a:off x="245706" y="78392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- 1</a:t>
            </a:r>
          </a:p>
        </p:txBody>
      </p:sp>
      <p:sp>
        <p:nvSpPr>
          <p:cNvPr id="9" name="Rectangle 8">
            <a:extLst>
              <a:ext uri="{FF2B5EF4-FFF2-40B4-BE49-F238E27FC236}">
                <a16:creationId xmlns:a16="http://schemas.microsoft.com/office/drawing/2014/main" id="{40A551E2-A833-07A4-DFF9-6DD365899A3E}"/>
              </a:ext>
            </a:extLst>
          </p:cNvPr>
          <p:cNvSpPr/>
          <p:nvPr/>
        </p:nvSpPr>
        <p:spPr>
          <a:xfrm>
            <a:off x="699080" y="2197396"/>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OPEN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cursor_name</a:t>
            </a:r>
            <a:r>
              <a:rPr lang="en-GB" sz="1600" dirty="0">
                <a:solidFill>
                  <a:srgbClr val="808080"/>
                </a:solidFill>
                <a:latin typeface="Consolas" panose="020B0609020204030204" pitchFamily="49" charset="0"/>
              </a:rPr>
              <a:t>;</a:t>
            </a:r>
          </a:p>
        </p:txBody>
      </p:sp>
      <p:sp>
        <p:nvSpPr>
          <p:cNvPr id="10" name="Rectangle 9">
            <a:extLst>
              <a:ext uri="{FF2B5EF4-FFF2-40B4-BE49-F238E27FC236}">
                <a16:creationId xmlns:a16="http://schemas.microsoft.com/office/drawing/2014/main" id="{A206458B-78D7-372C-DC31-6B4691C809B2}"/>
              </a:ext>
            </a:extLst>
          </p:cNvPr>
          <p:cNvSpPr/>
          <p:nvPr/>
        </p:nvSpPr>
        <p:spPr>
          <a:xfrm>
            <a:off x="245706" y="2196497"/>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11" name="Rectangle: Top Corners Rounded 10">
            <a:extLst>
              <a:ext uri="{FF2B5EF4-FFF2-40B4-BE49-F238E27FC236}">
                <a16:creationId xmlns:a16="http://schemas.microsoft.com/office/drawing/2014/main" id="{F95E7CA3-3E4F-D2FB-3B55-DDCCBE908969}"/>
              </a:ext>
            </a:extLst>
          </p:cNvPr>
          <p:cNvSpPr/>
          <p:nvPr/>
        </p:nvSpPr>
        <p:spPr>
          <a:xfrm>
            <a:off x="245706" y="186641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- 2</a:t>
            </a:r>
          </a:p>
        </p:txBody>
      </p:sp>
      <p:sp>
        <p:nvSpPr>
          <p:cNvPr id="12" name="Rectangle 11">
            <a:extLst>
              <a:ext uri="{FF2B5EF4-FFF2-40B4-BE49-F238E27FC236}">
                <a16:creationId xmlns:a16="http://schemas.microsoft.com/office/drawing/2014/main" id="{6F6E076B-6F7D-773D-5F9D-3D3CC5194B71}"/>
              </a:ext>
            </a:extLst>
          </p:cNvPr>
          <p:cNvSpPr/>
          <p:nvPr/>
        </p:nvSpPr>
        <p:spPr>
          <a:xfrm>
            <a:off x="699080" y="3020074"/>
            <a:ext cx="5123058" cy="338554"/>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cursor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variable_list</a:t>
            </a:r>
            <a:r>
              <a:rPr lang="en-US" sz="1600" dirty="0">
                <a:solidFill>
                  <a:srgbClr val="808080"/>
                </a:solidFill>
                <a:latin typeface="Consolas" panose="020B0609020204030204" pitchFamily="49" charset="0"/>
              </a:rPr>
              <a:t>;</a:t>
            </a:r>
          </a:p>
        </p:txBody>
      </p:sp>
      <p:sp>
        <p:nvSpPr>
          <p:cNvPr id="13" name="Rectangle 12">
            <a:extLst>
              <a:ext uri="{FF2B5EF4-FFF2-40B4-BE49-F238E27FC236}">
                <a16:creationId xmlns:a16="http://schemas.microsoft.com/office/drawing/2014/main" id="{260551C7-55B1-BECB-C759-5E0153BC4AB1}"/>
              </a:ext>
            </a:extLst>
          </p:cNvPr>
          <p:cNvSpPr/>
          <p:nvPr/>
        </p:nvSpPr>
        <p:spPr>
          <a:xfrm>
            <a:off x="245706" y="3019175"/>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14" name="Rectangle: Top Corners Rounded 13">
            <a:extLst>
              <a:ext uri="{FF2B5EF4-FFF2-40B4-BE49-F238E27FC236}">
                <a16:creationId xmlns:a16="http://schemas.microsoft.com/office/drawing/2014/main" id="{5482F175-E62B-9C74-A507-9DF1DEBB40F7}"/>
              </a:ext>
            </a:extLst>
          </p:cNvPr>
          <p:cNvSpPr/>
          <p:nvPr/>
        </p:nvSpPr>
        <p:spPr>
          <a:xfrm>
            <a:off x="245706" y="2689092"/>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- 3</a:t>
            </a:r>
          </a:p>
        </p:txBody>
      </p:sp>
      <p:sp>
        <p:nvSpPr>
          <p:cNvPr id="15" name="Rectangle 14">
            <a:extLst>
              <a:ext uri="{FF2B5EF4-FFF2-40B4-BE49-F238E27FC236}">
                <a16:creationId xmlns:a16="http://schemas.microsoft.com/office/drawing/2014/main" id="{F1F1CFEC-D67D-B37A-A35C-711616F69A1A}"/>
              </a:ext>
            </a:extLst>
          </p:cNvPr>
          <p:cNvSpPr/>
          <p:nvPr/>
        </p:nvSpPr>
        <p:spPr>
          <a:xfrm>
            <a:off x="699080" y="3833382"/>
            <a:ext cx="5123058" cy="1077218"/>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WHILE</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@@FETCH_STATUS</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0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BEGIN</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p>
        </p:txBody>
      </p:sp>
      <p:sp>
        <p:nvSpPr>
          <p:cNvPr id="16" name="Rectangle 15">
            <a:extLst>
              <a:ext uri="{FF2B5EF4-FFF2-40B4-BE49-F238E27FC236}">
                <a16:creationId xmlns:a16="http://schemas.microsoft.com/office/drawing/2014/main" id="{31394F60-1E6C-FB9C-F626-2DDEED94D574}"/>
              </a:ext>
            </a:extLst>
          </p:cNvPr>
          <p:cNvSpPr/>
          <p:nvPr/>
        </p:nvSpPr>
        <p:spPr>
          <a:xfrm>
            <a:off x="245706" y="3832483"/>
            <a:ext cx="453374" cy="1107996"/>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US" sz="1650" b="1" dirty="0">
                <a:solidFill>
                  <a:schemeClr val="tx1">
                    <a:lumMod val="75000"/>
                    <a:lumOff val="25000"/>
                  </a:schemeClr>
                </a:solidFill>
                <a:latin typeface="Consolas" panose="020B0609020204030204" pitchFamily="49" charset="0"/>
              </a:rPr>
              <a:t>2</a:t>
            </a:r>
          </a:p>
          <a:p>
            <a:pPr algn="r"/>
            <a:r>
              <a:rPr lang="en-US" sz="1650" b="1" dirty="0">
                <a:solidFill>
                  <a:schemeClr val="tx1">
                    <a:lumMod val="75000"/>
                    <a:lumOff val="25000"/>
                  </a:schemeClr>
                </a:solidFill>
                <a:latin typeface="Consolas" panose="020B0609020204030204" pitchFamily="49" charset="0"/>
              </a:rPr>
              <a:t>3</a:t>
            </a:r>
          </a:p>
          <a:p>
            <a:pPr algn="r"/>
            <a:r>
              <a:rPr lang="en-US" sz="1650" b="1" dirty="0">
                <a:solidFill>
                  <a:schemeClr val="tx1">
                    <a:lumMod val="75000"/>
                    <a:lumOff val="25000"/>
                  </a:schemeClr>
                </a:solidFill>
                <a:latin typeface="Consolas" panose="020B0609020204030204" pitchFamily="49" charset="0"/>
              </a:rPr>
              <a:t>4</a:t>
            </a:r>
          </a:p>
        </p:txBody>
      </p:sp>
      <p:sp>
        <p:nvSpPr>
          <p:cNvPr id="17" name="Rectangle: Top Corners Rounded 16">
            <a:extLst>
              <a:ext uri="{FF2B5EF4-FFF2-40B4-BE49-F238E27FC236}">
                <a16:creationId xmlns:a16="http://schemas.microsoft.com/office/drawing/2014/main" id="{79C71ADE-B7B7-8587-933B-07895451E1BA}"/>
              </a:ext>
            </a:extLst>
          </p:cNvPr>
          <p:cNvSpPr/>
          <p:nvPr/>
        </p:nvSpPr>
        <p:spPr>
          <a:xfrm>
            <a:off x="245706" y="350240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- 4</a:t>
            </a:r>
          </a:p>
        </p:txBody>
      </p:sp>
      <p:sp>
        <p:nvSpPr>
          <p:cNvPr id="18" name="Rectangle 17">
            <a:extLst>
              <a:ext uri="{FF2B5EF4-FFF2-40B4-BE49-F238E27FC236}">
                <a16:creationId xmlns:a16="http://schemas.microsoft.com/office/drawing/2014/main" id="{F1AF2B4B-D27F-5AA4-B227-BA1D54447B24}"/>
              </a:ext>
            </a:extLst>
          </p:cNvPr>
          <p:cNvSpPr/>
          <p:nvPr/>
        </p:nvSpPr>
        <p:spPr>
          <a:xfrm>
            <a:off x="699080" y="5393825"/>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CLOSE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cursor_name</a:t>
            </a:r>
            <a:r>
              <a:rPr lang="en-GB" sz="1600" dirty="0">
                <a:solidFill>
                  <a:srgbClr val="808080"/>
                </a:solidFill>
                <a:latin typeface="Consolas" panose="020B0609020204030204" pitchFamily="49" charset="0"/>
              </a:rPr>
              <a:t>;</a:t>
            </a:r>
          </a:p>
        </p:txBody>
      </p:sp>
      <p:sp>
        <p:nvSpPr>
          <p:cNvPr id="19" name="Rectangle 18">
            <a:extLst>
              <a:ext uri="{FF2B5EF4-FFF2-40B4-BE49-F238E27FC236}">
                <a16:creationId xmlns:a16="http://schemas.microsoft.com/office/drawing/2014/main" id="{BCC95577-B2A2-398B-D5DE-7AE2AD8F83F5}"/>
              </a:ext>
            </a:extLst>
          </p:cNvPr>
          <p:cNvSpPr/>
          <p:nvPr/>
        </p:nvSpPr>
        <p:spPr>
          <a:xfrm>
            <a:off x="245706" y="5392926"/>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20" name="Rectangle: Top Corners Rounded 19">
            <a:extLst>
              <a:ext uri="{FF2B5EF4-FFF2-40B4-BE49-F238E27FC236}">
                <a16:creationId xmlns:a16="http://schemas.microsoft.com/office/drawing/2014/main" id="{68EEC572-D44B-283E-0568-695C10C3CC25}"/>
              </a:ext>
            </a:extLst>
          </p:cNvPr>
          <p:cNvSpPr/>
          <p:nvPr/>
        </p:nvSpPr>
        <p:spPr>
          <a:xfrm>
            <a:off x="245706" y="5072174"/>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- 5</a:t>
            </a:r>
          </a:p>
        </p:txBody>
      </p:sp>
      <p:sp>
        <p:nvSpPr>
          <p:cNvPr id="21" name="Rectangle 20">
            <a:extLst>
              <a:ext uri="{FF2B5EF4-FFF2-40B4-BE49-F238E27FC236}">
                <a16:creationId xmlns:a16="http://schemas.microsoft.com/office/drawing/2014/main" id="{CEAB52AF-E101-5B96-7F63-466E71324EDC}"/>
              </a:ext>
            </a:extLst>
          </p:cNvPr>
          <p:cNvSpPr/>
          <p:nvPr/>
        </p:nvSpPr>
        <p:spPr>
          <a:xfrm>
            <a:off x="699080" y="6208071"/>
            <a:ext cx="5123058" cy="33855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DEALLOCATE </a:t>
            </a:r>
            <a:r>
              <a:rPr lang="en-GB" sz="1600" dirty="0" err="1">
                <a:latin typeface="Consolas" panose="020B0609020204030204" pitchFamily="49" charset="0"/>
              </a:rPr>
              <a:t>cursor_name</a:t>
            </a:r>
            <a:r>
              <a:rPr lang="en-GB" sz="1600" dirty="0">
                <a:latin typeface="Consolas" panose="020B0609020204030204" pitchFamily="49" charset="0"/>
              </a:rPr>
              <a:t>;</a:t>
            </a:r>
            <a:endParaRPr lang="en-US" sz="1600" dirty="0">
              <a:latin typeface="Consolas" panose="020B0609020204030204" pitchFamily="49" charset="0"/>
            </a:endParaRPr>
          </a:p>
        </p:txBody>
      </p:sp>
      <p:sp>
        <p:nvSpPr>
          <p:cNvPr id="22" name="Rectangle 21">
            <a:extLst>
              <a:ext uri="{FF2B5EF4-FFF2-40B4-BE49-F238E27FC236}">
                <a16:creationId xmlns:a16="http://schemas.microsoft.com/office/drawing/2014/main" id="{E9D579E0-A144-20CD-73D2-ADD0A57C43BB}"/>
              </a:ext>
            </a:extLst>
          </p:cNvPr>
          <p:cNvSpPr/>
          <p:nvPr/>
        </p:nvSpPr>
        <p:spPr>
          <a:xfrm>
            <a:off x="245706" y="6207172"/>
            <a:ext cx="453374" cy="346249"/>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p:txBody>
      </p:sp>
      <p:sp>
        <p:nvSpPr>
          <p:cNvPr id="23" name="Rectangle: Top Corners Rounded 22">
            <a:extLst>
              <a:ext uri="{FF2B5EF4-FFF2-40B4-BE49-F238E27FC236}">
                <a16:creationId xmlns:a16="http://schemas.microsoft.com/office/drawing/2014/main" id="{FF1CE0F0-4C36-326A-9742-0ADDD4332915}"/>
              </a:ext>
            </a:extLst>
          </p:cNvPr>
          <p:cNvSpPr/>
          <p:nvPr/>
        </p:nvSpPr>
        <p:spPr>
          <a:xfrm>
            <a:off x="245706" y="588642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Step - 6</a:t>
            </a:r>
          </a:p>
        </p:txBody>
      </p:sp>
      <p:sp>
        <p:nvSpPr>
          <p:cNvPr id="26" name="Rectangle 25">
            <a:extLst>
              <a:ext uri="{FF2B5EF4-FFF2-40B4-BE49-F238E27FC236}">
                <a16:creationId xmlns:a16="http://schemas.microsoft.com/office/drawing/2014/main" id="{1FA720E8-5086-EB47-412D-8C64613DA9F9}"/>
              </a:ext>
            </a:extLst>
          </p:cNvPr>
          <p:cNvSpPr/>
          <p:nvPr/>
        </p:nvSpPr>
        <p:spPr>
          <a:xfrm>
            <a:off x="8355562" y="1059316"/>
            <a:ext cx="1334278" cy="541176"/>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DECLARE</a:t>
            </a:r>
            <a:endParaRPr lang="en-GB" dirty="0">
              <a:solidFill>
                <a:schemeClr val="tx1"/>
              </a:solidFill>
            </a:endParaRPr>
          </a:p>
        </p:txBody>
      </p:sp>
      <p:sp>
        <p:nvSpPr>
          <p:cNvPr id="27" name="Rectangle 26">
            <a:extLst>
              <a:ext uri="{FF2B5EF4-FFF2-40B4-BE49-F238E27FC236}">
                <a16:creationId xmlns:a16="http://schemas.microsoft.com/office/drawing/2014/main" id="{1E5B2D59-254B-C604-2960-057B83883511}"/>
              </a:ext>
            </a:extLst>
          </p:cNvPr>
          <p:cNvSpPr/>
          <p:nvPr/>
        </p:nvSpPr>
        <p:spPr>
          <a:xfrm>
            <a:off x="8355562" y="2003503"/>
            <a:ext cx="1334278" cy="541176"/>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OPEN</a:t>
            </a:r>
            <a:endParaRPr lang="en-GB" dirty="0">
              <a:solidFill>
                <a:schemeClr val="tx1"/>
              </a:solidFill>
            </a:endParaRPr>
          </a:p>
        </p:txBody>
      </p:sp>
      <p:sp>
        <p:nvSpPr>
          <p:cNvPr id="28" name="Rectangle 27">
            <a:extLst>
              <a:ext uri="{FF2B5EF4-FFF2-40B4-BE49-F238E27FC236}">
                <a16:creationId xmlns:a16="http://schemas.microsoft.com/office/drawing/2014/main" id="{BF57A25B-98B8-7C59-3DE4-3C19D77366A2}"/>
              </a:ext>
            </a:extLst>
          </p:cNvPr>
          <p:cNvSpPr/>
          <p:nvPr/>
        </p:nvSpPr>
        <p:spPr>
          <a:xfrm>
            <a:off x="8355562" y="2852685"/>
            <a:ext cx="1334278" cy="54117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FETCH</a:t>
            </a:r>
            <a:endParaRPr lang="en-GB" dirty="0">
              <a:solidFill>
                <a:schemeClr val="tx1"/>
              </a:solidFill>
            </a:endParaRPr>
          </a:p>
        </p:txBody>
      </p:sp>
      <p:sp>
        <p:nvSpPr>
          <p:cNvPr id="29" name="Rectangle 28">
            <a:extLst>
              <a:ext uri="{FF2B5EF4-FFF2-40B4-BE49-F238E27FC236}">
                <a16:creationId xmlns:a16="http://schemas.microsoft.com/office/drawing/2014/main" id="{67D20D9F-75D8-FB2D-26BC-8B3748C33A4E}"/>
              </a:ext>
            </a:extLst>
          </p:cNvPr>
          <p:cNvSpPr/>
          <p:nvPr/>
        </p:nvSpPr>
        <p:spPr>
          <a:xfrm>
            <a:off x="8355562" y="5135206"/>
            <a:ext cx="1334278" cy="541176"/>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CLOSE</a:t>
            </a:r>
            <a:endParaRPr lang="en-GB" dirty="0">
              <a:solidFill>
                <a:schemeClr val="tx1"/>
              </a:solidFill>
            </a:endParaRPr>
          </a:p>
        </p:txBody>
      </p:sp>
      <p:sp>
        <p:nvSpPr>
          <p:cNvPr id="30" name="Flowchart: Decision 29">
            <a:extLst>
              <a:ext uri="{FF2B5EF4-FFF2-40B4-BE49-F238E27FC236}">
                <a16:creationId xmlns:a16="http://schemas.microsoft.com/office/drawing/2014/main" id="{AA7A2294-C3B1-51EF-3CAE-D32E64989EFA}"/>
              </a:ext>
            </a:extLst>
          </p:cNvPr>
          <p:cNvSpPr/>
          <p:nvPr/>
        </p:nvSpPr>
        <p:spPr>
          <a:xfrm>
            <a:off x="8178379" y="3734709"/>
            <a:ext cx="1679510" cy="1059024"/>
          </a:xfrm>
          <a:prstGeom prst="flowChartDecision">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EMPTY</a:t>
            </a:r>
            <a:endParaRPr lang="en-GB" dirty="0">
              <a:solidFill>
                <a:schemeClr val="tx1"/>
              </a:solidFill>
            </a:endParaRPr>
          </a:p>
        </p:txBody>
      </p:sp>
      <p:cxnSp>
        <p:nvCxnSpPr>
          <p:cNvPr id="31" name="Straight Arrow Connector 30">
            <a:extLst>
              <a:ext uri="{FF2B5EF4-FFF2-40B4-BE49-F238E27FC236}">
                <a16:creationId xmlns:a16="http://schemas.microsoft.com/office/drawing/2014/main" id="{95859EE9-D0D3-ABAE-EDF3-E792F474BCFB}"/>
              </a:ext>
            </a:extLst>
          </p:cNvPr>
          <p:cNvCxnSpPr>
            <a:cxnSpLocks/>
            <a:stCxn id="26" idx="2"/>
            <a:endCxn id="27" idx="0"/>
          </p:cNvCxnSpPr>
          <p:nvPr/>
        </p:nvCxnSpPr>
        <p:spPr>
          <a:xfrm>
            <a:off x="9022701" y="1600492"/>
            <a:ext cx="0" cy="4030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7DED6B2-C43A-2726-1253-0CCB7E8D84AA}"/>
              </a:ext>
            </a:extLst>
          </p:cNvPr>
          <p:cNvCxnSpPr>
            <a:cxnSpLocks/>
          </p:cNvCxnSpPr>
          <p:nvPr/>
        </p:nvCxnSpPr>
        <p:spPr>
          <a:xfrm>
            <a:off x="9018134" y="2549070"/>
            <a:ext cx="0" cy="30361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837822E9-7B70-152E-4058-3037D235A604}"/>
              </a:ext>
            </a:extLst>
          </p:cNvPr>
          <p:cNvCxnSpPr>
            <a:cxnSpLocks/>
          </p:cNvCxnSpPr>
          <p:nvPr/>
        </p:nvCxnSpPr>
        <p:spPr>
          <a:xfrm>
            <a:off x="9018728" y="3393861"/>
            <a:ext cx="0" cy="329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5353F86-567F-E593-44B9-131C7CBEEDC7}"/>
              </a:ext>
            </a:extLst>
          </p:cNvPr>
          <p:cNvCxnSpPr>
            <a:cxnSpLocks/>
          </p:cNvCxnSpPr>
          <p:nvPr/>
        </p:nvCxnSpPr>
        <p:spPr>
          <a:xfrm>
            <a:off x="9018134" y="4793733"/>
            <a:ext cx="0" cy="361927"/>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or: Elbow 35">
            <a:extLst>
              <a:ext uri="{FF2B5EF4-FFF2-40B4-BE49-F238E27FC236}">
                <a16:creationId xmlns:a16="http://schemas.microsoft.com/office/drawing/2014/main" id="{65EBEFFA-CA53-78D1-9D1D-B5A772AF2D22}"/>
              </a:ext>
            </a:extLst>
          </p:cNvPr>
          <p:cNvCxnSpPr>
            <a:cxnSpLocks/>
            <a:stCxn id="30" idx="3"/>
            <a:endCxn id="28" idx="3"/>
          </p:cNvCxnSpPr>
          <p:nvPr/>
        </p:nvCxnSpPr>
        <p:spPr>
          <a:xfrm flipH="1" flipV="1">
            <a:off x="9689840" y="3123273"/>
            <a:ext cx="168049" cy="1140948"/>
          </a:xfrm>
          <a:prstGeom prst="bentConnector3">
            <a:avLst>
              <a:gd name="adj1" fmla="val -13603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C6AA354E-E1F2-A3B2-E039-8D8065EFC481}"/>
              </a:ext>
            </a:extLst>
          </p:cNvPr>
          <p:cNvSpPr txBox="1"/>
          <p:nvPr/>
        </p:nvSpPr>
        <p:spPr>
          <a:xfrm>
            <a:off x="9042953" y="4826804"/>
            <a:ext cx="474307" cy="307777"/>
          </a:xfrm>
          <a:prstGeom prst="rect">
            <a:avLst/>
          </a:prstGeom>
          <a:noFill/>
        </p:spPr>
        <p:txBody>
          <a:bodyPr wrap="square" rtlCol="0">
            <a:spAutoFit/>
          </a:bodyPr>
          <a:lstStyle/>
          <a:p>
            <a:r>
              <a:rPr lang="en-US" sz="1400" dirty="0"/>
              <a:t>YES</a:t>
            </a:r>
            <a:endParaRPr lang="en-GB" sz="1400" dirty="0"/>
          </a:p>
        </p:txBody>
      </p:sp>
      <p:sp>
        <p:nvSpPr>
          <p:cNvPr id="54" name="Rectangle 53">
            <a:extLst>
              <a:ext uri="{FF2B5EF4-FFF2-40B4-BE49-F238E27FC236}">
                <a16:creationId xmlns:a16="http://schemas.microsoft.com/office/drawing/2014/main" id="{5882CAB6-EB7D-CF98-FB5C-4714667597CF}"/>
              </a:ext>
            </a:extLst>
          </p:cNvPr>
          <p:cNvSpPr/>
          <p:nvPr/>
        </p:nvSpPr>
        <p:spPr>
          <a:xfrm>
            <a:off x="8336936" y="6017855"/>
            <a:ext cx="1412033" cy="541176"/>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DEALLOCATE</a:t>
            </a:r>
            <a:endParaRPr lang="en-GB" dirty="0">
              <a:solidFill>
                <a:schemeClr val="tx1"/>
              </a:solidFill>
            </a:endParaRPr>
          </a:p>
        </p:txBody>
      </p:sp>
      <p:cxnSp>
        <p:nvCxnSpPr>
          <p:cNvPr id="55" name="Straight Arrow Connector 54">
            <a:extLst>
              <a:ext uri="{FF2B5EF4-FFF2-40B4-BE49-F238E27FC236}">
                <a16:creationId xmlns:a16="http://schemas.microsoft.com/office/drawing/2014/main" id="{E4A7FE19-386C-3949-47F8-BF9C6A9E1F31}"/>
              </a:ext>
            </a:extLst>
          </p:cNvPr>
          <p:cNvCxnSpPr>
            <a:cxnSpLocks/>
          </p:cNvCxnSpPr>
          <p:nvPr/>
        </p:nvCxnSpPr>
        <p:spPr>
          <a:xfrm>
            <a:off x="9018134" y="5672444"/>
            <a:ext cx="0" cy="32918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EBE26C75-C082-85CF-97DF-FFC2255EB42A}"/>
              </a:ext>
            </a:extLst>
          </p:cNvPr>
          <p:cNvSpPr txBox="1"/>
          <p:nvPr/>
        </p:nvSpPr>
        <p:spPr>
          <a:xfrm>
            <a:off x="10054693" y="3533125"/>
            <a:ext cx="474307" cy="307777"/>
          </a:xfrm>
          <a:prstGeom prst="rect">
            <a:avLst/>
          </a:prstGeom>
          <a:noFill/>
        </p:spPr>
        <p:txBody>
          <a:bodyPr wrap="square" rtlCol="0">
            <a:spAutoFit/>
          </a:bodyPr>
          <a:lstStyle/>
          <a:p>
            <a:r>
              <a:rPr lang="en-US" sz="1400" dirty="0"/>
              <a:t>No</a:t>
            </a:r>
            <a:endParaRPr lang="en-GB" sz="1400" dirty="0"/>
          </a:p>
        </p:txBody>
      </p:sp>
    </p:spTree>
    <p:extLst>
      <p:ext uri="{BB962C8B-B14F-4D97-AF65-F5344CB8AC3E}">
        <p14:creationId xmlns:p14="http://schemas.microsoft.com/office/powerpoint/2010/main" val="100161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0"/>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58"/>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6" grpId="0" animBg="1"/>
      <p:bldP spid="27" grpId="0" animBg="1"/>
      <p:bldP spid="28" grpId="0" animBg="1"/>
      <p:bldP spid="29" grpId="0" animBg="1"/>
      <p:bldP spid="30" grpId="0" animBg="1"/>
      <p:bldP spid="37" grpId="0"/>
      <p:bldP spid="54" grpId="0" animBg="1"/>
      <p:bldP spid="58" grpId="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Cursor</a:t>
            </a:r>
          </a:p>
        </p:txBody>
      </p:sp>
      <p:sp>
        <p:nvSpPr>
          <p:cNvPr id="4" name="Content Placeholder 2">
            <a:extLst>
              <a:ext uri="{FF2B5EF4-FFF2-40B4-BE49-F238E27FC236}">
                <a16:creationId xmlns:a16="http://schemas.microsoft.com/office/drawing/2014/main" id="{D87DC708-6E64-0AFA-E441-0D0905A1D471}"/>
              </a:ext>
            </a:extLst>
          </p:cNvPr>
          <p:cNvSpPr txBox="1">
            <a:spLocks/>
          </p:cNvSpPr>
          <p:nvPr/>
        </p:nvSpPr>
        <p:spPr>
          <a:xfrm>
            <a:off x="5919270" y="863444"/>
            <a:ext cx="5476518"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dirty="0"/>
          </a:p>
        </p:txBody>
      </p:sp>
      <p:sp>
        <p:nvSpPr>
          <p:cNvPr id="7" name="Rectangle 6">
            <a:extLst>
              <a:ext uri="{FF2B5EF4-FFF2-40B4-BE49-F238E27FC236}">
                <a16:creationId xmlns:a16="http://schemas.microsoft.com/office/drawing/2014/main" id="{188AA944-04AA-97EF-DD45-9F4BAB75B2FB}"/>
              </a:ext>
            </a:extLst>
          </p:cNvPr>
          <p:cNvSpPr/>
          <p:nvPr/>
        </p:nvSpPr>
        <p:spPr>
          <a:xfrm>
            <a:off x="681912" y="771390"/>
            <a:ext cx="5123058" cy="5688000"/>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250</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    </a:t>
            </a:r>
            <a:r>
              <a:rPr lang="en-GB" sz="1600" dirty="0">
                <a:solidFill>
                  <a:srgbClr val="0000FF"/>
                </a:solidFill>
                <a:latin typeface="Consolas" panose="020B0609020204030204" pitchFamily="49" charset="0"/>
              </a:rPr>
              <a:t>DECIMAL</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8</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2</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a:t>
            </a:r>
            <a:r>
              <a:rPr lang="en-GB" sz="1600" b="1" dirty="0" err="1">
                <a:solidFill>
                  <a:srgbClr val="000000"/>
                </a:solidFill>
                <a:latin typeface="Consolas" panose="020B0609020204030204" pitchFamily="49" charset="0"/>
              </a:rPr>
              <a:t>cursor_person</a:t>
            </a:r>
            <a:r>
              <a:rPr lang="en-GB" sz="1600" b="1"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CURSOR</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FOR</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SELECT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FROM</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Person</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OPEN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p>
          <a:p>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cursor_person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WHILE</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@@FETCH_STATUS</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BEGIN</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PRINT</a:t>
            </a:r>
            <a:r>
              <a:rPr lang="en-GB" sz="1600" dirty="0">
                <a:solidFill>
                  <a:srgbClr val="000000"/>
                </a:solidFill>
                <a:latin typeface="Consolas" panose="020B0609020204030204" pitchFamily="49" charset="0"/>
              </a:rPr>
              <a:t> @FirstName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FF000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CAST</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@Salary </a:t>
            </a:r>
            <a:r>
              <a:rPr lang="en-GB" sz="1600" dirty="0">
                <a:solidFill>
                  <a:srgbClr val="0000FF"/>
                </a:solidFill>
                <a:latin typeface="Consolas" panose="020B0609020204030204" pitchFamily="49" charset="0"/>
              </a:rPr>
              <a:t>AS</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cursor_person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@Salary</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CLOSE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DEALLOCATE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cursor_person</a:t>
            </a:r>
            <a:r>
              <a:rPr lang="en-GB" sz="1600" dirty="0">
                <a:solidFill>
                  <a:srgbClr val="808080"/>
                </a:solidFill>
                <a:latin typeface="Consolas" panose="020B0609020204030204" pitchFamily="49" charset="0"/>
              </a:rPr>
              <a:t>;</a:t>
            </a:r>
            <a:endParaRPr lang="en-US" sz="1600" dirty="0"/>
          </a:p>
          <a:p>
            <a:endParaRPr lang="en-US" sz="1600" dirty="0"/>
          </a:p>
        </p:txBody>
      </p:sp>
      <p:sp>
        <p:nvSpPr>
          <p:cNvPr id="8" name="Rectangle 7">
            <a:extLst>
              <a:ext uri="{FF2B5EF4-FFF2-40B4-BE49-F238E27FC236}">
                <a16:creationId xmlns:a16="http://schemas.microsoft.com/office/drawing/2014/main" id="{232266E0-6817-FA22-AF14-3A29C7BC2D31}"/>
              </a:ext>
            </a:extLst>
          </p:cNvPr>
          <p:cNvSpPr/>
          <p:nvPr/>
        </p:nvSpPr>
        <p:spPr>
          <a:xfrm>
            <a:off x="232426" y="771390"/>
            <a:ext cx="453374" cy="567847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a:p>
            <a:pPr algn="r"/>
            <a:r>
              <a:rPr lang="en-IN" sz="1650" b="1" dirty="0">
                <a:solidFill>
                  <a:schemeClr val="tx1">
                    <a:lumMod val="75000"/>
                    <a:lumOff val="25000"/>
                  </a:schemeClr>
                </a:solidFill>
                <a:latin typeface="Consolas" panose="020B0609020204030204" pitchFamily="49" charset="0"/>
              </a:rPr>
              <a:t>19</a:t>
            </a:r>
          </a:p>
          <a:p>
            <a:pPr algn="r"/>
            <a:r>
              <a:rPr lang="en-IN" sz="1650" b="1" dirty="0">
                <a:solidFill>
                  <a:schemeClr val="tx1">
                    <a:lumMod val="75000"/>
                    <a:lumOff val="25000"/>
                  </a:schemeClr>
                </a:solidFill>
                <a:latin typeface="Consolas" panose="020B0609020204030204" pitchFamily="49" charset="0"/>
              </a:rPr>
              <a:t>20</a:t>
            </a:r>
          </a:p>
          <a:p>
            <a:pPr algn="r"/>
            <a:r>
              <a:rPr lang="en-IN" sz="1650" b="1" dirty="0">
                <a:solidFill>
                  <a:schemeClr val="tx1">
                    <a:lumMod val="75000"/>
                    <a:lumOff val="25000"/>
                  </a:schemeClr>
                </a:solidFill>
                <a:latin typeface="Consolas" panose="020B0609020204030204" pitchFamily="49" charset="0"/>
              </a:rPr>
              <a:t>21</a:t>
            </a:r>
          </a:p>
        </p:txBody>
      </p:sp>
      <p:sp>
        <p:nvSpPr>
          <p:cNvPr id="10" name="Rectangle: Top Corners Rounded 9">
            <a:extLst>
              <a:ext uri="{FF2B5EF4-FFF2-40B4-BE49-F238E27FC236}">
                <a16:creationId xmlns:a16="http://schemas.microsoft.com/office/drawing/2014/main" id="{AD90EE71-A3FA-445D-257D-C640198FAC0E}"/>
              </a:ext>
            </a:extLst>
          </p:cNvPr>
          <p:cNvSpPr/>
          <p:nvPr/>
        </p:nvSpPr>
        <p:spPr>
          <a:xfrm>
            <a:off x="6096001" y="771390"/>
            <a:ext cx="9525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11" name="Picture 10">
            <a:extLst>
              <a:ext uri="{FF2B5EF4-FFF2-40B4-BE49-F238E27FC236}">
                <a16:creationId xmlns:a16="http://schemas.microsoft.com/office/drawing/2014/main" id="{38218A02-B623-2DD7-B528-E2D496DFE27C}"/>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6110258" y="1100574"/>
            <a:ext cx="2229948" cy="1450548"/>
          </a:xfrm>
          <a:prstGeom prst="rect">
            <a:avLst/>
          </a:prstGeom>
          <a:solidFill>
            <a:srgbClr val="FFFFFF">
              <a:shade val="85000"/>
            </a:srgbClr>
          </a:solidFill>
          <a:ln w="19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393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7">
                                            <p:txEl>
                                              <p:pRg st="19" end="19"/>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7">
                                            <p:txEl>
                                              <p:pRg st="20" end="20"/>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7">
                                            <p:txEl>
                                              <p:pRg st="21" end="21"/>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0"/>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nodeType="clickEffect">
                                  <p:stCondLst>
                                    <p:cond delay="0"/>
                                  </p:stCondLst>
                                  <p:childTnLst>
                                    <p:set>
                                      <p:cBhvr>
                                        <p:cTn id="107"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E0F6-04C8-B8C5-D1EE-2913F47C7347}"/>
              </a:ext>
            </a:extLst>
          </p:cNvPr>
          <p:cNvSpPr>
            <a:spLocks noGrp="1"/>
          </p:cNvSpPr>
          <p:nvPr>
            <p:ph type="title"/>
          </p:nvPr>
        </p:nvSpPr>
        <p:spPr/>
        <p:txBody>
          <a:bodyPr/>
          <a:lstStyle/>
          <a:p>
            <a:r>
              <a:rPr lang="en-US" dirty="0"/>
              <a:t>SQL Cursor Execution</a:t>
            </a:r>
            <a:endParaRPr lang="en-GB" dirty="0"/>
          </a:p>
        </p:txBody>
      </p:sp>
      <p:sp>
        <p:nvSpPr>
          <p:cNvPr id="3" name="Content Placeholder 2">
            <a:extLst>
              <a:ext uri="{FF2B5EF4-FFF2-40B4-BE49-F238E27FC236}">
                <a16:creationId xmlns:a16="http://schemas.microsoft.com/office/drawing/2014/main" id="{5A111FEA-54B7-A800-FDC9-DEC78CE7EE5B}"/>
              </a:ext>
            </a:extLst>
          </p:cNvPr>
          <p:cNvSpPr>
            <a:spLocks noGrp="1"/>
          </p:cNvSpPr>
          <p:nvPr>
            <p:ph idx="1"/>
          </p:nvPr>
        </p:nvSpPr>
        <p:spPr/>
        <p:txBody>
          <a:bodyPr/>
          <a:lstStyle/>
          <a:p>
            <a:pPr fontAlgn="base"/>
            <a:r>
              <a:rPr lang="en-US" dirty="0"/>
              <a:t>Cursors use variables to store values returned in each part of the loop. </a:t>
            </a:r>
          </a:p>
          <a:p>
            <a:pPr fontAlgn="base"/>
            <a:r>
              <a:rPr lang="en-US" dirty="0"/>
              <a:t>Therefore, you’ll need to DECLARE all variables you’ll need.</a:t>
            </a:r>
          </a:p>
          <a:p>
            <a:pPr fontAlgn="base"/>
            <a:r>
              <a:rPr lang="en-US" dirty="0"/>
              <a:t>The next thing to do is to </a:t>
            </a:r>
            <a:r>
              <a:rPr lang="en-US" b="1" dirty="0"/>
              <a:t>DECLARE … CURSOR FOR SELECT query</a:t>
            </a:r>
            <a:r>
              <a:rPr lang="en-US" dirty="0"/>
              <a:t>, where you’ll declare a cursor and also define the query related to populating that cursor.</a:t>
            </a:r>
          </a:p>
          <a:p>
            <a:pPr fontAlgn="base"/>
            <a:r>
              <a:rPr lang="en-US" dirty="0"/>
              <a:t>You’ll OPEN the cursor and FETCH NEXT from the cursor.</a:t>
            </a:r>
          </a:p>
          <a:p>
            <a:pPr fontAlgn="base"/>
            <a:r>
              <a:rPr lang="en-US" dirty="0"/>
              <a:t>In the WHILE loop you’ll test the </a:t>
            </a:r>
            <a:r>
              <a:rPr lang="en-US" b="1" dirty="0"/>
              <a:t>@@FETCH_STATUS variable </a:t>
            </a:r>
            <a:r>
              <a:rPr lang="en-US" dirty="0"/>
              <a:t>(WHILE @@FETCH_STATUS = 0). If the condition holds, you’ll enter the loop BEGIN … END block and perform statements inside that block.</a:t>
            </a:r>
          </a:p>
          <a:p>
            <a:pPr fontAlgn="base"/>
            <a:r>
              <a:rPr lang="en-US" dirty="0"/>
              <a:t>After you’ve looped through the whole result set, you’ll exit from the loop. </a:t>
            </a:r>
          </a:p>
          <a:p>
            <a:pPr fontAlgn="base"/>
            <a:r>
              <a:rPr lang="en-US" dirty="0"/>
              <a:t>You should CLOSE the cursor and DEALLOCATE it. </a:t>
            </a:r>
          </a:p>
          <a:p>
            <a:pPr fontAlgn="base"/>
            <a:r>
              <a:rPr lang="en-US" dirty="0"/>
              <a:t>Deallocating is important because this delete the cursor definition and free the memory used.</a:t>
            </a:r>
          </a:p>
          <a:p>
            <a:endParaRPr lang="en-GB" dirty="0"/>
          </a:p>
        </p:txBody>
      </p:sp>
    </p:spTree>
    <p:extLst>
      <p:ext uri="{BB962C8B-B14F-4D97-AF65-F5344CB8AC3E}">
        <p14:creationId xmlns:p14="http://schemas.microsoft.com/office/powerpoint/2010/main" val="836205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Cursor</a:t>
            </a:r>
          </a:p>
        </p:txBody>
      </p:sp>
      <p:sp>
        <p:nvSpPr>
          <p:cNvPr id="4" name="Content Placeholder 2">
            <a:extLst>
              <a:ext uri="{FF2B5EF4-FFF2-40B4-BE49-F238E27FC236}">
                <a16:creationId xmlns:a16="http://schemas.microsoft.com/office/drawing/2014/main" id="{D87DC708-6E64-0AFA-E441-0D0905A1D471}"/>
              </a:ext>
            </a:extLst>
          </p:cNvPr>
          <p:cNvSpPr txBox="1">
            <a:spLocks/>
          </p:cNvSpPr>
          <p:nvPr/>
        </p:nvSpPr>
        <p:spPr>
          <a:xfrm>
            <a:off x="5919270" y="863444"/>
            <a:ext cx="5476518"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1700" dirty="0"/>
          </a:p>
        </p:txBody>
      </p:sp>
      <p:sp>
        <p:nvSpPr>
          <p:cNvPr id="7" name="Rectangle 6">
            <a:extLst>
              <a:ext uri="{FF2B5EF4-FFF2-40B4-BE49-F238E27FC236}">
                <a16:creationId xmlns:a16="http://schemas.microsoft.com/office/drawing/2014/main" id="{188AA944-04AA-97EF-DD45-9F4BAB75B2FB}"/>
              </a:ext>
            </a:extLst>
          </p:cNvPr>
          <p:cNvSpPr/>
          <p:nvPr/>
        </p:nvSpPr>
        <p:spPr>
          <a:xfrm>
            <a:off x="681912" y="1619115"/>
            <a:ext cx="5123058" cy="3672000"/>
          </a:xfrm>
          <a:prstGeom prst="rect">
            <a:avLst/>
          </a:prstGeom>
          <a:solidFill>
            <a:schemeClr val="bg1">
              <a:lumMod val="95000"/>
            </a:schemeClr>
          </a:solidFill>
          <a:ln>
            <a:noFill/>
          </a:ln>
        </p:spPr>
        <p:txBody>
          <a:bodyPr wrap="square">
            <a:spAutoFit/>
          </a:bodyPr>
          <a:lstStyle/>
          <a:p>
            <a:r>
              <a:rPr lang="en-GB" sz="1600" dirty="0">
                <a:solidFill>
                  <a:srgbClr val="008000"/>
                </a:solidFill>
                <a:latin typeface="Consolas" panose="020B0609020204030204" pitchFamily="49" charset="0"/>
              </a:rPr>
              <a:t>-- declare variables used in cursor</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@city_name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128</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@country_name </a:t>
            </a:r>
            <a:r>
              <a:rPr lang="en-GB" sz="1600" dirty="0">
                <a:solidFill>
                  <a:srgbClr val="0000FF"/>
                </a:solidFill>
                <a:latin typeface="Consolas" panose="020B0609020204030204" pitchFamily="49" charset="0"/>
              </a:rPr>
              <a:t>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128</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DECLARE</a:t>
            </a:r>
            <a:r>
              <a:rPr lang="en-GB" sz="1600" dirty="0">
                <a:solidFill>
                  <a:srgbClr val="000000"/>
                </a:solidFill>
                <a:latin typeface="Consolas" panose="020B0609020204030204" pitchFamily="49" charset="0"/>
              </a:rPr>
              <a:t> @city_id </a:t>
            </a:r>
            <a:r>
              <a:rPr lang="en-GB" sz="1600" dirty="0">
                <a:solidFill>
                  <a:srgbClr val="0000FF"/>
                </a:solidFill>
                <a:latin typeface="Consolas" panose="020B0609020204030204" pitchFamily="49" charset="0"/>
              </a:rPr>
              <a:t>INT</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p>
          <a:p>
            <a:r>
              <a:rPr lang="en-GB" sz="1600" dirty="0">
                <a:solidFill>
                  <a:srgbClr val="008000"/>
                </a:solidFill>
                <a:latin typeface="Consolas" panose="020B0609020204030204" pitchFamily="49" charset="0"/>
              </a:rPr>
              <a:t>-- declare cursor</a:t>
            </a:r>
            <a:endParaRPr lang="en-GB"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cursor_city_country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CURSOR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FOR</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city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TRIM</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city</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city_name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TRIM</a:t>
            </a:r>
            <a:r>
              <a:rPr lang="en-US" sz="1600" dirty="0">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country</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country_name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FROM</a:t>
            </a:r>
            <a:r>
              <a:rPr lang="en-GB" sz="1600" dirty="0">
                <a:solidFill>
                  <a:srgbClr val="000000"/>
                </a:solidFill>
                <a:latin typeface="Consolas" panose="020B0609020204030204" pitchFamily="49" charset="0"/>
              </a:rPr>
              <a:t> city</a:t>
            </a:r>
          </a:p>
          <a:p>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INNER</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JOIN</a:t>
            </a:r>
            <a:r>
              <a:rPr lang="en-US" sz="1600" dirty="0">
                <a:solidFill>
                  <a:srgbClr val="000000"/>
                </a:solidFill>
                <a:latin typeface="Consolas" panose="020B0609020204030204" pitchFamily="49" charset="0"/>
              </a:rPr>
              <a:t> country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ON</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city</a:t>
            </a:r>
            <a:r>
              <a:rPr lang="en-US" sz="1600" dirty="0" err="1">
                <a:solidFill>
                  <a:srgbClr val="808080"/>
                </a:solidFill>
                <a:latin typeface="Consolas" panose="020B0609020204030204" pitchFamily="49" charset="0"/>
              </a:rPr>
              <a:t>.</a:t>
            </a:r>
            <a:r>
              <a:rPr lang="en-US" sz="1600" dirty="0" err="1">
                <a:solidFill>
                  <a:srgbClr val="000000"/>
                </a:solidFill>
                <a:latin typeface="Consolas" panose="020B0609020204030204" pitchFamily="49" charset="0"/>
              </a:rPr>
              <a:t>country_id</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country</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id</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 open cursor</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OPEN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cursor_city_country</a:t>
            </a:r>
            <a:r>
              <a:rPr lang="en-GB" sz="1600" dirty="0">
                <a:solidFill>
                  <a:srgbClr val="808080"/>
                </a:solidFill>
                <a:latin typeface="Consolas" panose="020B0609020204030204" pitchFamily="49" charset="0"/>
              </a:rPr>
              <a:t>;</a:t>
            </a:r>
          </a:p>
        </p:txBody>
      </p:sp>
      <p:sp>
        <p:nvSpPr>
          <p:cNvPr id="8" name="Rectangle 7">
            <a:extLst>
              <a:ext uri="{FF2B5EF4-FFF2-40B4-BE49-F238E27FC236}">
                <a16:creationId xmlns:a16="http://schemas.microsoft.com/office/drawing/2014/main" id="{232266E0-6817-FA22-AF14-3A29C7BC2D31}"/>
              </a:ext>
            </a:extLst>
          </p:cNvPr>
          <p:cNvSpPr/>
          <p:nvPr/>
        </p:nvSpPr>
        <p:spPr>
          <a:xfrm>
            <a:off x="232426" y="1619115"/>
            <a:ext cx="453374" cy="364715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p:txBody>
      </p:sp>
      <p:sp>
        <p:nvSpPr>
          <p:cNvPr id="9" name="Rectangle 8">
            <a:extLst>
              <a:ext uri="{FF2B5EF4-FFF2-40B4-BE49-F238E27FC236}">
                <a16:creationId xmlns:a16="http://schemas.microsoft.com/office/drawing/2014/main" id="{43B62EC6-FEA4-645E-8E80-C3D0C5B3C953}"/>
              </a:ext>
            </a:extLst>
          </p:cNvPr>
          <p:cNvSpPr/>
          <p:nvPr/>
        </p:nvSpPr>
        <p:spPr>
          <a:xfrm>
            <a:off x="6614329" y="1619115"/>
            <a:ext cx="5123058" cy="3636000"/>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cursor_city_country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@city_id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@city_name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@country_name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WHILE</a:t>
            </a:r>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@@FETCH_STATUS</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0</a:t>
            </a: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BEGIN</a:t>
            </a:r>
            <a:endParaRPr lang="en-GB"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PRINT</a:t>
            </a:r>
            <a:r>
              <a:rPr lang="en-US" sz="1600" dirty="0">
                <a:solidFill>
                  <a:srgbClr val="000000"/>
                </a:solidFill>
                <a:latin typeface="Consolas" panose="020B0609020204030204" pitchFamily="49" charset="0"/>
              </a:rPr>
              <a:t> </a:t>
            </a:r>
            <a:r>
              <a:rPr lang="en-US" sz="1600" dirty="0">
                <a:solidFill>
                  <a:srgbClr val="FF00FF"/>
                </a:solidFill>
                <a:latin typeface="Consolas" panose="020B0609020204030204" pitchFamily="49" charset="0"/>
              </a:rPr>
              <a:t>CONCAT</a:t>
            </a:r>
            <a:r>
              <a:rPr lang="en-US" sz="1600" dirty="0">
                <a:solidFill>
                  <a:srgbClr val="808080"/>
                </a:solidFill>
                <a:latin typeface="Consolas" panose="020B0609020204030204" pitchFamily="49" charset="0"/>
              </a:rPr>
              <a:t>(</a:t>
            </a:r>
            <a:r>
              <a:rPr lang="en-US" sz="1600" dirty="0">
                <a:solidFill>
                  <a:srgbClr val="FF0000"/>
                </a:solidFill>
                <a:latin typeface="Consolas" panose="020B0609020204030204" pitchFamily="49" charset="0"/>
              </a:rPr>
              <a:t>'city 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@city_id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 - city name: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@city_name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 - country name: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@country_name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FETCH</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NEXT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cursor_city_country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INTO</a:t>
            </a:r>
            <a:r>
              <a:rPr lang="en-US" sz="1600" dirty="0">
                <a:solidFill>
                  <a:srgbClr val="000000"/>
                </a:solidFill>
                <a:latin typeface="Consolas" panose="020B0609020204030204" pitchFamily="49" charset="0"/>
              </a:rPr>
              <a:t> @city_id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@city_name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@country_name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p>
          <a:p>
            <a:r>
              <a:rPr lang="en-GB" sz="1600" dirty="0">
                <a:solidFill>
                  <a:srgbClr val="008000"/>
                </a:solidFill>
                <a:latin typeface="Consolas" panose="020B0609020204030204" pitchFamily="49" charset="0"/>
              </a:rPr>
              <a:t>-- close and deallocate cursor</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CLOSE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cursor_city_country</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DEALLOCATE</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cursor_city_country</a:t>
            </a:r>
            <a:r>
              <a:rPr lang="en-GB" sz="1600" dirty="0">
                <a:solidFill>
                  <a:srgbClr val="808080"/>
                </a:solidFill>
                <a:latin typeface="Consolas" panose="020B0609020204030204" pitchFamily="49" charset="0"/>
              </a:rPr>
              <a:t>;</a:t>
            </a:r>
            <a:endParaRPr lang="en-US" sz="1600" dirty="0"/>
          </a:p>
        </p:txBody>
      </p:sp>
      <p:sp>
        <p:nvSpPr>
          <p:cNvPr id="12" name="Rectangle 11">
            <a:extLst>
              <a:ext uri="{FF2B5EF4-FFF2-40B4-BE49-F238E27FC236}">
                <a16:creationId xmlns:a16="http://schemas.microsoft.com/office/drawing/2014/main" id="{0CEA04DC-3985-1D20-42CB-534DB42F57EA}"/>
              </a:ext>
            </a:extLst>
          </p:cNvPr>
          <p:cNvSpPr/>
          <p:nvPr/>
        </p:nvSpPr>
        <p:spPr>
          <a:xfrm>
            <a:off x="6164843" y="1619115"/>
            <a:ext cx="453374" cy="364715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14</a:t>
            </a:r>
          </a:p>
          <a:p>
            <a:pPr algn="r"/>
            <a:r>
              <a:rPr lang="en-US" sz="1650" b="1" dirty="0">
                <a:solidFill>
                  <a:schemeClr val="tx1">
                    <a:lumMod val="75000"/>
                    <a:lumOff val="25000"/>
                  </a:schemeClr>
                </a:solidFill>
                <a:latin typeface="Consolas" panose="020B0609020204030204" pitchFamily="49" charset="0"/>
              </a:rPr>
              <a:t>15</a:t>
            </a:r>
          </a:p>
          <a:p>
            <a:pPr algn="r"/>
            <a:r>
              <a:rPr lang="en-US" sz="1650" b="1" dirty="0">
                <a:solidFill>
                  <a:schemeClr val="tx1">
                    <a:lumMod val="75000"/>
                    <a:lumOff val="25000"/>
                  </a:schemeClr>
                </a:solidFill>
                <a:latin typeface="Consolas" panose="020B0609020204030204" pitchFamily="49" charset="0"/>
              </a:rPr>
              <a:t>16</a:t>
            </a:r>
          </a:p>
          <a:p>
            <a:pPr algn="r"/>
            <a:r>
              <a:rPr lang="en-US" sz="1650" b="1" dirty="0">
                <a:solidFill>
                  <a:schemeClr val="tx1">
                    <a:lumMod val="75000"/>
                    <a:lumOff val="25000"/>
                  </a:schemeClr>
                </a:solidFill>
                <a:latin typeface="Consolas" panose="020B0609020204030204" pitchFamily="49" charset="0"/>
              </a:rPr>
              <a:t>17</a:t>
            </a:r>
          </a:p>
          <a:p>
            <a:pPr algn="r"/>
            <a:r>
              <a:rPr lang="en-US" sz="1650" b="1" dirty="0">
                <a:solidFill>
                  <a:schemeClr val="tx1">
                    <a:lumMod val="75000"/>
                    <a:lumOff val="25000"/>
                  </a:schemeClr>
                </a:solidFill>
                <a:latin typeface="Consolas" panose="020B0609020204030204" pitchFamily="49" charset="0"/>
              </a:rPr>
              <a:t>18</a:t>
            </a:r>
          </a:p>
          <a:p>
            <a:pPr algn="r"/>
            <a:r>
              <a:rPr lang="en-US" sz="1650" b="1" dirty="0">
                <a:solidFill>
                  <a:schemeClr val="tx1">
                    <a:lumMod val="75000"/>
                    <a:lumOff val="25000"/>
                  </a:schemeClr>
                </a:solidFill>
                <a:latin typeface="Consolas" panose="020B0609020204030204" pitchFamily="49" charset="0"/>
              </a:rPr>
              <a:t>19</a:t>
            </a:r>
          </a:p>
          <a:p>
            <a:pPr algn="r"/>
            <a:r>
              <a:rPr lang="en-US" sz="1650" b="1" dirty="0">
                <a:solidFill>
                  <a:schemeClr val="tx1">
                    <a:lumMod val="75000"/>
                    <a:lumOff val="25000"/>
                  </a:schemeClr>
                </a:solidFill>
                <a:latin typeface="Consolas" panose="020B0609020204030204" pitchFamily="49" charset="0"/>
              </a:rPr>
              <a:t>20</a:t>
            </a:r>
          </a:p>
          <a:p>
            <a:pPr algn="r"/>
            <a:r>
              <a:rPr lang="en-US" sz="1650" b="1" dirty="0">
                <a:solidFill>
                  <a:schemeClr val="tx1">
                    <a:lumMod val="75000"/>
                    <a:lumOff val="25000"/>
                  </a:schemeClr>
                </a:solidFill>
                <a:latin typeface="Consolas" panose="020B0609020204030204" pitchFamily="49" charset="0"/>
              </a:rPr>
              <a:t>21</a:t>
            </a:r>
          </a:p>
          <a:p>
            <a:pPr algn="r"/>
            <a:r>
              <a:rPr lang="en-US" sz="1650" b="1" dirty="0">
                <a:solidFill>
                  <a:schemeClr val="tx1">
                    <a:lumMod val="75000"/>
                    <a:lumOff val="25000"/>
                  </a:schemeClr>
                </a:solidFill>
                <a:latin typeface="Consolas" panose="020B0609020204030204" pitchFamily="49" charset="0"/>
              </a:rPr>
              <a:t>22</a:t>
            </a:r>
          </a:p>
          <a:p>
            <a:pPr algn="r"/>
            <a:r>
              <a:rPr lang="en-US" sz="1650" b="1" dirty="0">
                <a:solidFill>
                  <a:schemeClr val="tx1">
                    <a:lumMod val="75000"/>
                    <a:lumOff val="25000"/>
                  </a:schemeClr>
                </a:solidFill>
                <a:latin typeface="Consolas" panose="020B0609020204030204" pitchFamily="49" charset="0"/>
              </a:rPr>
              <a:t>23</a:t>
            </a:r>
          </a:p>
          <a:p>
            <a:pPr algn="r"/>
            <a:r>
              <a:rPr lang="en-US" sz="1650" b="1" dirty="0">
                <a:solidFill>
                  <a:schemeClr val="tx1">
                    <a:lumMod val="75000"/>
                    <a:lumOff val="25000"/>
                  </a:schemeClr>
                </a:solidFill>
                <a:latin typeface="Consolas" panose="020B0609020204030204" pitchFamily="49" charset="0"/>
              </a:rPr>
              <a:t>24</a:t>
            </a:r>
          </a:p>
          <a:p>
            <a:pPr algn="r"/>
            <a:r>
              <a:rPr lang="en-US" sz="1650" b="1" dirty="0">
                <a:solidFill>
                  <a:schemeClr val="tx1">
                    <a:lumMod val="75000"/>
                    <a:lumOff val="25000"/>
                  </a:schemeClr>
                </a:solidFill>
                <a:latin typeface="Consolas" panose="020B0609020204030204" pitchFamily="49" charset="0"/>
              </a:rPr>
              <a:t>25</a:t>
            </a:r>
          </a:p>
          <a:p>
            <a:pPr algn="r"/>
            <a:r>
              <a:rPr lang="en-US" sz="1650" b="1" dirty="0">
                <a:solidFill>
                  <a:schemeClr val="tx1">
                    <a:lumMod val="75000"/>
                    <a:lumOff val="25000"/>
                  </a:schemeClr>
                </a:solidFill>
                <a:latin typeface="Consolas" panose="020B0609020204030204" pitchFamily="49" charset="0"/>
              </a:rPr>
              <a:t>26</a:t>
            </a:r>
          </a:p>
          <a:p>
            <a:pPr algn="r"/>
            <a:r>
              <a:rPr lang="en-US" sz="1650" b="1" dirty="0">
                <a:solidFill>
                  <a:schemeClr val="tx1">
                    <a:lumMod val="75000"/>
                    <a:lumOff val="25000"/>
                  </a:schemeClr>
                </a:solidFill>
                <a:latin typeface="Consolas" panose="020B0609020204030204" pitchFamily="49" charset="0"/>
              </a:rPr>
              <a:t>27</a:t>
            </a:r>
          </a:p>
        </p:txBody>
      </p:sp>
      <p:sp>
        <p:nvSpPr>
          <p:cNvPr id="13" name="TextBox 12">
            <a:extLst>
              <a:ext uri="{FF2B5EF4-FFF2-40B4-BE49-F238E27FC236}">
                <a16:creationId xmlns:a16="http://schemas.microsoft.com/office/drawing/2014/main" id="{C78920A2-260D-6D7A-D263-23052829BF66}"/>
              </a:ext>
            </a:extLst>
          </p:cNvPr>
          <p:cNvSpPr txBox="1"/>
          <p:nvPr/>
        </p:nvSpPr>
        <p:spPr>
          <a:xfrm>
            <a:off x="164485" y="846290"/>
            <a:ext cx="11572902" cy="646331"/>
          </a:xfrm>
          <a:prstGeom prst="rect">
            <a:avLst/>
          </a:prstGeom>
          <a:noFill/>
        </p:spPr>
        <p:txBody>
          <a:bodyPr wrap="square">
            <a:spAutoFit/>
          </a:bodyPr>
          <a:lstStyle/>
          <a:p>
            <a:r>
              <a:rPr lang="en-US" b="0" i="0" dirty="0">
                <a:solidFill>
                  <a:srgbClr val="252525"/>
                </a:solidFill>
                <a:effectLst/>
                <a:latin typeface="+mj-lt"/>
              </a:rPr>
              <a:t>We want to get all cities ids and names, together with their related country names. </a:t>
            </a:r>
          </a:p>
          <a:p>
            <a:r>
              <a:rPr lang="en-US" b="0" i="0" dirty="0">
                <a:solidFill>
                  <a:srgbClr val="252525"/>
                </a:solidFill>
                <a:effectLst/>
                <a:latin typeface="+mj-lt"/>
              </a:rPr>
              <a:t>We will use the PRINT command to print combinations in </a:t>
            </a:r>
            <a:r>
              <a:rPr lang="en-US" b="1" i="0" dirty="0">
                <a:solidFill>
                  <a:srgbClr val="252525"/>
                </a:solidFill>
                <a:effectLst/>
                <a:latin typeface="+mj-lt"/>
              </a:rPr>
              <a:t>each pass of the loop</a:t>
            </a:r>
            <a:r>
              <a:rPr lang="en-US" b="0" i="0" dirty="0">
                <a:solidFill>
                  <a:srgbClr val="252525"/>
                </a:solidFill>
                <a:effectLst/>
                <a:latin typeface="+mj-lt"/>
              </a:rPr>
              <a:t>.</a:t>
            </a:r>
            <a:endParaRPr lang="en-GB" dirty="0">
              <a:latin typeface="+mj-lt"/>
            </a:endParaRPr>
          </a:p>
        </p:txBody>
      </p:sp>
    </p:spTree>
    <p:extLst>
      <p:ext uri="{BB962C8B-B14F-4D97-AF65-F5344CB8AC3E}">
        <p14:creationId xmlns:p14="http://schemas.microsoft.com/office/powerpoint/2010/main" val="1457377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nodePh="1">
                                  <p:stCondLst>
                                    <p:cond delay="0"/>
                                  </p:stCondLst>
                                  <p:endCondLst>
                                    <p:cond evt="begin" delay="0">
                                      <p:tn val="9"/>
                                    </p:cond>
                                  </p:end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fade">
                                      <p:cBhvr>
                                        <p:cTn id="11" dur="500"/>
                                        <p:tgtEl>
                                          <p:spTgt spid="4">
                                            <p:txEl>
                                              <p:pRg st="0" end="0"/>
                                            </p:txEl>
                                          </p:spTgt>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7">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7">
                                            <p:txEl>
                                              <p:pRg st="12" end="12"/>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9">
                                            <p:bg/>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2"/>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1" presetClass="entr" presetSubtype="0" fill="hold" grpId="0" nodeType="clickEffect">
                                  <p:stCondLst>
                                    <p:cond delay="0"/>
                                  </p:stCondLst>
                                  <p:childTnLst>
                                    <p:set>
                                      <p:cBhvr>
                                        <p:cTn id="87"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88" fill="hold">
                      <p:stCondLst>
                        <p:cond delay="indefinite"/>
                      </p:stCondLst>
                      <p:childTnLst>
                        <p:par>
                          <p:cTn id="89" fill="hold">
                            <p:stCondLst>
                              <p:cond delay="0"/>
                            </p:stCondLst>
                            <p:childTnLst>
                              <p:par>
                                <p:cTn id="90" presetID="1" presetClass="entr" presetSubtype="0" fill="hold" grpId="0" nodeType="clickEffect">
                                  <p:stCondLst>
                                    <p:cond delay="0"/>
                                  </p:stCondLst>
                                  <p:childTnLst>
                                    <p:set>
                                      <p:cBhvr>
                                        <p:cTn id="91"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 presetClass="entr" presetSubtype="0" fill="hold" grpId="0" nodeType="clickEffect">
                                  <p:stCondLst>
                                    <p:cond delay="0"/>
                                  </p:stCondLst>
                                  <p:childTnLst>
                                    <p:set>
                                      <p:cBhvr>
                                        <p:cTn id="95"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9" grpId="0" uiExpand="1" build="p" animBg="1"/>
      <p:bldP spid="12" grpId="0" animBg="1"/>
      <p:bldP spid="1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Trigger</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- 11</a:t>
            </a:r>
          </a:p>
        </p:txBody>
      </p:sp>
    </p:spTree>
    <p:extLst>
      <p:ext uri="{BB962C8B-B14F-4D97-AF65-F5344CB8AC3E}">
        <p14:creationId xmlns:p14="http://schemas.microsoft.com/office/powerpoint/2010/main" val="2318620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 Trigger</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A SQL Server trigger is a piece of procedural code, like a stored procedure which is only executed when a given event happens. </a:t>
            </a:r>
          </a:p>
          <a:p>
            <a:r>
              <a:rPr lang="en-US" dirty="0"/>
              <a:t>There are different types of events that can fire a trigger. </a:t>
            </a:r>
          </a:p>
          <a:p>
            <a:r>
              <a:rPr lang="en-US" dirty="0"/>
              <a:t>Like </a:t>
            </a:r>
            <a:r>
              <a:rPr lang="en-US" b="1" dirty="0"/>
              <a:t>insertion of rows in a table</a:t>
            </a:r>
            <a:r>
              <a:rPr lang="en-US" dirty="0"/>
              <a:t>, a </a:t>
            </a:r>
            <a:r>
              <a:rPr lang="en-US" b="1" dirty="0"/>
              <a:t>change in a table structure </a:t>
            </a:r>
            <a:r>
              <a:rPr lang="en-US" dirty="0"/>
              <a:t>and </a:t>
            </a:r>
            <a:r>
              <a:rPr lang="en-US" b="1" dirty="0"/>
              <a:t>even a user logging into a SQL Server instance</a:t>
            </a:r>
            <a:r>
              <a:rPr lang="en-US" dirty="0"/>
              <a:t>.</a:t>
            </a:r>
          </a:p>
          <a:p>
            <a:r>
              <a:rPr lang="en-US" dirty="0"/>
              <a:t>There are three main characteristics that make triggers different than stored procedures:</a:t>
            </a:r>
          </a:p>
          <a:p>
            <a:pPr lvl="1"/>
            <a:r>
              <a:rPr lang="en-US" dirty="0"/>
              <a:t>Triggers </a:t>
            </a:r>
            <a:r>
              <a:rPr lang="en-US" b="1" dirty="0"/>
              <a:t>cannot be manually executed by the user</a:t>
            </a:r>
            <a:r>
              <a:rPr lang="en-US" dirty="0"/>
              <a:t>.</a:t>
            </a:r>
          </a:p>
          <a:p>
            <a:pPr lvl="1"/>
            <a:r>
              <a:rPr lang="en-US" dirty="0"/>
              <a:t>There is </a:t>
            </a:r>
            <a:r>
              <a:rPr lang="en-US" b="1" dirty="0"/>
              <a:t>no chance for triggers to receive parameters</a:t>
            </a:r>
            <a:r>
              <a:rPr lang="en-US" dirty="0"/>
              <a:t>.</a:t>
            </a:r>
          </a:p>
          <a:p>
            <a:pPr lvl="1"/>
            <a:r>
              <a:rPr lang="en-US" dirty="0"/>
              <a:t>You cannot </a:t>
            </a:r>
            <a:r>
              <a:rPr lang="en-US" b="1" dirty="0"/>
              <a:t>commit or rollback a transaction inside a trigger</a:t>
            </a:r>
            <a:r>
              <a:rPr lang="en-US" dirty="0"/>
              <a:t>.</a:t>
            </a:r>
          </a:p>
          <a:p>
            <a:pPr lvl="1"/>
            <a:endParaRPr lang="en-US" dirty="0"/>
          </a:p>
        </p:txBody>
      </p:sp>
    </p:spTree>
    <p:extLst>
      <p:ext uri="{BB962C8B-B14F-4D97-AF65-F5344CB8AC3E}">
        <p14:creationId xmlns:p14="http://schemas.microsoft.com/office/powerpoint/2010/main" val="1545996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5141D-96BE-1591-A398-49DE7EC9E5FF}"/>
              </a:ext>
            </a:extLst>
          </p:cNvPr>
          <p:cNvSpPr>
            <a:spLocks noGrp="1"/>
          </p:cNvSpPr>
          <p:nvPr>
            <p:ph type="title"/>
          </p:nvPr>
        </p:nvSpPr>
        <p:spPr/>
        <p:txBody>
          <a:bodyPr/>
          <a:lstStyle/>
          <a:p>
            <a:r>
              <a:rPr lang="en-GB" dirty="0"/>
              <a:t>Purpose of Triggers</a:t>
            </a:r>
          </a:p>
        </p:txBody>
      </p:sp>
      <p:sp>
        <p:nvSpPr>
          <p:cNvPr id="3" name="Content Placeholder 2">
            <a:extLst>
              <a:ext uri="{FF2B5EF4-FFF2-40B4-BE49-F238E27FC236}">
                <a16:creationId xmlns:a16="http://schemas.microsoft.com/office/drawing/2014/main" id="{29880EE6-00F9-6C2D-F098-D2C4694280DD}"/>
              </a:ext>
            </a:extLst>
          </p:cNvPr>
          <p:cNvSpPr>
            <a:spLocks noGrp="1"/>
          </p:cNvSpPr>
          <p:nvPr>
            <p:ph idx="1"/>
          </p:nvPr>
        </p:nvSpPr>
        <p:spPr/>
        <p:txBody>
          <a:bodyPr/>
          <a:lstStyle/>
          <a:p>
            <a:r>
              <a:rPr lang="en-US" dirty="0"/>
              <a:t>There are two clear scenarios when triggers are the best choice: auditing and enforcing business rules.</a:t>
            </a:r>
          </a:p>
          <a:p>
            <a:r>
              <a:rPr lang="en-US" dirty="0"/>
              <a:t>By using a trigger you can keep track of the changes on a given table by writing a log record with information about the user that made the change and what was changed.</a:t>
            </a:r>
            <a:endParaRPr lang="en-GB" dirty="0"/>
          </a:p>
          <a:p>
            <a:r>
              <a:rPr lang="en-US" dirty="0"/>
              <a:t>The main purpose of triggers is to automate execution of code when an event occurs.</a:t>
            </a:r>
          </a:p>
          <a:p>
            <a:r>
              <a:rPr lang="en-US" dirty="0"/>
              <a:t>If you need a certain piece of code to always be executed in response to an event, the best option is to use triggers.</a:t>
            </a:r>
          </a:p>
          <a:p>
            <a:r>
              <a:rPr lang="en-US" dirty="0"/>
              <a:t>Mostly because they guarantee that the code will be executed or the event that fired the trigger will fail.</a:t>
            </a:r>
          </a:p>
          <a:p>
            <a:r>
              <a:rPr lang="en-US" dirty="0"/>
              <a:t>Produce additional checking during insert, update or delete operations on the affected table.</a:t>
            </a:r>
          </a:p>
          <a:p>
            <a:r>
              <a:rPr lang="en-US" dirty="0"/>
              <a:t>They allow us to encode complex default values that cannot be handled by default constraints.</a:t>
            </a:r>
          </a:p>
          <a:p>
            <a:r>
              <a:rPr lang="en-US" dirty="0"/>
              <a:t>You can calculate aggregated columns in a table using triggers.</a:t>
            </a:r>
          </a:p>
        </p:txBody>
      </p:sp>
    </p:spTree>
    <p:extLst>
      <p:ext uri="{BB962C8B-B14F-4D97-AF65-F5344CB8AC3E}">
        <p14:creationId xmlns:p14="http://schemas.microsoft.com/office/powerpoint/2010/main" val="1657861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sz="3100" dirty="0"/>
              <a:t>Aggregate Functions Group By with Filter Example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3701446710"/>
              </p:ext>
            </p:extLst>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291285"/>
          <a:ext cx="1100455" cy="787378"/>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78737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282397"/>
          <a:ext cx="6103087" cy="807720"/>
        </p:xfrm>
        <a:graphic>
          <a:graphicData uri="http://schemas.openxmlformats.org/drawingml/2006/table">
            <a:tbl>
              <a:tblPr firstRow="1" bandRow="1">
                <a:tableStyleId>{8EC20E35-A176-4012-BC5E-935CFFF8708E}</a:tableStyleId>
              </a:tblPr>
              <a:tblGrid>
                <a:gridCol w="6103087">
                  <a:extLst>
                    <a:ext uri="{9D8B030D-6E8A-4147-A177-3AD203B41FA5}">
                      <a16:colId xmlns:a16="http://schemas.microsoft.com/office/drawing/2014/main" val="20000"/>
                    </a:ext>
                  </a:extLst>
                </a:gridCol>
              </a:tblGrid>
              <a:tr h="285488">
                <a:tc>
                  <a:txBody>
                    <a:bodyPr/>
                    <a:lstStyle/>
                    <a:p>
                      <a:pPr algn="l"/>
                      <a:r>
                        <a:rPr lang="en-US" sz="1400" b="0" kern="1200" dirty="0">
                          <a:solidFill>
                            <a:schemeClr val="tx1"/>
                          </a:solidFill>
                          <a:latin typeface="+mn-lt"/>
                          <a:ea typeface="+mn-ea"/>
                          <a:cs typeface="+mn-cs"/>
                        </a:rPr>
                        <a:t>Find out Branch wise &amp; Semester wise minimum</a:t>
                      </a:r>
                      <a:r>
                        <a:rPr lang="en-US" sz="1400" b="0" kern="1200" baseline="0" dirty="0">
                          <a:solidFill>
                            <a:schemeClr val="tx1"/>
                          </a:solidFill>
                          <a:latin typeface="+mn-lt"/>
                          <a:ea typeface="+mn-ea"/>
                          <a:cs typeface="+mn-cs"/>
                        </a:rPr>
                        <a:t> </a:t>
                      </a:r>
                      <a:r>
                        <a:rPr lang="en-US" sz="1400" b="0" kern="1200" dirty="0">
                          <a:solidFill>
                            <a:schemeClr val="tx1"/>
                          </a:solidFill>
                          <a:latin typeface="+mn-lt"/>
                          <a:ea typeface="+mn-ea"/>
                          <a:cs typeface="+mn-cs"/>
                        </a:rPr>
                        <a:t>CPI</a:t>
                      </a:r>
                      <a:r>
                        <a:rPr lang="en-US" sz="1400" b="0" kern="1200" baseline="0" dirty="0">
                          <a:solidFill>
                            <a:schemeClr val="tx1"/>
                          </a:solidFill>
                          <a:latin typeface="+mn-lt"/>
                          <a:ea typeface="+mn-ea"/>
                          <a:cs typeface="+mn-cs"/>
                        </a:rPr>
                        <a:t> details of CE branch’s students in which minimum CPI is greater than 7</a:t>
                      </a:r>
                      <a:r>
                        <a:rPr lang="en-US" sz="1900" b="0" kern="1200" baseline="0" dirty="0">
                          <a:solidFill>
                            <a:schemeClr val="tx1"/>
                          </a:solidFill>
                          <a:latin typeface="+mn-lt"/>
                          <a:ea typeface="+mn-ea"/>
                          <a:cs typeface="+mn-cs"/>
                        </a:rPr>
                        <a:t>. </a:t>
                      </a:r>
                      <a:r>
                        <a:rPr lang="en-US" sz="1400" b="0" kern="1200" baseline="0" dirty="0">
                          <a:solidFill>
                            <a:schemeClr val="tx1"/>
                          </a:solidFill>
                          <a:latin typeface="+mn-lt"/>
                          <a:ea typeface="+mn-ea"/>
                          <a:cs typeface="+mn-cs"/>
                        </a:rPr>
                        <a:t>D</a:t>
                      </a:r>
                      <a:r>
                        <a:rPr lang="en-US" sz="1400" b="0" kern="1200" dirty="0">
                          <a:solidFill>
                            <a:schemeClr val="tx1"/>
                          </a:solidFill>
                          <a:latin typeface="+mn-lt"/>
                          <a:ea typeface="+mn-ea"/>
                          <a:cs typeface="+mn-cs"/>
                        </a:rPr>
                        <a:t>o</a:t>
                      </a:r>
                      <a:r>
                        <a:rPr lang="en-US" sz="1900" b="0" kern="1200" baseline="0" dirty="0">
                          <a:solidFill>
                            <a:schemeClr val="tx1"/>
                          </a:solidFill>
                          <a:latin typeface="+mn-lt"/>
                          <a:ea typeface="+mn-ea"/>
                          <a:cs typeface="+mn-cs"/>
                        </a:rPr>
                        <a:t> </a:t>
                      </a:r>
                      <a:r>
                        <a:rPr lang="en-US" sz="1400" b="0" kern="1200" baseline="0" dirty="0">
                          <a:solidFill>
                            <a:schemeClr val="tx1"/>
                          </a:solidFill>
                          <a:latin typeface="+mn-lt"/>
                          <a:ea typeface="+mn-ea"/>
                          <a:cs typeface="+mn-cs"/>
                        </a:rPr>
                        <a:t>arrange the result in descending order to semester.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933732" y="2160607"/>
          <a:ext cx="6237248" cy="115824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 Semester</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Where</a:t>
                      </a:r>
                      <a:r>
                        <a:rPr lang="en-IN" sz="1400" b="0" dirty="0">
                          <a:solidFill>
                            <a:prstClr val="black"/>
                          </a:solidFill>
                          <a:latin typeface="Consolas" panose="020B0609020204030204" pitchFamily="49" charset="0"/>
                        </a:rPr>
                        <a:t> Branch</a:t>
                      </a:r>
                      <a:r>
                        <a:rPr lang="en-IN" sz="1400" b="0" dirty="0">
                          <a:solidFill>
                            <a:srgbClr val="808080"/>
                          </a:solidFill>
                          <a:latin typeface="Consolas" panose="020B0609020204030204" pitchFamily="49" charset="0"/>
                        </a:rPr>
                        <a:t>=</a:t>
                      </a:r>
                      <a:r>
                        <a:rPr lang="en-IN" sz="1400" b="0" dirty="0">
                          <a:solidFill>
                            <a:srgbClr val="FF0000"/>
                          </a:solidFill>
                          <a:latin typeface="Consolas" panose="020B0609020204030204" pitchFamily="49" charset="0"/>
                        </a:rPr>
                        <a:t>'CE'</a:t>
                      </a:r>
                      <a:endParaRPr lang="en-IN" sz="1400" b="0" dirty="0">
                        <a:solidFill>
                          <a:prstClr val="black"/>
                        </a:solidFill>
                        <a:latin typeface="Consolas" panose="020B0609020204030204" pitchFamily="49" charset="0"/>
                      </a:endParaRP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Branch, Semester</a:t>
                      </a:r>
                    </a:p>
                    <a:p>
                      <a:r>
                        <a:rPr lang="en-IN" sz="1400" b="0" dirty="0">
                          <a:solidFill>
                            <a:srgbClr val="0000FF"/>
                          </a:solidFill>
                          <a:latin typeface="Consolas" panose="020B0609020204030204" pitchFamily="49" charset="0"/>
                        </a:rPr>
                        <a:t>Having</a:t>
                      </a:r>
                      <a:r>
                        <a:rPr lang="en-IN" sz="1400" b="0" dirty="0">
                          <a:solidFill>
                            <a:prstClr val="black"/>
                          </a:solidFill>
                          <a:latin typeface="Consolas" panose="020B0609020204030204" pitchFamily="49" charset="0"/>
                        </a:rPr>
                        <a:t> </a:t>
                      </a:r>
                      <a:r>
                        <a:rPr lang="en-IN" sz="1400" b="0" dirty="0">
                          <a:solidFill>
                            <a:srgbClr val="FF00FF"/>
                          </a:solidFill>
                          <a:latin typeface="Consolas" panose="020B0609020204030204" pitchFamily="49" charset="0"/>
                        </a:rPr>
                        <a:t>MIN</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CPI</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 </a:t>
                      </a:r>
                      <a:r>
                        <a:rPr lang="en-IN" sz="1400" b="0" dirty="0">
                          <a:solidFill>
                            <a:srgbClr val="808080"/>
                          </a:solidFill>
                          <a:latin typeface="Consolas" panose="020B0609020204030204" pitchFamily="49" charset="0"/>
                        </a:rPr>
                        <a:t>&gt;</a:t>
                      </a:r>
                      <a:r>
                        <a:rPr lang="en-IN" sz="1400" b="0" dirty="0">
                          <a:solidFill>
                            <a:prstClr val="black"/>
                          </a:solidFill>
                          <a:latin typeface="Consolas" panose="020B0609020204030204" pitchFamily="49" charset="0"/>
                        </a:rPr>
                        <a:t> 7</a:t>
                      </a:r>
                    </a:p>
                    <a:p>
                      <a:r>
                        <a:rPr lang="en-IN" sz="1400" b="0" dirty="0">
                          <a:solidFill>
                            <a:srgbClr val="0000FF"/>
                          </a:solidFill>
                          <a:latin typeface="Consolas" panose="020B0609020204030204" pitchFamily="49" charset="0"/>
                        </a:rPr>
                        <a:t>Order</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Semester </a:t>
                      </a:r>
                      <a:r>
                        <a:rPr lang="en-IN" sz="1400" b="0" dirty="0" err="1">
                          <a:solidFill>
                            <a:srgbClr val="0000FF"/>
                          </a:solidFill>
                          <a:latin typeface="Consolas" panose="020B0609020204030204" pitchFamily="49" charset="0"/>
                        </a:rPr>
                        <a:t>Desc</a:t>
                      </a:r>
                      <a:endParaRPr lang="en-IN" sz="1400" b="0" dirty="0">
                        <a:solidFill>
                          <a:prstClr val="black"/>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537692"/>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4000">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2078663"/>
            <a:ext cx="6913258" cy="51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909579980"/>
              </p:ext>
            </p:extLst>
          </p:nvPr>
        </p:nvGraphicFramePr>
        <p:xfrm>
          <a:off x="4781437" y="207866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81437" y="3919994"/>
            <a:ext cx="2148320" cy="830684"/>
          </a:xfrm>
          <a:prstGeom prst="rect">
            <a:avLst/>
          </a:prstGeom>
        </p:spPr>
      </p:pic>
    </p:spTree>
    <p:extLst>
      <p:ext uri="{BB962C8B-B14F-4D97-AF65-F5344CB8AC3E}">
        <p14:creationId xmlns:p14="http://schemas.microsoft.com/office/powerpoint/2010/main" val="2011271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Trigger</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In SQL Server we can create the following 3 types of triggers:</a:t>
            </a:r>
          </a:p>
          <a:p>
            <a:pPr marL="914400" lvl="1" indent="-457200">
              <a:buFont typeface="+mj-lt"/>
              <a:buAutoNum type="arabicPeriod"/>
            </a:pPr>
            <a:r>
              <a:rPr lang="en-US" sz="2400" dirty="0">
                <a:solidFill>
                  <a:schemeClr val="tx2"/>
                </a:solidFill>
              </a:rPr>
              <a:t>Data Definition Language (DDL) triggers</a:t>
            </a:r>
          </a:p>
          <a:p>
            <a:pPr lvl="2"/>
            <a:r>
              <a:rPr lang="en-US" sz="2000" dirty="0"/>
              <a:t>DDL triggers are fired when DDL event occurs. i.e. when object is created, altered and dropped by a user. </a:t>
            </a:r>
          </a:p>
          <a:p>
            <a:pPr lvl="2"/>
            <a:r>
              <a:rPr lang="en-US" sz="2000" dirty="0"/>
              <a:t>These triggers are created at the database level or server level based on the type of DDL event.</a:t>
            </a:r>
          </a:p>
          <a:p>
            <a:pPr marL="914400" lvl="1" indent="-457200">
              <a:buFont typeface="+mj-lt"/>
              <a:buAutoNum type="arabicPeriod" startAt="2"/>
            </a:pPr>
            <a:r>
              <a:rPr lang="en-US" sz="2400" dirty="0">
                <a:solidFill>
                  <a:schemeClr val="tx2"/>
                </a:solidFill>
              </a:rPr>
              <a:t>Data Manipulation Language (DML) triggers</a:t>
            </a:r>
          </a:p>
          <a:p>
            <a:pPr lvl="2"/>
            <a:r>
              <a:rPr lang="en-US" sz="2000" dirty="0"/>
              <a:t>DML triggers are fired when a DML event occurs. i.e. when data is inserted/ updated/ deleted in the table by a user.</a:t>
            </a:r>
          </a:p>
          <a:p>
            <a:pPr lvl="2"/>
            <a:r>
              <a:rPr lang="en-US" sz="2000" dirty="0"/>
              <a:t>These triggers are created at the table level.</a:t>
            </a:r>
          </a:p>
          <a:p>
            <a:pPr lvl="2"/>
            <a:r>
              <a:rPr lang="en-US" sz="2000" dirty="0"/>
              <a:t>DML triggers have different types</a:t>
            </a:r>
          </a:p>
          <a:p>
            <a:pPr lvl="3"/>
            <a:r>
              <a:rPr lang="en-GB" b="1" dirty="0"/>
              <a:t>FOR or AFTER [INSERT, UPDATE, DELETE]</a:t>
            </a:r>
            <a:endParaRPr lang="en-GB" dirty="0"/>
          </a:p>
          <a:p>
            <a:pPr lvl="3"/>
            <a:r>
              <a:rPr lang="en-GB" b="1" dirty="0"/>
              <a:t>INSTEAD OF [INSERT, UPDATE, DELETE]</a:t>
            </a:r>
            <a:endParaRPr lang="en-US" sz="1800" dirty="0"/>
          </a:p>
          <a:p>
            <a:pPr marL="914400" lvl="1" indent="-457200">
              <a:buFont typeface="+mj-lt"/>
              <a:buAutoNum type="arabicPeriod" startAt="3"/>
            </a:pPr>
            <a:r>
              <a:rPr lang="en-US" sz="2400" dirty="0">
                <a:solidFill>
                  <a:schemeClr val="tx2"/>
                </a:solidFill>
              </a:rPr>
              <a:t>Logon triggers</a:t>
            </a:r>
          </a:p>
          <a:p>
            <a:pPr lvl="2"/>
            <a:r>
              <a:rPr lang="en-US" sz="2000" dirty="0"/>
              <a:t>These triggers are fired when LOGON event occurs. </a:t>
            </a:r>
          </a:p>
          <a:p>
            <a:pPr lvl="2"/>
            <a:r>
              <a:rPr lang="en-US" sz="2000" dirty="0"/>
              <a:t>LOGON triggers fired after successful authentication and before establishing the user session.</a:t>
            </a:r>
          </a:p>
        </p:txBody>
      </p:sp>
    </p:spTree>
    <p:extLst>
      <p:ext uri="{BB962C8B-B14F-4D97-AF65-F5344CB8AC3E}">
        <p14:creationId xmlns:p14="http://schemas.microsoft.com/office/powerpoint/2010/main" val="1599623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DML Triggers [Important]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DML Triggers are of two types:</a:t>
            </a:r>
          </a:p>
          <a:p>
            <a:pPr marL="914400" lvl="1" indent="-457200">
              <a:buFont typeface="+mj-lt"/>
              <a:buAutoNum type="arabicPeriod"/>
            </a:pPr>
            <a:r>
              <a:rPr lang="en-US" sz="2400" dirty="0">
                <a:solidFill>
                  <a:schemeClr val="tx2"/>
                </a:solidFill>
              </a:rPr>
              <a:t>After trigger (using FOR/AFTER CLAUSE) : </a:t>
            </a:r>
          </a:p>
          <a:p>
            <a:pPr lvl="2"/>
            <a:r>
              <a:rPr lang="en-US" sz="2000" dirty="0"/>
              <a:t>After triggers are </a:t>
            </a:r>
            <a:r>
              <a:rPr lang="en-US" sz="2000" dirty="0">
                <a:solidFill>
                  <a:schemeClr val="tx2"/>
                </a:solidFill>
              </a:rPr>
              <a:t>executed after completing the execution of DML statements</a:t>
            </a:r>
            <a:r>
              <a:rPr lang="en-US" sz="2000" dirty="0"/>
              <a:t>.</a:t>
            </a:r>
          </a:p>
          <a:p>
            <a:pPr lvl="2"/>
            <a:r>
              <a:rPr lang="en-US" sz="2000" b="1" dirty="0"/>
              <a:t>Example:</a:t>
            </a:r>
            <a:r>
              <a:rPr lang="en-US" sz="2000" dirty="0"/>
              <a:t> If you insert a record/row into a table then the trigger related/associated with the insert event on this table will executed only after inserting the record into that table. </a:t>
            </a:r>
          </a:p>
          <a:p>
            <a:pPr lvl="2"/>
            <a:r>
              <a:rPr lang="en-US" sz="2000" dirty="0"/>
              <a:t>If the </a:t>
            </a:r>
            <a:r>
              <a:rPr lang="en-US" sz="2000" dirty="0">
                <a:solidFill>
                  <a:schemeClr val="tx2"/>
                </a:solidFill>
              </a:rPr>
              <a:t>record/row insertion fails</a:t>
            </a:r>
            <a:r>
              <a:rPr lang="en-US" sz="2000" dirty="0"/>
              <a:t>, SQL Server will </a:t>
            </a:r>
            <a:r>
              <a:rPr lang="en-US" sz="2000" dirty="0">
                <a:solidFill>
                  <a:schemeClr val="tx2"/>
                </a:solidFill>
              </a:rPr>
              <a:t>not execute the after trigger</a:t>
            </a:r>
            <a:r>
              <a:rPr lang="en-US" sz="2000" dirty="0"/>
              <a:t>.</a:t>
            </a:r>
          </a:p>
          <a:p>
            <a:pPr marL="914400" lvl="1" indent="-457200">
              <a:buFont typeface="+mj-lt"/>
              <a:buAutoNum type="arabicPeriod" startAt="2"/>
            </a:pPr>
            <a:r>
              <a:rPr lang="en-US" sz="2400" dirty="0">
                <a:solidFill>
                  <a:schemeClr val="tx2"/>
                </a:solidFill>
              </a:rPr>
              <a:t>Instead of Trigger (using INSTEAD OF CLAUSE) : </a:t>
            </a:r>
          </a:p>
          <a:p>
            <a:pPr lvl="2"/>
            <a:r>
              <a:rPr lang="en-US" sz="2000" dirty="0"/>
              <a:t>Instead of trigger are </a:t>
            </a:r>
            <a:r>
              <a:rPr lang="en-US" sz="2000" dirty="0">
                <a:solidFill>
                  <a:schemeClr val="tx2"/>
                </a:solidFill>
              </a:rPr>
              <a:t>executed before starts the execution of DML statements</a:t>
            </a:r>
            <a:r>
              <a:rPr lang="en-US" sz="2000" dirty="0"/>
              <a:t>. </a:t>
            </a:r>
          </a:p>
          <a:p>
            <a:pPr lvl="2"/>
            <a:r>
              <a:rPr lang="en-US" sz="2000" dirty="0"/>
              <a:t>An instead of </a:t>
            </a:r>
            <a:r>
              <a:rPr lang="en-US" sz="2000" dirty="0">
                <a:solidFill>
                  <a:schemeClr val="tx2"/>
                </a:solidFill>
              </a:rPr>
              <a:t>trigger allows us to skip an INSERT, DELETE, or UPDATE statement </a:t>
            </a:r>
            <a:r>
              <a:rPr lang="en-US" sz="2000" dirty="0"/>
              <a:t>to a table and execute other statements defined in the trigger instead. </a:t>
            </a:r>
          </a:p>
          <a:p>
            <a:pPr lvl="2"/>
            <a:r>
              <a:rPr lang="en-US" sz="2000" dirty="0"/>
              <a:t>The actual INSERT, DELETE or UPDATE operation does not occur at all.</a:t>
            </a:r>
          </a:p>
          <a:p>
            <a:pPr lvl="3"/>
            <a:r>
              <a:rPr lang="en-US" sz="1800" b="1" dirty="0"/>
              <a:t>Example</a:t>
            </a:r>
            <a:r>
              <a:rPr lang="en-US" sz="1800" dirty="0"/>
              <a:t>: If you insert a record/row into a table then the trigger related/associated with the insert event on this table will be executed before inserting the record into that table. </a:t>
            </a:r>
          </a:p>
          <a:p>
            <a:pPr lvl="2"/>
            <a:r>
              <a:rPr lang="en-US" sz="2000" dirty="0"/>
              <a:t>If the </a:t>
            </a:r>
            <a:r>
              <a:rPr lang="en-US" sz="2000" dirty="0">
                <a:solidFill>
                  <a:schemeClr val="tx2"/>
                </a:solidFill>
              </a:rPr>
              <a:t>record/row insertion fails</a:t>
            </a:r>
            <a:r>
              <a:rPr lang="en-US" sz="2000" dirty="0"/>
              <a:t>, SQL Server will </a:t>
            </a:r>
            <a:r>
              <a:rPr lang="en-US" sz="2000" dirty="0">
                <a:solidFill>
                  <a:schemeClr val="tx2"/>
                </a:solidFill>
              </a:rPr>
              <a:t>execute the instead of trigger</a:t>
            </a:r>
            <a:r>
              <a:rPr lang="en-US" sz="2000" dirty="0"/>
              <a:t>.</a:t>
            </a:r>
          </a:p>
          <a:p>
            <a:pPr marL="914400" lvl="2" indent="0">
              <a:buNone/>
            </a:pPr>
            <a:endParaRPr lang="en-US" sz="2000" dirty="0"/>
          </a:p>
        </p:txBody>
      </p:sp>
    </p:spTree>
    <p:extLst>
      <p:ext uri="{BB962C8B-B14F-4D97-AF65-F5344CB8AC3E}">
        <p14:creationId xmlns:p14="http://schemas.microsoft.com/office/powerpoint/2010/main" val="1671495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4FD87-CF1D-3DE2-FEED-85FA73EF62E0}"/>
              </a:ext>
            </a:extLst>
          </p:cNvPr>
          <p:cNvSpPr>
            <a:spLocks noGrp="1"/>
          </p:cNvSpPr>
          <p:nvPr>
            <p:ph type="title"/>
          </p:nvPr>
        </p:nvSpPr>
        <p:spPr/>
        <p:txBody>
          <a:bodyPr/>
          <a:lstStyle/>
          <a:p>
            <a:r>
              <a:rPr lang="en-US" dirty="0"/>
              <a:t>Syntax of Trigger</a:t>
            </a:r>
            <a:endParaRPr lang="en-GB" dirty="0"/>
          </a:p>
        </p:txBody>
      </p:sp>
      <p:sp>
        <p:nvSpPr>
          <p:cNvPr id="4" name="Rectangle 3">
            <a:extLst>
              <a:ext uri="{FF2B5EF4-FFF2-40B4-BE49-F238E27FC236}">
                <a16:creationId xmlns:a16="http://schemas.microsoft.com/office/drawing/2014/main" id="{2557ECAD-0448-629D-8AC8-276E967361C4}"/>
              </a:ext>
            </a:extLst>
          </p:cNvPr>
          <p:cNvSpPr/>
          <p:nvPr/>
        </p:nvSpPr>
        <p:spPr>
          <a:xfrm>
            <a:off x="694966" y="1192628"/>
            <a:ext cx="6247010" cy="3046988"/>
          </a:xfrm>
          <a:prstGeom prst="rect">
            <a:avLst/>
          </a:prstGeom>
          <a:solidFill>
            <a:schemeClr val="bg1">
              <a:lumMod val="95000"/>
            </a:schemeClr>
          </a:solidFill>
          <a:ln>
            <a:noFill/>
          </a:ln>
        </p:spPr>
        <p:txBody>
          <a:bodyPr wrap="square">
            <a:spAutoFit/>
          </a:bodyPr>
          <a:lstStyle/>
          <a:p>
            <a:pPr marL="87312"/>
            <a:r>
              <a:rPr lang="en-US" sz="1600" dirty="0">
                <a:solidFill>
                  <a:srgbClr val="0000FF"/>
                </a:solidFill>
                <a:latin typeface="Consolas" panose="020B0609020204030204" pitchFamily="49" charset="0"/>
              </a:rPr>
              <a:t>CREATE</a:t>
            </a:r>
            <a:r>
              <a:rPr lang="en-US" sz="1600" dirty="0">
                <a:solidFill>
                  <a:srgbClr val="000000"/>
                </a:solidFill>
                <a:latin typeface="Consolas" panose="020B0609020204030204" pitchFamily="49" charset="0"/>
              </a:rPr>
              <a:t> [OR </a:t>
            </a:r>
            <a:r>
              <a:rPr lang="en-US" sz="1600" dirty="0">
                <a:solidFill>
                  <a:srgbClr val="0000FF"/>
                </a:solidFill>
                <a:latin typeface="Consolas" panose="020B0609020204030204" pitchFamily="49" charset="0"/>
              </a:rPr>
              <a:t>ALTER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TRIGGER</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Trigger_name</a:t>
            </a:r>
            <a:r>
              <a:rPr lang="en-US" sz="1600" dirty="0">
                <a:solidFill>
                  <a:srgbClr val="000000"/>
                </a:solidFill>
                <a:latin typeface="Consolas" panose="020B0609020204030204" pitchFamily="49" charset="0"/>
              </a:rPr>
              <a:t> </a:t>
            </a:r>
          </a:p>
          <a:p>
            <a:pPr marL="87312"/>
            <a:endParaRPr lang="en-US"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ON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Table_name</a:t>
            </a:r>
            <a:r>
              <a:rPr lang="en-GB" sz="1600" dirty="0">
                <a:solidFill>
                  <a:srgbClr val="000000"/>
                </a:solidFill>
                <a:latin typeface="Consolas" panose="020B0609020204030204" pitchFamily="49" charset="0"/>
              </a:rPr>
              <a:t> OR </a:t>
            </a:r>
            <a:r>
              <a:rPr lang="en-GB" sz="1600" dirty="0" err="1">
                <a:solidFill>
                  <a:srgbClr val="000000"/>
                </a:solidFill>
                <a:latin typeface="Consolas" panose="020B0609020204030204" pitchFamily="49" charset="0"/>
              </a:rPr>
              <a:t>view_name</a:t>
            </a:r>
            <a:endParaRPr lang="en-GB" sz="1600" dirty="0">
              <a:solidFill>
                <a:srgbClr val="000000"/>
              </a:solidFill>
              <a:latin typeface="Consolas" panose="020B0609020204030204" pitchFamily="49" charset="0"/>
            </a:endParaRPr>
          </a:p>
          <a:p>
            <a:pPr marL="87312"/>
            <a:endParaRPr lang="en-GB" sz="1600" dirty="0">
              <a:solidFill>
                <a:srgbClr val="000000"/>
              </a:solidFill>
              <a:latin typeface="Consolas" panose="020B0609020204030204" pitchFamily="49" charset="0"/>
            </a:endParaRPr>
          </a:p>
          <a:p>
            <a:pPr marL="87312"/>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FOR</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OR</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AFTER</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INSTEAD</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OF</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pPr marL="87312"/>
            <a:endParaRPr lang="en-GB" sz="1600" dirty="0">
              <a:solidFill>
                <a:srgbClr val="000000"/>
              </a:solidFill>
              <a:latin typeface="Consolas" panose="020B0609020204030204" pitchFamily="49" charset="0"/>
            </a:endParaRPr>
          </a:p>
          <a:p>
            <a:pPr marL="87312"/>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 INSERT ] [ , ] [ UPDATE ] [ , ] [ DELETE ] </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AS</a:t>
            </a:r>
            <a:endParaRPr lang="en-GB"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BEGIN</a:t>
            </a:r>
            <a:r>
              <a:rPr lang="en-GB" sz="1600" dirty="0">
                <a:solidFill>
                  <a:srgbClr val="000000"/>
                </a:solidFill>
                <a:latin typeface="Consolas" panose="020B0609020204030204" pitchFamily="49" charset="0"/>
              </a:rPr>
              <a:t> </a:t>
            </a:r>
          </a:p>
          <a:p>
            <a:pPr marL="87312"/>
            <a:r>
              <a:rPr lang="en-GB" sz="1600" dirty="0">
                <a:solidFill>
                  <a:srgbClr val="000000"/>
                </a:solidFill>
                <a:latin typeface="Consolas" panose="020B0609020204030204" pitchFamily="49" charset="0"/>
              </a:rPr>
              <a:t>	</a:t>
            </a:r>
            <a:r>
              <a:rPr lang="en-GB" sz="1600" dirty="0">
                <a:solidFill>
                  <a:srgbClr val="008000"/>
                </a:solidFill>
                <a:latin typeface="Consolas" panose="020B0609020204030204" pitchFamily="49" charset="0"/>
              </a:rPr>
              <a:t>--SQL Statements (Body)</a:t>
            </a:r>
            <a:endParaRPr lang="en-GB" sz="1600" dirty="0">
              <a:solidFill>
                <a:srgbClr val="000000"/>
              </a:solidFill>
              <a:latin typeface="Consolas" panose="020B0609020204030204" pitchFamily="49" charset="0"/>
            </a:endParaRPr>
          </a:p>
          <a:p>
            <a:pPr marL="87312"/>
            <a:r>
              <a:rPr lang="en-GB" sz="1600" dirty="0">
                <a:solidFill>
                  <a:srgbClr val="0000FF"/>
                </a:solidFill>
                <a:latin typeface="Consolas" panose="020B0609020204030204" pitchFamily="49" charset="0"/>
              </a:rPr>
              <a:t>	Executable</a:t>
            </a:r>
            <a:r>
              <a:rPr lang="en-GB" sz="1600" dirty="0">
                <a:solidFill>
                  <a:srgbClr val="000000"/>
                </a:solidFill>
                <a:latin typeface="Consolas" panose="020B0609020204030204" pitchFamily="49" charset="0"/>
              </a:rPr>
              <a:t> statements  </a:t>
            </a:r>
          </a:p>
          <a:p>
            <a:pPr marL="87312"/>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endParaRPr lang="en-US" sz="1600" dirty="0"/>
          </a:p>
        </p:txBody>
      </p:sp>
      <p:sp>
        <p:nvSpPr>
          <p:cNvPr id="5" name="Rectangle 4">
            <a:extLst>
              <a:ext uri="{FF2B5EF4-FFF2-40B4-BE49-F238E27FC236}">
                <a16:creationId xmlns:a16="http://schemas.microsoft.com/office/drawing/2014/main" id="{E61A2CE8-F6B8-75A2-11C9-BC2F1FE4FD54}"/>
              </a:ext>
            </a:extLst>
          </p:cNvPr>
          <p:cNvSpPr/>
          <p:nvPr/>
        </p:nvSpPr>
        <p:spPr>
          <a:xfrm>
            <a:off x="131180" y="1192628"/>
            <a:ext cx="579518" cy="304698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a:p>
            <a:pPr algn="r"/>
            <a:r>
              <a:rPr lang="en-IN" sz="1600" b="1" dirty="0">
                <a:solidFill>
                  <a:schemeClr val="tx1">
                    <a:lumMod val="75000"/>
                    <a:lumOff val="25000"/>
                  </a:schemeClr>
                </a:solidFill>
                <a:latin typeface="Consolas" panose="020B0609020204030204" pitchFamily="49" charset="0"/>
              </a:rPr>
              <a:t>11</a:t>
            </a:r>
          </a:p>
          <a:p>
            <a:pPr algn="r"/>
            <a:r>
              <a:rPr lang="en-IN" sz="1600" b="1" dirty="0">
                <a:solidFill>
                  <a:schemeClr val="tx1">
                    <a:lumMod val="75000"/>
                    <a:lumOff val="25000"/>
                  </a:schemeClr>
                </a:solidFill>
                <a:latin typeface="Consolas" panose="020B0609020204030204" pitchFamily="49" charset="0"/>
              </a:rPr>
              <a:t>12</a:t>
            </a:r>
          </a:p>
        </p:txBody>
      </p:sp>
      <p:sp>
        <p:nvSpPr>
          <p:cNvPr id="6" name="Rectangle: Top Corners Rounded 5">
            <a:extLst>
              <a:ext uri="{FF2B5EF4-FFF2-40B4-BE49-F238E27FC236}">
                <a16:creationId xmlns:a16="http://schemas.microsoft.com/office/drawing/2014/main" id="{71F25FAA-16D9-AE16-5056-BC07F02D226F}"/>
              </a:ext>
            </a:extLst>
          </p:cNvPr>
          <p:cNvSpPr/>
          <p:nvPr/>
        </p:nvSpPr>
        <p:spPr>
          <a:xfrm>
            <a:off x="131180" y="863444"/>
            <a:ext cx="145502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Trigger Syntax</a:t>
            </a:r>
          </a:p>
        </p:txBody>
      </p:sp>
    </p:spTree>
    <p:extLst>
      <p:ext uri="{BB962C8B-B14F-4D97-AF65-F5344CB8AC3E}">
        <p14:creationId xmlns:p14="http://schemas.microsoft.com/office/powerpoint/2010/main" val="3652615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a:t>
            </a:r>
          </a:p>
        </p:txBody>
      </p:sp>
      <p:sp>
        <p:nvSpPr>
          <p:cNvPr id="3" name="Content Placeholder 2"/>
          <p:cNvSpPr>
            <a:spLocks noGrp="1"/>
          </p:cNvSpPr>
          <p:nvPr>
            <p:ph idx="1"/>
          </p:nvPr>
        </p:nvSpPr>
        <p:spPr/>
        <p:txBody>
          <a:bodyPr/>
          <a:lstStyle/>
          <a:p>
            <a:r>
              <a:rPr lang="en-US" dirty="0"/>
              <a:t>Create a trigger on department table for insert, update and delete statement to display a message “Record is affected”.</a:t>
            </a:r>
          </a:p>
          <a:p>
            <a:pPr marL="457200" lvl="1" indent="0">
              <a:buNone/>
            </a:pPr>
            <a:endParaRPr lang="en-US" dirty="0"/>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GB" b="1" u="sng" dirty="0">
              <a:latin typeface="+mj-lt"/>
            </a:endParaRPr>
          </a:p>
          <a:p>
            <a:pPr marL="544512" lvl="1" indent="0">
              <a:buNone/>
            </a:pPr>
            <a:r>
              <a:rPr lang="en-GB" b="1" u="sng" dirty="0">
                <a:latin typeface="+mj-lt"/>
              </a:rPr>
              <a:t>Trigger Executed When…</a:t>
            </a:r>
          </a:p>
          <a:p>
            <a:pPr marL="887412" lvl="1" indent="-342900"/>
            <a:r>
              <a:rPr lang="en-US" dirty="0">
                <a:solidFill>
                  <a:srgbClr val="0000FF"/>
                </a:solidFill>
                <a:latin typeface="Consolas" panose="020B0609020204030204" pitchFamily="49" charset="0"/>
              </a:rPr>
              <a:t>Insert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into</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values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101</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'Computer Department’</a:t>
            </a:r>
            <a:r>
              <a:rPr lang="en-US" dirty="0">
                <a:solidFill>
                  <a:srgbClr val="808080"/>
                </a:solidFill>
                <a:latin typeface="Consolas" panose="020B0609020204030204" pitchFamily="49" charset="0"/>
              </a:rPr>
              <a:t>)</a:t>
            </a:r>
          </a:p>
          <a:p>
            <a:pPr marL="895350" lvl="1" indent="-354013"/>
            <a:r>
              <a:rPr lang="en-US" dirty="0">
                <a:solidFill>
                  <a:srgbClr val="FF00FF"/>
                </a:solidFill>
                <a:latin typeface="Consolas" panose="020B0609020204030204" pitchFamily="49" charset="0"/>
              </a:rPr>
              <a:t>Update</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DepartmentName</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'Acc Dept’</a:t>
            </a:r>
            <a:r>
              <a:rPr lang="en-US"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Where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DepartmentID</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4</a:t>
            </a:r>
          </a:p>
          <a:p>
            <a:pPr marL="895350" lvl="1" indent="-354013"/>
            <a:r>
              <a:rPr lang="en-US" dirty="0">
                <a:solidFill>
                  <a:srgbClr val="0000FF"/>
                </a:solidFill>
                <a:latin typeface="Consolas" panose="020B0609020204030204" pitchFamily="49" charset="0"/>
              </a:rPr>
              <a:t>Delete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Department </a:t>
            </a:r>
            <a:r>
              <a:rPr lang="en-US" dirty="0">
                <a:solidFill>
                  <a:srgbClr val="0000FF"/>
                </a:solidFill>
                <a:latin typeface="Consolas" panose="020B0609020204030204" pitchFamily="49" charset="0"/>
              </a:rPr>
              <a:t>Where</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DepartmentID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4</a:t>
            </a:r>
            <a:endParaRPr lang="en-GB" dirty="0">
              <a:solidFill>
                <a:srgbClr val="0000FF"/>
              </a:solidFill>
              <a:latin typeface="Consolas" panose="020B0609020204030204" pitchFamily="49" charset="0"/>
            </a:endParaRPr>
          </a:p>
          <a:p>
            <a:pPr marL="544512" lvl="1" indent="0">
              <a:buNone/>
            </a:pPr>
            <a:endParaRPr lang="en-GB" dirty="0">
              <a:solidFill>
                <a:srgbClr val="0000FF"/>
              </a:solidFill>
              <a:latin typeface="Consolas" panose="020B0609020204030204" pitchFamily="49" charset="0"/>
            </a:endParaRPr>
          </a:p>
          <a:p>
            <a:pPr marL="544512" lvl="1" indent="0">
              <a:buNone/>
            </a:pPr>
            <a:endParaRPr lang="en-US" dirty="0"/>
          </a:p>
        </p:txBody>
      </p:sp>
      <p:sp>
        <p:nvSpPr>
          <p:cNvPr id="4" name="Rectangle 3">
            <a:extLst>
              <a:ext uri="{FF2B5EF4-FFF2-40B4-BE49-F238E27FC236}">
                <a16:creationId xmlns:a16="http://schemas.microsoft.com/office/drawing/2014/main" id="{ACAECD48-8BE6-B073-71E0-0A8846C04257}"/>
              </a:ext>
            </a:extLst>
          </p:cNvPr>
          <p:cNvSpPr/>
          <p:nvPr/>
        </p:nvSpPr>
        <p:spPr>
          <a:xfrm>
            <a:off x="1070750" y="2060374"/>
            <a:ext cx="6247010" cy="2076722"/>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Dept_Msg</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AFTER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UPDATE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DELETE</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PRINT</a:t>
            </a:r>
            <a:r>
              <a:rPr lang="en-GB" sz="1650" dirty="0">
                <a:solidFill>
                  <a:srgbClr val="000000"/>
                </a:solidFill>
                <a:latin typeface="Consolas" panose="020B0609020204030204" pitchFamily="49" charset="0"/>
              </a:rPr>
              <a:t> </a:t>
            </a:r>
            <a:r>
              <a:rPr lang="en-GB" sz="1650" dirty="0">
                <a:solidFill>
                  <a:srgbClr val="FF0000"/>
                </a:solidFill>
                <a:latin typeface="Consolas" panose="020B0609020204030204" pitchFamily="49" charset="0"/>
              </a:rPr>
              <a:t>'Record is affected'</a:t>
            </a:r>
            <a:r>
              <a:rPr lang="en-GB" sz="1650" dirty="0">
                <a:solidFill>
                  <a:srgbClr val="000000"/>
                </a:solidFill>
                <a:latin typeface="Consolas" panose="020B0609020204030204" pitchFamily="49" charset="0"/>
              </a:rPr>
              <a:t>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p>
        </p:txBody>
      </p:sp>
      <p:sp>
        <p:nvSpPr>
          <p:cNvPr id="5" name="Rectangle 4">
            <a:extLst>
              <a:ext uri="{FF2B5EF4-FFF2-40B4-BE49-F238E27FC236}">
                <a16:creationId xmlns:a16="http://schemas.microsoft.com/office/drawing/2014/main" id="{159F5761-4E32-BB06-9781-59682E8FA39C}"/>
              </a:ext>
            </a:extLst>
          </p:cNvPr>
          <p:cNvSpPr/>
          <p:nvPr/>
        </p:nvSpPr>
        <p:spPr>
          <a:xfrm>
            <a:off x="506964" y="2060374"/>
            <a:ext cx="579518"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p:txBody>
      </p:sp>
      <p:sp>
        <p:nvSpPr>
          <p:cNvPr id="6" name="Rectangle: Top Corners Rounded 5">
            <a:extLst>
              <a:ext uri="{FF2B5EF4-FFF2-40B4-BE49-F238E27FC236}">
                <a16:creationId xmlns:a16="http://schemas.microsoft.com/office/drawing/2014/main" id="{4A7B11A3-03EC-6FFD-4DE4-EA8965C895BE}"/>
              </a:ext>
            </a:extLst>
          </p:cNvPr>
          <p:cNvSpPr/>
          <p:nvPr/>
        </p:nvSpPr>
        <p:spPr>
          <a:xfrm>
            <a:off x="506963" y="1731190"/>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Trigger Example</a:t>
            </a:r>
          </a:p>
        </p:txBody>
      </p:sp>
    </p:spTree>
    <p:extLst>
      <p:ext uri="{BB962C8B-B14F-4D97-AF65-F5344CB8AC3E}">
        <p14:creationId xmlns:p14="http://schemas.microsoft.com/office/powerpoint/2010/main" val="211724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[Insert]</a:t>
            </a:r>
          </a:p>
        </p:txBody>
      </p:sp>
      <p:sp>
        <p:nvSpPr>
          <p:cNvPr id="3" name="Content Placeholder 2"/>
          <p:cNvSpPr>
            <a:spLocks noGrp="1"/>
          </p:cNvSpPr>
          <p:nvPr>
            <p:ph idx="1"/>
          </p:nvPr>
        </p:nvSpPr>
        <p:spPr/>
        <p:txBody>
          <a:bodyPr/>
          <a:lstStyle/>
          <a:p>
            <a:pPr lvl="0"/>
            <a:r>
              <a:rPr lang="en-US" dirty="0"/>
              <a:t>Create a trigger on department table for insert statement to insert description like (record with </a:t>
            </a:r>
            <a:r>
              <a:rPr lang="en-US" dirty="0" err="1"/>
              <a:t>deptid</a:t>
            </a:r>
            <a:r>
              <a:rPr lang="en-US" dirty="0"/>
              <a:t>=[103] is inserted on [current date]) in MSG table.</a:t>
            </a:r>
          </a:p>
        </p:txBody>
      </p:sp>
      <p:sp>
        <p:nvSpPr>
          <p:cNvPr id="4" name="Rectangle 3">
            <a:extLst>
              <a:ext uri="{FF2B5EF4-FFF2-40B4-BE49-F238E27FC236}">
                <a16:creationId xmlns:a16="http://schemas.microsoft.com/office/drawing/2014/main" id="{5E5AB840-886E-C879-BB32-FD85CF94E9B2}"/>
              </a:ext>
            </a:extLst>
          </p:cNvPr>
          <p:cNvSpPr/>
          <p:nvPr/>
        </p:nvSpPr>
        <p:spPr>
          <a:xfrm>
            <a:off x="996105" y="1995060"/>
            <a:ext cx="10129096" cy="3139321"/>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endParaRPr lang="en-GB" sz="1650" dirty="0">
              <a:solidFill>
                <a:srgbClr val="000000"/>
              </a:solidFill>
              <a:latin typeface="Consolas" panose="020B0609020204030204" pitchFamily="49" charset="0"/>
            </a:endParaRPr>
          </a:p>
          <a:p>
            <a:pPr marL="87312"/>
            <a:r>
              <a:rPr lang="en-US" sz="1650" dirty="0">
                <a:solidFill>
                  <a:srgbClr val="808080"/>
                </a:solidFill>
                <a:latin typeface="Consolas" panose="020B0609020204030204" pitchFamily="49" charset="0"/>
              </a:rPr>
              <a:t>	(</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INSERTED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a16="http://schemas.microsoft.com/office/drawing/2014/main" id="{C6494B27-4A3F-3AF1-F5DC-5F31D699B87A}"/>
              </a:ext>
            </a:extLst>
          </p:cNvPr>
          <p:cNvSpPr/>
          <p:nvPr/>
        </p:nvSpPr>
        <p:spPr>
          <a:xfrm>
            <a:off x="432319" y="1995060"/>
            <a:ext cx="579518" cy="313932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Insert Trigger</a:t>
            </a:r>
          </a:p>
        </p:txBody>
      </p:sp>
    </p:spTree>
    <p:extLst>
      <p:ext uri="{BB962C8B-B14F-4D97-AF65-F5344CB8AC3E}">
        <p14:creationId xmlns:p14="http://schemas.microsoft.com/office/powerpoint/2010/main" val="341558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[Update]</a:t>
            </a:r>
          </a:p>
        </p:txBody>
      </p:sp>
      <p:sp>
        <p:nvSpPr>
          <p:cNvPr id="3" name="Content Placeholder 2"/>
          <p:cNvSpPr>
            <a:spLocks noGrp="1"/>
          </p:cNvSpPr>
          <p:nvPr>
            <p:ph idx="1"/>
          </p:nvPr>
        </p:nvSpPr>
        <p:spPr/>
        <p:txBody>
          <a:bodyPr/>
          <a:lstStyle/>
          <a:p>
            <a:pPr lvl="0"/>
            <a:r>
              <a:rPr lang="en-US" dirty="0"/>
              <a:t>Create a trigger on department table for update statement to insert description like (record with </a:t>
            </a:r>
            <a:r>
              <a:rPr lang="en-US" dirty="0" err="1"/>
              <a:t>deptid</a:t>
            </a:r>
            <a:r>
              <a:rPr lang="en-US" dirty="0"/>
              <a:t>=[103] is updated on [current date]) in MSG table.</a:t>
            </a:r>
          </a:p>
        </p:txBody>
      </p:sp>
      <p:sp>
        <p:nvSpPr>
          <p:cNvPr id="4" name="Rectangle 3">
            <a:extLst>
              <a:ext uri="{FF2B5EF4-FFF2-40B4-BE49-F238E27FC236}">
                <a16:creationId xmlns:a16="http://schemas.microsoft.com/office/drawing/2014/main" id="{5E5AB840-886E-C879-BB32-FD85CF94E9B2}"/>
              </a:ext>
            </a:extLst>
          </p:cNvPr>
          <p:cNvSpPr/>
          <p:nvPr/>
        </p:nvSpPr>
        <p:spPr>
          <a:xfrm>
            <a:off x="996105" y="1995060"/>
            <a:ext cx="10129096" cy="3139321"/>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UPDATE</a:t>
            </a: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endParaRPr lang="en-GB" sz="1650" dirty="0">
              <a:solidFill>
                <a:srgbClr val="000000"/>
              </a:solidFill>
              <a:latin typeface="Consolas" panose="020B0609020204030204" pitchFamily="49" charset="0"/>
            </a:endParaRPr>
          </a:p>
          <a:p>
            <a:pPr marL="87312"/>
            <a:r>
              <a:rPr lang="en-US" sz="1650" dirty="0">
                <a:solidFill>
                  <a:srgbClr val="808080"/>
                </a:solidFill>
                <a:latin typeface="Consolas" panose="020B0609020204030204" pitchFamily="49" charset="0"/>
              </a:rPr>
              <a:t>	(</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UPDATED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a16="http://schemas.microsoft.com/office/drawing/2014/main" id="{C6494B27-4A3F-3AF1-F5DC-5F31D699B87A}"/>
              </a:ext>
            </a:extLst>
          </p:cNvPr>
          <p:cNvSpPr/>
          <p:nvPr/>
        </p:nvSpPr>
        <p:spPr>
          <a:xfrm>
            <a:off x="432319" y="1995060"/>
            <a:ext cx="579518" cy="313932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2404439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[Delete]</a:t>
            </a:r>
          </a:p>
        </p:txBody>
      </p:sp>
      <p:sp>
        <p:nvSpPr>
          <p:cNvPr id="3" name="Content Placeholder 2"/>
          <p:cNvSpPr>
            <a:spLocks noGrp="1"/>
          </p:cNvSpPr>
          <p:nvPr>
            <p:ph idx="1"/>
          </p:nvPr>
        </p:nvSpPr>
        <p:spPr/>
        <p:txBody>
          <a:bodyPr/>
          <a:lstStyle/>
          <a:p>
            <a:pPr lvl="0"/>
            <a:r>
              <a:rPr lang="en-US" dirty="0"/>
              <a:t>Create a trigger on department table for delete statement to insert description like (record with </a:t>
            </a:r>
            <a:r>
              <a:rPr lang="en-US" dirty="0" err="1"/>
              <a:t>deptid</a:t>
            </a:r>
            <a:r>
              <a:rPr lang="en-US" dirty="0"/>
              <a:t>=[103] is deleted on [current date]) in MSG table.</a:t>
            </a:r>
          </a:p>
        </p:txBody>
      </p:sp>
      <p:sp>
        <p:nvSpPr>
          <p:cNvPr id="4" name="Rectangle 3">
            <a:extLst>
              <a:ext uri="{FF2B5EF4-FFF2-40B4-BE49-F238E27FC236}">
                <a16:creationId xmlns:a16="http://schemas.microsoft.com/office/drawing/2014/main" id="{5E5AB840-886E-C879-BB32-FD85CF94E9B2}"/>
              </a:ext>
            </a:extLst>
          </p:cNvPr>
          <p:cNvSpPr/>
          <p:nvPr/>
        </p:nvSpPr>
        <p:spPr>
          <a:xfrm>
            <a:off x="996105" y="1995060"/>
            <a:ext cx="10129096" cy="3139321"/>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Department_Insert</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Department</a:t>
            </a:r>
          </a:p>
          <a:p>
            <a:pPr marL="87312"/>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Delete</a:t>
            </a:r>
          </a:p>
          <a:p>
            <a:pPr marL="87312"/>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@DepartmentID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@DepartmentID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DepartmentID</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DELETED</a:t>
            </a:r>
            <a:endParaRPr lang="en-GB" sz="1650" b="1"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	INSERT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INTO</a:t>
            </a:r>
            <a:r>
              <a:rPr lang="en-GB" sz="1650" dirty="0">
                <a:solidFill>
                  <a:srgbClr val="000000"/>
                </a:solidFill>
                <a:latin typeface="Consolas" panose="020B0609020204030204" pitchFamily="49" charset="0"/>
              </a:rPr>
              <a:t> MSG </a:t>
            </a:r>
          </a:p>
          <a:p>
            <a:pPr marL="87312"/>
            <a:r>
              <a:rPr lang="en-GB" sz="1650" dirty="0">
                <a:solidFill>
                  <a:srgbClr val="0000FF"/>
                </a:solidFill>
                <a:latin typeface="Consolas" panose="020B0609020204030204" pitchFamily="49" charset="0"/>
              </a:rPr>
              <a:t>	VALUES</a:t>
            </a:r>
            <a:endParaRPr lang="en-GB" sz="1650" dirty="0">
              <a:solidFill>
                <a:srgbClr val="000000"/>
              </a:solidFill>
              <a:latin typeface="Consolas" panose="020B0609020204030204" pitchFamily="49" charset="0"/>
            </a:endParaRPr>
          </a:p>
          <a:p>
            <a:pPr marL="87312"/>
            <a:r>
              <a:rPr lang="en-US" sz="1650" dirty="0">
                <a:solidFill>
                  <a:srgbClr val="808080"/>
                </a:solidFill>
                <a:latin typeface="Consolas" panose="020B0609020204030204" pitchFamily="49" charset="0"/>
              </a:rPr>
              <a:t>	(</a:t>
            </a:r>
            <a:r>
              <a:rPr lang="en-US" sz="1650" dirty="0">
                <a:solidFill>
                  <a:srgbClr val="FF0000"/>
                </a:solidFill>
                <a:latin typeface="Consolas" panose="020B0609020204030204" pitchFamily="49" charset="0"/>
              </a:rPr>
              <a:t>'RECORD WITH </a:t>
            </a:r>
            <a:r>
              <a:rPr lang="en-US" sz="1650" dirty="0" err="1">
                <a:solidFill>
                  <a:srgbClr val="FF0000"/>
                </a:solidFill>
                <a:latin typeface="Consolas" panose="020B0609020204030204" pitchFamily="49" charset="0"/>
              </a:rPr>
              <a:t>DeptID</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@DepartmentID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IS 	DELETED ON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GETDATE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50</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GB" sz="1650" dirty="0">
                <a:solidFill>
                  <a:srgbClr val="0000FF"/>
                </a:solidFill>
                <a:latin typeface="Consolas" panose="020B0609020204030204" pitchFamily="49" charset="0"/>
              </a:rPr>
              <a:t>END</a:t>
            </a:r>
            <a:endParaRPr lang="en-US" sz="1650" dirty="0"/>
          </a:p>
        </p:txBody>
      </p:sp>
      <p:sp>
        <p:nvSpPr>
          <p:cNvPr id="5" name="Rectangle 4">
            <a:extLst>
              <a:ext uri="{FF2B5EF4-FFF2-40B4-BE49-F238E27FC236}">
                <a16:creationId xmlns:a16="http://schemas.microsoft.com/office/drawing/2014/main" id="{C6494B27-4A3F-3AF1-F5DC-5F31D699B87A}"/>
              </a:ext>
            </a:extLst>
          </p:cNvPr>
          <p:cNvSpPr/>
          <p:nvPr/>
        </p:nvSpPr>
        <p:spPr>
          <a:xfrm>
            <a:off x="432319" y="1995060"/>
            <a:ext cx="579518" cy="313932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id="{F522E3F7-F020-C77B-07E7-5EDF818038BB}"/>
              </a:ext>
            </a:extLst>
          </p:cNvPr>
          <p:cNvSpPr/>
          <p:nvPr/>
        </p:nvSpPr>
        <p:spPr>
          <a:xfrm>
            <a:off x="432318" y="166587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Delete Trigger</a:t>
            </a:r>
          </a:p>
        </p:txBody>
      </p:sp>
    </p:spTree>
    <p:extLst>
      <p:ext uri="{BB962C8B-B14F-4D97-AF65-F5344CB8AC3E}">
        <p14:creationId xmlns:p14="http://schemas.microsoft.com/office/powerpoint/2010/main" val="1595870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4">
                                            <p:bg/>
                                          </p:spTgt>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[Custom] </a:t>
            </a:r>
          </a:p>
        </p:txBody>
      </p:sp>
      <p:sp>
        <p:nvSpPr>
          <p:cNvPr id="3" name="Content Placeholder 2"/>
          <p:cNvSpPr>
            <a:spLocks noGrp="1"/>
          </p:cNvSpPr>
          <p:nvPr>
            <p:ph idx="1"/>
          </p:nvPr>
        </p:nvSpPr>
        <p:spPr/>
        <p:txBody>
          <a:bodyPr/>
          <a:lstStyle/>
          <a:p>
            <a:pPr lvl="0"/>
            <a:r>
              <a:rPr lang="en-US" dirty="0"/>
              <a:t>Create a trigger on result table for insert statement to </a:t>
            </a:r>
            <a:r>
              <a:rPr lang="en-US" b="1" dirty="0"/>
              <a:t>update total marks automatically</a:t>
            </a:r>
            <a:r>
              <a:rPr lang="en-US" dirty="0"/>
              <a:t>. </a:t>
            </a:r>
          </a:p>
          <a:p>
            <a:pPr lvl="0"/>
            <a:r>
              <a:rPr lang="en-US" dirty="0"/>
              <a:t>Here </a:t>
            </a:r>
            <a:r>
              <a:rPr lang="en-US" b="1" dirty="0"/>
              <a:t>total marks is sum of sub1, sub2 and sub3</a:t>
            </a:r>
            <a:r>
              <a:rPr lang="en-US" dirty="0"/>
              <a:t>.</a:t>
            </a:r>
          </a:p>
          <a:p>
            <a:pPr lvl="0"/>
            <a:endParaRPr lang="en-US" dirty="0"/>
          </a:p>
        </p:txBody>
      </p:sp>
      <p:sp>
        <p:nvSpPr>
          <p:cNvPr id="4" name="Rectangle 3">
            <a:extLst>
              <a:ext uri="{FF2B5EF4-FFF2-40B4-BE49-F238E27FC236}">
                <a16:creationId xmlns:a16="http://schemas.microsoft.com/office/drawing/2014/main" id="{784C4198-21B7-8964-A3B5-4204E4C51D0F}"/>
              </a:ext>
            </a:extLst>
          </p:cNvPr>
          <p:cNvSpPr/>
          <p:nvPr/>
        </p:nvSpPr>
        <p:spPr>
          <a:xfrm>
            <a:off x="996105" y="2090310"/>
            <a:ext cx="10129096" cy="4125232"/>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TR_TOTALMARKS</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RESULT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@S1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@S3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@TOTAL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SUB1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SUB2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SUB3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a:t>
            </a:r>
            <a:r>
              <a:rPr lang="en-US" sz="1650" b="1" dirty="0">
                <a:solidFill>
                  <a:srgbClr val="000000"/>
                </a:solidFill>
                <a:latin typeface="Consolas" panose="020B0609020204030204" pitchFamily="49" charset="0"/>
              </a:rPr>
              <a:t>INSERTED</a:t>
            </a:r>
          </a:p>
          <a:p>
            <a:pPr marL="87312" algn="just">
              <a:lnSpc>
                <a:spcPct val="90000"/>
              </a:lnSpc>
              <a:spcBef>
                <a:spcPts val="500"/>
              </a:spcBef>
              <a:buClr>
                <a:srgbClr val="1D6FA9"/>
              </a:buClr>
            </a:pPr>
            <a:r>
              <a:rPr lang="da-DK" sz="1650" dirty="0">
                <a:solidFill>
                  <a:srgbClr val="0000FF"/>
                </a:solidFill>
                <a:latin typeface="Consolas" panose="020B0609020204030204" pitchFamily="49" charset="0"/>
              </a:rPr>
              <a:t>	SET</a:t>
            </a:r>
            <a:r>
              <a:rPr lang="da-DK" sz="1650" dirty="0">
                <a:solidFill>
                  <a:srgbClr val="000000"/>
                </a:solidFill>
                <a:latin typeface="Consolas" panose="020B0609020204030204" pitchFamily="49" charset="0"/>
              </a:rPr>
              <a:t> @TOTAL</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 @S1</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@S2</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@S3</a:t>
            </a:r>
          </a:p>
          <a:p>
            <a:pPr marL="87312" algn="just">
              <a:lnSpc>
                <a:spcPct val="90000"/>
              </a:lnSpc>
              <a:spcBef>
                <a:spcPts val="500"/>
              </a:spcBef>
              <a:buClr>
                <a:srgbClr val="1D6FA9"/>
              </a:buClr>
            </a:pPr>
            <a:r>
              <a:rPr lang="en-GB" sz="1650" dirty="0">
                <a:solidFill>
                  <a:srgbClr val="FF00FF"/>
                </a:solidFill>
                <a:latin typeface="Consolas" panose="020B0609020204030204" pitchFamily="49" charset="0"/>
              </a:rPr>
              <a:t>	UPDATE</a:t>
            </a:r>
            <a:r>
              <a:rPr lang="en-GB" sz="1650" dirty="0">
                <a:solidFill>
                  <a:srgbClr val="000000"/>
                </a:solidFill>
                <a:latin typeface="Consolas" panose="020B0609020204030204" pitchFamily="49" charset="0"/>
              </a:rPr>
              <a:t> RESULT</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SET</a:t>
            </a:r>
            <a:r>
              <a:rPr lang="en-GB" sz="1650" dirty="0">
                <a:solidFill>
                  <a:srgbClr val="000000"/>
                </a:solidFill>
                <a:latin typeface="Consolas" panose="020B0609020204030204" pitchFamily="49" charset="0"/>
              </a:rPr>
              <a:t> TOTAL</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@TOTAL</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WHERE</a:t>
            </a:r>
            <a:r>
              <a:rPr lang="en-US" sz="1650" dirty="0">
                <a:solidFill>
                  <a:srgbClr val="000000"/>
                </a:solidFill>
                <a:latin typeface="Consolas" panose="020B0609020204030204" pitchFamily="49" charset="0"/>
              </a:rPr>
              <a:t> SUB1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@S1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@S2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@S3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endParaRPr lang="en-US" sz="1650" dirty="0">
              <a:solidFill>
                <a:srgbClr val="212121"/>
              </a:solidFill>
            </a:endParaRPr>
          </a:p>
        </p:txBody>
      </p:sp>
      <p:sp>
        <p:nvSpPr>
          <p:cNvPr id="5" name="Rectangle 4">
            <a:extLst>
              <a:ext uri="{FF2B5EF4-FFF2-40B4-BE49-F238E27FC236}">
                <a16:creationId xmlns:a16="http://schemas.microsoft.com/office/drawing/2014/main" id="{1191F4B8-5355-C9CF-D9C4-BA0D8824382C}"/>
              </a:ext>
            </a:extLst>
          </p:cNvPr>
          <p:cNvSpPr/>
          <p:nvPr/>
        </p:nvSpPr>
        <p:spPr>
          <a:xfrm>
            <a:off x="432319" y="2090310"/>
            <a:ext cx="579518" cy="415498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176112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335567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Trigger [Custom] </a:t>
            </a:r>
          </a:p>
        </p:txBody>
      </p:sp>
      <p:sp>
        <p:nvSpPr>
          <p:cNvPr id="3" name="Content Placeholder 2"/>
          <p:cNvSpPr>
            <a:spLocks noGrp="1"/>
          </p:cNvSpPr>
          <p:nvPr>
            <p:ph idx="1"/>
          </p:nvPr>
        </p:nvSpPr>
        <p:spPr/>
        <p:txBody>
          <a:bodyPr/>
          <a:lstStyle/>
          <a:p>
            <a:pPr lvl="0"/>
            <a:r>
              <a:rPr lang="en-US" dirty="0"/>
              <a:t>Create a trigger on result table for insert statement to </a:t>
            </a:r>
            <a:r>
              <a:rPr lang="en-US" b="1" dirty="0"/>
              <a:t>update total marks automatically</a:t>
            </a:r>
            <a:r>
              <a:rPr lang="en-US" dirty="0"/>
              <a:t>. </a:t>
            </a:r>
          </a:p>
          <a:p>
            <a:pPr lvl="0"/>
            <a:r>
              <a:rPr lang="en-US" dirty="0"/>
              <a:t>Here </a:t>
            </a:r>
            <a:r>
              <a:rPr lang="en-US" b="1" dirty="0"/>
              <a:t>total marks is sum of sub1, sub2 and sub3</a:t>
            </a:r>
            <a:r>
              <a:rPr lang="en-US" dirty="0"/>
              <a:t>.</a:t>
            </a:r>
          </a:p>
          <a:p>
            <a:pPr lvl="0"/>
            <a:endParaRPr lang="en-US" dirty="0"/>
          </a:p>
        </p:txBody>
      </p:sp>
      <p:sp>
        <p:nvSpPr>
          <p:cNvPr id="4" name="Rectangle 3">
            <a:extLst>
              <a:ext uri="{FF2B5EF4-FFF2-40B4-BE49-F238E27FC236}">
                <a16:creationId xmlns:a16="http://schemas.microsoft.com/office/drawing/2014/main" id="{784C4198-21B7-8964-A3B5-4204E4C51D0F}"/>
              </a:ext>
            </a:extLst>
          </p:cNvPr>
          <p:cNvSpPr/>
          <p:nvPr/>
        </p:nvSpPr>
        <p:spPr>
          <a:xfrm>
            <a:off x="996105" y="2090310"/>
            <a:ext cx="10129096" cy="3832588"/>
          </a:xfrm>
          <a:prstGeom prst="rect">
            <a:avLst/>
          </a:prstGeom>
          <a:solidFill>
            <a:schemeClr val="bg1">
              <a:lumMod val="95000"/>
            </a:schemeClr>
          </a:solidFill>
          <a:ln>
            <a:noFill/>
          </a:ln>
        </p:spPr>
        <p:txBody>
          <a:bodyPr wrap="square">
            <a:spAutoFit/>
          </a:bodyPr>
          <a:lstStyle/>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TRIGGER</a:t>
            </a:r>
            <a:r>
              <a:rPr lang="en-GB" sz="1650" dirty="0">
                <a:solidFill>
                  <a:srgbClr val="000000"/>
                </a:solidFill>
                <a:latin typeface="Consolas" panose="020B0609020204030204" pitchFamily="49" charset="0"/>
              </a:rPr>
              <a:t> TR_TOTALMARKS</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r>
              <a:rPr lang="en-GB" sz="1650" b="1" dirty="0">
                <a:solidFill>
                  <a:srgbClr val="000000"/>
                </a:solidFill>
                <a:latin typeface="Consolas" panose="020B0609020204030204" pitchFamily="49" charset="0"/>
              </a:rPr>
              <a:t>RESULT</a:t>
            </a:r>
          </a:p>
          <a:p>
            <a:pPr marL="87312" algn="just">
              <a:lnSpc>
                <a:spcPct val="90000"/>
              </a:lnSpc>
              <a:spcBef>
                <a:spcPts val="500"/>
              </a:spcBef>
              <a:buClr>
                <a:srgbClr val="1D6FA9"/>
              </a:buClr>
            </a:pPr>
            <a:r>
              <a:rPr lang="en-GB" sz="1650" b="1" dirty="0">
                <a:solidFill>
                  <a:srgbClr val="0000FF"/>
                </a:solidFill>
                <a:latin typeface="Consolas" panose="020B0609020204030204" pitchFamily="49" charset="0"/>
              </a:rPr>
              <a:t>FOR</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INSERT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DECLARE</a:t>
            </a:r>
            <a:r>
              <a:rPr lang="en-GB" sz="1650" dirty="0">
                <a:solidFill>
                  <a:srgbClr val="000000"/>
                </a:solidFill>
                <a:latin typeface="Consolas" panose="020B0609020204030204" pitchFamily="49" charset="0"/>
              </a:rPr>
              <a:t> @S1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@S3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@TOTAL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a:t>
            </a:r>
            <a:r>
              <a:rPr lang="en-US" sz="1650" dirty="0">
                <a:solidFill>
                  <a:srgbClr val="FF0000"/>
                </a:solidFill>
                <a:latin typeface="Consolas" panose="020B0609020204030204" pitchFamily="49" charset="0"/>
              </a:rPr>
              <a:t>SELECT @S1=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SUB1, @S2=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SUB2, @S3= </a:t>
            </a:r>
            <a:r>
              <a:rPr lang="en-US" sz="1650" b="1" dirty="0">
                <a:solidFill>
                  <a:srgbClr val="FF0000"/>
                </a:solidFill>
                <a:latin typeface="Consolas" panose="020B0609020204030204" pitchFamily="49" charset="0"/>
              </a:rPr>
              <a:t>INSERTED.</a:t>
            </a:r>
            <a:r>
              <a:rPr lang="en-US" sz="1650" dirty="0">
                <a:solidFill>
                  <a:srgbClr val="FF0000"/>
                </a:solidFill>
                <a:latin typeface="Consolas" panose="020B0609020204030204" pitchFamily="49" charset="0"/>
              </a:rPr>
              <a:t>SUB3 </a:t>
            </a:r>
          </a:p>
          <a:p>
            <a:pPr marL="544512" lvl="1" algn="just">
              <a:lnSpc>
                <a:spcPct val="90000"/>
              </a:lnSpc>
              <a:spcBef>
                <a:spcPts val="500"/>
              </a:spcBef>
              <a:buClr>
                <a:srgbClr val="1D6FA9"/>
              </a:buClr>
            </a:pPr>
            <a:r>
              <a:rPr lang="en-US" sz="1650" dirty="0">
                <a:solidFill>
                  <a:srgbClr val="FF0000"/>
                </a:solidFill>
                <a:latin typeface="Consolas" panose="020B0609020204030204" pitchFamily="49" charset="0"/>
              </a:rPr>
              <a:t>   FROM </a:t>
            </a:r>
            <a:r>
              <a:rPr lang="en-US" sz="1650" b="1" dirty="0">
                <a:solidFill>
                  <a:srgbClr val="FF0000"/>
                </a:solidFill>
                <a:latin typeface="Consolas" panose="020B0609020204030204" pitchFamily="49" charset="0"/>
              </a:rPr>
              <a:t>INSERTED</a:t>
            </a:r>
          </a:p>
          <a:p>
            <a:pPr marL="87312" algn="just">
              <a:lnSpc>
                <a:spcPct val="90000"/>
              </a:lnSpc>
              <a:spcBef>
                <a:spcPts val="500"/>
              </a:spcBef>
              <a:buClr>
                <a:srgbClr val="1D6FA9"/>
              </a:buClr>
            </a:pPr>
            <a:r>
              <a:rPr lang="da-DK" sz="1650" dirty="0">
                <a:solidFill>
                  <a:srgbClr val="0000FF"/>
                </a:solidFill>
                <a:latin typeface="Consolas" panose="020B0609020204030204" pitchFamily="49" charset="0"/>
              </a:rPr>
              <a:t>	SET</a:t>
            </a:r>
            <a:r>
              <a:rPr lang="da-DK" sz="1650" dirty="0">
                <a:solidFill>
                  <a:srgbClr val="000000"/>
                </a:solidFill>
                <a:latin typeface="Consolas" panose="020B0609020204030204" pitchFamily="49" charset="0"/>
              </a:rPr>
              <a:t> @TOTAL</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 @S1</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@S2</a:t>
            </a:r>
            <a:r>
              <a:rPr lang="da-DK" sz="1650" dirty="0">
                <a:solidFill>
                  <a:srgbClr val="808080"/>
                </a:solidFill>
                <a:latin typeface="Consolas" panose="020B0609020204030204" pitchFamily="49" charset="0"/>
              </a:rPr>
              <a:t>+</a:t>
            </a:r>
            <a:r>
              <a:rPr lang="da-DK" sz="1650" dirty="0">
                <a:solidFill>
                  <a:srgbClr val="000000"/>
                </a:solidFill>
                <a:latin typeface="Consolas" panose="020B0609020204030204" pitchFamily="49" charset="0"/>
              </a:rPr>
              <a:t>@S3</a:t>
            </a:r>
          </a:p>
          <a:p>
            <a:pPr marL="87312" algn="just">
              <a:lnSpc>
                <a:spcPct val="90000"/>
              </a:lnSpc>
              <a:spcBef>
                <a:spcPts val="500"/>
              </a:spcBef>
              <a:buClr>
                <a:srgbClr val="1D6FA9"/>
              </a:buClr>
            </a:pPr>
            <a:r>
              <a:rPr lang="en-GB" sz="1650" dirty="0">
                <a:solidFill>
                  <a:srgbClr val="FF00FF"/>
                </a:solidFill>
                <a:latin typeface="Consolas" panose="020B0609020204030204" pitchFamily="49" charset="0"/>
              </a:rPr>
              <a:t>	UPDATE</a:t>
            </a:r>
            <a:r>
              <a:rPr lang="en-GB" sz="1650" dirty="0">
                <a:solidFill>
                  <a:srgbClr val="000000"/>
                </a:solidFill>
                <a:latin typeface="Consolas" panose="020B0609020204030204" pitchFamily="49" charset="0"/>
              </a:rPr>
              <a:t> RESULT</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	SET</a:t>
            </a:r>
            <a:r>
              <a:rPr lang="en-GB" sz="1650" dirty="0">
                <a:solidFill>
                  <a:srgbClr val="000000"/>
                </a:solidFill>
                <a:latin typeface="Consolas" panose="020B0609020204030204" pitchFamily="49" charset="0"/>
              </a:rPr>
              <a:t> TOTAL</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@TOTAL</a:t>
            </a:r>
          </a:p>
          <a:p>
            <a:pPr marL="87312" algn="just">
              <a:lnSpc>
                <a:spcPct val="90000"/>
              </a:lnSpc>
              <a:spcBef>
                <a:spcPts val="500"/>
              </a:spcBef>
              <a:buClr>
                <a:srgbClr val="1D6FA9"/>
              </a:buClr>
            </a:pPr>
            <a:r>
              <a:rPr lang="en-US" sz="1650" dirty="0">
                <a:solidFill>
                  <a:srgbClr val="0000FF"/>
                </a:solidFill>
                <a:latin typeface="Consolas" panose="020B0609020204030204" pitchFamily="49" charset="0"/>
              </a:rPr>
              <a:t>	WHERE</a:t>
            </a:r>
            <a:r>
              <a:rPr lang="en-US" sz="1650" dirty="0">
                <a:solidFill>
                  <a:srgbClr val="000000"/>
                </a:solidFill>
                <a:latin typeface="Consolas" panose="020B0609020204030204" pitchFamily="49" charset="0"/>
              </a:rPr>
              <a:t> SUB1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@S1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@S2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SUB3</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@S3 </a:t>
            </a:r>
          </a:p>
          <a:p>
            <a:pPr marL="87312" algn="just">
              <a:lnSpc>
                <a:spcPct val="90000"/>
              </a:lnSpc>
              <a:spcBef>
                <a:spcPts val="500"/>
              </a:spcBef>
              <a:buClr>
                <a:srgbClr val="1D6FA9"/>
              </a:buClr>
            </a:pPr>
            <a:r>
              <a:rPr lang="en-GB" sz="1650" dirty="0">
                <a:solidFill>
                  <a:srgbClr val="0000FF"/>
                </a:solidFill>
                <a:latin typeface="Consolas" panose="020B0609020204030204" pitchFamily="49" charset="0"/>
              </a:rPr>
              <a:t>END</a:t>
            </a:r>
            <a:endParaRPr lang="en-US" sz="1650" dirty="0">
              <a:solidFill>
                <a:srgbClr val="212121"/>
              </a:solidFill>
            </a:endParaRPr>
          </a:p>
        </p:txBody>
      </p:sp>
      <p:sp>
        <p:nvSpPr>
          <p:cNvPr id="5" name="Rectangle 4">
            <a:extLst>
              <a:ext uri="{FF2B5EF4-FFF2-40B4-BE49-F238E27FC236}">
                <a16:creationId xmlns:a16="http://schemas.microsoft.com/office/drawing/2014/main" id="{1191F4B8-5355-C9CF-D9C4-BA0D8824382C}"/>
              </a:ext>
            </a:extLst>
          </p:cNvPr>
          <p:cNvSpPr/>
          <p:nvPr/>
        </p:nvSpPr>
        <p:spPr>
          <a:xfrm>
            <a:off x="432319" y="2090310"/>
            <a:ext cx="579518" cy="390106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1761126"/>
            <a:ext cx="157376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Update Trigger</a:t>
            </a:r>
          </a:p>
        </p:txBody>
      </p:sp>
    </p:spTree>
    <p:extLst>
      <p:ext uri="{BB962C8B-B14F-4D97-AF65-F5344CB8AC3E}">
        <p14:creationId xmlns:p14="http://schemas.microsoft.com/office/powerpoint/2010/main" val="3183703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22477-C5E6-4247-4C70-D60E0DE0B15B}"/>
              </a:ext>
            </a:extLst>
          </p:cNvPr>
          <p:cNvSpPr>
            <a:spLocks noGrp="1"/>
          </p:cNvSpPr>
          <p:nvPr>
            <p:ph type="title"/>
          </p:nvPr>
        </p:nvSpPr>
        <p:spPr/>
        <p:txBody>
          <a:bodyPr/>
          <a:lstStyle/>
          <a:p>
            <a:r>
              <a:rPr lang="en-US" dirty="0"/>
              <a:t>Trigger [Practice]</a:t>
            </a:r>
            <a:endParaRPr lang="en-GB" dirty="0"/>
          </a:p>
        </p:txBody>
      </p:sp>
      <p:graphicFrame>
        <p:nvGraphicFramePr>
          <p:cNvPr id="4" name="Content Placeholder 4">
            <a:extLst>
              <a:ext uri="{FF2B5EF4-FFF2-40B4-BE49-F238E27FC236}">
                <a16:creationId xmlns:a16="http://schemas.microsoft.com/office/drawing/2014/main" id="{9DD5ED74-CCEB-0B3E-B2AC-3DDC63428BBA}"/>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5" name="Content Placeholder 4">
            <a:extLst>
              <a:ext uri="{FF2B5EF4-FFF2-40B4-BE49-F238E27FC236}">
                <a16:creationId xmlns:a16="http://schemas.microsoft.com/office/drawing/2014/main" id="{82E8ADC2-DF14-359D-B349-5D0DCAD02B6F}"/>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pSp>
        <p:nvGrpSpPr>
          <p:cNvPr id="6" name="Group 5">
            <a:extLst>
              <a:ext uri="{FF2B5EF4-FFF2-40B4-BE49-F238E27FC236}">
                <a16:creationId xmlns:a16="http://schemas.microsoft.com/office/drawing/2014/main" id="{32CFF17C-2F7C-1CB3-F439-E587C6FEAB8F}"/>
              </a:ext>
            </a:extLst>
          </p:cNvPr>
          <p:cNvGrpSpPr/>
          <p:nvPr/>
        </p:nvGrpSpPr>
        <p:grpSpPr>
          <a:xfrm>
            <a:off x="4626537" y="1276375"/>
            <a:ext cx="7087496" cy="3427593"/>
            <a:chOff x="428231" y="2718637"/>
            <a:chExt cx="11064239" cy="1499167"/>
          </a:xfrm>
        </p:grpSpPr>
        <p:sp>
          <p:nvSpPr>
            <p:cNvPr id="7" name="Rectangle 6">
              <a:extLst>
                <a:ext uri="{FF2B5EF4-FFF2-40B4-BE49-F238E27FC236}">
                  <a16:creationId xmlns:a16="http://schemas.microsoft.com/office/drawing/2014/main" id="{C96FEA9C-1534-7353-A8FE-09F22C92D913}"/>
                </a:ext>
              </a:extLst>
            </p:cNvPr>
            <p:cNvSpPr/>
            <p:nvPr/>
          </p:nvSpPr>
          <p:spPr>
            <a:xfrm>
              <a:off x="428231" y="2796446"/>
              <a:ext cx="11064239" cy="1421358"/>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468000" rIns="108000" bIns="108000" rtlCol="0" anchor="ctr"/>
            <a:lstStyle/>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on given table that enters Record in another table when any one updates in student table.</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on given table that enters message in another table with name when any record is Inserted.</a:t>
              </a:r>
            </a:p>
            <a:p>
              <a:pPr marL="342900" indent="-342900" algn="just">
                <a:lnSpc>
                  <a:spcPct val="150000"/>
                </a:lnSpc>
                <a:buFont typeface="Wingdings" panose="05000000000000000000" pitchFamily="2" charset="2"/>
                <a:buChar char="ü"/>
              </a:pPr>
              <a:r>
                <a:rPr lang="en-US" sz="2200" dirty="0">
                  <a:solidFill>
                    <a:schemeClr val="tx1"/>
                  </a:solidFill>
                  <a:latin typeface="+mj-lt"/>
                  <a:cs typeface="Lohit Gujarati" panose="020B0600000000000000" pitchFamily="34" charset="0"/>
                </a:rPr>
                <a:t>Create Trigger on given table that enters message with </a:t>
              </a:r>
              <a:r>
                <a:rPr lang="en-US" sz="2200" dirty="0" err="1">
                  <a:solidFill>
                    <a:schemeClr val="tx1"/>
                  </a:solidFill>
                  <a:latin typeface="+mj-lt"/>
                  <a:cs typeface="Lohit Gujarati" panose="020B0600000000000000" pitchFamily="34" charset="0"/>
                </a:rPr>
                <a:t>Rno</a:t>
              </a:r>
              <a:r>
                <a:rPr lang="en-US" sz="2200" dirty="0">
                  <a:solidFill>
                    <a:schemeClr val="tx1"/>
                  </a:solidFill>
                  <a:latin typeface="+mj-lt"/>
                  <a:cs typeface="Lohit Gujarati" panose="020B0600000000000000" pitchFamily="34" charset="0"/>
                </a:rPr>
                <a:t> in another log table when any record is deleted.</a:t>
              </a:r>
            </a:p>
          </p:txBody>
        </p:sp>
        <p:sp>
          <p:nvSpPr>
            <p:cNvPr id="8" name="Rounded Rectangle 5">
              <a:extLst>
                <a:ext uri="{FF2B5EF4-FFF2-40B4-BE49-F238E27FC236}">
                  <a16:creationId xmlns:a16="http://schemas.microsoft.com/office/drawing/2014/main" id="{A0702EEF-F482-45A6-1F21-AE23F22E1A1D}"/>
                </a:ext>
              </a:extLst>
            </p:cNvPr>
            <p:cNvSpPr/>
            <p:nvPr/>
          </p:nvSpPr>
          <p:spPr>
            <a:xfrm>
              <a:off x="428233" y="2718637"/>
              <a:ext cx="2973710" cy="155618"/>
            </a:xfrm>
            <a:prstGeom prst="roundRect">
              <a:avLst>
                <a:gd name="adj" fmla="val 13506"/>
              </a:avLst>
            </a:prstGeom>
            <a:solidFill>
              <a:schemeClr val="tx2"/>
            </a:solidFill>
            <a:ln>
              <a:noFill/>
            </a:ln>
            <a:effectLst>
              <a:outerShdw blurRad="1778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Do it yourself!</a:t>
              </a:r>
              <a:endParaRPr lang="en-US" sz="2400" dirty="0">
                <a:latin typeface="+mj-lt"/>
              </a:endParaRPr>
            </a:p>
          </p:txBody>
        </p:sp>
      </p:grpSp>
    </p:spTree>
    <p:extLst>
      <p:ext uri="{BB962C8B-B14F-4D97-AF65-F5344CB8AC3E}">
        <p14:creationId xmlns:p14="http://schemas.microsoft.com/office/powerpoint/2010/main" val="2958238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IN" sz="2800" dirty="0"/>
              <a:t>Exercise – Group by</a:t>
            </a:r>
            <a:endParaRPr lang="en-US" sz="3100" dirty="0"/>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2909218621"/>
              </p:ext>
            </p:extLst>
          </p:nvPr>
        </p:nvGraphicFramePr>
        <p:xfrm>
          <a:off x="7203742" y="1281848"/>
          <a:ext cx="4822885" cy="4114800"/>
        </p:xfrm>
        <a:graphic>
          <a:graphicData uri="http://schemas.openxmlformats.org/drawingml/2006/table">
            <a:tbl>
              <a:tblPr firstRow="1" bandRow="1">
                <a:tableStyleId>{8EC20E35-A176-4012-BC5E-935CFFF8708E}</a:tableStyleId>
              </a:tblPr>
              <a:tblGrid>
                <a:gridCol w="544830">
                  <a:extLst>
                    <a:ext uri="{9D8B030D-6E8A-4147-A177-3AD203B41FA5}">
                      <a16:colId xmlns:a16="http://schemas.microsoft.com/office/drawing/2014/main" val="20000"/>
                    </a:ext>
                  </a:extLst>
                </a:gridCol>
                <a:gridCol w="1357630">
                  <a:extLst>
                    <a:ext uri="{9D8B030D-6E8A-4147-A177-3AD203B41FA5}">
                      <a16:colId xmlns:a16="http://schemas.microsoft.com/office/drawing/2014/main" val="20001"/>
                    </a:ext>
                  </a:extLst>
                </a:gridCol>
                <a:gridCol w="738505">
                  <a:extLst>
                    <a:ext uri="{9D8B030D-6E8A-4147-A177-3AD203B41FA5}">
                      <a16:colId xmlns:a16="http://schemas.microsoft.com/office/drawing/2014/main" val="20002"/>
                    </a:ext>
                  </a:extLst>
                </a:gridCol>
                <a:gridCol w="1030605">
                  <a:extLst>
                    <a:ext uri="{9D8B030D-6E8A-4147-A177-3AD203B41FA5}">
                      <a16:colId xmlns:a16="http://schemas.microsoft.com/office/drawing/2014/main" val="20003"/>
                    </a:ext>
                  </a:extLst>
                </a:gridCol>
                <a:gridCol w="1151315">
                  <a:extLst>
                    <a:ext uri="{9D8B030D-6E8A-4147-A177-3AD203B41FA5}">
                      <a16:colId xmlns:a16="http://schemas.microsoft.com/office/drawing/2014/main" val="20004"/>
                    </a:ext>
                  </a:extLst>
                </a:gridCol>
              </a:tblGrid>
              <a:tr h="411480">
                <a:tc>
                  <a:txBody>
                    <a:bodyPr/>
                    <a:lstStyle/>
                    <a:p>
                      <a:pPr algn="l"/>
                      <a:r>
                        <a:rPr lang="en-US" sz="1600" b="1" dirty="0">
                          <a:solidFill>
                            <a:schemeClr val="tx1"/>
                          </a:solidFill>
                        </a:rPr>
                        <a:t>ID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kern="1200" dirty="0">
                          <a:solidFill>
                            <a:schemeClr val="tx1"/>
                          </a:solidFill>
                        </a:rPr>
                        <a:t>Salary</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kern="1200" dirty="0">
                          <a:solidFill>
                            <a:schemeClr val="tx1"/>
                          </a:solidFill>
                        </a:rPr>
                        <a:t>City</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kern="1200" dirty="0">
                          <a:solidFill>
                            <a:schemeClr val="tx1"/>
                          </a:solidFill>
                        </a:rPr>
                        <a:t>Branch</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fontAlgn="b"/>
                      <a:r>
                        <a:rPr lang="en-US" sz="1600" b="0" u="none" strike="noStrike" dirty="0">
                          <a:solidFill>
                            <a:srgbClr val="000000"/>
                          </a:solidFill>
                          <a:effectLst/>
                        </a:rPr>
                        <a:t>258</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Ankit Patel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50000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err="1">
                          <a:solidFill>
                            <a:srgbClr val="000000"/>
                          </a:solidFill>
                          <a:effectLst/>
                        </a:rPr>
                        <a:t>Jetpur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Electrical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fontAlgn="b"/>
                      <a:r>
                        <a:rPr lang="en-US" sz="1600" b="0" u="none" strike="noStrike" dirty="0">
                          <a:solidFill>
                            <a:srgbClr val="000000"/>
                          </a:solidFill>
                          <a:effectLst/>
                        </a:rPr>
                        <a:t>742</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Ketan Parmar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75000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Baroda</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Computer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fontAlgn="b"/>
                      <a:r>
                        <a:rPr lang="en-US" sz="1600" b="0" u="none" strike="noStrike" dirty="0">
                          <a:solidFill>
                            <a:srgbClr val="000000"/>
                          </a:solidFill>
                          <a:effectLst/>
                        </a:rPr>
                        <a:t>325</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Manan Doshi</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65000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err="1">
                          <a:solidFill>
                            <a:srgbClr val="000000"/>
                          </a:solidFill>
                          <a:effectLst/>
                        </a:rPr>
                        <a:t>Gondal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a:solidFill>
                            <a:srgbClr val="000000"/>
                          </a:solidFill>
                          <a:effectLst/>
                        </a:rPr>
                        <a:t>Civil</a:t>
                      </a:r>
                      <a:endParaRPr lang="en-US" sz="1600" b="0" i="0" u="none" strike="noStrike">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fontAlgn="b"/>
                      <a:r>
                        <a:rPr lang="en-US" sz="1600" b="0" u="none" strike="noStrike" dirty="0">
                          <a:solidFill>
                            <a:srgbClr val="000000"/>
                          </a:solidFill>
                          <a:effectLst/>
                        </a:rPr>
                        <a:t>125</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Mitesh Manek</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55000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Rajkot</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Computer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algn="ctr" fontAlgn="b"/>
                      <a:r>
                        <a:rPr lang="en-US" sz="1600" b="0" u="none" strike="noStrike" dirty="0">
                          <a:solidFill>
                            <a:srgbClr val="000000"/>
                          </a:solidFill>
                          <a:effectLst/>
                        </a:rPr>
                        <a:t>312</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Ketan Akbari</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28000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Rajkot</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Civil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fontAlgn="b"/>
                      <a:r>
                        <a:rPr lang="en-US" sz="1600" b="0" u="none" strike="noStrike" dirty="0">
                          <a:solidFill>
                            <a:srgbClr val="000000"/>
                          </a:solidFill>
                          <a:effectLst/>
                        </a:rPr>
                        <a:t>Null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Bhavin Patel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35000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Jamnagar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Mechanical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fontAlgn="b"/>
                      <a:r>
                        <a:rPr lang="en-US" sz="1600" b="0" u="none" strike="noStrike" dirty="0">
                          <a:solidFill>
                            <a:srgbClr val="000000"/>
                          </a:solidFill>
                          <a:effectLst/>
                        </a:rPr>
                        <a:t>258</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Ankit Patel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50000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err="1">
                          <a:solidFill>
                            <a:srgbClr val="000000"/>
                          </a:solidFill>
                          <a:effectLst/>
                        </a:rPr>
                        <a:t>Jetpur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Electrical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algn="ctr" fontAlgn="b"/>
                      <a:r>
                        <a:rPr lang="en-US" sz="1600" b="0" u="none" strike="noStrike" dirty="0">
                          <a:solidFill>
                            <a:srgbClr val="000000"/>
                          </a:solidFill>
                          <a:effectLst/>
                        </a:rPr>
                        <a:t>742</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Ketan Parmar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75000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Baroda</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Computer</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pPr algn="ctr" fontAlgn="b"/>
                      <a:r>
                        <a:rPr lang="en-US" sz="1600" b="0" u="none" strike="noStrike" dirty="0">
                          <a:solidFill>
                            <a:srgbClr val="000000"/>
                          </a:solidFill>
                          <a:effectLst/>
                        </a:rPr>
                        <a:t>325</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Manan Doshi</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600" b="0" i="0" u="none" strike="noStrike" dirty="0">
                          <a:solidFill>
                            <a:srgbClr val="000000"/>
                          </a:solidFill>
                          <a:effectLst/>
                          <a:latin typeface="+mn-lt"/>
                        </a:rPr>
                        <a:t>65000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err="1">
                          <a:solidFill>
                            <a:srgbClr val="000000"/>
                          </a:solidFill>
                          <a:effectLst/>
                        </a:rPr>
                        <a:t>Gondal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600" b="0" u="none" strike="noStrike" dirty="0">
                          <a:solidFill>
                            <a:srgbClr val="000000"/>
                          </a:solidFill>
                          <a:effectLst/>
                        </a:rPr>
                        <a:t>Civil</a:t>
                      </a:r>
                      <a:endParaRPr lang="en-US" sz="16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769194383"/>
              </p:ext>
            </p:extLst>
          </p:nvPr>
        </p:nvGraphicFramePr>
        <p:xfrm>
          <a:off x="7203742" y="910615"/>
          <a:ext cx="1008000" cy="365760"/>
        </p:xfrm>
        <a:graphic>
          <a:graphicData uri="http://schemas.openxmlformats.org/drawingml/2006/table">
            <a:tbl>
              <a:tblPr firstRow="1" bandRow="1">
                <a:tableStyleId>{8EC20E35-A176-4012-BC5E-935CFFF8708E}</a:tableStyleId>
              </a:tblPr>
              <a:tblGrid>
                <a:gridCol w="1008000">
                  <a:extLst>
                    <a:ext uri="{9D8B030D-6E8A-4147-A177-3AD203B41FA5}">
                      <a16:colId xmlns:a16="http://schemas.microsoft.com/office/drawing/2014/main" val="20000"/>
                    </a:ext>
                  </a:extLst>
                </a:gridCol>
              </a:tblGrid>
              <a:tr h="285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5" name="Content Placeholder 2">
            <a:extLst>
              <a:ext uri="{FF2B5EF4-FFF2-40B4-BE49-F238E27FC236}">
                <a16:creationId xmlns:a16="http://schemas.microsoft.com/office/drawing/2014/main" id="{5D277E9B-ACB4-41BD-8F2A-63C6766D7534}"/>
              </a:ext>
            </a:extLst>
          </p:cNvPr>
          <p:cNvSpPr>
            <a:spLocks noGrp="1"/>
          </p:cNvSpPr>
          <p:nvPr>
            <p:ph idx="1"/>
          </p:nvPr>
        </p:nvSpPr>
        <p:spPr>
          <a:xfrm>
            <a:off x="165373" y="910615"/>
            <a:ext cx="6760584" cy="4603494"/>
          </a:xfrm>
        </p:spPr>
        <p:txBody>
          <a:bodyPr/>
          <a:lstStyle/>
          <a:p>
            <a:pPr marL="342900" indent="-342900">
              <a:buFont typeface="+mj-lt"/>
              <a:buAutoNum type="arabicPeriod"/>
            </a:pPr>
            <a:r>
              <a:rPr lang="en-IN" sz="1800" dirty="0"/>
              <a:t>Find branch wise highest salary.</a:t>
            </a:r>
          </a:p>
          <a:p>
            <a:pPr marL="342900" indent="-342900">
              <a:buFont typeface="+mj-lt"/>
              <a:buAutoNum type="arabicPeriod"/>
            </a:pPr>
            <a:r>
              <a:rPr lang="en-IN" sz="1800" dirty="0"/>
              <a:t>Find  city wise lowest salary.</a:t>
            </a:r>
          </a:p>
          <a:p>
            <a:pPr marL="342900" indent="-342900">
              <a:buFont typeface="+mj-lt"/>
              <a:buAutoNum type="arabicPeriod"/>
            </a:pPr>
            <a:r>
              <a:rPr lang="en-IN" sz="1800" dirty="0"/>
              <a:t>Find  branch</a:t>
            </a:r>
            <a:r>
              <a:rPr lang="en-US" sz="1800" dirty="0"/>
              <a:t> wise highest, lowest and average salary.</a:t>
            </a:r>
          </a:p>
          <a:p>
            <a:pPr marL="342900" indent="-342900">
              <a:buFont typeface="+mj-lt"/>
              <a:buAutoNum type="arabicPeriod"/>
            </a:pPr>
            <a:r>
              <a:rPr lang="en-IN" sz="1800" dirty="0"/>
              <a:t>Find  </a:t>
            </a:r>
            <a:r>
              <a:rPr lang="en-US" sz="1800" dirty="0"/>
              <a:t>average salary of Computer branch.</a:t>
            </a:r>
          </a:p>
          <a:p>
            <a:pPr marL="342900" indent="-342900">
              <a:buFont typeface="+mj-lt"/>
              <a:buAutoNum type="arabicPeriod"/>
            </a:pPr>
            <a:r>
              <a:rPr lang="en-US" sz="1800" dirty="0"/>
              <a:t>Find branch wise </a:t>
            </a:r>
            <a:r>
              <a:rPr lang="en-IN" sz="1800" dirty="0"/>
              <a:t>highest</a:t>
            </a:r>
            <a:r>
              <a:rPr lang="en-US" sz="1800" dirty="0"/>
              <a:t> salary, where</a:t>
            </a:r>
            <a:r>
              <a:rPr lang="en-IN" sz="1800" dirty="0"/>
              <a:t> highest</a:t>
            </a:r>
            <a:r>
              <a:rPr lang="en-US" sz="1800" dirty="0"/>
              <a:t> salary is more then 50000.</a:t>
            </a:r>
          </a:p>
          <a:p>
            <a:pPr marL="342900" indent="-342900">
              <a:buFont typeface="+mj-lt"/>
              <a:buAutoNum type="arabicPeriod"/>
            </a:pPr>
            <a:r>
              <a:rPr lang="en-US" sz="1800" dirty="0"/>
              <a:t>Find city wise, branch wise total salary.</a:t>
            </a:r>
          </a:p>
          <a:p>
            <a:pPr marL="342900" indent="-342900">
              <a:buFont typeface="+mj-lt"/>
              <a:buAutoNum type="arabicPeriod"/>
            </a:pPr>
            <a:r>
              <a:rPr lang="en-US" sz="1800" dirty="0"/>
              <a:t>Find city wise average salary and display then in ascending order.</a:t>
            </a:r>
          </a:p>
          <a:p>
            <a:pPr marL="342900" indent="-342900">
              <a:buFont typeface="+mj-lt"/>
              <a:buAutoNum type="arabicPeriod"/>
            </a:pPr>
            <a:r>
              <a:rPr lang="en-US" sz="1800" dirty="0"/>
              <a:t>Display branch wise maximum salary in descending order.</a:t>
            </a:r>
          </a:p>
          <a:p>
            <a:pPr marL="342900" indent="-342900">
              <a:buFont typeface="+mj-lt"/>
              <a:buAutoNum type="arabicPeriod"/>
            </a:pPr>
            <a:r>
              <a:rPr lang="en-US" sz="1800" dirty="0"/>
              <a:t>Find branch wise total faculties in descending order.</a:t>
            </a:r>
          </a:p>
          <a:p>
            <a:pPr marL="342900" indent="-342900">
              <a:lnSpc>
                <a:spcPct val="100000"/>
              </a:lnSpc>
              <a:buFont typeface="+mj-lt"/>
              <a:buAutoNum type="arabicPeriod"/>
            </a:pPr>
            <a:r>
              <a:rPr lang="en-US" sz="1800" dirty="0"/>
              <a:t>Find out branch wise &amp; city wise total salary of computer branch with total salary is greater than 50000.do arrange the result in descending order to total salary</a:t>
            </a:r>
            <a:r>
              <a:rPr lang="en-US" sz="2200" dirty="0"/>
              <a:t>.</a:t>
            </a:r>
          </a:p>
          <a:p>
            <a:endParaRPr lang="en-IN" cap="all" dirty="0"/>
          </a:p>
        </p:txBody>
      </p:sp>
    </p:spTree>
    <p:extLst>
      <p:ext uri="{BB962C8B-B14F-4D97-AF65-F5344CB8AC3E}">
        <p14:creationId xmlns:p14="http://schemas.microsoft.com/office/powerpoint/2010/main" val="9931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824B-33CE-3ABA-2889-6D0895CE5AB2}"/>
              </a:ext>
            </a:extLst>
          </p:cNvPr>
          <p:cNvSpPr>
            <a:spLocks noGrp="1"/>
          </p:cNvSpPr>
          <p:nvPr>
            <p:ph type="title"/>
          </p:nvPr>
        </p:nvSpPr>
        <p:spPr/>
        <p:txBody>
          <a:bodyPr/>
          <a:lstStyle/>
          <a:p>
            <a:r>
              <a:rPr lang="en-US" dirty="0"/>
              <a:t>Pros/Advantages of SQL Server Triggers</a:t>
            </a:r>
            <a:endParaRPr lang="en-GB" dirty="0"/>
          </a:p>
        </p:txBody>
      </p:sp>
      <p:sp>
        <p:nvSpPr>
          <p:cNvPr id="3" name="Content Placeholder 2">
            <a:extLst>
              <a:ext uri="{FF2B5EF4-FFF2-40B4-BE49-F238E27FC236}">
                <a16:creationId xmlns:a16="http://schemas.microsoft.com/office/drawing/2014/main" id="{919BA281-C2D9-7590-C55F-D55442ECDCB1}"/>
              </a:ext>
            </a:extLst>
          </p:cNvPr>
          <p:cNvSpPr>
            <a:spLocks noGrp="1"/>
          </p:cNvSpPr>
          <p:nvPr>
            <p:ph idx="1"/>
          </p:nvPr>
        </p:nvSpPr>
        <p:spPr/>
        <p:txBody>
          <a:bodyPr/>
          <a:lstStyle/>
          <a:p>
            <a:r>
              <a:rPr lang="en-US" dirty="0"/>
              <a:t>Triggers are easy to code.</a:t>
            </a:r>
          </a:p>
          <a:p>
            <a:r>
              <a:rPr lang="en-US" dirty="0"/>
              <a:t>You can call stored procedures and functions from inside a trigger.</a:t>
            </a:r>
          </a:p>
          <a:p>
            <a:r>
              <a:rPr lang="en-US" dirty="0"/>
              <a:t>Triggers are useful when you need to validate inserted or updated data in batches instead of row by row.</a:t>
            </a:r>
          </a:p>
          <a:p>
            <a:r>
              <a:rPr lang="en-US" dirty="0"/>
              <a:t>Triggers are useful if you need to be sure that certain events always happen when data is inserted, updated or deleted. This is the case when you have to deal with complex default values of columns, or modify the data of other tables.</a:t>
            </a:r>
          </a:p>
          <a:p>
            <a:r>
              <a:rPr lang="en-US" dirty="0"/>
              <a:t>Triggers allow recursion, It is recursive when a trigger on a table performs an action on the base table that causes another instance of the trigger to fire.</a:t>
            </a:r>
          </a:p>
          <a:p>
            <a:endParaRPr lang="en-US" dirty="0"/>
          </a:p>
          <a:p>
            <a:endParaRPr lang="en-US" dirty="0"/>
          </a:p>
          <a:p>
            <a:endParaRPr lang="en-GB" dirty="0"/>
          </a:p>
        </p:txBody>
      </p:sp>
    </p:spTree>
    <p:extLst>
      <p:ext uri="{BB962C8B-B14F-4D97-AF65-F5344CB8AC3E}">
        <p14:creationId xmlns:p14="http://schemas.microsoft.com/office/powerpoint/2010/main" val="3554055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D824B-33CE-3ABA-2889-6D0895CE5AB2}"/>
              </a:ext>
            </a:extLst>
          </p:cNvPr>
          <p:cNvSpPr>
            <a:spLocks noGrp="1"/>
          </p:cNvSpPr>
          <p:nvPr>
            <p:ph type="title"/>
          </p:nvPr>
        </p:nvSpPr>
        <p:spPr/>
        <p:txBody>
          <a:bodyPr/>
          <a:lstStyle/>
          <a:p>
            <a:r>
              <a:rPr lang="en-US" dirty="0"/>
              <a:t>Cons/Disadvantages of SQL Server Triggers</a:t>
            </a:r>
            <a:endParaRPr lang="en-GB" dirty="0"/>
          </a:p>
        </p:txBody>
      </p:sp>
      <p:sp>
        <p:nvSpPr>
          <p:cNvPr id="3" name="Content Placeholder 2">
            <a:extLst>
              <a:ext uri="{FF2B5EF4-FFF2-40B4-BE49-F238E27FC236}">
                <a16:creationId xmlns:a16="http://schemas.microsoft.com/office/drawing/2014/main" id="{919BA281-C2D9-7590-C55F-D55442ECDCB1}"/>
              </a:ext>
            </a:extLst>
          </p:cNvPr>
          <p:cNvSpPr>
            <a:spLocks noGrp="1"/>
          </p:cNvSpPr>
          <p:nvPr>
            <p:ph idx="1"/>
          </p:nvPr>
        </p:nvSpPr>
        <p:spPr/>
        <p:txBody>
          <a:bodyPr/>
          <a:lstStyle/>
          <a:p>
            <a:r>
              <a:rPr lang="en-US" dirty="0"/>
              <a:t>Triggers needs to be properly documented.</a:t>
            </a:r>
          </a:p>
          <a:p>
            <a:r>
              <a:rPr lang="en-US" dirty="0"/>
              <a:t>Triggers add overhead to DML statements.</a:t>
            </a:r>
          </a:p>
          <a:p>
            <a:r>
              <a:rPr lang="en-US" dirty="0"/>
              <a:t>If there are many nested triggers it could get very hard to debug and troubleshoot, which consumes development time and resources.</a:t>
            </a:r>
          </a:p>
          <a:p>
            <a:r>
              <a:rPr lang="en-US" dirty="0"/>
              <a:t>Recursive triggers are even harder to debug than nested triggers.</a:t>
            </a:r>
          </a:p>
          <a:p>
            <a:r>
              <a:rPr lang="en-US" dirty="0"/>
              <a:t>If you use triggers to enforce referential integrity you have to be aware that triggers can be disabled by users that have the ALTER permission on the table or view on which the trigger was created. To avoid this, you may have to review user permissions.</a:t>
            </a:r>
          </a:p>
          <a:p>
            <a:endParaRPr lang="en-US" dirty="0"/>
          </a:p>
          <a:p>
            <a:endParaRPr lang="en-GB" dirty="0"/>
          </a:p>
        </p:txBody>
      </p:sp>
    </p:spTree>
    <p:extLst>
      <p:ext uri="{BB962C8B-B14F-4D97-AF65-F5344CB8AC3E}">
        <p14:creationId xmlns:p14="http://schemas.microsoft.com/office/powerpoint/2010/main" val="415527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Exception Handling</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- 12</a:t>
            </a:r>
          </a:p>
        </p:txBody>
      </p:sp>
    </p:spTree>
    <p:extLst>
      <p:ext uri="{BB962C8B-B14F-4D97-AF65-F5344CB8AC3E}">
        <p14:creationId xmlns:p14="http://schemas.microsoft.com/office/powerpoint/2010/main" val="403308009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E0F6-04C8-B8C5-D1EE-2913F47C7347}"/>
              </a:ext>
            </a:extLst>
          </p:cNvPr>
          <p:cNvSpPr>
            <a:spLocks noGrp="1"/>
          </p:cNvSpPr>
          <p:nvPr>
            <p:ph type="title"/>
          </p:nvPr>
        </p:nvSpPr>
        <p:spPr/>
        <p:txBody>
          <a:bodyPr>
            <a:normAutofit/>
          </a:bodyPr>
          <a:lstStyle/>
          <a:p>
            <a:r>
              <a:rPr lang="en-GB" dirty="0"/>
              <a:t>Introduction : Error Handling</a:t>
            </a:r>
          </a:p>
        </p:txBody>
      </p:sp>
      <p:sp>
        <p:nvSpPr>
          <p:cNvPr id="3" name="Content Placeholder 2">
            <a:extLst>
              <a:ext uri="{FF2B5EF4-FFF2-40B4-BE49-F238E27FC236}">
                <a16:creationId xmlns:a16="http://schemas.microsoft.com/office/drawing/2014/main" id="{5A111FEA-54B7-A800-FDC9-DEC78CE7EE5B}"/>
              </a:ext>
            </a:extLst>
          </p:cNvPr>
          <p:cNvSpPr>
            <a:spLocks noGrp="1"/>
          </p:cNvSpPr>
          <p:nvPr>
            <p:ph idx="1"/>
          </p:nvPr>
        </p:nvSpPr>
        <p:spPr/>
        <p:txBody>
          <a:bodyPr/>
          <a:lstStyle/>
          <a:p>
            <a:pPr fontAlgn="base"/>
            <a:r>
              <a:rPr lang="en-US" dirty="0"/>
              <a:t>An error condition during a program execution is called an exception and the mechanism for resolving such an exception is known as exception handling. </a:t>
            </a:r>
          </a:p>
          <a:p>
            <a:pPr fontAlgn="base"/>
            <a:r>
              <a:rPr lang="en-US" dirty="0"/>
              <a:t>SQL Server provides TRY, CATCH blocks for exception handling. </a:t>
            </a:r>
          </a:p>
          <a:p>
            <a:pPr fontAlgn="base"/>
            <a:r>
              <a:rPr lang="en-US" dirty="0"/>
              <a:t>We can put all T-SQL statements into a TRY BLOCK and the code for exception handling can be put into a CATCH block. </a:t>
            </a:r>
          </a:p>
          <a:p>
            <a:pPr fontAlgn="base"/>
            <a:r>
              <a:rPr lang="en-US" dirty="0"/>
              <a:t>We can also generate user-defined errors using a THROW block.</a:t>
            </a:r>
          </a:p>
          <a:p>
            <a:pPr fontAlgn="base"/>
            <a:r>
              <a:rPr lang="en-US" dirty="0"/>
              <a:t>Error handling in SQL Server gives us control over the Transact-SQL code.</a:t>
            </a:r>
          </a:p>
          <a:p>
            <a:pPr fontAlgn="base"/>
            <a:r>
              <a:rPr lang="en-US" dirty="0"/>
              <a:t>For example, when things go wrong, we get a chance to do something about it and possibly make it right again.</a:t>
            </a:r>
          </a:p>
          <a:p>
            <a:pPr fontAlgn="base"/>
            <a:r>
              <a:rPr lang="en-US" dirty="0">
                <a:solidFill>
                  <a:schemeClr val="accent6"/>
                </a:solidFill>
              </a:rPr>
              <a:t>In exception handling all T-SQL statements are put into a try block. If all statements execute without any error then everything is OK else control will go to the catch block.</a:t>
            </a:r>
          </a:p>
          <a:p>
            <a:pPr fontAlgn="base"/>
            <a:endParaRPr lang="en-GB" dirty="0"/>
          </a:p>
        </p:txBody>
      </p:sp>
    </p:spTree>
    <p:extLst>
      <p:ext uri="{BB962C8B-B14F-4D97-AF65-F5344CB8AC3E}">
        <p14:creationId xmlns:p14="http://schemas.microsoft.com/office/powerpoint/2010/main" val="898711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0E0F6-04C8-B8C5-D1EE-2913F47C7347}"/>
              </a:ext>
            </a:extLst>
          </p:cNvPr>
          <p:cNvSpPr>
            <a:spLocks noGrp="1"/>
          </p:cNvSpPr>
          <p:nvPr>
            <p:ph type="title"/>
          </p:nvPr>
        </p:nvSpPr>
        <p:spPr/>
        <p:txBody>
          <a:bodyPr>
            <a:normAutofit/>
          </a:bodyPr>
          <a:lstStyle/>
          <a:p>
            <a:r>
              <a:rPr lang="en-GB" dirty="0"/>
              <a:t>Types of SQL Server Exceptions</a:t>
            </a:r>
          </a:p>
        </p:txBody>
      </p:sp>
      <p:sp>
        <p:nvSpPr>
          <p:cNvPr id="3" name="Content Placeholder 2">
            <a:extLst>
              <a:ext uri="{FF2B5EF4-FFF2-40B4-BE49-F238E27FC236}">
                <a16:creationId xmlns:a16="http://schemas.microsoft.com/office/drawing/2014/main" id="{5A111FEA-54B7-A800-FDC9-DEC78CE7EE5B}"/>
              </a:ext>
            </a:extLst>
          </p:cNvPr>
          <p:cNvSpPr>
            <a:spLocks noGrp="1"/>
          </p:cNvSpPr>
          <p:nvPr>
            <p:ph idx="1"/>
          </p:nvPr>
        </p:nvSpPr>
        <p:spPr/>
        <p:txBody>
          <a:bodyPr/>
          <a:lstStyle/>
          <a:p>
            <a:r>
              <a:rPr lang="en-US" dirty="0"/>
              <a:t>SQL Server contains the following two types of exceptions:</a:t>
            </a:r>
          </a:p>
          <a:p>
            <a:pPr marL="914400" lvl="1" indent="-457200">
              <a:buFont typeface="+mj-lt"/>
              <a:buAutoNum type="arabicPeriod"/>
            </a:pPr>
            <a:r>
              <a:rPr lang="en-US" dirty="0"/>
              <a:t>System Defined</a:t>
            </a:r>
          </a:p>
          <a:p>
            <a:pPr marL="914400" lvl="1" indent="-457200">
              <a:buFont typeface="+mj-lt"/>
              <a:buAutoNum type="arabicPeriod"/>
            </a:pPr>
            <a:r>
              <a:rPr lang="en-US" dirty="0"/>
              <a:t>User Defined</a:t>
            </a:r>
          </a:p>
          <a:p>
            <a:pPr marL="457200" lvl="1" indent="0">
              <a:buNone/>
            </a:pPr>
            <a:endParaRPr lang="en-US" dirty="0"/>
          </a:p>
          <a:p>
            <a:pPr fontAlgn="base"/>
            <a:r>
              <a:rPr lang="en-GB" dirty="0"/>
              <a:t>System Defined Exception</a:t>
            </a:r>
          </a:p>
          <a:p>
            <a:pPr lvl="1" fontAlgn="base"/>
            <a:r>
              <a:rPr lang="en-US" dirty="0"/>
              <a:t>In a System Defined Exception the exceptions (errors) are generated by the system.</a:t>
            </a:r>
          </a:p>
          <a:p>
            <a:pPr lvl="1" fontAlgn="base"/>
            <a:endParaRPr lang="en-US" dirty="0"/>
          </a:p>
          <a:p>
            <a:pPr fontAlgn="base"/>
            <a:r>
              <a:rPr lang="en-GB" dirty="0"/>
              <a:t>User Defined Exception</a:t>
            </a:r>
          </a:p>
          <a:p>
            <a:pPr lvl="1" fontAlgn="base"/>
            <a:r>
              <a:rPr lang="en-US" dirty="0"/>
              <a:t>This type of exception is user generated, not system generated.</a:t>
            </a:r>
            <a:endParaRPr lang="en-GB" dirty="0"/>
          </a:p>
          <a:p>
            <a:pPr marL="457200" lvl="1" indent="0" fontAlgn="base">
              <a:buNone/>
            </a:pPr>
            <a:endParaRPr lang="en-GB" dirty="0"/>
          </a:p>
        </p:txBody>
      </p:sp>
    </p:spTree>
    <p:extLst>
      <p:ext uri="{BB962C8B-B14F-4D97-AF65-F5344CB8AC3E}">
        <p14:creationId xmlns:p14="http://schemas.microsoft.com/office/powerpoint/2010/main" val="3964806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Defined Exception - Example</a:t>
            </a:r>
            <a:endParaRPr lang="en-US" dirty="0"/>
          </a:p>
        </p:txBody>
      </p:sp>
      <p:sp>
        <p:nvSpPr>
          <p:cNvPr id="4" name="Rectangle 3">
            <a:extLst>
              <a:ext uri="{FF2B5EF4-FFF2-40B4-BE49-F238E27FC236}">
                <a16:creationId xmlns:a16="http://schemas.microsoft.com/office/drawing/2014/main" id="{784C4198-21B7-8964-A3B5-4204E4C51D0F}"/>
              </a:ext>
            </a:extLst>
          </p:cNvPr>
          <p:cNvSpPr/>
          <p:nvPr/>
        </p:nvSpPr>
        <p:spPr>
          <a:xfrm>
            <a:off x="996105" y="1194569"/>
            <a:ext cx="10129096" cy="2377574"/>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Declare</a:t>
            </a:r>
            <a:r>
              <a:rPr lang="en-GB" sz="1650" dirty="0">
                <a:solidFill>
                  <a:prstClr val="black"/>
                </a:solidFill>
                <a:latin typeface="Consolas" panose="020B0609020204030204" pitchFamily="49" charset="0"/>
              </a:rPr>
              <a:t> @val1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Declare</a:t>
            </a:r>
            <a:r>
              <a:rPr lang="en-GB" sz="1650" dirty="0">
                <a:solidFill>
                  <a:prstClr val="black"/>
                </a:solidFill>
                <a:latin typeface="Consolas" panose="020B0609020204030204" pitchFamily="49" charset="0"/>
              </a:rPr>
              <a:t> @val2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Set</a:t>
            </a:r>
            <a:r>
              <a:rPr lang="en-GB" sz="1650" dirty="0">
                <a:solidFill>
                  <a:prstClr val="black"/>
                </a:solidFill>
                <a:latin typeface="Consolas" panose="020B0609020204030204" pitchFamily="49" charset="0"/>
              </a:rPr>
              <a:t> @val1</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8</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Set</a:t>
            </a:r>
            <a:r>
              <a:rPr lang="en-US" sz="1650" dirty="0">
                <a:solidFill>
                  <a:prstClr val="black"/>
                </a:solidFill>
                <a:latin typeface="Consolas" panose="020B0609020204030204" pitchFamily="49" charset="0"/>
              </a:rPr>
              <a:t> @val2</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@val1</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0</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r>
              <a:rPr lang="en-US" sz="1650" dirty="0">
                <a:solidFill>
                  <a:srgbClr val="008000"/>
                </a:solidFill>
                <a:latin typeface="Consolas" panose="020B0609020204030204" pitchFamily="49" charset="0"/>
              </a:rPr>
              <a:t>/* Error Occur Here */</a:t>
            </a:r>
            <a:r>
              <a:rPr lang="en-US"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Print</a:t>
            </a:r>
            <a:r>
              <a:rPr lang="en-US" sz="1650" dirty="0">
                <a:solidFill>
                  <a:prstClr val="black"/>
                </a:solidFill>
                <a:latin typeface="Consolas" panose="020B0609020204030204" pitchFamily="49" charset="0"/>
              </a:rPr>
              <a:t> </a:t>
            </a:r>
            <a:r>
              <a:rPr lang="en-US" sz="1650" dirty="0">
                <a:solidFill>
                  <a:srgbClr val="FF0000"/>
                </a:solidFill>
                <a:latin typeface="Consolas" panose="020B0609020204030204" pitchFamily="49" charset="0"/>
              </a:rPr>
              <a:t>'Error Occur that is:'</a:t>
            </a:r>
            <a:r>
              <a:rPr lang="en-US" sz="1650" dirty="0">
                <a:solidFill>
                  <a:prstClr val="black"/>
                </a:solidFill>
                <a:latin typeface="Consolas" panose="020B0609020204030204" pitchFamily="49" charset="0"/>
              </a:rPr>
              <a:t> + </a:t>
            </a:r>
            <a:r>
              <a:rPr lang="en-GB" sz="1650" dirty="0" err="1">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endParaRPr lang="en-GB" sz="1650" dirty="0">
              <a:solidFill>
                <a:prstClr val="black"/>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p>
        </p:txBody>
      </p:sp>
      <p:sp>
        <p:nvSpPr>
          <p:cNvPr id="5" name="Rectangle 4">
            <a:extLst>
              <a:ext uri="{FF2B5EF4-FFF2-40B4-BE49-F238E27FC236}">
                <a16:creationId xmlns:a16="http://schemas.microsoft.com/office/drawing/2014/main" id="{1191F4B8-5355-C9CF-D9C4-BA0D8824382C}"/>
              </a:ext>
            </a:extLst>
          </p:cNvPr>
          <p:cNvSpPr/>
          <p:nvPr/>
        </p:nvSpPr>
        <p:spPr>
          <a:xfrm>
            <a:off x="432319" y="1194569"/>
            <a:ext cx="579518" cy="237757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865385"/>
            <a:ext cx="233887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System Defined Exception</a:t>
            </a:r>
          </a:p>
        </p:txBody>
      </p:sp>
      <p:sp>
        <p:nvSpPr>
          <p:cNvPr id="10" name="TextBox 9">
            <a:extLst>
              <a:ext uri="{FF2B5EF4-FFF2-40B4-BE49-F238E27FC236}">
                <a16:creationId xmlns:a16="http://schemas.microsoft.com/office/drawing/2014/main" id="{32B22FC2-89AD-88D1-40DD-E3B85E875C40}"/>
              </a:ext>
            </a:extLst>
          </p:cNvPr>
          <p:cNvSpPr txBox="1"/>
          <p:nvPr/>
        </p:nvSpPr>
        <p:spPr>
          <a:xfrm>
            <a:off x="432317" y="3901327"/>
            <a:ext cx="10692883" cy="646331"/>
          </a:xfrm>
          <a:prstGeom prst="rect">
            <a:avLst/>
          </a:prstGeom>
          <a:noFill/>
        </p:spPr>
        <p:txBody>
          <a:bodyPr wrap="square">
            <a:spAutoFit/>
          </a:bodyPr>
          <a:lstStyle/>
          <a:p>
            <a:pPr marL="0" indent="-87312" fontAlgn="base">
              <a:buNone/>
            </a:pPr>
            <a:r>
              <a:rPr lang="en-US" sz="1800" b="1" dirty="0"/>
              <a:t>O/P:</a:t>
            </a:r>
          </a:p>
          <a:p>
            <a:pPr marL="0" indent="-87312" fontAlgn="base">
              <a:buNone/>
            </a:pPr>
            <a:r>
              <a:rPr lang="en-US" sz="1800" dirty="0"/>
              <a:t>Error Occur that is: Divide by zero error encountered.</a:t>
            </a:r>
            <a:endParaRPr lang="en-GB" sz="1800" dirty="0"/>
          </a:p>
        </p:txBody>
      </p:sp>
    </p:spTree>
    <p:extLst>
      <p:ext uri="{BB962C8B-B14F-4D97-AF65-F5344CB8AC3E}">
        <p14:creationId xmlns:p14="http://schemas.microsoft.com/office/powerpoint/2010/main" val="2904659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Defined Exception – Example [Odd/Even Number]</a:t>
            </a:r>
            <a:endParaRPr lang="en-US" dirty="0"/>
          </a:p>
        </p:txBody>
      </p:sp>
      <p:sp>
        <p:nvSpPr>
          <p:cNvPr id="4" name="Rectangle 3">
            <a:extLst>
              <a:ext uri="{FF2B5EF4-FFF2-40B4-BE49-F238E27FC236}">
                <a16:creationId xmlns:a16="http://schemas.microsoft.com/office/drawing/2014/main" id="{784C4198-21B7-8964-A3B5-4204E4C51D0F}"/>
              </a:ext>
            </a:extLst>
          </p:cNvPr>
          <p:cNvSpPr/>
          <p:nvPr/>
        </p:nvSpPr>
        <p:spPr>
          <a:xfrm>
            <a:off x="996105" y="1194569"/>
            <a:ext cx="10129096" cy="4154984"/>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Declare</a:t>
            </a:r>
            <a:r>
              <a:rPr lang="en-GB" sz="1650" dirty="0">
                <a:solidFill>
                  <a:prstClr val="black"/>
                </a:solidFill>
                <a:latin typeface="Consolas" panose="020B0609020204030204" pitchFamily="49" charset="0"/>
              </a:rPr>
              <a:t> @val1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Declare</a:t>
            </a:r>
            <a:r>
              <a:rPr lang="en-GB" sz="1650" dirty="0">
                <a:solidFill>
                  <a:prstClr val="black"/>
                </a:solidFill>
                <a:latin typeface="Consolas" panose="020B0609020204030204" pitchFamily="49" charset="0"/>
              </a:rPr>
              <a:t> @val2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Set</a:t>
            </a:r>
            <a:r>
              <a:rPr lang="en-GB" sz="1650" dirty="0">
                <a:solidFill>
                  <a:prstClr val="black"/>
                </a:solidFill>
                <a:latin typeface="Consolas" panose="020B0609020204030204" pitchFamily="49" charset="0"/>
              </a:rPr>
              <a:t> </a:t>
            </a:r>
            <a:r>
              <a:rPr lang="en-GB" sz="1650" b="1" dirty="0">
                <a:solidFill>
                  <a:prstClr val="black"/>
                </a:solidFill>
                <a:latin typeface="Consolas" panose="020B0609020204030204" pitchFamily="49" charset="0"/>
              </a:rPr>
              <a:t>@val1</a:t>
            </a:r>
            <a:r>
              <a:rPr lang="en-GB" sz="1650" b="1" dirty="0">
                <a:solidFill>
                  <a:srgbClr val="808080"/>
                </a:solidFill>
                <a:latin typeface="Consolas" panose="020B0609020204030204" pitchFamily="49" charset="0"/>
              </a:rPr>
              <a:t>=</a:t>
            </a:r>
            <a:r>
              <a:rPr lang="en-GB" sz="1650" b="1" dirty="0">
                <a:solidFill>
                  <a:prstClr val="black"/>
                </a:solidFill>
                <a:latin typeface="Consolas" panose="020B0609020204030204" pitchFamily="49" charset="0"/>
              </a:rPr>
              <a:t>8</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Set</a:t>
            </a:r>
            <a:r>
              <a:rPr lang="en-GB" sz="1650" dirty="0">
                <a:solidFill>
                  <a:prstClr val="black"/>
                </a:solidFill>
                <a:latin typeface="Consolas" panose="020B0609020204030204" pitchFamily="49" charset="0"/>
              </a:rPr>
              <a:t> @val2</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@val1</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2</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IF</a:t>
            </a:r>
            <a:r>
              <a:rPr lang="en-GB" sz="1650" dirty="0">
                <a:solidFill>
                  <a:prstClr val="black"/>
                </a:solidFill>
                <a:latin typeface="Consolas" panose="020B0609020204030204" pitchFamily="49" charset="0"/>
              </a:rPr>
              <a:t> @val2</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1  </a:t>
            </a:r>
          </a:p>
          <a:p>
            <a:r>
              <a:rPr lang="en-GB" sz="1650" dirty="0">
                <a:solidFill>
                  <a:srgbClr val="0000FF"/>
                </a:solidFill>
                <a:latin typeface="Consolas" panose="020B0609020204030204" pitchFamily="49" charset="0"/>
              </a:rPr>
              <a:t>		PRINT</a:t>
            </a:r>
            <a:r>
              <a:rPr lang="en-GB" sz="1650" dirty="0">
                <a:solidFill>
                  <a:prstClr val="black"/>
                </a:solidFill>
                <a:latin typeface="Consolas" panose="020B0609020204030204" pitchFamily="49" charset="0"/>
              </a:rPr>
              <a:t> </a:t>
            </a:r>
            <a:r>
              <a:rPr lang="en-GB" sz="1650" dirty="0">
                <a:solidFill>
                  <a:srgbClr val="FF0000"/>
                </a:solidFill>
                <a:latin typeface="Consolas" panose="020B0609020204030204" pitchFamily="49" charset="0"/>
              </a:rPr>
              <a:t>'Error Occur'</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ELSE</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BEGIN</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PRINT</a:t>
            </a:r>
            <a:r>
              <a:rPr lang="en-GB" sz="1650" dirty="0">
                <a:solidFill>
                  <a:prstClr val="black"/>
                </a:solidFill>
                <a:latin typeface="Consolas" panose="020B0609020204030204" pitchFamily="49" charset="0"/>
              </a:rPr>
              <a:t> </a:t>
            </a:r>
            <a:r>
              <a:rPr lang="en-GB" sz="1650" dirty="0">
                <a:solidFill>
                  <a:srgbClr val="FF0000"/>
                </a:solidFill>
                <a:latin typeface="Consolas" panose="020B0609020204030204" pitchFamily="49" charset="0"/>
              </a:rPr>
              <a:t>'Error Not Occur'</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Throw</a:t>
            </a:r>
            <a:r>
              <a:rPr lang="en-US" sz="1650" dirty="0">
                <a:solidFill>
                  <a:prstClr val="black"/>
                </a:solidFill>
                <a:latin typeface="Consolas" panose="020B0609020204030204" pitchFamily="49" charset="0"/>
              </a:rPr>
              <a:t> 60000</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'Number Is Even'</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5  </a:t>
            </a:r>
          </a:p>
          <a:p>
            <a:r>
              <a:rPr lang="en-GB" sz="1650" dirty="0">
                <a:solidFill>
                  <a:srgbClr val="0000FF"/>
                </a:solidFill>
                <a:latin typeface="Consolas" panose="020B0609020204030204" pitchFamily="49" charset="0"/>
              </a:rPr>
              <a:t>	END</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Print</a:t>
            </a:r>
            <a:r>
              <a:rPr lang="en-US" sz="1650" dirty="0">
                <a:solidFill>
                  <a:prstClr val="black"/>
                </a:solidFill>
                <a:latin typeface="Consolas" panose="020B0609020204030204" pitchFamily="49" charset="0"/>
              </a:rPr>
              <a:t> </a:t>
            </a:r>
            <a:r>
              <a:rPr lang="en-US" sz="1650" dirty="0">
                <a:solidFill>
                  <a:srgbClr val="FF0000"/>
                </a:solidFill>
                <a:latin typeface="Consolas" panose="020B0609020204030204" pitchFamily="49" charset="0"/>
              </a:rPr>
              <a:t>'Error Occur that is : '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 </a:t>
            </a:r>
            <a:r>
              <a:rPr lang="en-GB" sz="1650" dirty="0" err="1">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p>
        </p:txBody>
      </p:sp>
      <p:sp>
        <p:nvSpPr>
          <p:cNvPr id="5" name="Rectangle 4">
            <a:extLst>
              <a:ext uri="{FF2B5EF4-FFF2-40B4-BE49-F238E27FC236}">
                <a16:creationId xmlns:a16="http://schemas.microsoft.com/office/drawing/2014/main" id="{1191F4B8-5355-C9CF-D9C4-BA0D8824382C}"/>
              </a:ext>
            </a:extLst>
          </p:cNvPr>
          <p:cNvSpPr/>
          <p:nvPr/>
        </p:nvSpPr>
        <p:spPr>
          <a:xfrm>
            <a:off x="432319" y="1194569"/>
            <a:ext cx="579518" cy="415498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865385"/>
            <a:ext cx="233887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User Defined Exception</a:t>
            </a:r>
          </a:p>
        </p:txBody>
      </p:sp>
      <p:sp>
        <p:nvSpPr>
          <p:cNvPr id="3" name="TextBox 2">
            <a:extLst>
              <a:ext uri="{FF2B5EF4-FFF2-40B4-BE49-F238E27FC236}">
                <a16:creationId xmlns:a16="http://schemas.microsoft.com/office/drawing/2014/main" id="{7D4BE6F7-007E-94AC-682A-8F954A7EC735}"/>
              </a:ext>
            </a:extLst>
          </p:cNvPr>
          <p:cNvSpPr txBox="1"/>
          <p:nvPr/>
        </p:nvSpPr>
        <p:spPr>
          <a:xfrm>
            <a:off x="0" y="5371256"/>
            <a:ext cx="6125546" cy="923330"/>
          </a:xfrm>
          <a:prstGeom prst="rect">
            <a:avLst/>
          </a:prstGeom>
          <a:noFill/>
        </p:spPr>
        <p:txBody>
          <a:bodyPr wrap="square">
            <a:spAutoFit/>
          </a:bodyPr>
          <a:lstStyle/>
          <a:p>
            <a:pPr marL="457200" lvl="1" indent="0" fontAlgn="base">
              <a:buNone/>
            </a:pPr>
            <a:r>
              <a:rPr lang="en-US" b="1" dirty="0"/>
              <a:t>O/P: (For Value 8)</a:t>
            </a:r>
          </a:p>
          <a:p>
            <a:pPr marL="457200" lvl="1" indent="0" fontAlgn="base">
              <a:buNone/>
            </a:pPr>
            <a:r>
              <a:rPr lang="en-US" dirty="0"/>
              <a:t>Error Not Occur</a:t>
            </a:r>
          </a:p>
          <a:p>
            <a:pPr marL="457200" lvl="1" indent="0" fontAlgn="base">
              <a:buNone/>
            </a:pPr>
            <a:r>
              <a:rPr lang="en-US" dirty="0"/>
              <a:t>Error Occur that is : Number Is Even</a:t>
            </a:r>
          </a:p>
        </p:txBody>
      </p:sp>
      <p:sp>
        <p:nvSpPr>
          <p:cNvPr id="7" name="TextBox 6">
            <a:extLst>
              <a:ext uri="{FF2B5EF4-FFF2-40B4-BE49-F238E27FC236}">
                <a16:creationId xmlns:a16="http://schemas.microsoft.com/office/drawing/2014/main" id="{105EDD89-9D4D-9DC4-9287-6BD708EC1077}"/>
              </a:ext>
            </a:extLst>
          </p:cNvPr>
          <p:cNvSpPr txBox="1"/>
          <p:nvPr/>
        </p:nvSpPr>
        <p:spPr>
          <a:xfrm>
            <a:off x="4348066" y="5371256"/>
            <a:ext cx="6125546" cy="646331"/>
          </a:xfrm>
          <a:prstGeom prst="rect">
            <a:avLst/>
          </a:prstGeom>
          <a:noFill/>
        </p:spPr>
        <p:txBody>
          <a:bodyPr wrap="square">
            <a:spAutoFit/>
          </a:bodyPr>
          <a:lstStyle/>
          <a:p>
            <a:pPr marL="457200" lvl="1" indent="0" fontAlgn="base">
              <a:buNone/>
            </a:pPr>
            <a:r>
              <a:rPr lang="en-US" b="1" dirty="0"/>
              <a:t>O/P: (For Value 3)</a:t>
            </a:r>
          </a:p>
          <a:p>
            <a:pPr marL="457200" lvl="1" indent="0" fontAlgn="base">
              <a:buNone/>
            </a:pPr>
            <a:r>
              <a:rPr lang="en-US" dirty="0"/>
              <a:t>Error Occur</a:t>
            </a:r>
          </a:p>
        </p:txBody>
      </p:sp>
    </p:spTree>
    <p:extLst>
      <p:ext uri="{BB962C8B-B14F-4D97-AF65-F5344CB8AC3E}">
        <p14:creationId xmlns:p14="http://schemas.microsoft.com/office/powerpoint/2010/main" val="4276621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3" grpId="0"/>
      <p:bldP spid="7" grpId="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 Exception Example</a:t>
            </a:r>
          </a:p>
        </p:txBody>
      </p:sp>
      <p:sp>
        <p:nvSpPr>
          <p:cNvPr id="4" name="Rectangle 3">
            <a:extLst>
              <a:ext uri="{FF2B5EF4-FFF2-40B4-BE49-F238E27FC236}">
                <a16:creationId xmlns:a16="http://schemas.microsoft.com/office/drawing/2014/main" id="{784C4198-21B7-8964-A3B5-4204E4C51D0F}"/>
              </a:ext>
            </a:extLst>
          </p:cNvPr>
          <p:cNvSpPr/>
          <p:nvPr/>
        </p:nvSpPr>
        <p:spPr>
          <a:xfrm>
            <a:off x="996105" y="1194569"/>
            <a:ext cx="10129096" cy="2885405"/>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PROCEDURE</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Sample_Proc</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	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Salary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FirstName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WorkerID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101  </a:t>
            </a:r>
          </a:p>
          <a:p>
            <a:r>
              <a:rPr lang="en-GB" sz="1650" dirty="0">
                <a:solidFill>
                  <a:srgbClr val="0000FF"/>
                </a:solidFill>
                <a:latin typeface="Consolas" panose="020B0609020204030204" pitchFamily="49" charset="0"/>
              </a:rPr>
              <a:t>	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	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000000"/>
                </a:solidFill>
                <a:latin typeface="Consolas" panose="020B0609020204030204" pitchFamily="49" charset="0"/>
              </a:rPr>
              <a:t>  </a:t>
            </a: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ERROR_PROCEDURE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ProcName</a:t>
            </a:r>
            <a:r>
              <a:rPr lang="en-US" sz="1650" dirty="0">
                <a:solidFill>
                  <a:srgbClr val="808080"/>
                </a:solidFill>
                <a:latin typeface="Consolas" panose="020B0609020204030204" pitchFamily="49" charset="0"/>
              </a:rPr>
              <a:t>;</a:t>
            </a: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ERROR_MESSAGE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Message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	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p>
        </p:txBody>
      </p:sp>
      <p:sp>
        <p:nvSpPr>
          <p:cNvPr id="5" name="Rectangle 4">
            <a:extLst>
              <a:ext uri="{FF2B5EF4-FFF2-40B4-BE49-F238E27FC236}">
                <a16:creationId xmlns:a16="http://schemas.microsoft.com/office/drawing/2014/main" id="{1191F4B8-5355-C9CF-D9C4-BA0D8824382C}"/>
              </a:ext>
            </a:extLst>
          </p:cNvPr>
          <p:cNvSpPr/>
          <p:nvPr/>
        </p:nvSpPr>
        <p:spPr>
          <a:xfrm>
            <a:off x="432319" y="1194569"/>
            <a:ext cx="579518" cy="2885405"/>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a16="http://schemas.microsoft.com/office/drawing/2014/main" id="{6E02CD7E-5FC1-9683-CB24-BB4E493B76C4}"/>
              </a:ext>
            </a:extLst>
          </p:cNvPr>
          <p:cNvSpPr/>
          <p:nvPr/>
        </p:nvSpPr>
        <p:spPr>
          <a:xfrm>
            <a:off x="432318" y="865385"/>
            <a:ext cx="343988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Handling Exception in Stored Procedure</a:t>
            </a:r>
          </a:p>
        </p:txBody>
      </p:sp>
      <p:sp>
        <p:nvSpPr>
          <p:cNvPr id="3" name="TextBox 2">
            <a:extLst>
              <a:ext uri="{FF2B5EF4-FFF2-40B4-BE49-F238E27FC236}">
                <a16:creationId xmlns:a16="http://schemas.microsoft.com/office/drawing/2014/main" id="{7D4BE6F7-007E-94AC-682A-8F954A7EC735}"/>
              </a:ext>
            </a:extLst>
          </p:cNvPr>
          <p:cNvSpPr txBox="1"/>
          <p:nvPr/>
        </p:nvSpPr>
        <p:spPr>
          <a:xfrm>
            <a:off x="-70094" y="4186128"/>
            <a:ext cx="7609227" cy="1200329"/>
          </a:xfrm>
          <a:prstGeom prst="rect">
            <a:avLst/>
          </a:prstGeom>
          <a:noFill/>
        </p:spPr>
        <p:txBody>
          <a:bodyPr wrap="square">
            <a:spAutoFit/>
          </a:bodyPr>
          <a:lstStyle/>
          <a:p>
            <a:pPr lvl="1" fontAlgn="base"/>
            <a:r>
              <a:rPr lang="en-GB" dirty="0">
                <a:latin typeface="Consolas" panose="020B0609020204030204" pitchFamily="49" charset="0"/>
              </a:rPr>
              <a:t>Execute Procedure : </a:t>
            </a:r>
            <a:r>
              <a:rPr lang="en-GB" dirty="0">
                <a:solidFill>
                  <a:srgbClr val="0000FF"/>
                </a:solidFill>
                <a:latin typeface="Consolas" panose="020B0609020204030204" pitchFamily="49" charset="0"/>
              </a:rPr>
              <a:t>Exec</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Sample_Proc</a:t>
            </a:r>
            <a:r>
              <a:rPr lang="en-GB" dirty="0">
                <a:solidFill>
                  <a:srgbClr val="000000"/>
                </a:solidFill>
                <a:latin typeface="Consolas" panose="020B0609020204030204" pitchFamily="49" charset="0"/>
              </a:rPr>
              <a:t> </a:t>
            </a:r>
          </a:p>
          <a:p>
            <a:pPr lvl="1" fontAlgn="base"/>
            <a:endParaRPr lang="en-GB" dirty="0">
              <a:solidFill>
                <a:srgbClr val="000000"/>
              </a:solidFill>
              <a:latin typeface="Consolas" panose="020B0609020204030204" pitchFamily="49" charset="0"/>
            </a:endParaRPr>
          </a:p>
          <a:p>
            <a:pPr lvl="1" fontAlgn="base"/>
            <a:r>
              <a:rPr lang="en-US" b="1" dirty="0"/>
              <a:t>O/P: </a:t>
            </a:r>
            <a:endParaRPr lang="en-GB" dirty="0">
              <a:solidFill>
                <a:srgbClr val="000000"/>
              </a:solidFill>
              <a:latin typeface="Consolas" panose="020B0609020204030204" pitchFamily="49" charset="0"/>
            </a:endParaRPr>
          </a:p>
          <a:p>
            <a:pPr lvl="1" fontAlgn="base"/>
            <a:r>
              <a:rPr lang="en-US" dirty="0">
                <a:solidFill>
                  <a:srgbClr val="FF0000"/>
                </a:solidFill>
                <a:latin typeface="Consolas" panose="020B0609020204030204" pitchFamily="49" charset="0"/>
              </a:rPr>
              <a:t>Error converting data type varchar to numeric.</a:t>
            </a:r>
            <a:endParaRPr lang="en-US" dirty="0">
              <a:solidFill>
                <a:srgbClr val="FF0000"/>
              </a:solidFill>
            </a:endParaRPr>
          </a:p>
        </p:txBody>
      </p:sp>
    </p:spTree>
    <p:extLst>
      <p:ext uri="{BB962C8B-B14F-4D97-AF65-F5344CB8AC3E}">
        <p14:creationId xmlns:p14="http://schemas.microsoft.com/office/powerpoint/2010/main" val="174233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3" grpId="0"/>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BA61-0ABC-85D4-3067-BF84153BB5CB}"/>
              </a:ext>
            </a:extLst>
          </p:cNvPr>
          <p:cNvSpPr>
            <a:spLocks noGrp="1"/>
          </p:cNvSpPr>
          <p:nvPr>
            <p:ph type="title"/>
          </p:nvPr>
        </p:nvSpPr>
        <p:spPr/>
        <p:txBody>
          <a:bodyPr/>
          <a:lstStyle/>
          <a:p>
            <a:r>
              <a:rPr lang="en-US" dirty="0"/>
              <a:t>@@ERROR</a:t>
            </a:r>
            <a:endParaRPr lang="en-GB" dirty="0"/>
          </a:p>
        </p:txBody>
      </p:sp>
      <p:sp>
        <p:nvSpPr>
          <p:cNvPr id="3" name="Content Placeholder 2">
            <a:extLst>
              <a:ext uri="{FF2B5EF4-FFF2-40B4-BE49-F238E27FC236}">
                <a16:creationId xmlns:a16="http://schemas.microsoft.com/office/drawing/2014/main" id="{05504016-A3A7-2E5C-9AB3-DFDD349BEBB8}"/>
              </a:ext>
            </a:extLst>
          </p:cNvPr>
          <p:cNvSpPr>
            <a:spLocks noGrp="1"/>
          </p:cNvSpPr>
          <p:nvPr>
            <p:ph idx="1"/>
          </p:nvPr>
        </p:nvSpPr>
        <p:spPr>
          <a:xfrm>
            <a:off x="131181" y="863444"/>
            <a:ext cx="5964820" cy="5590565"/>
          </a:xfrm>
        </p:spPr>
        <p:txBody>
          <a:bodyPr/>
          <a:lstStyle/>
          <a:p>
            <a:r>
              <a:rPr lang="en-US" dirty="0"/>
              <a:t>@@ERROR return the error number for last executed T-SQL statements. </a:t>
            </a:r>
          </a:p>
          <a:p>
            <a:r>
              <a:rPr lang="en-US" dirty="0"/>
              <a:t>It returns 0 if the previous Transact-SQL statement encountered no errors else return an error number.</a:t>
            </a: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pPr marL="0" indent="0">
              <a:buNone/>
            </a:pPr>
            <a:endParaRPr lang="en-GB" sz="14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47C81B89-89C3-64A4-077E-7E689C7DA585}"/>
              </a:ext>
            </a:extLst>
          </p:cNvPr>
          <p:cNvSpPr txBox="1"/>
          <p:nvPr/>
        </p:nvSpPr>
        <p:spPr>
          <a:xfrm>
            <a:off x="6921985" y="2781972"/>
            <a:ext cx="5138834" cy="3139321"/>
          </a:xfrm>
          <a:prstGeom prst="rect">
            <a:avLst/>
          </a:prstGeom>
          <a:noFill/>
        </p:spPr>
        <p:txBody>
          <a:bodyPr wrap="square">
            <a:spAutoFit/>
          </a:bodyPr>
          <a:lstStyle/>
          <a:p>
            <a:r>
              <a:rPr lang="en-GB" sz="1800" b="1" dirty="0">
                <a:solidFill>
                  <a:srgbClr val="000000"/>
                </a:solidFill>
                <a:latin typeface="Consolas" panose="020B0609020204030204" pitchFamily="49" charset="0"/>
              </a:rPr>
              <a:t>O/P</a:t>
            </a:r>
            <a:r>
              <a:rPr lang="en-GB" sz="1800" dirty="0">
                <a:solidFill>
                  <a:srgbClr val="000000"/>
                </a:solidFill>
                <a:latin typeface="Consolas" panose="020B0609020204030204" pitchFamily="49" charset="0"/>
              </a:rPr>
              <a:t>:</a:t>
            </a:r>
          </a:p>
          <a:p>
            <a:r>
              <a:rPr lang="en-US" i="1" dirty="0">
                <a:solidFill>
                  <a:srgbClr val="FF0000"/>
                </a:solidFill>
                <a:latin typeface="open sans" panose="020B0606030504020204" pitchFamily="34" charset="0"/>
              </a:rPr>
              <a:t>Msg </a:t>
            </a:r>
            <a:r>
              <a:rPr lang="en-US" b="1" i="1" dirty="0">
                <a:solidFill>
                  <a:srgbClr val="FF0000"/>
                </a:solidFill>
                <a:latin typeface="open sans" panose="020B0606030504020204" pitchFamily="34" charset="0"/>
              </a:rPr>
              <a:t>547</a:t>
            </a:r>
            <a:r>
              <a:rPr lang="en-US" i="1" dirty="0">
                <a:solidFill>
                  <a:srgbClr val="FF0000"/>
                </a:solidFill>
                <a:latin typeface="open sans" panose="020B0606030504020204" pitchFamily="34" charset="0"/>
              </a:rPr>
              <a:t>, Level 16, State 0, Line 1</a:t>
            </a:r>
            <a:endParaRPr lang="en-US" dirty="0">
              <a:solidFill>
                <a:srgbClr val="FF0000"/>
              </a:solidFill>
              <a:latin typeface="open sans" panose="020B0606030504020204" pitchFamily="34" charset="0"/>
            </a:endParaRPr>
          </a:p>
          <a:p>
            <a:r>
              <a:rPr lang="en-US" i="1" dirty="0">
                <a:solidFill>
                  <a:srgbClr val="FF0000"/>
                </a:solidFill>
                <a:latin typeface="open sans" panose="020B0606030504020204" pitchFamily="34" charset="0"/>
              </a:rPr>
              <a:t>The UPDATE statement conflicted with the CHECK constraint "CK__Employee__Salary__68487DD7". The conflict occurred in database "</a:t>
            </a:r>
            <a:r>
              <a:rPr lang="en-US" i="1" dirty="0" err="1">
                <a:solidFill>
                  <a:srgbClr val="FF0000"/>
                </a:solidFill>
                <a:latin typeface="open sans" panose="020B0606030504020204" pitchFamily="34" charset="0"/>
              </a:rPr>
              <a:t>Home_Management</a:t>
            </a:r>
            <a:r>
              <a:rPr lang="en-US" i="1" dirty="0">
                <a:solidFill>
                  <a:srgbClr val="FF0000"/>
                </a:solidFill>
                <a:latin typeface="open sans" panose="020B0606030504020204" pitchFamily="34" charset="0"/>
              </a:rPr>
              <a:t>", table "</a:t>
            </a:r>
            <a:r>
              <a:rPr lang="en-US" i="1" dirty="0" err="1">
                <a:solidFill>
                  <a:srgbClr val="FF0000"/>
                </a:solidFill>
                <a:latin typeface="open sans" panose="020B0606030504020204" pitchFamily="34" charset="0"/>
              </a:rPr>
              <a:t>dbo.Employee</a:t>
            </a:r>
            <a:r>
              <a:rPr lang="en-US" i="1" dirty="0">
                <a:solidFill>
                  <a:srgbClr val="FF0000"/>
                </a:solidFill>
                <a:latin typeface="open sans" panose="020B0606030504020204" pitchFamily="34" charset="0"/>
              </a:rPr>
              <a:t>", column 'Salary'.</a:t>
            </a:r>
            <a:endParaRPr lang="en-US" dirty="0">
              <a:solidFill>
                <a:srgbClr val="FF0000"/>
              </a:solidFill>
              <a:latin typeface="open sans" panose="020B0606030504020204" pitchFamily="34" charset="0"/>
            </a:endParaRPr>
          </a:p>
          <a:p>
            <a:r>
              <a:rPr lang="en-US" dirty="0">
                <a:solidFill>
                  <a:srgbClr val="FF0000"/>
                </a:solidFill>
                <a:latin typeface="open sans" panose="020B0606030504020204" pitchFamily="34" charset="0"/>
              </a:rPr>
              <a:t>The statement has been terminated.</a:t>
            </a:r>
            <a:br>
              <a:rPr lang="en-US" dirty="0">
                <a:solidFill>
                  <a:srgbClr val="FF0000"/>
                </a:solidFill>
                <a:latin typeface="open sans" panose="020B0606030504020204" pitchFamily="34" charset="0"/>
              </a:rPr>
            </a:br>
            <a:br>
              <a:rPr lang="en-US" dirty="0">
                <a:solidFill>
                  <a:srgbClr val="212121"/>
                </a:solidFill>
                <a:latin typeface="open sans" panose="020B0606030504020204" pitchFamily="34" charset="0"/>
              </a:rPr>
            </a:br>
            <a:r>
              <a:rPr lang="en-US" b="1" dirty="0">
                <a:solidFill>
                  <a:srgbClr val="212121"/>
                </a:solidFill>
                <a:latin typeface="open sans" panose="020B0606030504020204" pitchFamily="34" charset="0"/>
              </a:rPr>
              <a:t>A check constraint violation occurred.</a:t>
            </a:r>
            <a:endParaRPr lang="en-US" dirty="0">
              <a:solidFill>
                <a:srgbClr val="212121"/>
              </a:solidFill>
              <a:latin typeface="open sans" panose="020B0606030504020204" pitchFamily="34" charset="0"/>
            </a:endParaRPr>
          </a:p>
          <a:p>
            <a:endParaRPr lang="en-GB" sz="1800" dirty="0">
              <a:solidFill>
                <a:srgbClr val="000000"/>
              </a:solidFill>
              <a:latin typeface="Consolas" panose="020B0609020204030204" pitchFamily="49" charset="0"/>
            </a:endParaRPr>
          </a:p>
        </p:txBody>
      </p:sp>
      <p:sp>
        <p:nvSpPr>
          <p:cNvPr id="4" name="Rectangle 3">
            <a:extLst>
              <a:ext uri="{FF2B5EF4-FFF2-40B4-BE49-F238E27FC236}">
                <a16:creationId xmlns:a16="http://schemas.microsoft.com/office/drawing/2014/main" id="{6BD1329B-00AB-BF14-D651-805980AD5447}"/>
              </a:ext>
            </a:extLst>
          </p:cNvPr>
          <p:cNvSpPr/>
          <p:nvPr/>
        </p:nvSpPr>
        <p:spPr>
          <a:xfrm>
            <a:off x="1008547" y="3110431"/>
            <a:ext cx="5702496" cy="1107996"/>
          </a:xfrm>
          <a:prstGeom prst="rect">
            <a:avLst/>
          </a:prstGeom>
          <a:solidFill>
            <a:schemeClr val="bg1">
              <a:lumMod val="95000"/>
            </a:schemeClr>
          </a:solidFill>
          <a:ln>
            <a:noFill/>
          </a:ln>
        </p:spPr>
        <p:txBody>
          <a:bodyPr wrap="square">
            <a:spAutoFit/>
          </a:bodyPr>
          <a:lstStyle/>
          <a:p>
            <a:r>
              <a:rPr lang="en-US" sz="1650" dirty="0">
                <a:solidFill>
                  <a:srgbClr val="FF00FF"/>
                </a:solidFill>
                <a:latin typeface="Consolas" panose="020B0609020204030204" pitchFamily="49" charset="0"/>
              </a:rPr>
              <a:t>Update</a:t>
            </a:r>
            <a:r>
              <a:rPr lang="en-US" sz="1650" dirty="0">
                <a:solidFill>
                  <a:prstClr val="black"/>
                </a:solidFill>
                <a:latin typeface="Consolas" panose="020B0609020204030204" pitchFamily="49" charset="0"/>
              </a:rPr>
              <a:t> Employee </a:t>
            </a:r>
            <a:r>
              <a:rPr lang="en-US" sz="1650" dirty="0">
                <a:solidFill>
                  <a:srgbClr val="0000FF"/>
                </a:solidFill>
                <a:latin typeface="Consolas" panose="020B0609020204030204" pitchFamily="49" charset="0"/>
              </a:rPr>
              <a:t>set</a:t>
            </a:r>
            <a:r>
              <a:rPr lang="en-US" sz="1650" dirty="0">
                <a:solidFill>
                  <a:prstClr val="black"/>
                </a:solidFill>
                <a:latin typeface="Consolas" panose="020B0609020204030204" pitchFamily="49" charset="0"/>
              </a:rPr>
              <a:t> Salary</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19000 </a:t>
            </a:r>
          </a:p>
          <a:p>
            <a:r>
              <a:rPr lang="en-US" sz="1650" dirty="0">
                <a:solidFill>
                  <a:srgbClr val="0000FF"/>
                </a:solidFill>
                <a:latin typeface="Consolas" panose="020B0609020204030204" pitchFamily="49" charset="0"/>
              </a:rPr>
              <a:t>Where</a:t>
            </a:r>
            <a:r>
              <a:rPr lang="en-US" sz="1650" dirty="0">
                <a:solidFill>
                  <a:prstClr val="black"/>
                </a:solidFill>
                <a:latin typeface="Consolas" panose="020B0609020204030204" pitchFamily="49" charset="0"/>
              </a:rPr>
              <a:t> </a:t>
            </a:r>
            <a:r>
              <a:rPr lang="en-US" sz="1650" dirty="0" err="1">
                <a:solidFill>
                  <a:prstClr val="black"/>
                </a:solidFill>
                <a:latin typeface="Consolas" panose="020B0609020204030204" pitchFamily="49" charset="0"/>
              </a:rPr>
              <a:t>Emp_IID</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5  </a:t>
            </a:r>
          </a:p>
          <a:p>
            <a:r>
              <a:rPr lang="en-GB" sz="1650" dirty="0">
                <a:solidFill>
                  <a:srgbClr val="0000FF"/>
                </a:solidFill>
                <a:latin typeface="Consolas" panose="020B0609020204030204" pitchFamily="49" charset="0"/>
              </a:rPr>
              <a:t>IF</a:t>
            </a:r>
            <a:r>
              <a:rPr lang="en-GB" sz="1650" dirty="0">
                <a:solidFill>
                  <a:prstClr val="black"/>
                </a:solidFill>
                <a:latin typeface="Consolas" panose="020B0609020204030204" pitchFamily="49" charset="0"/>
              </a:rPr>
              <a:t> </a:t>
            </a:r>
            <a:r>
              <a:rPr lang="en-GB" sz="1650" dirty="0">
                <a:solidFill>
                  <a:srgbClr val="FF00FF"/>
                </a:solidFill>
                <a:latin typeface="Consolas" panose="020B0609020204030204" pitchFamily="49" charset="0"/>
              </a:rPr>
              <a:t>@@ERROR</a:t>
            </a:r>
            <a:r>
              <a:rPr lang="en-GB" sz="1650" dirty="0">
                <a:solidFill>
                  <a:prstClr val="black"/>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547  </a:t>
            </a:r>
          </a:p>
          <a:p>
            <a:r>
              <a:rPr lang="en-GB" sz="1650" dirty="0">
                <a:solidFill>
                  <a:srgbClr val="0000FF"/>
                </a:solidFill>
                <a:latin typeface="Consolas" panose="020B0609020204030204" pitchFamily="49" charset="0"/>
              </a:rPr>
              <a:t>PRINT</a:t>
            </a:r>
            <a:r>
              <a:rPr lang="en-GB" sz="1650" dirty="0">
                <a:solidFill>
                  <a:prstClr val="black"/>
                </a:solidFill>
                <a:latin typeface="Consolas" panose="020B0609020204030204" pitchFamily="49" charset="0"/>
              </a:rPr>
              <a:t> </a:t>
            </a:r>
            <a:r>
              <a:rPr lang="en-GB" sz="1650" dirty="0">
                <a:solidFill>
                  <a:srgbClr val="FF0000"/>
                </a:solidFill>
                <a:latin typeface="Consolas" panose="020B0609020204030204" pitchFamily="49" charset="0"/>
              </a:rPr>
              <a:t>'A check constraint violation occurred.'</a:t>
            </a:r>
            <a:r>
              <a:rPr lang="en-GB" sz="1650" dirty="0">
                <a:solidFill>
                  <a:srgbClr val="808080"/>
                </a:solidFill>
                <a:latin typeface="Consolas" panose="020B0609020204030204" pitchFamily="49" charset="0"/>
              </a:rPr>
              <a:t>;</a:t>
            </a:r>
          </a:p>
        </p:txBody>
      </p:sp>
      <p:sp>
        <p:nvSpPr>
          <p:cNvPr id="6" name="Rectangle 5">
            <a:extLst>
              <a:ext uri="{FF2B5EF4-FFF2-40B4-BE49-F238E27FC236}">
                <a16:creationId xmlns:a16="http://schemas.microsoft.com/office/drawing/2014/main" id="{751DE1C1-8715-92A3-768C-67989D59E3F4}"/>
              </a:ext>
            </a:extLst>
          </p:cNvPr>
          <p:cNvSpPr/>
          <p:nvPr/>
        </p:nvSpPr>
        <p:spPr>
          <a:xfrm>
            <a:off x="444761" y="3110431"/>
            <a:ext cx="579518" cy="1107996"/>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p:txBody>
      </p:sp>
      <p:sp>
        <p:nvSpPr>
          <p:cNvPr id="7" name="Rectangle: Top Corners Rounded 6">
            <a:extLst>
              <a:ext uri="{FF2B5EF4-FFF2-40B4-BE49-F238E27FC236}">
                <a16:creationId xmlns:a16="http://schemas.microsoft.com/office/drawing/2014/main" id="{3C5BFDCD-1E98-F044-22BB-16207F348FC3}"/>
              </a:ext>
            </a:extLst>
          </p:cNvPr>
          <p:cNvSpPr/>
          <p:nvPr/>
        </p:nvSpPr>
        <p:spPr>
          <a:xfrm>
            <a:off x="444760" y="2781247"/>
            <a:ext cx="92164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@@Error</a:t>
            </a:r>
          </a:p>
        </p:txBody>
      </p:sp>
    </p:spTree>
    <p:extLst>
      <p:ext uri="{BB962C8B-B14F-4D97-AF65-F5344CB8AC3E}">
        <p14:creationId xmlns:p14="http://schemas.microsoft.com/office/powerpoint/2010/main" val="912684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uiExpand="1" build="p" animBg="1"/>
      <p:bldP spid="6" grpId="0" animBg="1"/>
      <p:bldP spid="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BA61-0ABC-85D4-3067-BF84153BB5CB}"/>
              </a:ext>
            </a:extLst>
          </p:cNvPr>
          <p:cNvSpPr>
            <a:spLocks noGrp="1"/>
          </p:cNvSpPr>
          <p:nvPr>
            <p:ph type="title"/>
          </p:nvPr>
        </p:nvSpPr>
        <p:spPr/>
        <p:txBody>
          <a:bodyPr/>
          <a:lstStyle/>
          <a:p>
            <a:r>
              <a:rPr lang="en-US" dirty="0"/>
              <a:t>ERROR_NUMBER()</a:t>
            </a:r>
            <a:endParaRPr lang="en-GB" dirty="0"/>
          </a:p>
        </p:txBody>
      </p:sp>
      <p:sp>
        <p:nvSpPr>
          <p:cNvPr id="3" name="Content Placeholder 2">
            <a:extLst>
              <a:ext uri="{FF2B5EF4-FFF2-40B4-BE49-F238E27FC236}">
                <a16:creationId xmlns:a16="http://schemas.microsoft.com/office/drawing/2014/main" id="{05504016-A3A7-2E5C-9AB3-DFDD349BEBB8}"/>
              </a:ext>
            </a:extLst>
          </p:cNvPr>
          <p:cNvSpPr>
            <a:spLocks noGrp="1"/>
          </p:cNvSpPr>
          <p:nvPr>
            <p:ph idx="1"/>
          </p:nvPr>
        </p:nvSpPr>
        <p:spPr>
          <a:xfrm>
            <a:off x="131181" y="863444"/>
            <a:ext cx="11895978" cy="5590565"/>
          </a:xfrm>
        </p:spPr>
        <p:txBody>
          <a:bodyPr/>
          <a:lstStyle/>
          <a:p>
            <a:r>
              <a:rPr lang="en-US" dirty="0"/>
              <a:t>ERROR_NUMBER() returns the error number that caused the error. It returns zero if called outside the catch block.</a:t>
            </a: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pPr marL="0" indent="0">
              <a:buNone/>
            </a:pPr>
            <a:endParaRPr lang="en-GB" sz="1400" dirty="0">
              <a:solidFill>
                <a:srgbClr val="000000"/>
              </a:solidFill>
              <a:latin typeface="Consolas" panose="020B0609020204030204" pitchFamily="49" charset="0"/>
            </a:endParaRPr>
          </a:p>
        </p:txBody>
      </p:sp>
      <p:sp>
        <p:nvSpPr>
          <p:cNvPr id="5" name="TextBox 4">
            <a:extLst>
              <a:ext uri="{FF2B5EF4-FFF2-40B4-BE49-F238E27FC236}">
                <a16:creationId xmlns:a16="http://schemas.microsoft.com/office/drawing/2014/main" id="{47C81B89-89C3-64A4-077E-7E689C7DA585}"/>
              </a:ext>
            </a:extLst>
          </p:cNvPr>
          <p:cNvSpPr txBox="1"/>
          <p:nvPr/>
        </p:nvSpPr>
        <p:spPr>
          <a:xfrm>
            <a:off x="7053166" y="1978815"/>
            <a:ext cx="5138834" cy="923330"/>
          </a:xfrm>
          <a:prstGeom prst="rect">
            <a:avLst/>
          </a:prstGeom>
          <a:noFill/>
        </p:spPr>
        <p:txBody>
          <a:bodyPr wrap="square">
            <a:spAutoFit/>
          </a:bodyPr>
          <a:lstStyle/>
          <a:p>
            <a:r>
              <a:rPr lang="en-GB" sz="1800" b="1" dirty="0">
                <a:solidFill>
                  <a:srgbClr val="000000"/>
                </a:solidFill>
                <a:latin typeface="Consolas" panose="020B0609020204030204" pitchFamily="49" charset="0"/>
              </a:rPr>
              <a:t>O/P</a:t>
            </a:r>
            <a:r>
              <a:rPr lang="en-GB" sz="1800"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Error No </a:t>
            </a:r>
          </a:p>
          <a:p>
            <a:r>
              <a:rPr lang="en-GB" dirty="0">
                <a:solidFill>
                  <a:srgbClr val="000000"/>
                </a:solidFill>
                <a:latin typeface="Consolas" panose="020B0609020204030204" pitchFamily="49" charset="0"/>
              </a:rPr>
              <a:t>547</a:t>
            </a:r>
          </a:p>
        </p:txBody>
      </p:sp>
      <p:sp>
        <p:nvSpPr>
          <p:cNvPr id="4" name="Rectangle 3">
            <a:extLst>
              <a:ext uri="{FF2B5EF4-FFF2-40B4-BE49-F238E27FC236}">
                <a16:creationId xmlns:a16="http://schemas.microsoft.com/office/drawing/2014/main" id="{6BD1329B-00AB-BF14-D651-805980AD5447}"/>
              </a:ext>
            </a:extLst>
          </p:cNvPr>
          <p:cNvSpPr/>
          <p:nvPr/>
        </p:nvSpPr>
        <p:spPr>
          <a:xfrm>
            <a:off x="1045869" y="2307999"/>
            <a:ext cx="5702496" cy="1869743"/>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US" sz="1650" dirty="0">
                <a:solidFill>
                  <a:srgbClr val="FF00FF"/>
                </a:solidFill>
                <a:latin typeface="Consolas" panose="020B0609020204030204" pitchFamily="49" charset="0"/>
              </a:rPr>
              <a:t>	Update</a:t>
            </a:r>
            <a:r>
              <a:rPr lang="en-US" sz="1650" dirty="0">
                <a:solidFill>
                  <a:prstClr val="black"/>
                </a:solidFill>
                <a:latin typeface="Consolas" panose="020B0609020204030204" pitchFamily="49" charset="0"/>
              </a:rPr>
              <a:t> Employee </a:t>
            </a:r>
            <a:r>
              <a:rPr lang="en-US" sz="1650" dirty="0">
                <a:solidFill>
                  <a:srgbClr val="0000FF"/>
                </a:solidFill>
                <a:latin typeface="Consolas" panose="020B0609020204030204" pitchFamily="49" charset="0"/>
              </a:rPr>
              <a:t>set</a:t>
            </a:r>
            <a:r>
              <a:rPr lang="en-US" sz="1650" dirty="0">
                <a:solidFill>
                  <a:prstClr val="black"/>
                </a:solidFill>
                <a:latin typeface="Consolas" panose="020B0609020204030204" pitchFamily="49" charset="0"/>
              </a:rPr>
              <a:t> Salary</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19000 </a:t>
            </a:r>
          </a:p>
          <a:p>
            <a:r>
              <a:rPr lang="en-US" sz="1650" dirty="0">
                <a:solidFill>
                  <a:srgbClr val="0000FF"/>
                </a:solidFill>
                <a:latin typeface="Consolas" panose="020B0609020204030204" pitchFamily="49" charset="0"/>
              </a:rPr>
              <a:t>	Where</a:t>
            </a:r>
            <a:r>
              <a:rPr lang="en-US" sz="1650" dirty="0">
                <a:solidFill>
                  <a:prstClr val="black"/>
                </a:solidFill>
                <a:latin typeface="Consolas" panose="020B0609020204030204" pitchFamily="49" charset="0"/>
              </a:rPr>
              <a:t> </a:t>
            </a:r>
            <a:r>
              <a:rPr lang="en-US" sz="1650" dirty="0" err="1">
                <a:solidFill>
                  <a:prstClr val="black"/>
                </a:solidFill>
                <a:latin typeface="Consolas" panose="020B0609020204030204" pitchFamily="49" charset="0"/>
              </a:rPr>
              <a:t>Emp_IID</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5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SELECT</a:t>
            </a:r>
            <a:r>
              <a:rPr lang="en-US" sz="1650" dirty="0">
                <a:solidFill>
                  <a:prstClr val="black"/>
                </a:solidFill>
                <a:latin typeface="Consolas" panose="020B0609020204030204" pitchFamily="49" charset="0"/>
              </a:rPr>
              <a:t> </a:t>
            </a:r>
            <a:r>
              <a:rPr lang="en-US" sz="1650" dirty="0">
                <a:solidFill>
                  <a:srgbClr val="FF00FF"/>
                </a:solidFill>
                <a:latin typeface="Consolas" panose="020B0609020204030204" pitchFamily="49" charset="0"/>
              </a:rPr>
              <a:t>ERROR_NUMBER</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r>
              <a:rPr lang="en-US" sz="1650" dirty="0">
                <a:solidFill>
                  <a:srgbClr val="0000FF"/>
                </a:solidFill>
                <a:latin typeface="Consolas" panose="020B0609020204030204" pitchFamily="49" charset="0"/>
              </a:rPr>
              <a:t>AS </a:t>
            </a:r>
            <a:r>
              <a:rPr lang="en-US" sz="1650" dirty="0" err="1">
                <a:solidFill>
                  <a:prstClr val="black"/>
                </a:solidFill>
                <a:latin typeface="Consolas" panose="020B0609020204030204" pitchFamily="49" charset="0"/>
              </a:rPr>
              <a:t>ErrorNo</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p:txBody>
      </p:sp>
      <p:sp>
        <p:nvSpPr>
          <p:cNvPr id="6" name="Rectangle 5">
            <a:extLst>
              <a:ext uri="{FF2B5EF4-FFF2-40B4-BE49-F238E27FC236}">
                <a16:creationId xmlns:a16="http://schemas.microsoft.com/office/drawing/2014/main" id="{751DE1C1-8715-92A3-768C-67989D59E3F4}"/>
              </a:ext>
            </a:extLst>
          </p:cNvPr>
          <p:cNvSpPr/>
          <p:nvPr/>
        </p:nvSpPr>
        <p:spPr>
          <a:xfrm>
            <a:off x="482083" y="2307999"/>
            <a:ext cx="579518" cy="1869743"/>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p:txBody>
      </p:sp>
      <p:sp>
        <p:nvSpPr>
          <p:cNvPr id="7" name="Rectangle: Top Corners Rounded 6">
            <a:extLst>
              <a:ext uri="{FF2B5EF4-FFF2-40B4-BE49-F238E27FC236}">
                <a16:creationId xmlns:a16="http://schemas.microsoft.com/office/drawing/2014/main" id="{3C5BFDCD-1E98-F044-22BB-16207F348FC3}"/>
              </a:ext>
            </a:extLst>
          </p:cNvPr>
          <p:cNvSpPr/>
          <p:nvPr/>
        </p:nvSpPr>
        <p:spPr>
          <a:xfrm>
            <a:off x="482081" y="1978815"/>
            <a:ext cx="158931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Error_Number</a:t>
            </a:r>
            <a:r>
              <a:rPr lang="en-US" sz="1600" dirty="0">
                <a:solidFill>
                  <a:schemeClr val="bg1"/>
                </a:solidFill>
              </a:rPr>
              <a:t> ( )</a:t>
            </a:r>
          </a:p>
        </p:txBody>
      </p:sp>
    </p:spTree>
    <p:extLst>
      <p:ext uri="{BB962C8B-B14F-4D97-AF65-F5344CB8AC3E}">
        <p14:creationId xmlns:p14="http://schemas.microsoft.com/office/powerpoint/2010/main" val="238664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4" grpId="0" uiExpand="1" build="p" animBg="1"/>
      <p:bldP spid="6" grpId="0" animBg="1"/>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Join </a:t>
            </a:r>
          </a:p>
        </p:txBody>
      </p:sp>
      <p:sp>
        <p:nvSpPr>
          <p:cNvPr id="5" name="Text Placeholder 4"/>
          <p:cNvSpPr>
            <a:spLocks noGrp="1"/>
          </p:cNvSpPr>
          <p:nvPr>
            <p:ph type="body" idx="1"/>
          </p:nvPr>
        </p:nvSpPr>
        <p:spPr/>
        <p:txBody>
          <a:bodyPr/>
          <a:lstStyle/>
          <a:p>
            <a:r>
              <a:rPr lang="en-US" dirty="0"/>
              <a:t>Section - 2</a:t>
            </a:r>
          </a:p>
          <a:p>
            <a:endParaRPr lang="en-US" dirty="0"/>
          </a:p>
        </p:txBody>
      </p:sp>
    </p:spTree>
    <p:extLst>
      <p:ext uri="{BB962C8B-B14F-4D97-AF65-F5344CB8AC3E}">
        <p14:creationId xmlns:p14="http://schemas.microsoft.com/office/powerpoint/2010/main" val="291323782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1108-83A0-847F-ED4F-1EFE6FF2E076}"/>
              </a:ext>
            </a:extLst>
          </p:cNvPr>
          <p:cNvSpPr>
            <a:spLocks noGrp="1"/>
          </p:cNvSpPr>
          <p:nvPr>
            <p:ph type="title"/>
          </p:nvPr>
        </p:nvSpPr>
        <p:spPr/>
        <p:txBody>
          <a:bodyPr/>
          <a:lstStyle/>
          <a:p>
            <a:r>
              <a:rPr lang="en-GB" dirty="0"/>
              <a:t>@@ERROR </a:t>
            </a:r>
            <a:r>
              <a:rPr lang="en-GB" b="0" dirty="0"/>
              <a:t>v/s</a:t>
            </a:r>
            <a:r>
              <a:rPr lang="en-GB" dirty="0"/>
              <a:t> ERROR_NUMBER ()</a:t>
            </a:r>
          </a:p>
        </p:txBody>
      </p:sp>
      <p:sp>
        <p:nvSpPr>
          <p:cNvPr id="3" name="Content Placeholder 2">
            <a:extLst>
              <a:ext uri="{FF2B5EF4-FFF2-40B4-BE49-F238E27FC236}">
                <a16:creationId xmlns:a16="http://schemas.microsoft.com/office/drawing/2014/main" id="{8A871012-7A33-073F-07A5-AEFCCBD28F0A}"/>
              </a:ext>
            </a:extLst>
          </p:cNvPr>
          <p:cNvSpPr>
            <a:spLocks noGrp="1"/>
          </p:cNvSpPr>
          <p:nvPr>
            <p:ph idx="1"/>
          </p:nvPr>
        </p:nvSpPr>
        <p:spPr/>
        <p:txBody>
          <a:bodyPr/>
          <a:lstStyle/>
          <a:p>
            <a:r>
              <a:rPr lang="en-US" dirty="0"/>
              <a:t>ERROR_NUMBER () can only be used in a catch block, </a:t>
            </a:r>
            <a:r>
              <a:rPr lang="en-US" b="1" dirty="0"/>
              <a:t>outside a catch block it returns Null </a:t>
            </a:r>
            <a:r>
              <a:rPr lang="en-US" dirty="0">
                <a:solidFill>
                  <a:schemeClr val="tx2">
                    <a:lumMod val="75000"/>
                  </a:schemeClr>
                </a:solidFill>
              </a:rPr>
              <a:t>but @@ERROR can be used inside or outside the catch block.</a:t>
            </a:r>
          </a:p>
          <a:p>
            <a:r>
              <a:rPr lang="en-US" dirty="0"/>
              <a:t>ERROR_NUMBER is a contrast to @@ERROR, that only returns the error number in the statement immediately after the one that causes an error, or the first statement of a CATCH block.</a:t>
            </a:r>
          </a:p>
          <a:p>
            <a:pPr marL="544512" lvl="1" indent="0">
              <a:lnSpc>
                <a:spcPct val="100000"/>
              </a:lnSpc>
              <a:buNone/>
            </a:pPr>
            <a:endParaRPr lang="en-GB" dirty="0">
              <a:solidFill>
                <a:srgbClr val="0000FF"/>
              </a:solidFill>
              <a:latin typeface="Consolas" panose="020B0609020204030204" pitchFamily="49" charset="0"/>
            </a:endParaRPr>
          </a:p>
          <a:p>
            <a:pPr marL="544512" lvl="1" indent="0">
              <a:lnSpc>
                <a:spcPct val="100000"/>
              </a:lnSpc>
              <a:buNone/>
            </a:pPr>
            <a:endParaRPr lang="en-GB" dirty="0">
              <a:solidFill>
                <a:srgbClr val="0000FF"/>
              </a:solidFill>
              <a:latin typeface="Consolas" panose="020B0609020204030204" pitchFamily="49" charset="0"/>
            </a:endParaRPr>
          </a:p>
          <a:p>
            <a:pPr marL="544512" lvl="1" indent="0">
              <a:lnSpc>
                <a:spcPct val="100000"/>
              </a:lnSpc>
              <a:buNone/>
            </a:pPr>
            <a:endParaRPr lang="en-GB" dirty="0">
              <a:solidFill>
                <a:srgbClr val="0000FF"/>
              </a:solidFill>
              <a:latin typeface="Consolas" panose="020B0609020204030204" pitchFamily="49" charset="0"/>
            </a:endParaRPr>
          </a:p>
          <a:p>
            <a:pPr marL="544512" lvl="1" indent="0">
              <a:lnSpc>
                <a:spcPct val="100000"/>
              </a:lnSpc>
              <a:buNone/>
            </a:pPr>
            <a:endParaRPr lang="en-GB" dirty="0">
              <a:solidFill>
                <a:srgbClr val="0000FF"/>
              </a:solidFill>
              <a:latin typeface="Consolas" panose="020B0609020204030204" pitchFamily="49" charset="0"/>
            </a:endParaRPr>
          </a:p>
          <a:p>
            <a:endParaRPr lang="en-GB" dirty="0"/>
          </a:p>
        </p:txBody>
      </p:sp>
      <p:sp>
        <p:nvSpPr>
          <p:cNvPr id="4" name="Rectangle 3">
            <a:extLst>
              <a:ext uri="{FF2B5EF4-FFF2-40B4-BE49-F238E27FC236}">
                <a16:creationId xmlns:a16="http://schemas.microsoft.com/office/drawing/2014/main" id="{352718A5-0EE1-70EC-FD68-55812959BB3A}"/>
              </a:ext>
            </a:extLst>
          </p:cNvPr>
          <p:cNvSpPr/>
          <p:nvPr/>
        </p:nvSpPr>
        <p:spPr>
          <a:xfrm>
            <a:off x="1083190" y="2877166"/>
            <a:ext cx="6726532" cy="1869743"/>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pPr marL="87312"/>
            <a:r>
              <a:rPr lang="en-US" sz="1650" dirty="0">
                <a:solidFill>
                  <a:srgbClr val="FF00FF"/>
                </a:solidFill>
                <a:latin typeface="Consolas" panose="020B0609020204030204" pitchFamily="49" charset="0"/>
              </a:rPr>
              <a:t>	Update</a:t>
            </a:r>
            <a:r>
              <a:rPr lang="en-US" sz="1650" dirty="0">
                <a:solidFill>
                  <a:prstClr val="black"/>
                </a:solidFill>
                <a:latin typeface="Consolas" panose="020B0609020204030204" pitchFamily="49" charset="0"/>
              </a:rPr>
              <a:t> Employee </a:t>
            </a:r>
            <a:r>
              <a:rPr lang="en-US" sz="1650" dirty="0">
                <a:solidFill>
                  <a:srgbClr val="0000FF"/>
                </a:solidFill>
                <a:latin typeface="Consolas" panose="020B0609020204030204" pitchFamily="49" charset="0"/>
              </a:rPr>
              <a:t>set</a:t>
            </a:r>
            <a:r>
              <a:rPr lang="en-US" sz="1650" dirty="0">
                <a:solidFill>
                  <a:prstClr val="black"/>
                </a:solidFill>
                <a:latin typeface="Consolas" panose="020B0609020204030204" pitchFamily="49" charset="0"/>
              </a:rPr>
              <a:t> Salary</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19000 </a:t>
            </a:r>
            <a:r>
              <a:rPr lang="en-US" sz="1650" dirty="0">
                <a:solidFill>
                  <a:srgbClr val="0000FF"/>
                </a:solidFill>
                <a:latin typeface="Consolas" panose="020B0609020204030204" pitchFamily="49" charset="0"/>
              </a:rPr>
              <a:t>Where</a:t>
            </a:r>
            <a:r>
              <a:rPr lang="en-US" sz="1650" dirty="0">
                <a:solidFill>
                  <a:prstClr val="black"/>
                </a:solidFill>
                <a:latin typeface="Consolas" panose="020B0609020204030204" pitchFamily="49" charset="0"/>
              </a:rPr>
              <a:t> </a:t>
            </a:r>
            <a:r>
              <a:rPr lang="en-US" sz="1650" dirty="0" err="1">
                <a:solidFill>
                  <a:prstClr val="black"/>
                </a:solidFill>
                <a:latin typeface="Consolas" panose="020B0609020204030204" pitchFamily="49" charset="0"/>
              </a:rPr>
              <a:t>Emp_IID</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5  </a:t>
            </a:r>
          </a:p>
          <a:p>
            <a:pPr marL="87312"/>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pPr marL="87312"/>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prstClr val="black"/>
                </a:solidFill>
                <a:latin typeface="Consolas" panose="020B0609020204030204" pitchFamily="49" charset="0"/>
              </a:rPr>
              <a:t>  </a:t>
            </a:r>
          </a:p>
          <a:p>
            <a:pPr marL="87312"/>
            <a:r>
              <a:rPr lang="en-US" sz="1650" dirty="0">
                <a:solidFill>
                  <a:srgbClr val="0000FF"/>
                </a:solidFill>
                <a:latin typeface="Consolas" panose="020B0609020204030204" pitchFamily="49" charset="0"/>
              </a:rPr>
              <a:t>	SELECT</a:t>
            </a:r>
            <a:r>
              <a:rPr lang="en-US" sz="1650" dirty="0">
                <a:solidFill>
                  <a:prstClr val="black"/>
                </a:solidFill>
                <a:latin typeface="Consolas" panose="020B0609020204030204" pitchFamily="49" charset="0"/>
              </a:rPr>
              <a:t> </a:t>
            </a:r>
            <a:r>
              <a:rPr lang="en-US" sz="1650" dirty="0">
                <a:solidFill>
                  <a:srgbClr val="FF00FF"/>
                </a:solidFill>
                <a:latin typeface="Consolas" panose="020B0609020204030204" pitchFamily="49" charset="0"/>
              </a:rPr>
              <a:t>ERROR_NUMBER</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prstClr val="black"/>
                </a:solidFill>
                <a:latin typeface="Consolas" panose="020B0609020204030204" pitchFamily="49" charset="0"/>
              </a:rPr>
              <a:t> </a:t>
            </a:r>
            <a:r>
              <a:rPr lang="en-US" sz="1650" dirty="0" err="1">
                <a:solidFill>
                  <a:prstClr val="black"/>
                </a:solidFill>
                <a:latin typeface="Consolas" panose="020B0609020204030204" pitchFamily="49" charset="0"/>
              </a:rPr>
              <a:t>ErrorNumber</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p>
          <a:p>
            <a:pPr marL="87312"/>
            <a:r>
              <a:rPr lang="en-GB" sz="1650" dirty="0">
                <a:solidFill>
                  <a:srgbClr val="0000FF"/>
                </a:solidFill>
                <a:latin typeface="Consolas" panose="020B0609020204030204" pitchFamily="49" charset="0"/>
              </a:rPr>
              <a:t>	PRINT</a:t>
            </a:r>
            <a:r>
              <a:rPr lang="en-GB" sz="1650" dirty="0">
                <a:solidFill>
                  <a:prstClr val="black"/>
                </a:solidFill>
                <a:latin typeface="Consolas" panose="020B0609020204030204" pitchFamily="49" charset="0"/>
              </a:rPr>
              <a:t> </a:t>
            </a:r>
            <a:r>
              <a:rPr lang="en-GB" sz="1650" dirty="0">
                <a:solidFill>
                  <a:srgbClr val="FF00FF"/>
                </a:solidFill>
                <a:latin typeface="Consolas" panose="020B0609020204030204" pitchFamily="49" charset="0"/>
              </a:rPr>
              <a:t>@@ERROR</a:t>
            </a:r>
            <a:r>
              <a:rPr lang="en-GB" sz="1650" dirty="0">
                <a:solidFill>
                  <a:prstClr val="black"/>
                </a:solidFill>
                <a:latin typeface="Consolas" panose="020B0609020204030204" pitchFamily="49" charset="0"/>
              </a:rPr>
              <a:t>  </a:t>
            </a:r>
          </a:p>
          <a:p>
            <a:pPr marL="87312"/>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p:txBody>
      </p:sp>
      <p:sp>
        <p:nvSpPr>
          <p:cNvPr id="5" name="Rectangle 4">
            <a:extLst>
              <a:ext uri="{FF2B5EF4-FFF2-40B4-BE49-F238E27FC236}">
                <a16:creationId xmlns:a16="http://schemas.microsoft.com/office/drawing/2014/main" id="{35E9BA73-4BFB-A603-73B1-0F20FEBB4D9E}"/>
              </a:ext>
            </a:extLst>
          </p:cNvPr>
          <p:cNvSpPr/>
          <p:nvPr/>
        </p:nvSpPr>
        <p:spPr>
          <a:xfrm>
            <a:off x="519404" y="2877166"/>
            <a:ext cx="579518" cy="1869743"/>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p:txBody>
      </p:sp>
      <p:sp>
        <p:nvSpPr>
          <p:cNvPr id="6" name="Rectangle: Top Corners Rounded 5">
            <a:extLst>
              <a:ext uri="{FF2B5EF4-FFF2-40B4-BE49-F238E27FC236}">
                <a16:creationId xmlns:a16="http://schemas.microsoft.com/office/drawing/2014/main" id="{24F0F8DE-21A4-919D-0BC0-F38F6AFAD4E2}"/>
              </a:ext>
            </a:extLst>
          </p:cNvPr>
          <p:cNvSpPr/>
          <p:nvPr/>
        </p:nvSpPr>
        <p:spPr>
          <a:xfrm>
            <a:off x="519402" y="2547982"/>
            <a:ext cx="26063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@@Error v/s </a:t>
            </a:r>
            <a:r>
              <a:rPr lang="en-US" sz="1600" dirty="0" err="1">
                <a:solidFill>
                  <a:schemeClr val="bg1"/>
                </a:solidFill>
              </a:rPr>
              <a:t>Error_Number</a:t>
            </a:r>
            <a:r>
              <a:rPr lang="en-US" sz="1600" dirty="0">
                <a:solidFill>
                  <a:schemeClr val="bg1"/>
                </a:solidFill>
              </a:rPr>
              <a:t> ( )</a:t>
            </a:r>
          </a:p>
        </p:txBody>
      </p:sp>
    </p:spTree>
    <p:extLst>
      <p:ext uri="{BB962C8B-B14F-4D97-AF65-F5344CB8AC3E}">
        <p14:creationId xmlns:p14="http://schemas.microsoft.com/office/powerpoint/2010/main" val="144204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BEDF-45AF-F229-AC39-62190489B5F2}"/>
              </a:ext>
            </a:extLst>
          </p:cNvPr>
          <p:cNvSpPr>
            <a:spLocks noGrp="1"/>
          </p:cNvSpPr>
          <p:nvPr>
            <p:ph type="title"/>
          </p:nvPr>
        </p:nvSpPr>
        <p:spPr/>
        <p:txBody>
          <a:bodyPr/>
          <a:lstStyle/>
          <a:p>
            <a:r>
              <a:rPr lang="en-US" dirty="0"/>
              <a:t>Handling Errors using TRY…CATCH</a:t>
            </a:r>
            <a:endParaRPr lang="en-GB" dirty="0"/>
          </a:p>
        </p:txBody>
      </p:sp>
      <p:sp>
        <p:nvSpPr>
          <p:cNvPr id="3" name="Content Placeholder 2">
            <a:extLst>
              <a:ext uri="{FF2B5EF4-FFF2-40B4-BE49-F238E27FC236}">
                <a16:creationId xmlns:a16="http://schemas.microsoft.com/office/drawing/2014/main" id="{4EDD2D5F-E338-AFFE-1815-247C766A8736}"/>
              </a:ext>
            </a:extLst>
          </p:cNvPr>
          <p:cNvSpPr>
            <a:spLocks noGrp="1"/>
          </p:cNvSpPr>
          <p:nvPr>
            <p:ph idx="1"/>
          </p:nvPr>
        </p:nvSpPr>
        <p:spPr/>
        <p:txBody>
          <a:bodyPr/>
          <a:lstStyle/>
          <a:p>
            <a:pPr marL="0" indent="0">
              <a:buNone/>
            </a:pPr>
            <a:r>
              <a:rPr lang="en-US" dirty="0"/>
              <a:t>Here’s how the syntax looks like.</a:t>
            </a:r>
            <a:endParaRPr lang="en-GB" sz="1800" dirty="0">
              <a:solidFill>
                <a:srgbClr val="0000FF"/>
              </a:solidFill>
              <a:latin typeface="Consolas" panose="020B0609020204030204" pitchFamily="49" charset="0"/>
            </a:endParaRPr>
          </a:p>
          <a:p>
            <a:pPr marL="544512" lvl="1"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r>
              <a:rPr lang="en-GB" sz="1800" dirty="0">
                <a:solidFill>
                  <a:srgbClr val="000000"/>
                </a:solidFill>
                <a:latin typeface="Consolas" panose="020B0609020204030204" pitchFamily="49" charset="0"/>
              </a:rPr>
              <a:t>  </a:t>
            </a:r>
          </a:p>
          <a:p>
            <a:pPr marL="544512" lvl="1"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--code to try </a:t>
            </a:r>
            <a:endParaRPr lang="en-GB" sz="1800" dirty="0">
              <a:solidFill>
                <a:srgbClr val="000000"/>
              </a:solidFill>
              <a:latin typeface="Consolas" panose="020B0609020204030204" pitchFamily="49" charset="0"/>
            </a:endParaRPr>
          </a:p>
          <a:p>
            <a:pPr marL="544512" lvl="1"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r>
              <a:rPr lang="en-GB" sz="1800" dirty="0">
                <a:solidFill>
                  <a:srgbClr val="000000"/>
                </a:solidFill>
                <a:latin typeface="Consolas" panose="020B0609020204030204" pitchFamily="49" charset="0"/>
              </a:rPr>
              <a:t>  </a:t>
            </a:r>
          </a:p>
          <a:p>
            <a:pPr marL="544512" lvl="1"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r>
              <a:rPr lang="en-GB" sz="1800" dirty="0">
                <a:solidFill>
                  <a:srgbClr val="000000"/>
                </a:solidFill>
                <a:latin typeface="Consolas" panose="020B0609020204030204" pitchFamily="49" charset="0"/>
              </a:rPr>
              <a:t>  </a:t>
            </a:r>
          </a:p>
          <a:p>
            <a:pPr marL="544512" lvl="1"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--code to run if an error occurs is generated in try</a:t>
            </a:r>
            <a:endParaRPr lang="en-US" sz="1800" dirty="0">
              <a:solidFill>
                <a:srgbClr val="000000"/>
              </a:solidFill>
              <a:latin typeface="Consolas" panose="020B0609020204030204" pitchFamily="49" charset="0"/>
            </a:endParaRPr>
          </a:p>
          <a:p>
            <a:pPr marL="544512" lvl="1"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p>
          <a:p>
            <a:r>
              <a:rPr lang="en-US" dirty="0"/>
              <a:t>Anything between the BEGIN TRY and END TRY is the code that we want to monitor for an error. </a:t>
            </a:r>
          </a:p>
          <a:p>
            <a:r>
              <a:rPr lang="en-US" dirty="0"/>
              <a:t>So, if an error would have happened inside this TRY statement, the control would have immediately get transferred to the CATCH statement and then it would have started executing code line by line.</a:t>
            </a:r>
          </a:p>
          <a:p>
            <a:r>
              <a:rPr lang="en-US" dirty="0"/>
              <a:t>Now, inside the CATCH statement, we can try to fix the error, report the error or even log the error, so we know when it happened, who did it by logging the username, all the useful stuff. </a:t>
            </a:r>
            <a:endParaRPr lang="en-GB" dirty="0"/>
          </a:p>
        </p:txBody>
      </p:sp>
    </p:spTree>
    <p:extLst>
      <p:ext uri="{BB962C8B-B14F-4D97-AF65-F5344CB8AC3E}">
        <p14:creationId xmlns:p14="http://schemas.microsoft.com/office/powerpoint/2010/main" val="1779233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149DB-C02A-7A13-903C-AD05687DEB22}"/>
              </a:ext>
            </a:extLst>
          </p:cNvPr>
          <p:cNvSpPr>
            <a:spLocks noGrp="1"/>
          </p:cNvSpPr>
          <p:nvPr>
            <p:ph type="title"/>
          </p:nvPr>
        </p:nvSpPr>
        <p:spPr/>
        <p:txBody>
          <a:bodyPr/>
          <a:lstStyle/>
          <a:p>
            <a:r>
              <a:rPr lang="en-US" dirty="0"/>
              <a:t>Nested TRY Block</a:t>
            </a:r>
            <a:endParaRPr lang="en-GB" dirty="0"/>
          </a:p>
        </p:txBody>
      </p:sp>
      <p:sp>
        <p:nvSpPr>
          <p:cNvPr id="3" name="Content Placeholder 2">
            <a:extLst>
              <a:ext uri="{FF2B5EF4-FFF2-40B4-BE49-F238E27FC236}">
                <a16:creationId xmlns:a16="http://schemas.microsoft.com/office/drawing/2014/main" id="{A2C28B41-9F4E-2A95-71F0-22BB0D0811E3}"/>
              </a:ext>
            </a:extLst>
          </p:cNvPr>
          <p:cNvSpPr>
            <a:spLocks noGrp="1"/>
          </p:cNvSpPr>
          <p:nvPr>
            <p:ph idx="1"/>
          </p:nvPr>
        </p:nvSpPr>
        <p:spPr/>
        <p:txBody>
          <a:bodyPr/>
          <a:lstStyle/>
          <a:p>
            <a:pPr marL="0"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Statements that may cause exceptions</a:t>
            </a:r>
            <a:endParaRPr lang="en-US" sz="1800" dirty="0">
              <a:solidFill>
                <a:srgbClr val="000000"/>
              </a:solidFill>
              <a:latin typeface="Consolas" panose="020B0609020204030204" pitchFamily="49" charset="0"/>
            </a:endParaRPr>
          </a:p>
          <a:p>
            <a:pPr marL="0"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Statements to handle exception</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Nested TRY block</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Nested CATCH block</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p>
          <a:p>
            <a:pPr marL="0"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endParaRPr lang="en-GB" dirty="0"/>
          </a:p>
        </p:txBody>
      </p:sp>
    </p:spTree>
    <p:extLst>
      <p:ext uri="{BB962C8B-B14F-4D97-AF65-F5344CB8AC3E}">
        <p14:creationId xmlns:p14="http://schemas.microsoft.com/office/powerpoint/2010/main" val="424879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BA61-0ABC-85D4-3067-BF84153BB5CB}"/>
              </a:ext>
            </a:extLst>
          </p:cNvPr>
          <p:cNvSpPr>
            <a:spLocks noGrp="1"/>
          </p:cNvSpPr>
          <p:nvPr>
            <p:ph type="title"/>
          </p:nvPr>
        </p:nvSpPr>
        <p:spPr/>
        <p:txBody>
          <a:bodyPr/>
          <a:lstStyle/>
          <a:p>
            <a:r>
              <a:rPr lang="en-US" dirty="0"/>
              <a:t>Error Functions Example</a:t>
            </a:r>
            <a:endParaRPr lang="en-GB" dirty="0"/>
          </a:p>
        </p:txBody>
      </p:sp>
      <p:pic>
        <p:nvPicPr>
          <p:cNvPr id="5" name="Picture 4">
            <a:extLst>
              <a:ext uri="{FF2B5EF4-FFF2-40B4-BE49-F238E27FC236}">
                <a16:creationId xmlns:a16="http://schemas.microsoft.com/office/drawing/2014/main" id="{41FEE4F0-F4ED-3B73-6E47-62B5393CA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25" y="4988344"/>
            <a:ext cx="7844566" cy="1325337"/>
          </a:xfrm>
          <a:prstGeom prst="rect">
            <a:avLst/>
          </a:prstGeom>
          <a:ln>
            <a:solidFill>
              <a:schemeClr val="tx1"/>
            </a:solidFill>
          </a:ln>
        </p:spPr>
      </p:pic>
      <p:sp>
        <p:nvSpPr>
          <p:cNvPr id="4" name="Rectangle 3">
            <a:extLst>
              <a:ext uri="{FF2B5EF4-FFF2-40B4-BE49-F238E27FC236}">
                <a16:creationId xmlns:a16="http://schemas.microsoft.com/office/drawing/2014/main" id="{DE1519F5-C79D-6887-B31D-F606FAEB0707}"/>
              </a:ext>
            </a:extLst>
          </p:cNvPr>
          <p:cNvSpPr/>
          <p:nvPr/>
        </p:nvSpPr>
        <p:spPr>
          <a:xfrm>
            <a:off x="793942" y="1206987"/>
            <a:ext cx="6726532" cy="3647152"/>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8000"/>
                </a:solidFill>
                <a:latin typeface="Consolas" panose="020B0609020204030204" pitchFamily="49" charset="0"/>
              </a:rPr>
              <a:t>-- Generate a divide-by-zero error  </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SELECT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Error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SELECT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ERROR_PROCEDURE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ErrorProcedure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ERROR_LINE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ErrorLine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808080"/>
                </a:solidFill>
                <a:latin typeface="Consolas" panose="020B0609020204030204" pitchFamily="49" charset="0"/>
              </a:rPr>
              <a:t>;</a:t>
            </a:r>
            <a:endParaRPr lang="en-GB" sz="1650" dirty="0"/>
          </a:p>
        </p:txBody>
      </p:sp>
      <p:sp>
        <p:nvSpPr>
          <p:cNvPr id="6" name="Rectangle 5">
            <a:extLst>
              <a:ext uri="{FF2B5EF4-FFF2-40B4-BE49-F238E27FC236}">
                <a16:creationId xmlns:a16="http://schemas.microsoft.com/office/drawing/2014/main" id="{4147AAE7-99C5-CA95-6646-BA4B7E3235AE}"/>
              </a:ext>
            </a:extLst>
          </p:cNvPr>
          <p:cNvSpPr/>
          <p:nvPr/>
        </p:nvSpPr>
        <p:spPr>
          <a:xfrm>
            <a:off x="230156" y="1206987"/>
            <a:ext cx="579518" cy="364715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p:txBody>
      </p:sp>
      <p:sp>
        <p:nvSpPr>
          <p:cNvPr id="7" name="Rectangle: Top Corners Rounded 6">
            <a:extLst>
              <a:ext uri="{FF2B5EF4-FFF2-40B4-BE49-F238E27FC236}">
                <a16:creationId xmlns:a16="http://schemas.microsoft.com/office/drawing/2014/main" id="{D8D6D822-2C4A-FD6B-DF59-D4B6A669A879}"/>
              </a:ext>
            </a:extLst>
          </p:cNvPr>
          <p:cNvSpPr/>
          <p:nvPr/>
        </p:nvSpPr>
        <p:spPr>
          <a:xfrm>
            <a:off x="230154" y="877803"/>
            <a:ext cx="225178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Divide by Zero Exception</a:t>
            </a:r>
          </a:p>
        </p:txBody>
      </p:sp>
    </p:spTree>
    <p:extLst>
      <p:ext uri="{BB962C8B-B14F-4D97-AF65-F5344CB8AC3E}">
        <p14:creationId xmlns:p14="http://schemas.microsoft.com/office/powerpoint/2010/main" val="1029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6" grpId="0" animBg="1"/>
      <p:bldP spid="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BEDF-45AF-F229-AC39-62190489B5F2}"/>
              </a:ext>
            </a:extLst>
          </p:cNvPr>
          <p:cNvSpPr>
            <a:spLocks noGrp="1"/>
          </p:cNvSpPr>
          <p:nvPr>
            <p:ph type="title"/>
          </p:nvPr>
        </p:nvSpPr>
        <p:spPr/>
        <p:txBody>
          <a:bodyPr/>
          <a:lstStyle/>
          <a:p>
            <a:r>
              <a:rPr lang="en-US" dirty="0"/>
              <a:t>Error Functions in SQL</a:t>
            </a:r>
            <a:endParaRPr lang="en-GB" dirty="0"/>
          </a:p>
        </p:txBody>
      </p:sp>
      <p:sp>
        <p:nvSpPr>
          <p:cNvPr id="3" name="Content Placeholder 2">
            <a:extLst>
              <a:ext uri="{FF2B5EF4-FFF2-40B4-BE49-F238E27FC236}">
                <a16:creationId xmlns:a16="http://schemas.microsoft.com/office/drawing/2014/main" id="{4EDD2D5F-E338-AFFE-1815-247C766A8736}"/>
              </a:ext>
            </a:extLst>
          </p:cNvPr>
          <p:cNvSpPr>
            <a:spLocks noGrp="1"/>
          </p:cNvSpPr>
          <p:nvPr>
            <p:ph idx="1"/>
          </p:nvPr>
        </p:nvSpPr>
        <p:spPr/>
        <p:txBody>
          <a:bodyPr/>
          <a:lstStyle/>
          <a:p>
            <a:pPr marL="0" indent="0">
              <a:buNone/>
            </a:pPr>
            <a:r>
              <a:rPr lang="en-US" dirty="0"/>
              <a:t>We even have access to some special data only available inside the CATCH statement:</a:t>
            </a:r>
          </a:p>
          <a:p>
            <a:pPr marL="0" indent="0">
              <a:buNone/>
            </a:pPr>
            <a:endParaRPr lang="en-GB" dirty="0"/>
          </a:p>
        </p:txBody>
      </p:sp>
      <p:graphicFrame>
        <p:nvGraphicFramePr>
          <p:cNvPr id="5" name="Content Placeholder 4">
            <a:extLst>
              <a:ext uri="{FF2B5EF4-FFF2-40B4-BE49-F238E27FC236}">
                <a16:creationId xmlns:a16="http://schemas.microsoft.com/office/drawing/2014/main" id="{C9B80827-E7F4-C3CF-B58E-871D9B1534DB}"/>
              </a:ext>
            </a:extLst>
          </p:cNvPr>
          <p:cNvGraphicFramePr>
            <a:graphicFrameLocks/>
          </p:cNvGraphicFramePr>
          <p:nvPr/>
        </p:nvGraphicFramePr>
        <p:xfrm>
          <a:off x="274766" y="2730624"/>
          <a:ext cx="11467412" cy="3291840"/>
        </p:xfrm>
        <a:graphic>
          <a:graphicData uri="http://schemas.openxmlformats.org/drawingml/2006/table">
            <a:tbl>
              <a:tblPr firstRow="1" bandRow="1">
                <a:tableStyleId>{8EC20E35-A176-4012-BC5E-935CFFF8708E}</a:tableStyleId>
              </a:tblPr>
              <a:tblGrid>
                <a:gridCol w="2260679">
                  <a:extLst>
                    <a:ext uri="{9D8B030D-6E8A-4147-A177-3AD203B41FA5}">
                      <a16:colId xmlns:a16="http://schemas.microsoft.com/office/drawing/2014/main" val="20000"/>
                    </a:ext>
                  </a:extLst>
                </a:gridCol>
                <a:gridCol w="9206733">
                  <a:extLst>
                    <a:ext uri="{9D8B030D-6E8A-4147-A177-3AD203B41FA5}">
                      <a16:colId xmlns:a16="http://schemas.microsoft.com/office/drawing/2014/main" val="20001"/>
                    </a:ext>
                  </a:extLst>
                </a:gridCol>
              </a:tblGrid>
              <a:tr h="360000">
                <a:tc>
                  <a:txBody>
                    <a:bodyPr/>
                    <a:lstStyle/>
                    <a:p>
                      <a:pPr algn="l"/>
                      <a:r>
                        <a:rPr lang="en-US" b="1" u="none" dirty="0">
                          <a:solidFill>
                            <a:schemeClr val="tx1"/>
                          </a:solidFill>
                        </a:rPr>
                        <a:t>Error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Details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r>
                        <a:rPr lang="en-GB" sz="1800" dirty="0">
                          <a:solidFill>
                            <a:srgbClr val="FF00FF"/>
                          </a:solidFill>
                          <a:latin typeface="Consolas" panose="020B0609020204030204" pitchFamily="49" charset="0"/>
                        </a:rPr>
                        <a:t>ERROR_NUMBER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internal number of the error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0000">
                <a:tc>
                  <a:txBody>
                    <a:bodyPr/>
                    <a:lstStyle/>
                    <a:p>
                      <a:r>
                        <a:rPr lang="en-GB" sz="1800" dirty="0">
                          <a:solidFill>
                            <a:srgbClr val="FF00FF"/>
                          </a:solidFill>
                          <a:latin typeface="Consolas" panose="020B0609020204030204" pitchFamily="49" charset="0"/>
                        </a:rPr>
                        <a:t>ERROR_STATE</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information about the source</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60000">
                <a:tc>
                  <a:txBody>
                    <a:bodyPr/>
                    <a:lstStyle/>
                    <a:p>
                      <a:r>
                        <a:rPr lang="en-GB" sz="1800" kern="1200" dirty="0">
                          <a:solidFill>
                            <a:srgbClr val="FF00FF"/>
                          </a:solidFill>
                          <a:latin typeface="Consolas" panose="020B0609020204030204" pitchFamily="49" charset="0"/>
                          <a:ea typeface="+mn-ea"/>
                          <a:cs typeface="+mn-cs"/>
                        </a:rPr>
                        <a:t>ERROR_SEVERITY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information about anything from informational errors to errors user of DBA can fix, etc.</a:t>
                      </a:r>
                    </a:p>
                    <a:p>
                      <a:r>
                        <a:rPr lang="en-US" sz="1200" b="0" i="0" kern="1200" dirty="0">
                          <a:solidFill>
                            <a:schemeClr val="dk1"/>
                          </a:solidFill>
                          <a:effectLst/>
                          <a:latin typeface="+mn-lt"/>
                          <a:ea typeface="+mn-ea"/>
                          <a:cs typeface="+mn-cs"/>
                        </a:rPr>
                        <a:t>13 - </a:t>
                      </a:r>
                      <a:r>
                        <a:rPr lang="en-GB" sz="1200" b="0" i="0" kern="1200" dirty="0">
                          <a:solidFill>
                            <a:schemeClr val="dk1"/>
                          </a:solidFill>
                          <a:effectLst/>
                          <a:latin typeface="+mn-lt"/>
                          <a:ea typeface="+mn-ea"/>
                          <a:cs typeface="+mn-cs"/>
                        </a:rPr>
                        <a:t>Indicates transaction deadlock errors.</a:t>
                      </a:r>
                    </a:p>
                    <a:p>
                      <a:r>
                        <a:rPr lang="en-US" sz="1200" b="0" i="0" kern="1200" dirty="0">
                          <a:solidFill>
                            <a:schemeClr val="dk1"/>
                          </a:solidFill>
                          <a:effectLst/>
                          <a:latin typeface="+mn-lt"/>
                          <a:ea typeface="+mn-ea"/>
                          <a:cs typeface="+mn-cs"/>
                        </a:rPr>
                        <a:t>14 - Indicates security-related errors, such as permission denied.</a:t>
                      </a:r>
                    </a:p>
                    <a:p>
                      <a:r>
                        <a:rPr lang="en-US" sz="1200" b="0" i="0" kern="1200" dirty="0">
                          <a:solidFill>
                            <a:schemeClr val="dk1"/>
                          </a:solidFill>
                          <a:effectLst/>
                          <a:latin typeface="+mn-lt"/>
                          <a:ea typeface="+mn-ea"/>
                          <a:cs typeface="+mn-cs"/>
                        </a:rPr>
                        <a:t>15 - Indicates syntax errors in the Transact-SQL command.</a:t>
                      </a:r>
                    </a:p>
                    <a:p>
                      <a:r>
                        <a:rPr lang="en-US" sz="1200" b="0" i="0" kern="1200" dirty="0">
                          <a:solidFill>
                            <a:schemeClr val="dk1"/>
                          </a:solidFill>
                          <a:effectLst/>
                          <a:latin typeface="+mn-lt"/>
                          <a:ea typeface="+mn-ea"/>
                          <a:cs typeface="+mn-cs"/>
                        </a:rPr>
                        <a:t>16 - Indicates general errors that can be corrected by the user.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360000">
                <a:tc>
                  <a:txBody>
                    <a:bodyPr/>
                    <a:lstStyle/>
                    <a:p>
                      <a:pPr marL="0" algn="l" defTabSz="914400" rtl="0" eaLnBrk="1" latinLnBrk="0" hangingPunct="1"/>
                      <a:r>
                        <a:rPr lang="en-GB" sz="1800" kern="1200" dirty="0">
                          <a:solidFill>
                            <a:srgbClr val="FF00FF"/>
                          </a:solidFill>
                          <a:latin typeface="Consolas" panose="020B0609020204030204" pitchFamily="49" charset="0"/>
                          <a:ea typeface="+mn-ea"/>
                          <a:cs typeface="+mn-cs"/>
                        </a:rPr>
                        <a:t>ERROR_LINE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line number at which an error happened on</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360000">
                <a:tc>
                  <a:txBody>
                    <a:bodyPr/>
                    <a:lstStyle/>
                    <a:p>
                      <a:pPr marL="0" algn="l" defTabSz="914400" rtl="0" eaLnBrk="1" latinLnBrk="0" hangingPunct="1"/>
                      <a:r>
                        <a:rPr lang="en-GB" sz="1800" kern="1200" dirty="0">
                          <a:solidFill>
                            <a:srgbClr val="FF00FF"/>
                          </a:solidFill>
                          <a:latin typeface="Consolas" panose="020B0609020204030204" pitchFamily="49" charset="0"/>
                          <a:ea typeface="+mn-ea"/>
                          <a:cs typeface="+mn-cs"/>
                        </a:rPr>
                        <a:t>ERROR_PROCEDURE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name of the stored procedure or function</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60000">
                <a:tc>
                  <a:txBody>
                    <a:bodyPr/>
                    <a:lstStyle/>
                    <a:p>
                      <a:pPr marL="0" algn="l" defTabSz="914400" rtl="0" eaLnBrk="1" latinLnBrk="0" hangingPunct="1"/>
                      <a:r>
                        <a:rPr lang="en-GB" sz="1800" kern="1200" dirty="0">
                          <a:solidFill>
                            <a:srgbClr val="FF00FF"/>
                          </a:solidFill>
                          <a:latin typeface="Consolas" panose="020B0609020204030204" pitchFamily="49" charset="0"/>
                          <a:ea typeface="+mn-ea"/>
                          <a:cs typeface="+mn-cs"/>
                        </a:rPr>
                        <a:t>ERROR_MESSAGE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most essential information and that is the message text of the error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pic>
        <p:nvPicPr>
          <p:cNvPr id="6" name="Picture 5">
            <a:extLst>
              <a:ext uri="{FF2B5EF4-FFF2-40B4-BE49-F238E27FC236}">
                <a16:creationId xmlns:a16="http://schemas.microsoft.com/office/drawing/2014/main" id="{E8B33A2E-CFF2-C04B-A4D5-4ACE57065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766" y="1395503"/>
            <a:ext cx="10943268" cy="1196444"/>
          </a:xfrm>
          <a:prstGeom prst="rect">
            <a:avLst/>
          </a:prstGeom>
          <a:ln>
            <a:solidFill>
              <a:schemeClr val="tx1"/>
            </a:solidFill>
          </a:ln>
        </p:spPr>
      </p:pic>
    </p:spTree>
    <p:extLst>
      <p:ext uri="{BB962C8B-B14F-4D97-AF65-F5344CB8AC3E}">
        <p14:creationId xmlns:p14="http://schemas.microsoft.com/office/powerpoint/2010/main" val="250185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482E6-977A-A688-1CA3-449AFEA7D0A9}"/>
              </a:ext>
            </a:extLst>
          </p:cNvPr>
          <p:cNvSpPr>
            <a:spLocks noGrp="1"/>
          </p:cNvSpPr>
          <p:nvPr>
            <p:ph type="title"/>
          </p:nvPr>
        </p:nvSpPr>
        <p:spPr/>
        <p:txBody>
          <a:bodyPr/>
          <a:lstStyle/>
          <a:p>
            <a:r>
              <a:rPr lang="en-US" dirty="0"/>
              <a:t>Procedure with TRY…CATCH Example</a:t>
            </a:r>
            <a:endParaRPr lang="en-GB" dirty="0"/>
          </a:p>
        </p:txBody>
      </p:sp>
      <p:sp>
        <p:nvSpPr>
          <p:cNvPr id="4" name="Content Placeholder 2">
            <a:extLst>
              <a:ext uri="{FF2B5EF4-FFF2-40B4-BE49-F238E27FC236}">
                <a16:creationId xmlns:a16="http://schemas.microsoft.com/office/drawing/2014/main" id="{4082E14A-1D0F-B460-9CF6-A1ACDC9D5043}"/>
              </a:ext>
            </a:extLst>
          </p:cNvPr>
          <p:cNvSpPr txBox="1">
            <a:spLocks/>
          </p:cNvSpPr>
          <p:nvPr/>
        </p:nvSpPr>
        <p:spPr>
          <a:xfrm>
            <a:off x="6925189" y="1225399"/>
            <a:ext cx="4795383" cy="133500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8000"/>
                </a:solidFill>
                <a:latin typeface="Consolas" panose="020B0609020204030204" pitchFamily="49" charset="0"/>
              </a:rPr>
              <a:t>--Executing a procedure </a:t>
            </a:r>
            <a:r>
              <a:rPr lang="en-GB" sz="1400" dirty="0" err="1">
                <a:solidFill>
                  <a:srgbClr val="008000"/>
                </a:solidFill>
                <a:latin typeface="Consolas" panose="020B0609020204030204" pitchFamily="49" charset="0"/>
              </a:rPr>
              <a:t>PR_divide</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DECLARE</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decimal</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EXEC</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PR_divide</a:t>
            </a:r>
            <a:r>
              <a:rPr lang="en-GB" sz="1400" dirty="0">
                <a:solidFill>
                  <a:srgbClr val="0000FF"/>
                </a:solidFill>
                <a:latin typeface="Consolas" panose="020B0609020204030204" pitchFamily="49" charset="0"/>
              </a:rPr>
              <a:t> </a:t>
            </a:r>
            <a:r>
              <a:rPr lang="en-GB" sz="1400" dirty="0">
                <a:solidFill>
                  <a:srgbClr val="000000"/>
                </a:solidFill>
                <a:latin typeface="Consolas" panose="020B0609020204030204" pitchFamily="49" charset="0"/>
              </a:rPr>
              <a:t>10</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2</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output</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PRINT</a:t>
            </a:r>
            <a:r>
              <a:rPr lang="en-GB" sz="1400" dirty="0">
                <a:solidFill>
                  <a:srgbClr val="000000"/>
                </a:solidFill>
                <a:latin typeface="Consolas" panose="020B0609020204030204" pitchFamily="49" charset="0"/>
              </a:rPr>
              <a:t> @r</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p:txBody>
      </p:sp>
      <p:sp>
        <p:nvSpPr>
          <p:cNvPr id="5" name="Content Placeholder 2">
            <a:extLst>
              <a:ext uri="{FF2B5EF4-FFF2-40B4-BE49-F238E27FC236}">
                <a16:creationId xmlns:a16="http://schemas.microsoft.com/office/drawing/2014/main" id="{364E832C-91FF-A066-8EF3-E0191B001D47}"/>
              </a:ext>
            </a:extLst>
          </p:cNvPr>
          <p:cNvSpPr txBox="1">
            <a:spLocks/>
          </p:cNvSpPr>
          <p:nvPr/>
        </p:nvSpPr>
        <p:spPr>
          <a:xfrm>
            <a:off x="10894979" y="1243440"/>
            <a:ext cx="1067879" cy="71120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8000"/>
                </a:solidFill>
                <a:latin typeface="Consolas" panose="020B0609020204030204" pitchFamily="49" charset="0"/>
              </a:rPr>
              <a:t>--Output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5</a:t>
            </a:r>
            <a:endParaRPr lang="en-GB" sz="1400" dirty="0">
              <a:solidFill>
                <a:srgbClr val="000000"/>
              </a:solidFill>
              <a:latin typeface="Consolas" panose="020B0609020204030204" pitchFamily="49" charset="0"/>
            </a:endParaRPr>
          </a:p>
        </p:txBody>
      </p:sp>
      <p:sp>
        <p:nvSpPr>
          <p:cNvPr id="6" name="Content Placeholder 2">
            <a:extLst>
              <a:ext uri="{FF2B5EF4-FFF2-40B4-BE49-F238E27FC236}">
                <a16:creationId xmlns:a16="http://schemas.microsoft.com/office/drawing/2014/main" id="{99581603-BDE6-2A88-5DCD-258E0318923C}"/>
              </a:ext>
            </a:extLst>
          </p:cNvPr>
          <p:cNvSpPr txBox="1">
            <a:spLocks/>
          </p:cNvSpPr>
          <p:nvPr/>
        </p:nvSpPr>
        <p:spPr>
          <a:xfrm>
            <a:off x="6925189" y="3078774"/>
            <a:ext cx="4795383" cy="133500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8000"/>
                </a:solidFill>
                <a:latin typeface="Consolas" panose="020B0609020204030204" pitchFamily="49" charset="0"/>
              </a:rPr>
              <a:t>--Executing a procedure </a:t>
            </a:r>
            <a:r>
              <a:rPr lang="en-GB" sz="1400" dirty="0" err="1">
                <a:solidFill>
                  <a:srgbClr val="008000"/>
                </a:solidFill>
                <a:latin typeface="Consolas" panose="020B0609020204030204" pitchFamily="49" charset="0"/>
              </a:rPr>
              <a:t>PR_divide</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DECLARE</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decimal</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EXEC</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PR_divide</a:t>
            </a:r>
            <a:r>
              <a:rPr lang="en-GB" sz="1400" dirty="0">
                <a:solidFill>
                  <a:srgbClr val="0000FF"/>
                </a:solidFill>
                <a:latin typeface="Consolas" panose="020B0609020204030204" pitchFamily="49" charset="0"/>
              </a:rPr>
              <a:t> </a:t>
            </a:r>
            <a:r>
              <a:rPr lang="en-GB" sz="1400" dirty="0">
                <a:solidFill>
                  <a:srgbClr val="000000"/>
                </a:solidFill>
                <a:latin typeface="Consolas" panose="020B0609020204030204" pitchFamily="49" charset="0"/>
              </a:rPr>
              <a:t>10</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0</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output</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PRINT</a:t>
            </a:r>
            <a:r>
              <a:rPr lang="en-GB" sz="1400" dirty="0">
                <a:solidFill>
                  <a:srgbClr val="000000"/>
                </a:solidFill>
                <a:latin typeface="Consolas" panose="020B0609020204030204" pitchFamily="49" charset="0"/>
              </a:rPr>
              <a:t> @r</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p:txBody>
      </p:sp>
      <p:pic>
        <p:nvPicPr>
          <p:cNvPr id="8" name="Picture 7">
            <a:extLst>
              <a:ext uri="{FF2B5EF4-FFF2-40B4-BE49-F238E27FC236}">
                <a16:creationId xmlns:a16="http://schemas.microsoft.com/office/drawing/2014/main" id="{129DB1DB-7F8F-F7F8-64D2-63B26DCF1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189" y="4493077"/>
            <a:ext cx="5133932" cy="455739"/>
          </a:xfrm>
          <a:prstGeom prst="rect">
            <a:avLst/>
          </a:prstGeom>
          <a:ln>
            <a:solidFill>
              <a:schemeClr val="tx1"/>
            </a:solidFill>
          </a:ln>
        </p:spPr>
      </p:pic>
      <p:sp>
        <p:nvSpPr>
          <p:cNvPr id="7" name="Rectangle 6">
            <a:extLst>
              <a:ext uri="{FF2B5EF4-FFF2-40B4-BE49-F238E27FC236}">
                <a16:creationId xmlns:a16="http://schemas.microsoft.com/office/drawing/2014/main" id="{00C72D7B-5E68-7F99-A339-40ED9F5487A8}"/>
              </a:ext>
            </a:extLst>
          </p:cNvPr>
          <p:cNvSpPr/>
          <p:nvPr/>
        </p:nvSpPr>
        <p:spPr>
          <a:xfrm>
            <a:off x="696666" y="1225399"/>
            <a:ext cx="5986237" cy="4916731"/>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PR_divide</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 </a:t>
            </a:r>
            <a:r>
              <a:rPr lang="en-GB" sz="1650" dirty="0">
                <a:solidFill>
                  <a:srgbClr val="0000FF"/>
                </a:solidFill>
                <a:latin typeface="Consolas" panose="020B0609020204030204" pitchFamily="49" charset="0"/>
              </a:rPr>
              <a:t>decimal</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@b </a:t>
            </a:r>
            <a:r>
              <a:rPr lang="en-GB" sz="1650" dirty="0">
                <a:solidFill>
                  <a:srgbClr val="0000FF"/>
                </a:solidFill>
                <a:latin typeface="Consolas" panose="020B0609020204030204" pitchFamily="49" charset="0"/>
              </a:rPr>
              <a:t>decimal</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@c </a:t>
            </a:r>
            <a:r>
              <a:rPr lang="en-GB" sz="1650" dirty="0">
                <a:solidFill>
                  <a:srgbClr val="0000FF"/>
                </a:solidFill>
                <a:latin typeface="Consolas" panose="020B0609020204030204" pitchFamily="49" charset="0"/>
              </a:rPr>
              <a:t>decimal</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output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@c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@b</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SELECT</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ErrorNumber</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ErrorSeverity</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ErrorState</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ERROR_PROCEDURE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ErrorProcedure</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ERROR_LINE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ErrorLine</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ErrorMessage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p:txBody>
      </p:sp>
      <p:sp>
        <p:nvSpPr>
          <p:cNvPr id="9" name="Rectangle 8">
            <a:extLst>
              <a:ext uri="{FF2B5EF4-FFF2-40B4-BE49-F238E27FC236}">
                <a16:creationId xmlns:a16="http://schemas.microsoft.com/office/drawing/2014/main" id="{6D226FBD-0188-DAA5-9E07-5A8803998659}"/>
              </a:ext>
            </a:extLst>
          </p:cNvPr>
          <p:cNvSpPr/>
          <p:nvPr/>
        </p:nvSpPr>
        <p:spPr>
          <a:xfrm>
            <a:off x="132880" y="1225399"/>
            <a:ext cx="579518" cy="491673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a:p>
            <a:pPr algn="r"/>
            <a:r>
              <a:rPr lang="en-IN" sz="1650" b="1" dirty="0">
                <a:solidFill>
                  <a:schemeClr val="tx1">
                    <a:lumMod val="75000"/>
                    <a:lumOff val="25000"/>
                  </a:schemeClr>
                </a:solidFill>
                <a:latin typeface="Consolas" panose="020B0609020204030204" pitchFamily="49" charset="0"/>
              </a:rPr>
              <a:t>19</a:t>
            </a:r>
          </a:p>
        </p:txBody>
      </p:sp>
      <p:sp>
        <p:nvSpPr>
          <p:cNvPr id="10" name="Rectangle: Top Corners Rounded 9">
            <a:extLst>
              <a:ext uri="{FF2B5EF4-FFF2-40B4-BE49-F238E27FC236}">
                <a16:creationId xmlns:a16="http://schemas.microsoft.com/office/drawing/2014/main" id="{25D68103-BB31-BAF2-ADEB-8CA08ADBD596}"/>
              </a:ext>
            </a:extLst>
          </p:cNvPr>
          <p:cNvSpPr/>
          <p:nvPr/>
        </p:nvSpPr>
        <p:spPr>
          <a:xfrm>
            <a:off x="132878" y="896215"/>
            <a:ext cx="383600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Divide by Zero Exception in Stored Procedure</a:t>
            </a:r>
          </a:p>
        </p:txBody>
      </p:sp>
    </p:spTree>
    <p:extLst>
      <p:ext uri="{BB962C8B-B14F-4D97-AF65-F5344CB8AC3E}">
        <p14:creationId xmlns:p14="http://schemas.microsoft.com/office/powerpoint/2010/main" val="370356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9" grpId="0" animBg="1"/>
      <p:bldP spid="10"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BEDF-45AF-F229-AC39-62190489B5F2}"/>
              </a:ext>
            </a:extLst>
          </p:cNvPr>
          <p:cNvSpPr>
            <a:spLocks noGrp="1"/>
          </p:cNvSpPr>
          <p:nvPr>
            <p:ph type="title"/>
          </p:nvPr>
        </p:nvSpPr>
        <p:spPr/>
        <p:txBody>
          <a:bodyPr/>
          <a:lstStyle/>
          <a:p>
            <a:r>
              <a:rPr lang="en-US" dirty="0"/>
              <a:t>SQL Server RAISERROR</a:t>
            </a:r>
            <a:endParaRPr lang="en-GB" dirty="0"/>
          </a:p>
        </p:txBody>
      </p:sp>
      <p:sp>
        <p:nvSpPr>
          <p:cNvPr id="3" name="Content Placeholder 2">
            <a:extLst>
              <a:ext uri="{FF2B5EF4-FFF2-40B4-BE49-F238E27FC236}">
                <a16:creationId xmlns:a16="http://schemas.microsoft.com/office/drawing/2014/main" id="{4EDD2D5F-E338-AFFE-1815-247C766A8736}"/>
              </a:ext>
            </a:extLst>
          </p:cNvPr>
          <p:cNvSpPr>
            <a:spLocks noGrp="1"/>
          </p:cNvSpPr>
          <p:nvPr>
            <p:ph idx="1"/>
          </p:nvPr>
        </p:nvSpPr>
        <p:spPr/>
        <p:txBody>
          <a:bodyPr/>
          <a:lstStyle/>
          <a:p>
            <a:r>
              <a:rPr lang="en-US" dirty="0"/>
              <a:t>We use the RAISERROR inside a TRY block to cause execution to jump to the associated CATCH block.</a:t>
            </a:r>
          </a:p>
          <a:p>
            <a:r>
              <a:rPr lang="en-US" dirty="0"/>
              <a:t>Inside the CATCH block, we use the RAISERROR to return the error information that invoked the CATCH block.</a:t>
            </a:r>
          </a:p>
          <a:p>
            <a:endParaRPr lang="en-GB" dirty="0"/>
          </a:p>
        </p:txBody>
      </p:sp>
      <p:pic>
        <p:nvPicPr>
          <p:cNvPr id="9" name="Picture 8">
            <a:extLst>
              <a:ext uri="{FF2B5EF4-FFF2-40B4-BE49-F238E27FC236}">
                <a16:creationId xmlns:a16="http://schemas.microsoft.com/office/drawing/2014/main" id="{15345A65-198A-48C0-DF2D-18FBD16F21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362" y="2607042"/>
            <a:ext cx="10943268" cy="1196444"/>
          </a:xfrm>
          <a:prstGeom prst="rect">
            <a:avLst/>
          </a:prstGeom>
          <a:ln>
            <a:solidFill>
              <a:schemeClr val="tx1"/>
            </a:solidFill>
          </a:ln>
        </p:spPr>
      </p:pic>
      <p:sp>
        <p:nvSpPr>
          <p:cNvPr id="10" name="Rectangle 9">
            <a:extLst>
              <a:ext uri="{FF2B5EF4-FFF2-40B4-BE49-F238E27FC236}">
                <a16:creationId xmlns:a16="http://schemas.microsoft.com/office/drawing/2014/main" id="{44303392-6F50-8D64-933B-3118CFAC7B41}"/>
              </a:ext>
            </a:extLst>
          </p:cNvPr>
          <p:cNvSpPr/>
          <p:nvPr/>
        </p:nvSpPr>
        <p:spPr>
          <a:xfrm>
            <a:off x="517362" y="3409544"/>
            <a:ext cx="2828953" cy="209145"/>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89934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6CC9F-4B5A-78BF-AA04-84CAE5001680}"/>
              </a:ext>
            </a:extLst>
          </p:cNvPr>
          <p:cNvSpPr>
            <a:spLocks noGrp="1"/>
          </p:cNvSpPr>
          <p:nvPr>
            <p:ph type="title"/>
          </p:nvPr>
        </p:nvSpPr>
        <p:spPr/>
        <p:txBody>
          <a:bodyPr/>
          <a:lstStyle/>
          <a:p>
            <a:r>
              <a:rPr lang="en-US" dirty="0"/>
              <a:t>RAISERROR Example</a:t>
            </a:r>
            <a:endParaRPr lang="en-GB" dirty="0"/>
          </a:p>
        </p:txBody>
      </p:sp>
      <p:sp>
        <p:nvSpPr>
          <p:cNvPr id="3" name="Content Placeholder 2">
            <a:extLst>
              <a:ext uri="{FF2B5EF4-FFF2-40B4-BE49-F238E27FC236}">
                <a16:creationId xmlns:a16="http://schemas.microsoft.com/office/drawing/2014/main" id="{F60FBBFD-F6C5-49E0-4105-641983CBC3AA}"/>
              </a:ext>
            </a:extLst>
          </p:cNvPr>
          <p:cNvSpPr>
            <a:spLocks noGrp="1"/>
          </p:cNvSpPr>
          <p:nvPr>
            <p:ph idx="1"/>
          </p:nvPr>
        </p:nvSpPr>
        <p:spPr/>
        <p:txBody>
          <a:bodyPr/>
          <a:lstStyle/>
          <a:p>
            <a:pPr marL="0" indent="0">
              <a:buNone/>
            </a:pPr>
            <a:r>
              <a:rPr lang="en-GB" sz="2400" dirty="0">
                <a:solidFill>
                  <a:srgbClr val="0000FF"/>
                </a:solidFill>
                <a:latin typeface="Consolas" panose="020B0609020204030204" pitchFamily="49" charset="0"/>
              </a:rPr>
              <a:t>BEGIN</a:t>
            </a: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TRY</a:t>
            </a:r>
            <a:endParaRPr lang="en-GB" sz="2400" dirty="0">
              <a:solidFill>
                <a:srgbClr val="000000"/>
              </a:solidFill>
              <a:latin typeface="Consolas" panose="020B0609020204030204" pitchFamily="49" charset="0"/>
            </a:endParaRPr>
          </a:p>
          <a:p>
            <a:pPr marL="0" indent="0">
              <a:buNone/>
            </a:pPr>
            <a:r>
              <a:rPr lang="en-US" sz="2400" dirty="0">
                <a:solidFill>
                  <a:srgbClr val="008000"/>
                </a:solidFill>
                <a:latin typeface="Consolas" panose="020B0609020204030204" pitchFamily="49" charset="0"/>
              </a:rPr>
              <a:t> --Syntax: </a:t>
            </a:r>
            <a:r>
              <a:rPr lang="en-US" sz="2400" dirty="0" err="1">
                <a:solidFill>
                  <a:srgbClr val="008000"/>
                </a:solidFill>
                <a:latin typeface="Consolas" panose="020B0609020204030204" pitchFamily="49" charset="0"/>
              </a:rPr>
              <a:t>Raiserror</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errorid</a:t>
            </a:r>
            <a:r>
              <a:rPr lang="en-US" sz="2400" dirty="0">
                <a:solidFill>
                  <a:srgbClr val="008000"/>
                </a:solidFill>
                <a:latin typeface="Consolas" panose="020B0609020204030204" pitchFamily="49" charset="0"/>
              </a:rPr>
              <a:t>/</a:t>
            </a:r>
            <a:r>
              <a:rPr lang="en-US" sz="2400" dirty="0" err="1">
                <a:solidFill>
                  <a:srgbClr val="008000"/>
                </a:solidFill>
                <a:latin typeface="Consolas" panose="020B0609020204030204" pitchFamily="49" charset="0"/>
              </a:rPr>
              <a:t>errormsg</a:t>
            </a:r>
            <a:r>
              <a:rPr lang="en-US" sz="2400" dirty="0">
                <a:solidFill>
                  <a:srgbClr val="008000"/>
                </a:solidFill>
                <a:latin typeface="Consolas" panose="020B0609020204030204" pitchFamily="49" charset="0"/>
              </a:rPr>
              <a:t>, SEVERITY, state)</a:t>
            </a:r>
            <a:endParaRPr lang="en-US" sz="2400" dirty="0">
              <a:solidFill>
                <a:srgbClr val="000000"/>
              </a:solidFill>
              <a:latin typeface="Consolas" panose="020B0609020204030204" pitchFamily="49" charset="0"/>
            </a:endParaRPr>
          </a:p>
          <a:p>
            <a:pPr marL="0" indent="0">
              <a:buNone/>
            </a:pP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RAISERROR</a:t>
            </a:r>
            <a:r>
              <a:rPr lang="en-US" sz="2400" dirty="0">
                <a:solidFill>
                  <a:srgbClr val="808080"/>
                </a:solidFill>
                <a:latin typeface="Consolas" panose="020B0609020204030204" pitchFamily="49" charset="0"/>
              </a:rPr>
              <a:t>(</a:t>
            </a:r>
            <a:r>
              <a:rPr lang="en-US" sz="2400" dirty="0">
                <a:solidFill>
                  <a:srgbClr val="FF0000"/>
                </a:solidFill>
                <a:latin typeface="Consolas" panose="020B0609020204030204" pitchFamily="49" charset="0"/>
              </a:rPr>
              <a:t>'Error occurred in the TRY block.'</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17</a:t>
            </a:r>
            <a:r>
              <a:rPr lang="en-US" sz="2400" dirty="0">
                <a:solidFill>
                  <a:srgbClr val="808080"/>
                </a:solidFill>
                <a:latin typeface="Consolas" panose="020B0609020204030204" pitchFamily="49" charset="0"/>
              </a:rPr>
              <a:t>,</a:t>
            </a:r>
            <a:r>
              <a:rPr lang="en-US" sz="2400" dirty="0">
                <a:solidFill>
                  <a:srgbClr val="000000"/>
                </a:solidFill>
                <a:latin typeface="Consolas" panose="020B0609020204030204" pitchFamily="49" charset="0"/>
              </a:rPr>
              <a:t> 1</a:t>
            </a:r>
            <a:r>
              <a:rPr lang="en-US" sz="2400" dirty="0">
                <a:solidFill>
                  <a:srgbClr val="808080"/>
                </a:solidFill>
                <a:latin typeface="Consolas" panose="020B0609020204030204" pitchFamily="49" charset="0"/>
              </a:rPr>
              <a:t>);</a:t>
            </a:r>
            <a:endParaRPr lang="en-US" sz="2400" dirty="0">
              <a:solidFill>
                <a:srgbClr val="000000"/>
              </a:solidFill>
              <a:latin typeface="Consolas" panose="020B0609020204030204" pitchFamily="49" charset="0"/>
            </a:endParaRPr>
          </a:p>
          <a:p>
            <a:pPr marL="0" indent="0">
              <a:buNone/>
            </a:pPr>
            <a:r>
              <a:rPr lang="en-GB" sz="2400" dirty="0">
                <a:solidFill>
                  <a:srgbClr val="0000FF"/>
                </a:solidFill>
                <a:latin typeface="Consolas" panose="020B0609020204030204" pitchFamily="49" charset="0"/>
              </a:rPr>
              <a:t>END</a:t>
            </a: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TRY</a:t>
            </a:r>
            <a:endParaRPr lang="en-GB" sz="2400" dirty="0">
              <a:solidFill>
                <a:srgbClr val="000000"/>
              </a:solidFill>
              <a:latin typeface="Consolas" panose="020B0609020204030204" pitchFamily="49" charset="0"/>
            </a:endParaRPr>
          </a:p>
          <a:p>
            <a:pPr marL="0" indent="0">
              <a:buNone/>
            </a:pPr>
            <a:r>
              <a:rPr lang="en-GB" sz="2400" dirty="0">
                <a:solidFill>
                  <a:srgbClr val="0000FF"/>
                </a:solidFill>
                <a:latin typeface="Consolas" panose="020B0609020204030204" pitchFamily="49" charset="0"/>
              </a:rPr>
              <a:t>BEGIN</a:t>
            </a: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CATCH</a:t>
            </a:r>
            <a:endParaRPr lang="en-GB" sz="2400" dirty="0">
              <a:solidFill>
                <a:srgbClr val="000000"/>
              </a:solidFill>
              <a:latin typeface="Consolas" panose="020B0609020204030204" pitchFamily="49" charset="0"/>
            </a:endParaRPr>
          </a:p>
          <a:p>
            <a:pPr marL="0" indent="0">
              <a:buNone/>
            </a:pP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SELECT</a:t>
            </a:r>
            <a:r>
              <a:rPr lang="en-GB" sz="2400" dirty="0">
                <a:solidFill>
                  <a:srgbClr val="000000"/>
                </a:solidFill>
                <a:latin typeface="Consolas" panose="020B0609020204030204" pitchFamily="49" charset="0"/>
              </a:rPr>
              <a:t> </a:t>
            </a:r>
          </a:p>
          <a:p>
            <a:pPr marL="0" indent="0">
              <a:buNone/>
            </a:pPr>
            <a:r>
              <a:rPr lang="en-GB" sz="2400" dirty="0">
                <a:solidFill>
                  <a:srgbClr val="000000"/>
                </a:solidFill>
                <a:latin typeface="Consolas" panose="020B0609020204030204" pitchFamily="49" charset="0"/>
              </a:rPr>
              <a:t>       </a:t>
            </a:r>
            <a:r>
              <a:rPr lang="en-GB" sz="2400" dirty="0">
                <a:solidFill>
                  <a:srgbClr val="FF00FF"/>
                </a:solidFill>
                <a:latin typeface="Consolas" panose="020B0609020204030204" pitchFamily="49" charset="0"/>
              </a:rPr>
              <a:t>ERROR_MESSAGE</a:t>
            </a:r>
            <a:r>
              <a:rPr lang="en-GB" sz="2400" dirty="0">
                <a:solidFill>
                  <a:srgbClr val="808080"/>
                </a:solidFill>
                <a:latin typeface="Consolas" panose="020B0609020204030204" pitchFamily="49" charset="0"/>
              </a:rPr>
              <a:t>(),</a:t>
            </a:r>
            <a:r>
              <a:rPr lang="en-GB" sz="2400" dirty="0">
                <a:solidFill>
                  <a:srgbClr val="000000"/>
                </a:solidFill>
                <a:latin typeface="Consolas" panose="020B0609020204030204" pitchFamily="49" charset="0"/>
              </a:rPr>
              <a:t> </a:t>
            </a:r>
          </a:p>
          <a:p>
            <a:pPr marL="0" indent="0">
              <a:buNone/>
            </a:pPr>
            <a:r>
              <a:rPr lang="en-GB" sz="2400" dirty="0">
                <a:solidFill>
                  <a:srgbClr val="000000"/>
                </a:solidFill>
                <a:latin typeface="Consolas" panose="020B0609020204030204" pitchFamily="49" charset="0"/>
              </a:rPr>
              <a:t>       </a:t>
            </a:r>
            <a:r>
              <a:rPr lang="en-GB" sz="2400" dirty="0">
                <a:solidFill>
                  <a:srgbClr val="FF00FF"/>
                </a:solidFill>
                <a:latin typeface="Consolas" panose="020B0609020204030204" pitchFamily="49" charset="0"/>
              </a:rPr>
              <a:t>ERROR_SEVERITY</a:t>
            </a:r>
            <a:r>
              <a:rPr lang="en-GB" sz="2400" dirty="0">
                <a:solidFill>
                  <a:srgbClr val="808080"/>
                </a:solidFill>
                <a:latin typeface="Consolas" panose="020B0609020204030204" pitchFamily="49" charset="0"/>
              </a:rPr>
              <a:t>(),</a:t>
            </a:r>
            <a:r>
              <a:rPr lang="en-GB" sz="2400" dirty="0">
                <a:solidFill>
                  <a:srgbClr val="000000"/>
                </a:solidFill>
                <a:latin typeface="Consolas" panose="020B0609020204030204" pitchFamily="49" charset="0"/>
              </a:rPr>
              <a:t> </a:t>
            </a:r>
          </a:p>
          <a:p>
            <a:pPr marL="0" indent="0">
              <a:buNone/>
            </a:pPr>
            <a:r>
              <a:rPr lang="en-GB" sz="2400" dirty="0">
                <a:solidFill>
                  <a:srgbClr val="000000"/>
                </a:solidFill>
                <a:latin typeface="Consolas" panose="020B0609020204030204" pitchFamily="49" charset="0"/>
              </a:rPr>
              <a:t>       </a:t>
            </a:r>
            <a:r>
              <a:rPr lang="en-GB" sz="2400" dirty="0">
                <a:solidFill>
                  <a:srgbClr val="FF00FF"/>
                </a:solidFill>
                <a:latin typeface="Consolas" panose="020B0609020204030204" pitchFamily="49" charset="0"/>
              </a:rPr>
              <a:t>ERROR_STATE</a:t>
            </a:r>
            <a:r>
              <a:rPr lang="en-GB" sz="2400" dirty="0">
                <a:solidFill>
                  <a:srgbClr val="808080"/>
                </a:solidFill>
                <a:latin typeface="Consolas" panose="020B0609020204030204" pitchFamily="49" charset="0"/>
              </a:rPr>
              <a:t>();</a:t>
            </a:r>
            <a:endParaRPr lang="en-GB" sz="2400" dirty="0">
              <a:solidFill>
                <a:srgbClr val="000000"/>
              </a:solidFill>
              <a:latin typeface="Consolas" panose="020B0609020204030204" pitchFamily="49" charset="0"/>
            </a:endParaRPr>
          </a:p>
          <a:p>
            <a:pPr marL="0" indent="0">
              <a:buNone/>
            </a:pPr>
            <a:r>
              <a:rPr lang="en-GB" sz="2400" dirty="0">
                <a:solidFill>
                  <a:srgbClr val="0000FF"/>
                </a:solidFill>
                <a:latin typeface="Consolas" panose="020B0609020204030204" pitchFamily="49" charset="0"/>
              </a:rPr>
              <a:t>END</a:t>
            </a:r>
            <a:r>
              <a:rPr lang="en-GB" sz="2400" dirty="0">
                <a:solidFill>
                  <a:srgbClr val="000000"/>
                </a:solidFill>
                <a:latin typeface="Consolas" panose="020B0609020204030204" pitchFamily="49" charset="0"/>
              </a:rPr>
              <a:t> </a:t>
            </a:r>
            <a:r>
              <a:rPr lang="en-GB" sz="2400" dirty="0">
                <a:solidFill>
                  <a:srgbClr val="0000FF"/>
                </a:solidFill>
                <a:latin typeface="Consolas" panose="020B0609020204030204" pitchFamily="49" charset="0"/>
              </a:rPr>
              <a:t>CATCH</a:t>
            </a:r>
            <a:r>
              <a:rPr lang="en-GB" sz="2400" dirty="0">
                <a:solidFill>
                  <a:srgbClr val="808080"/>
                </a:solidFill>
                <a:latin typeface="Consolas" panose="020B0609020204030204" pitchFamily="49" charset="0"/>
              </a:rPr>
              <a:t>;</a:t>
            </a:r>
            <a:endParaRPr lang="en-GB" dirty="0"/>
          </a:p>
        </p:txBody>
      </p:sp>
    </p:spTree>
    <p:extLst>
      <p:ext uri="{BB962C8B-B14F-4D97-AF65-F5344CB8AC3E}">
        <p14:creationId xmlns:p14="http://schemas.microsoft.com/office/powerpoint/2010/main" val="96640640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BA61-0ABC-85D4-3067-BF84153BB5CB}"/>
              </a:ext>
            </a:extLst>
          </p:cNvPr>
          <p:cNvSpPr>
            <a:spLocks noGrp="1"/>
          </p:cNvSpPr>
          <p:nvPr>
            <p:ph type="title"/>
          </p:nvPr>
        </p:nvSpPr>
        <p:spPr/>
        <p:txBody>
          <a:bodyPr/>
          <a:lstStyle/>
          <a:p>
            <a:r>
              <a:rPr lang="en-US" dirty="0"/>
              <a:t>RAISERROR Example</a:t>
            </a:r>
            <a:endParaRPr lang="en-GB" dirty="0"/>
          </a:p>
        </p:txBody>
      </p:sp>
      <p:sp>
        <p:nvSpPr>
          <p:cNvPr id="5" name="TextBox 4">
            <a:extLst>
              <a:ext uri="{FF2B5EF4-FFF2-40B4-BE49-F238E27FC236}">
                <a16:creationId xmlns:a16="http://schemas.microsoft.com/office/drawing/2014/main" id="{47C81B89-89C3-64A4-077E-7E689C7DA585}"/>
              </a:ext>
            </a:extLst>
          </p:cNvPr>
          <p:cNvSpPr txBox="1"/>
          <p:nvPr/>
        </p:nvSpPr>
        <p:spPr>
          <a:xfrm>
            <a:off x="8576371" y="1404298"/>
            <a:ext cx="3953846" cy="1477328"/>
          </a:xfrm>
          <a:prstGeom prst="rect">
            <a:avLst/>
          </a:prstGeom>
          <a:noFill/>
        </p:spPr>
        <p:txBody>
          <a:bodyPr wrap="square">
            <a:spAutoFit/>
          </a:bodyPr>
          <a:lstStyle/>
          <a:p>
            <a:r>
              <a:rPr lang="en-GB" sz="1800" dirty="0">
                <a:solidFill>
                  <a:srgbClr val="008000"/>
                </a:solidFill>
                <a:latin typeface="Consolas" panose="020B0609020204030204" pitchFamily="49" charset="0"/>
              </a:rPr>
              <a:t>--Exec spDivideBy1 10,1</a:t>
            </a:r>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50000</a:t>
            </a:r>
          </a:p>
          <a:p>
            <a:r>
              <a:rPr lang="en-GB" sz="1800" dirty="0">
                <a:solidFill>
                  <a:srgbClr val="000000"/>
                </a:solidFill>
                <a:latin typeface="Consolas" panose="020B0609020204030204" pitchFamily="49" charset="0"/>
              </a:rPr>
              <a:t>DIVISOR CANNOT BE ONE</a:t>
            </a:r>
          </a:p>
          <a:p>
            <a:r>
              <a:rPr lang="en-GB" sz="1800" dirty="0">
                <a:solidFill>
                  <a:srgbClr val="000000"/>
                </a:solidFill>
                <a:latin typeface="Consolas" panose="020B0609020204030204" pitchFamily="49" charset="0"/>
              </a:rPr>
              <a:t>16</a:t>
            </a:r>
          </a:p>
          <a:p>
            <a:r>
              <a:rPr lang="en-GB" sz="1800" dirty="0">
                <a:solidFill>
                  <a:srgbClr val="000000"/>
                </a:solidFill>
                <a:latin typeface="Consolas" panose="020B0609020204030204" pitchFamily="49" charset="0"/>
              </a:rPr>
              <a:t>1</a:t>
            </a:r>
          </a:p>
        </p:txBody>
      </p:sp>
      <p:sp>
        <p:nvSpPr>
          <p:cNvPr id="6" name="TextBox 5">
            <a:extLst>
              <a:ext uri="{FF2B5EF4-FFF2-40B4-BE49-F238E27FC236}">
                <a16:creationId xmlns:a16="http://schemas.microsoft.com/office/drawing/2014/main" id="{7F2805D3-C58F-9898-2BD7-38EE00875ACA}"/>
              </a:ext>
            </a:extLst>
          </p:cNvPr>
          <p:cNvSpPr txBox="1"/>
          <p:nvPr/>
        </p:nvSpPr>
        <p:spPr>
          <a:xfrm>
            <a:off x="8576371" y="3105834"/>
            <a:ext cx="3953846" cy="646331"/>
          </a:xfrm>
          <a:prstGeom prst="rect">
            <a:avLst/>
          </a:prstGeom>
          <a:noFill/>
        </p:spPr>
        <p:txBody>
          <a:bodyPr wrap="square">
            <a:spAutoFit/>
          </a:bodyPr>
          <a:lstStyle/>
          <a:p>
            <a:r>
              <a:rPr lang="en-GB" sz="1800" dirty="0">
                <a:solidFill>
                  <a:srgbClr val="008000"/>
                </a:solidFill>
                <a:latin typeface="Consolas" panose="020B0609020204030204" pitchFamily="49" charset="0"/>
              </a:rPr>
              <a:t>--Exec spDivideBy1 10,2</a:t>
            </a:r>
            <a:endParaRPr lang="en-GB" sz="1800"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THE RESULT IS: 5</a:t>
            </a:r>
            <a:endParaRPr lang="en-GB" sz="1800" dirty="0">
              <a:solidFill>
                <a:srgbClr val="000000"/>
              </a:solidFill>
              <a:latin typeface="Consolas" panose="020B0609020204030204" pitchFamily="49" charset="0"/>
            </a:endParaRPr>
          </a:p>
        </p:txBody>
      </p:sp>
      <p:sp>
        <p:nvSpPr>
          <p:cNvPr id="4" name="Rectangle 3">
            <a:extLst>
              <a:ext uri="{FF2B5EF4-FFF2-40B4-BE49-F238E27FC236}">
                <a16:creationId xmlns:a16="http://schemas.microsoft.com/office/drawing/2014/main" id="{DCEA5C01-BD87-6B64-2483-EB419AC3C480}"/>
              </a:ext>
            </a:extLst>
          </p:cNvPr>
          <p:cNvSpPr/>
          <p:nvPr/>
        </p:nvSpPr>
        <p:spPr>
          <a:xfrm>
            <a:off x="696666" y="1225399"/>
            <a:ext cx="7526451" cy="4662815"/>
          </a:xfrm>
          <a:prstGeom prst="rect">
            <a:avLst/>
          </a:prstGeom>
          <a:solidFill>
            <a:schemeClr val="bg1">
              <a:lumMod val="95000"/>
            </a:schemeClr>
          </a:solidFill>
          <a:ln>
            <a:noFill/>
          </a:ln>
        </p:spPr>
        <p:txBody>
          <a:bodyPr wrap="square">
            <a:spAutoFit/>
          </a:bodyPr>
          <a:lstStyle/>
          <a:p>
            <a:r>
              <a:rPr lang="en-US" sz="1650" dirty="0">
                <a:solidFill>
                  <a:srgbClr val="0000FF"/>
                </a:solidFill>
                <a:latin typeface="Consolas" panose="020B0609020204030204" pitchFamily="49" charset="0"/>
              </a:rPr>
              <a:t>CREATE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PROCEDURE</a:t>
            </a:r>
            <a:r>
              <a:rPr lang="en-US" sz="1650" dirty="0">
                <a:solidFill>
                  <a:srgbClr val="000000"/>
                </a:solidFill>
                <a:latin typeface="Consolas" panose="020B0609020204030204" pitchFamily="49" charset="0"/>
              </a:rPr>
              <a:t> spDivideBy1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@No1 </a:t>
            </a:r>
            <a:r>
              <a:rPr lang="en-US" sz="1650" dirty="0">
                <a:solidFill>
                  <a:srgbClr val="0000FF"/>
                </a:solidFill>
                <a:latin typeface="Consolas" panose="020B0609020204030204" pitchFamily="49" charset="0"/>
              </a:rPr>
              <a:t>INT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@No2 </a:t>
            </a:r>
            <a:r>
              <a:rPr lang="en-US" sz="1650" dirty="0">
                <a:solidFill>
                  <a:srgbClr val="0000FF"/>
                </a:solidFill>
                <a:latin typeface="Consolas" panose="020B0609020204030204" pitchFamily="49" charset="0"/>
              </a:rPr>
              <a:t>INT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@Result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@No2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1</a:t>
            </a:r>
          </a:p>
          <a:p>
            <a:r>
              <a:rPr lang="en-US" sz="1650" dirty="0">
                <a:solidFill>
                  <a:srgbClr val="000000"/>
                </a:solidFill>
                <a:latin typeface="Consolas" panose="020B0609020204030204" pitchFamily="49" charset="0"/>
              </a:rPr>
              <a:t>    	</a:t>
            </a:r>
            <a:r>
              <a:rPr lang="en-US" sz="1650" b="1" dirty="0">
                <a:solidFill>
                  <a:srgbClr val="0000FF"/>
                </a:solidFill>
                <a:latin typeface="Consolas" panose="020B0609020204030204" pitchFamily="49" charset="0"/>
              </a:rPr>
              <a:t>RAISERROR</a:t>
            </a:r>
            <a:r>
              <a:rPr lang="en-US" sz="1650" dirty="0">
                <a:solidFill>
                  <a:srgbClr val="0000FF"/>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'DIVISOR CANNOT BE ONE'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16</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1</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@No2</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PRINT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'THE RESULT IS: '</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@Result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endParaRPr lang="en-GB" sz="165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D276F8BE-E203-A7F1-8B07-06B2F6EC5AA3}"/>
              </a:ext>
            </a:extLst>
          </p:cNvPr>
          <p:cNvSpPr/>
          <p:nvPr/>
        </p:nvSpPr>
        <p:spPr>
          <a:xfrm>
            <a:off x="132880" y="1225399"/>
            <a:ext cx="579518" cy="4662815"/>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p:txBody>
      </p:sp>
      <p:sp>
        <p:nvSpPr>
          <p:cNvPr id="8" name="Rectangle: Top Corners Rounded 7">
            <a:extLst>
              <a:ext uri="{FF2B5EF4-FFF2-40B4-BE49-F238E27FC236}">
                <a16:creationId xmlns:a16="http://schemas.microsoft.com/office/drawing/2014/main" id="{966C164A-A2A5-0F65-3213-BDEA651D4A38}"/>
              </a:ext>
            </a:extLst>
          </p:cNvPr>
          <p:cNvSpPr/>
          <p:nvPr/>
        </p:nvSpPr>
        <p:spPr>
          <a:xfrm>
            <a:off x="132879" y="896215"/>
            <a:ext cx="122899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RAISERROR</a:t>
            </a:r>
          </a:p>
        </p:txBody>
      </p:sp>
    </p:spTree>
    <p:extLst>
      <p:ext uri="{BB962C8B-B14F-4D97-AF65-F5344CB8AC3E}">
        <p14:creationId xmlns:p14="http://schemas.microsoft.com/office/powerpoint/2010/main" val="221590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5"/>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uiExpand="1" build="p" animBg="1"/>
      <p:bldP spid="7" grpId="0" animBg="1"/>
      <p:bldP spid="8"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BA61-0ABC-85D4-3067-BF84153BB5CB}"/>
              </a:ext>
            </a:extLst>
          </p:cNvPr>
          <p:cNvSpPr>
            <a:spLocks noGrp="1"/>
          </p:cNvSpPr>
          <p:nvPr>
            <p:ph type="title"/>
          </p:nvPr>
        </p:nvSpPr>
        <p:spPr/>
        <p:txBody>
          <a:bodyPr/>
          <a:lstStyle/>
          <a:p>
            <a:r>
              <a:rPr lang="en-US" dirty="0"/>
              <a:t>Throw Example</a:t>
            </a:r>
            <a:endParaRPr lang="en-GB" dirty="0"/>
          </a:p>
        </p:txBody>
      </p:sp>
      <p:sp>
        <p:nvSpPr>
          <p:cNvPr id="4" name="Rectangle 3">
            <a:extLst>
              <a:ext uri="{FF2B5EF4-FFF2-40B4-BE49-F238E27FC236}">
                <a16:creationId xmlns:a16="http://schemas.microsoft.com/office/drawing/2014/main" id="{DCEA5C01-BD87-6B64-2483-EB419AC3C480}"/>
              </a:ext>
            </a:extLst>
          </p:cNvPr>
          <p:cNvSpPr/>
          <p:nvPr/>
        </p:nvSpPr>
        <p:spPr>
          <a:xfrm>
            <a:off x="696666" y="1225399"/>
            <a:ext cx="7526451" cy="4662815"/>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PROCEDURE</a:t>
            </a:r>
            <a:r>
              <a:rPr lang="en-GB" sz="1650" dirty="0">
                <a:solidFill>
                  <a:srgbClr val="000000"/>
                </a:solidFill>
                <a:latin typeface="Consolas" panose="020B0609020204030204" pitchFamily="49" charset="0"/>
              </a:rPr>
              <a:t> spDivideBy2</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@No1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@Result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@No2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1</a:t>
            </a:r>
          </a:p>
          <a:p>
            <a:r>
              <a:rPr lang="en-US" sz="1650" dirty="0">
                <a:solidFill>
                  <a:srgbClr val="000000"/>
                </a:solidFill>
                <a:latin typeface="Consolas" panose="020B0609020204030204" pitchFamily="49" charset="0"/>
              </a:rPr>
              <a:t>    	</a:t>
            </a:r>
            <a:r>
              <a:rPr lang="en-US" sz="1650" b="1" dirty="0">
                <a:solidFill>
                  <a:srgbClr val="0000FF"/>
                </a:solidFill>
                <a:latin typeface="Consolas" panose="020B0609020204030204" pitchFamily="49" charset="0"/>
              </a:rPr>
              <a:t>THROW</a:t>
            </a:r>
            <a:r>
              <a:rPr lang="en-US" sz="1650" dirty="0">
                <a:solidFill>
                  <a:srgbClr val="000000"/>
                </a:solidFill>
                <a:latin typeface="Consolas" panose="020B0609020204030204" pitchFamily="49" charset="0"/>
              </a:rPr>
              <a:t> 50001</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'DIVISOR CANNOT BE ONE'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1</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@No2</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PRINT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'THE RESULT IS: '</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@Result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endParaRPr lang="en-GB" sz="1650" dirty="0">
              <a:solidFill>
                <a:srgbClr val="000000"/>
              </a:solidFill>
              <a:latin typeface="Consolas" panose="020B0609020204030204" pitchFamily="49" charset="0"/>
            </a:endParaRPr>
          </a:p>
        </p:txBody>
      </p:sp>
      <p:sp>
        <p:nvSpPr>
          <p:cNvPr id="7" name="Rectangle 6">
            <a:extLst>
              <a:ext uri="{FF2B5EF4-FFF2-40B4-BE49-F238E27FC236}">
                <a16:creationId xmlns:a16="http://schemas.microsoft.com/office/drawing/2014/main" id="{D276F8BE-E203-A7F1-8B07-06B2F6EC5AA3}"/>
              </a:ext>
            </a:extLst>
          </p:cNvPr>
          <p:cNvSpPr/>
          <p:nvPr/>
        </p:nvSpPr>
        <p:spPr>
          <a:xfrm>
            <a:off x="132880" y="1225399"/>
            <a:ext cx="579518" cy="4662815"/>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p:txBody>
      </p:sp>
      <p:sp>
        <p:nvSpPr>
          <p:cNvPr id="8" name="Rectangle: Top Corners Rounded 7">
            <a:extLst>
              <a:ext uri="{FF2B5EF4-FFF2-40B4-BE49-F238E27FC236}">
                <a16:creationId xmlns:a16="http://schemas.microsoft.com/office/drawing/2014/main" id="{966C164A-A2A5-0F65-3213-BDEA651D4A38}"/>
              </a:ext>
            </a:extLst>
          </p:cNvPr>
          <p:cNvSpPr/>
          <p:nvPr/>
        </p:nvSpPr>
        <p:spPr>
          <a:xfrm>
            <a:off x="132879" y="896215"/>
            <a:ext cx="88415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THROW</a:t>
            </a:r>
          </a:p>
        </p:txBody>
      </p:sp>
      <p:sp>
        <p:nvSpPr>
          <p:cNvPr id="3" name="TextBox 2">
            <a:extLst>
              <a:ext uri="{FF2B5EF4-FFF2-40B4-BE49-F238E27FC236}">
                <a16:creationId xmlns:a16="http://schemas.microsoft.com/office/drawing/2014/main" id="{224BBFF6-8387-BFAB-68F2-38763B95C2CB}"/>
              </a:ext>
            </a:extLst>
          </p:cNvPr>
          <p:cNvSpPr txBox="1"/>
          <p:nvPr/>
        </p:nvSpPr>
        <p:spPr>
          <a:xfrm>
            <a:off x="8483860" y="1225399"/>
            <a:ext cx="3953846" cy="1477328"/>
          </a:xfrm>
          <a:prstGeom prst="rect">
            <a:avLst/>
          </a:prstGeom>
          <a:noFill/>
        </p:spPr>
        <p:txBody>
          <a:bodyPr wrap="square">
            <a:spAutoFit/>
          </a:bodyPr>
          <a:lstStyle/>
          <a:p>
            <a:r>
              <a:rPr lang="en-GB" sz="1800" dirty="0">
                <a:solidFill>
                  <a:srgbClr val="008000"/>
                </a:solidFill>
                <a:latin typeface="Consolas" panose="020B0609020204030204" pitchFamily="49" charset="0"/>
              </a:rPr>
              <a:t>--Exec spDivideBy2 10,1</a:t>
            </a:r>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50001</a:t>
            </a:r>
          </a:p>
          <a:p>
            <a:r>
              <a:rPr lang="en-GB" sz="1800" dirty="0">
                <a:solidFill>
                  <a:srgbClr val="000000"/>
                </a:solidFill>
                <a:latin typeface="Consolas" panose="020B0609020204030204" pitchFamily="49" charset="0"/>
              </a:rPr>
              <a:t>DIVISOR CANNOT BE ONE</a:t>
            </a:r>
          </a:p>
          <a:p>
            <a:r>
              <a:rPr lang="en-GB" sz="1800" dirty="0">
                <a:solidFill>
                  <a:srgbClr val="000000"/>
                </a:solidFill>
                <a:latin typeface="Consolas" panose="020B0609020204030204" pitchFamily="49" charset="0"/>
              </a:rPr>
              <a:t>16</a:t>
            </a:r>
          </a:p>
          <a:p>
            <a:r>
              <a:rPr lang="en-GB" sz="1800" dirty="0">
                <a:solidFill>
                  <a:srgbClr val="000000"/>
                </a:solidFill>
                <a:latin typeface="Consolas" panose="020B0609020204030204" pitchFamily="49" charset="0"/>
              </a:rPr>
              <a:t>1</a:t>
            </a:r>
          </a:p>
        </p:txBody>
      </p:sp>
      <p:sp>
        <p:nvSpPr>
          <p:cNvPr id="9" name="TextBox 8">
            <a:extLst>
              <a:ext uri="{FF2B5EF4-FFF2-40B4-BE49-F238E27FC236}">
                <a16:creationId xmlns:a16="http://schemas.microsoft.com/office/drawing/2014/main" id="{0053F059-DD56-167C-6BB5-9CF3007F0B70}"/>
              </a:ext>
            </a:extLst>
          </p:cNvPr>
          <p:cNvSpPr txBox="1"/>
          <p:nvPr/>
        </p:nvSpPr>
        <p:spPr>
          <a:xfrm>
            <a:off x="8483860" y="2880450"/>
            <a:ext cx="3953846" cy="646331"/>
          </a:xfrm>
          <a:prstGeom prst="rect">
            <a:avLst/>
          </a:prstGeom>
          <a:noFill/>
        </p:spPr>
        <p:txBody>
          <a:bodyPr wrap="square">
            <a:spAutoFit/>
          </a:bodyPr>
          <a:lstStyle/>
          <a:p>
            <a:r>
              <a:rPr lang="en-GB" sz="1800" dirty="0">
                <a:solidFill>
                  <a:srgbClr val="008000"/>
                </a:solidFill>
                <a:latin typeface="Consolas" panose="020B0609020204030204" pitchFamily="49" charset="0"/>
              </a:rPr>
              <a:t>--Exec spDivideBy2 10,2</a:t>
            </a:r>
            <a:endParaRPr lang="en-GB" sz="1800"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THE RESULT IS: 5</a:t>
            </a:r>
            <a:endParaRPr lang="en-GB" sz="1800" dirty="0">
              <a:solidFill>
                <a:srgbClr val="000000"/>
              </a:solidFill>
              <a:latin typeface="Consolas" panose="020B0609020204030204" pitchFamily="49" charset="0"/>
            </a:endParaRPr>
          </a:p>
        </p:txBody>
      </p:sp>
    </p:spTree>
    <p:extLst>
      <p:ext uri="{BB962C8B-B14F-4D97-AF65-F5344CB8AC3E}">
        <p14:creationId xmlns:p14="http://schemas.microsoft.com/office/powerpoint/2010/main" val="398122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7" grpId="0" animBg="1"/>
      <p:bldP spid="8" grpId="0" animBg="1"/>
      <p:bldP spid="3"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7"/>
          <p:cNvSpPr/>
          <p:nvPr/>
        </p:nvSpPr>
        <p:spPr>
          <a:xfrm>
            <a:off x="3299850" y="3678861"/>
            <a:ext cx="304296" cy="2496612"/>
          </a:xfrm>
          <a:custGeom>
            <a:avLst/>
            <a:gdLst/>
            <a:ahLst/>
            <a:cxnLst/>
            <a:rect l="0" t="0" r="0" b="0"/>
            <a:pathLst>
              <a:path>
                <a:moveTo>
                  <a:pt x="0" y="0"/>
                </a:moveTo>
                <a:lnTo>
                  <a:pt x="0" y="2407894"/>
                </a:lnTo>
                <a:lnTo>
                  <a:pt x="304296" y="2407894"/>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9" name="Freeform 8"/>
          <p:cNvSpPr/>
          <p:nvPr/>
        </p:nvSpPr>
        <p:spPr>
          <a:xfrm>
            <a:off x="3299850" y="3678861"/>
            <a:ext cx="304296" cy="1571562"/>
          </a:xfrm>
          <a:custGeom>
            <a:avLst/>
            <a:gdLst/>
            <a:ahLst/>
            <a:cxnLst/>
            <a:rect l="0" t="0" r="0" b="0"/>
            <a:pathLst>
              <a:path>
                <a:moveTo>
                  <a:pt x="0" y="0"/>
                </a:moveTo>
                <a:lnTo>
                  <a:pt x="0" y="1515716"/>
                </a:lnTo>
                <a:lnTo>
                  <a:pt x="304296" y="151571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0" name="Freeform 9"/>
          <p:cNvSpPr/>
          <p:nvPr/>
        </p:nvSpPr>
        <p:spPr>
          <a:xfrm>
            <a:off x="3299850" y="3678861"/>
            <a:ext cx="304296" cy="646513"/>
          </a:xfrm>
          <a:custGeom>
            <a:avLst/>
            <a:gdLst/>
            <a:ahLst/>
            <a:cxnLst/>
            <a:rect l="0" t="0" r="0" b="0"/>
            <a:pathLst>
              <a:path>
                <a:moveTo>
                  <a:pt x="0" y="0"/>
                </a:moveTo>
                <a:lnTo>
                  <a:pt x="0" y="623539"/>
                </a:lnTo>
                <a:lnTo>
                  <a:pt x="304296" y="62353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2" name="Freeform 11"/>
          <p:cNvSpPr/>
          <p:nvPr/>
        </p:nvSpPr>
        <p:spPr>
          <a:xfrm>
            <a:off x="1220125" y="3678861"/>
            <a:ext cx="253660" cy="1571562"/>
          </a:xfrm>
          <a:custGeom>
            <a:avLst/>
            <a:gdLst/>
            <a:ahLst/>
            <a:cxnLst/>
            <a:rect l="0" t="0" r="0" b="0"/>
            <a:pathLst>
              <a:path>
                <a:moveTo>
                  <a:pt x="0" y="0"/>
                </a:moveTo>
                <a:lnTo>
                  <a:pt x="0" y="1515716"/>
                </a:lnTo>
                <a:lnTo>
                  <a:pt x="253660" y="1515716"/>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3" name="Freeform 12"/>
          <p:cNvSpPr/>
          <p:nvPr/>
        </p:nvSpPr>
        <p:spPr>
          <a:xfrm>
            <a:off x="1220125" y="3678861"/>
            <a:ext cx="220045" cy="646513"/>
          </a:xfrm>
          <a:custGeom>
            <a:avLst/>
            <a:gdLst/>
            <a:ahLst/>
            <a:cxnLst/>
            <a:rect l="0" t="0" r="0" b="0"/>
            <a:pathLst>
              <a:path>
                <a:moveTo>
                  <a:pt x="0" y="0"/>
                </a:moveTo>
                <a:lnTo>
                  <a:pt x="0" y="623539"/>
                </a:lnTo>
                <a:lnTo>
                  <a:pt x="220045" y="623539"/>
                </a:lnTo>
              </a:path>
            </a:pathLst>
          </a:custGeom>
          <a:noFill/>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sp>
      <p:sp>
        <p:nvSpPr>
          <p:cNvPr id="15" name="Freeform 14"/>
          <p:cNvSpPr/>
          <p:nvPr/>
        </p:nvSpPr>
        <p:spPr>
          <a:xfrm>
            <a:off x="3664573" y="1558615"/>
            <a:ext cx="2937308" cy="876135"/>
          </a:xfrm>
          <a:custGeom>
            <a:avLst/>
            <a:gdLst>
              <a:gd name="connsiteX0" fmla="*/ 0 w 2937308"/>
              <a:gd name="connsiteY0" fmla="*/ 0 h 845001"/>
              <a:gd name="connsiteX1" fmla="*/ 2937308 w 2937308"/>
              <a:gd name="connsiteY1" fmla="*/ 0 h 845001"/>
              <a:gd name="connsiteX2" fmla="*/ 2937308 w 2937308"/>
              <a:gd name="connsiteY2" fmla="*/ 845001 h 845001"/>
              <a:gd name="connsiteX3" fmla="*/ 0 w 2937308"/>
              <a:gd name="connsiteY3" fmla="*/ 845001 h 845001"/>
              <a:gd name="connsiteX4" fmla="*/ 0 w 2937308"/>
              <a:gd name="connsiteY4" fmla="*/ 0 h 84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7308" h="845001">
                <a:moveTo>
                  <a:pt x="0" y="0"/>
                </a:moveTo>
                <a:lnTo>
                  <a:pt x="2937308" y="0"/>
                </a:lnTo>
                <a:lnTo>
                  <a:pt x="2937308" y="845001"/>
                </a:lnTo>
                <a:lnTo>
                  <a:pt x="0" y="845001"/>
                </a:lnTo>
                <a:lnTo>
                  <a:pt x="0" y="0"/>
                </a:lnTo>
                <a:close/>
              </a:path>
            </a:pathLst>
          </a:custGeom>
          <a:solidFill>
            <a:schemeClr val="tx2">
              <a:lumMod val="60000"/>
              <a:lumOff val="40000"/>
            </a:schemeClr>
          </a:solidFill>
          <a:ln>
            <a:solidFill>
              <a:schemeClr val="tx2">
                <a:lumMod val="50000"/>
              </a:schemeClr>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b="1" kern="1200" dirty="0">
                <a:solidFill>
                  <a:schemeClr val="tx1"/>
                </a:solidFill>
              </a:rPr>
              <a:t>Types of Join</a:t>
            </a:r>
            <a:endParaRPr lang="en-US" sz="2200" kern="1200" dirty="0"/>
          </a:p>
        </p:txBody>
      </p:sp>
      <p:sp>
        <p:nvSpPr>
          <p:cNvPr id="16" name="Freeform 15"/>
          <p:cNvSpPr/>
          <p:nvPr/>
        </p:nvSpPr>
        <p:spPr>
          <a:xfrm>
            <a:off x="1051018" y="2834477"/>
            <a:ext cx="1691066" cy="876135"/>
          </a:xfrm>
          <a:custGeom>
            <a:avLst/>
            <a:gdLst>
              <a:gd name="connsiteX0" fmla="*/ 0 w 1691066"/>
              <a:gd name="connsiteY0" fmla="*/ 0 h 845001"/>
              <a:gd name="connsiteX1" fmla="*/ 1691066 w 1691066"/>
              <a:gd name="connsiteY1" fmla="*/ 0 h 845001"/>
              <a:gd name="connsiteX2" fmla="*/ 1691066 w 1691066"/>
              <a:gd name="connsiteY2" fmla="*/ 845001 h 845001"/>
              <a:gd name="connsiteX3" fmla="*/ 0 w 1691066"/>
              <a:gd name="connsiteY3" fmla="*/ 845001 h 845001"/>
              <a:gd name="connsiteX4" fmla="*/ 0 w 1691066"/>
              <a:gd name="connsiteY4" fmla="*/ 0 h 84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1066" h="845001">
                <a:moveTo>
                  <a:pt x="0" y="0"/>
                </a:moveTo>
                <a:lnTo>
                  <a:pt x="1691066" y="0"/>
                </a:lnTo>
                <a:lnTo>
                  <a:pt x="1691066" y="845001"/>
                </a:lnTo>
                <a:lnTo>
                  <a:pt x="0" y="845001"/>
                </a:lnTo>
                <a:lnTo>
                  <a:pt x="0" y="0"/>
                </a:lnTo>
                <a:close/>
              </a:path>
            </a:pathLst>
          </a:custGeom>
          <a:solidFill>
            <a:schemeClr val="accent6">
              <a:lumMod val="60000"/>
              <a:lumOff val="40000"/>
            </a:schemeClr>
          </a:solidFill>
          <a:ln>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b="0" kern="1200" dirty="0">
                <a:solidFill>
                  <a:schemeClr val="tx1"/>
                </a:solidFill>
              </a:rPr>
              <a:t>Inner Join</a:t>
            </a:r>
          </a:p>
        </p:txBody>
      </p:sp>
      <p:sp>
        <p:nvSpPr>
          <p:cNvPr id="17" name="Freeform 16"/>
          <p:cNvSpPr/>
          <p:nvPr/>
        </p:nvSpPr>
        <p:spPr>
          <a:xfrm>
            <a:off x="1440171" y="4046838"/>
            <a:ext cx="1378653" cy="557073"/>
          </a:xfrm>
          <a:custGeom>
            <a:avLst/>
            <a:gdLst>
              <a:gd name="connsiteX0" fmla="*/ 0 w 1378653"/>
              <a:gd name="connsiteY0" fmla="*/ 0 h 537277"/>
              <a:gd name="connsiteX1" fmla="*/ 1378653 w 1378653"/>
              <a:gd name="connsiteY1" fmla="*/ 0 h 537277"/>
              <a:gd name="connsiteX2" fmla="*/ 1378653 w 1378653"/>
              <a:gd name="connsiteY2" fmla="*/ 537277 h 537277"/>
              <a:gd name="connsiteX3" fmla="*/ 0 w 1378653"/>
              <a:gd name="connsiteY3" fmla="*/ 537277 h 537277"/>
              <a:gd name="connsiteX4" fmla="*/ 0 w 1378653"/>
              <a:gd name="connsiteY4" fmla="*/ 0 h 53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78653" h="537277">
                <a:moveTo>
                  <a:pt x="0" y="0"/>
                </a:moveTo>
                <a:lnTo>
                  <a:pt x="1378653" y="0"/>
                </a:lnTo>
                <a:lnTo>
                  <a:pt x="1378653" y="537277"/>
                </a:lnTo>
                <a:lnTo>
                  <a:pt x="0" y="537277"/>
                </a:lnTo>
                <a:lnTo>
                  <a:pt x="0" y="0"/>
                </a:lnTo>
                <a:close/>
              </a:path>
            </a:pathLst>
          </a:custGeom>
          <a:solidFill>
            <a:srgbClr val="A9C0DB"/>
          </a:solidFill>
          <a:ln>
            <a:solidFill>
              <a:srgbClr val="4271A4"/>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en-US" sz="2200" kern="1200" dirty="0">
                <a:solidFill>
                  <a:schemeClr val="tx1"/>
                </a:solidFill>
                <a:latin typeface="+mn-lt"/>
                <a:ea typeface="+mn-ea"/>
                <a:cs typeface="+mn-cs"/>
              </a:rPr>
              <a:t>Natural Join</a:t>
            </a:r>
          </a:p>
        </p:txBody>
      </p:sp>
      <p:sp>
        <p:nvSpPr>
          <p:cNvPr id="18" name="Freeform 17"/>
          <p:cNvSpPr/>
          <p:nvPr/>
        </p:nvSpPr>
        <p:spPr>
          <a:xfrm>
            <a:off x="1473785" y="4971887"/>
            <a:ext cx="1271828" cy="557073"/>
          </a:xfrm>
          <a:custGeom>
            <a:avLst/>
            <a:gdLst>
              <a:gd name="connsiteX0" fmla="*/ 0 w 1271828"/>
              <a:gd name="connsiteY0" fmla="*/ 0 h 537277"/>
              <a:gd name="connsiteX1" fmla="*/ 1271828 w 1271828"/>
              <a:gd name="connsiteY1" fmla="*/ 0 h 537277"/>
              <a:gd name="connsiteX2" fmla="*/ 1271828 w 1271828"/>
              <a:gd name="connsiteY2" fmla="*/ 537277 h 537277"/>
              <a:gd name="connsiteX3" fmla="*/ 0 w 1271828"/>
              <a:gd name="connsiteY3" fmla="*/ 537277 h 537277"/>
              <a:gd name="connsiteX4" fmla="*/ 0 w 1271828"/>
              <a:gd name="connsiteY4" fmla="*/ 0 h 53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1828" h="537277">
                <a:moveTo>
                  <a:pt x="0" y="0"/>
                </a:moveTo>
                <a:lnTo>
                  <a:pt x="1271828" y="0"/>
                </a:lnTo>
                <a:lnTo>
                  <a:pt x="1271828" y="537277"/>
                </a:lnTo>
                <a:lnTo>
                  <a:pt x="0" y="537277"/>
                </a:lnTo>
                <a:lnTo>
                  <a:pt x="0" y="0"/>
                </a:lnTo>
                <a:close/>
              </a:path>
            </a:pathLst>
          </a:custGeom>
          <a:solidFill>
            <a:srgbClr val="A9C0DB"/>
          </a:solidFill>
          <a:ln>
            <a:solidFill>
              <a:srgbClr val="4271A4"/>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altLang="en-US" sz="2200" kern="1200" dirty="0" err="1">
                <a:solidFill>
                  <a:schemeClr val="tx1"/>
                </a:solidFill>
                <a:latin typeface="Calibri"/>
                <a:ea typeface="+mn-ea"/>
                <a:cs typeface="+mn-cs"/>
              </a:rPr>
              <a:t>Equi</a:t>
            </a:r>
            <a:r>
              <a:rPr lang="en-US" altLang="en-US" sz="2200" kern="1200" dirty="0">
                <a:solidFill>
                  <a:schemeClr val="tx1"/>
                </a:solidFill>
                <a:latin typeface="Calibri"/>
                <a:ea typeface="+mn-ea"/>
                <a:cs typeface="+mn-cs"/>
              </a:rPr>
              <a:t> Join</a:t>
            </a:r>
          </a:p>
        </p:txBody>
      </p:sp>
      <p:sp>
        <p:nvSpPr>
          <p:cNvPr id="19" name="Freeform 18"/>
          <p:cNvSpPr/>
          <p:nvPr/>
        </p:nvSpPr>
        <p:spPr>
          <a:xfrm>
            <a:off x="3096985" y="2834477"/>
            <a:ext cx="2028644" cy="876135"/>
          </a:xfrm>
          <a:custGeom>
            <a:avLst/>
            <a:gdLst>
              <a:gd name="connsiteX0" fmla="*/ 0 w 2028644"/>
              <a:gd name="connsiteY0" fmla="*/ 0 h 845001"/>
              <a:gd name="connsiteX1" fmla="*/ 2028644 w 2028644"/>
              <a:gd name="connsiteY1" fmla="*/ 0 h 845001"/>
              <a:gd name="connsiteX2" fmla="*/ 2028644 w 2028644"/>
              <a:gd name="connsiteY2" fmla="*/ 845001 h 845001"/>
              <a:gd name="connsiteX3" fmla="*/ 0 w 2028644"/>
              <a:gd name="connsiteY3" fmla="*/ 845001 h 845001"/>
              <a:gd name="connsiteX4" fmla="*/ 0 w 2028644"/>
              <a:gd name="connsiteY4" fmla="*/ 0 h 84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8644" h="845001">
                <a:moveTo>
                  <a:pt x="0" y="0"/>
                </a:moveTo>
                <a:lnTo>
                  <a:pt x="2028644" y="0"/>
                </a:lnTo>
                <a:lnTo>
                  <a:pt x="2028644" y="845001"/>
                </a:lnTo>
                <a:lnTo>
                  <a:pt x="0" y="845001"/>
                </a:lnTo>
                <a:lnTo>
                  <a:pt x="0" y="0"/>
                </a:lnTo>
                <a:close/>
              </a:path>
            </a:pathLst>
          </a:custGeom>
          <a:solidFill>
            <a:schemeClr val="accent6">
              <a:lumMod val="60000"/>
              <a:lumOff val="40000"/>
            </a:schemeClr>
          </a:solidFill>
          <a:ln>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b="0" kern="1200" dirty="0">
                <a:solidFill>
                  <a:schemeClr val="tx1"/>
                </a:solidFill>
              </a:rPr>
              <a:t>Outer Join</a:t>
            </a:r>
          </a:p>
        </p:txBody>
      </p:sp>
      <p:sp>
        <p:nvSpPr>
          <p:cNvPr id="20" name="Freeform 19"/>
          <p:cNvSpPr/>
          <p:nvPr/>
        </p:nvSpPr>
        <p:spPr>
          <a:xfrm>
            <a:off x="3604147" y="4046838"/>
            <a:ext cx="2132850" cy="557073"/>
          </a:xfrm>
          <a:custGeom>
            <a:avLst/>
            <a:gdLst>
              <a:gd name="connsiteX0" fmla="*/ 0 w 2132850"/>
              <a:gd name="connsiteY0" fmla="*/ 0 h 537277"/>
              <a:gd name="connsiteX1" fmla="*/ 2132850 w 2132850"/>
              <a:gd name="connsiteY1" fmla="*/ 0 h 537277"/>
              <a:gd name="connsiteX2" fmla="*/ 2132850 w 2132850"/>
              <a:gd name="connsiteY2" fmla="*/ 537277 h 537277"/>
              <a:gd name="connsiteX3" fmla="*/ 0 w 2132850"/>
              <a:gd name="connsiteY3" fmla="*/ 537277 h 537277"/>
              <a:gd name="connsiteX4" fmla="*/ 0 w 2132850"/>
              <a:gd name="connsiteY4" fmla="*/ 0 h 53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2850" h="537277">
                <a:moveTo>
                  <a:pt x="0" y="0"/>
                </a:moveTo>
                <a:lnTo>
                  <a:pt x="2132850" y="0"/>
                </a:lnTo>
                <a:lnTo>
                  <a:pt x="2132850" y="537277"/>
                </a:lnTo>
                <a:lnTo>
                  <a:pt x="0" y="537277"/>
                </a:lnTo>
                <a:lnTo>
                  <a:pt x="0" y="0"/>
                </a:lnTo>
                <a:close/>
              </a:path>
            </a:pathLst>
          </a:custGeom>
          <a:solidFill>
            <a:srgbClr val="A9C0DB"/>
          </a:solidFill>
          <a:ln>
            <a:solidFill>
              <a:srgbClr val="4271A4"/>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solidFill>
                  <a:schemeClr val="tx1"/>
                </a:solidFill>
              </a:rPr>
              <a:t>Left Outer Join</a:t>
            </a:r>
          </a:p>
        </p:txBody>
      </p:sp>
      <p:sp>
        <p:nvSpPr>
          <p:cNvPr id="21" name="Freeform 20"/>
          <p:cNvSpPr/>
          <p:nvPr/>
        </p:nvSpPr>
        <p:spPr>
          <a:xfrm>
            <a:off x="3604147" y="4971887"/>
            <a:ext cx="2094335" cy="557073"/>
          </a:xfrm>
          <a:custGeom>
            <a:avLst/>
            <a:gdLst>
              <a:gd name="connsiteX0" fmla="*/ 0 w 2094335"/>
              <a:gd name="connsiteY0" fmla="*/ 0 h 537277"/>
              <a:gd name="connsiteX1" fmla="*/ 2094335 w 2094335"/>
              <a:gd name="connsiteY1" fmla="*/ 0 h 537277"/>
              <a:gd name="connsiteX2" fmla="*/ 2094335 w 2094335"/>
              <a:gd name="connsiteY2" fmla="*/ 537277 h 537277"/>
              <a:gd name="connsiteX3" fmla="*/ 0 w 2094335"/>
              <a:gd name="connsiteY3" fmla="*/ 537277 h 537277"/>
              <a:gd name="connsiteX4" fmla="*/ 0 w 2094335"/>
              <a:gd name="connsiteY4" fmla="*/ 0 h 53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4335" h="537277">
                <a:moveTo>
                  <a:pt x="0" y="0"/>
                </a:moveTo>
                <a:lnTo>
                  <a:pt x="2094335" y="0"/>
                </a:lnTo>
                <a:lnTo>
                  <a:pt x="2094335" y="537277"/>
                </a:lnTo>
                <a:lnTo>
                  <a:pt x="0" y="537277"/>
                </a:lnTo>
                <a:lnTo>
                  <a:pt x="0" y="0"/>
                </a:lnTo>
                <a:close/>
              </a:path>
            </a:pathLst>
          </a:custGeom>
          <a:solidFill>
            <a:srgbClr val="A9C0DB"/>
          </a:solidFill>
          <a:ln>
            <a:solidFill>
              <a:srgbClr val="4271A4"/>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solidFill>
                  <a:schemeClr val="tx1"/>
                </a:solidFill>
              </a:rPr>
              <a:t>Right Outer Join</a:t>
            </a:r>
          </a:p>
        </p:txBody>
      </p:sp>
      <p:sp>
        <p:nvSpPr>
          <p:cNvPr id="22" name="Freeform 21"/>
          <p:cNvSpPr/>
          <p:nvPr/>
        </p:nvSpPr>
        <p:spPr>
          <a:xfrm>
            <a:off x="3604147" y="5896936"/>
            <a:ext cx="2055837" cy="557073"/>
          </a:xfrm>
          <a:custGeom>
            <a:avLst/>
            <a:gdLst>
              <a:gd name="connsiteX0" fmla="*/ 0 w 2055837"/>
              <a:gd name="connsiteY0" fmla="*/ 0 h 537277"/>
              <a:gd name="connsiteX1" fmla="*/ 2055837 w 2055837"/>
              <a:gd name="connsiteY1" fmla="*/ 0 h 537277"/>
              <a:gd name="connsiteX2" fmla="*/ 2055837 w 2055837"/>
              <a:gd name="connsiteY2" fmla="*/ 537277 h 537277"/>
              <a:gd name="connsiteX3" fmla="*/ 0 w 2055837"/>
              <a:gd name="connsiteY3" fmla="*/ 537277 h 537277"/>
              <a:gd name="connsiteX4" fmla="*/ 0 w 2055837"/>
              <a:gd name="connsiteY4" fmla="*/ 0 h 5372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55837" h="537277">
                <a:moveTo>
                  <a:pt x="0" y="0"/>
                </a:moveTo>
                <a:lnTo>
                  <a:pt x="2055837" y="0"/>
                </a:lnTo>
                <a:lnTo>
                  <a:pt x="2055837" y="537277"/>
                </a:lnTo>
                <a:lnTo>
                  <a:pt x="0" y="537277"/>
                </a:lnTo>
                <a:lnTo>
                  <a:pt x="0" y="0"/>
                </a:lnTo>
                <a:close/>
              </a:path>
            </a:pathLst>
          </a:custGeom>
          <a:solidFill>
            <a:srgbClr val="A9C0DB"/>
          </a:solidFill>
          <a:ln>
            <a:solidFill>
              <a:srgbClr val="4271A4"/>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a:solidFill>
                  <a:schemeClr val="tx1"/>
                </a:solidFill>
              </a:rPr>
              <a:t>Full Outer Join</a:t>
            </a:r>
          </a:p>
        </p:txBody>
      </p:sp>
      <p:sp>
        <p:nvSpPr>
          <p:cNvPr id="23" name="Freeform 22"/>
          <p:cNvSpPr/>
          <p:nvPr/>
        </p:nvSpPr>
        <p:spPr>
          <a:xfrm>
            <a:off x="5480530" y="2834477"/>
            <a:ext cx="1690002" cy="876135"/>
          </a:xfrm>
          <a:custGeom>
            <a:avLst/>
            <a:gdLst>
              <a:gd name="connsiteX0" fmla="*/ 0 w 1690002"/>
              <a:gd name="connsiteY0" fmla="*/ 0 h 845001"/>
              <a:gd name="connsiteX1" fmla="*/ 1690002 w 1690002"/>
              <a:gd name="connsiteY1" fmla="*/ 0 h 845001"/>
              <a:gd name="connsiteX2" fmla="*/ 1690002 w 1690002"/>
              <a:gd name="connsiteY2" fmla="*/ 845001 h 845001"/>
              <a:gd name="connsiteX3" fmla="*/ 0 w 1690002"/>
              <a:gd name="connsiteY3" fmla="*/ 845001 h 845001"/>
              <a:gd name="connsiteX4" fmla="*/ 0 w 1690002"/>
              <a:gd name="connsiteY4" fmla="*/ 0 h 84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002" h="845001">
                <a:moveTo>
                  <a:pt x="0" y="0"/>
                </a:moveTo>
                <a:lnTo>
                  <a:pt x="1690002" y="0"/>
                </a:lnTo>
                <a:lnTo>
                  <a:pt x="1690002" y="845001"/>
                </a:lnTo>
                <a:lnTo>
                  <a:pt x="0" y="845001"/>
                </a:lnTo>
                <a:lnTo>
                  <a:pt x="0" y="0"/>
                </a:lnTo>
                <a:close/>
              </a:path>
            </a:pathLst>
          </a:custGeom>
          <a:solidFill>
            <a:schemeClr val="accent6">
              <a:lumMod val="60000"/>
              <a:lumOff val="40000"/>
            </a:schemeClr>
          </a:solidFill>
          <a:ln>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IN" sz="2200" b="0" kern="1200" dirty="0">
                <a:solidFill>
                  <a:schemeClr val="tx1"/>
                </a:solidFill>
                <a:latin typeface="Calibri"/>
                <a:ea typeface="+mn-ea"/>
                <a:cs typeface="+mn-cs"/>
              </a:rPr>
              <a:t>Cross Join</a:t>
            </a:r>
            <a:endParaRPr lang="en-US" sz="2200" b="0" kern="1200" dirty="0">
              <a:solidFill>
                <a:schemeClr val="tx1"/>
              </a:solidFill>
              <a:latin typeface="Calibri"/>
              <a:ea typeface="+mn-ea"/>
              <a:cs typeface="+mn-cs"/>
            </a:endParaRPr>
          </a:p>
        </p:txBody>
      </p:sp>
      <p:sp>
        <p:nvSpPr>
          <p:cNvPr id="24" name="Freeform 23"/>
          <p:cNvSpPr/>
          <p:nvPr/>
        </p:nvSpPr>
        <p:spPr>
          <a:xfrm>
            <a:off x="7525434" y="2834477"/>
            <a:ext cx="1690002" cy="876135"/>
          </a:xfrm>
          <a:custGeom>
            <a:avLst/>
            <a:gdLst>
              <a:gd name="connsiteX0" fmla="*/ 0 w 1690002"/>
              <a:gd name="connsiteY0" fmla="*/ 0 h 845001"/>
              <a:gd name="connsiteX1" fmla="*/ 1690002 w 1690002"/>
              <a:gd name="connsiteY1" fmla="*/ 0 h 845001"/>
              <a:gd name="connsiteX2" fmla="*/ 1690002 w 1690002"/>
              <a:gd name="connsiteY2" fmla="*/ 845001 h 845001"/>
              <a:gd name="connsiteX3" fmla="*/ 0 w 1690002"/>
              <a:gd name="connsiteY3" fmla="*/ 845001 h 845001"/>
              <a:gd name="connsiteX4" fmla="*/ 0 w 1690002"/>
              <a:gd name="connsiteY4" fmla="*/ 0 h 845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90002" h="845001">
                <a:moveTo>
                  <a:pt x="0" y="0"/>
                </a:moveTo>
                <a:lnTo>
                  <a:pt x="1690002" y="0"/>
                </a:lnTo>
                <a:lnTo>
                  <a:pt x="1690002" y="845001"/>
                </a:lnTo>
                <a:lnTo>
                  <a:pt x="0" y="845001"/>
                </a:lnTo>
                <a:lnTo>
                  <a:pt x="0" y="0"/>
                </a:lnTo>
                <a:close/>
              </a:path>
            </a:pathLst>
          </a:custGeom>
          <a:solidFill>
            <a:schemeClr val="accent6">
              <a:lumMod val="60000"/>
              <a:lumOff val="40000"/>
            </a:schemeClr>
          </a:solidFill>
          <a:ln>
            <a:solidFill>
              <a:schemeClr val="accent6">
                <a:lumMod val="75000"/>
              </a:schemeClr>
            </a:solidFill>
          </a:ln>
        </p:spPr>
        <p:style>
          <a:lnRef idx="1">
            <a:schemeClr val="accent6"/>
          </a:lnRef>
          <a:fillRef idx="3">
            <a:schemeClr val="accent6"/>
          </a:fillRef>
          <a:effectRef idx="2">
            <a:schemeClr val="accent6"/>
          </a:effectRef>
          <a:fontRef idx="minor">
            <a:schemeClr val="lt1"/>
          </a:fontRef>
        </p:style>
        <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IN" sz="2200" b="0" kern="1200" dirty="0">
                <a:solidFill>
                  <a:schemeClr val="tx1"/>
                </a:solidFill>
                <a:latin typeface="Calibri"/>
                <a:ea typeface="+mn-ea"/>
                <a:cs typeface="+mn-cs"/>
              </a:rPr>
              <a:t>Self Join</a:t>
            </a:r>
            <a:endParaRPr lang="en-US" sz="2200" b="0" kern="1200" dirty="0">
              <a:solidFill>
                <a:schemeClr val="tx1"/>
              </a:solidFill>
              <a:latin typeface="Calibri"/>
              <a:ea typeface="+mn-ea"/>
              <a:cs typeface="+mn-cs"/>
            </a:endParaRPr>
          </a:p>
        </p:txBody>
      </p:sp>
      <p:sp>
        <p:nvSpPr>
          <p:cNvPr id="3" name="Content Placeholder 2"/>
          <p:cNvSpPr>
            <a:spLocks noGrp="1"/>
          </p:cNvSpPr>
          <p:nvPr>
            <p:ph idx="1"/>
          </p:nvPr>
        </p:nvSpPr>
        <p:spPr/>
        <p:txBody>
          <a:bodyPr/>
          <a:lstStyle/>
          <a:p>
            <a:r>
              <a:rPr lang="en-US" altLang="en-US" dirty="0"/>
              <a:t>An SQL JOIN clause is used to </a:t>
            </a:r>
            <a:r>
              <a:rPr lang="en-US" altLang="en-US" b="1" dirty="0">
                <a:solidFill>
                  <a:schemeClr val="tx2"/>
                </a:solidFill>
              </a:rPr>
              <a:t>combine rows </a:t>
            </a:r>
            <a:r>
              <a:rPr lang="en-US" altLang="en-US" dirty="0"/>
              <a:t>from two or more tables, </a:t>
            </a:r>
            <a:r>
              <a:rPr lang="en-US" altLang="en-US" b="1" dirty="0">
                <a:solidFill>
                  <a:schemeClr val="tx2"/>
                </a:solidFill>
              </a:rPr>
              <a:t>based on a common field </a:t>
            </a:r>
            <a:r>
              <a:rPr lang="en-US" altLang="en-US" dirty="0"/>
              <a:t>between them.</a:t>
            </a:r>
          </a:p>
          <a:p>
            <a:endParaRPr lang="en-US" dirty="0"/>
          </a:p>
        </p:txBody>
      </p:sp>
      <p:sp>
        <p:nvSpPr>
          <p:cNvPr id="2" name="Title 1"/>
          <p:cNvSpPr>
            <a:spLocks noGrp="1"/>
          </p:cNvSpPr>
          <p:nvPr>
            <p:ph type="title"/>
          </p:nvPr>
        </p:nvSpPr>
        <p:spPr/>
        <p:txBody>
          <a:bodyPr/>
          <a:lstStyle/>
          <a:p>
            <a:r>
              <a:rPr lang="en-US" dirty="0"/>
              <a:t>Joins</a:t>
            </a:r>
          </a:p>
        </p:txBody>
      </p:sp>
      <p:cxnSp>
        <p:nvCxnSpPr>
          <p:cNvPr id="26" name="Straight Connector 25"/>
          <p:cNvCxnSpPr/>
          <p:nvPr/>
        </p:nvCxnSpPr>
        <p:spPr>
          <a:xfrm>
            <a:off x="5125630" y="2403615"/>
            <a:ext cx="0" cy="22002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1827900" y="2623643"/>
            <a:ext cx="66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1827900" y="2623643"/>
            <a:ext cx="0" cy="21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4185020" y="2623643"/>
            <a:ext cx="0" cy="21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344951" y="2625378"/>
            <a:ext cx="0" cy="21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8447945" y="2624743"/>
            <a:ext cx="0" cy="2108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21524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TCL and DCL Commands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- 13</a:t>
            </a:r>
          </a:p>
        </p:txBody>
      </p:sp>
    </p:spTree>
    <p:extLst>
      <p:ext uri="{BB962C8B-B14F-4D97-AF65-F5344CB8AC3E}">
        <p14:creationId xmlns:p14="http://schemas.microsoft.com/office/powerpoint/2010/main" val="189413365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What is Transaction ??</a:t>
            </a:r>
          </a:p>
        </p:txBody>
      </p:sp>
      <p:sp>
        <p:nvSpPr>
          <p:cNvPr id="5" name="Content Placeholder 4"/>
          <p:cNvSpPr>
            <a:spLocks noGrp="1"/>
          </p:cNvSpPr>
          <p:nvPr>
            <p:ph idx="1"/>
          </p:nvPr>
        </p:nvSpPr>
        <p:spPr/>
        <p:txBody>
          <a:bodyPr/>
          <a:lstStyle/>
          <a:p>
            <a:r>
              <a:rPr lang="en-US" b="1" dirty="0">
                <a:solidFill>
                  <a:schemeClr val="tx2">
                    <a:lumMod val="75000"/>
                  </a:schemeClr>
                </a:solidFill>
              </a:rPr>
              <a:t>Transaction</a:t>
            </a:r>
            <a:r>
              <a:rPr lang="en-US" dirty="0"/>
              <a:t> is a set of database operations that performs a particular task.</a:t>
            </a:r>
          </a:p>
          <a:p>
            <a:endParaRPr lang="en-US" dirty="0"/>
          </a:p>
        </p:txBody>
      </p:sp>
      <p:pic>
        <p:nvPicPr>
          <p:cNvPr id="10" name="Picture 9">
            <a:extLst>
              <a:ext uri="{FF2B5EF4-FFF2-40B4-BE49-F238E27FC236}">
                <a16:creationId xmlns:a16="http://schemas.microsoft.com/office/drawing/2014/main" id="{7AB5D936-8B43-4788-BAA6-282166A8DB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514" y="1693556"/>
            <a:ext cx="2143125" cy="2143125"/>
          </a:xfrm>
          <a:prstGeom prst="rect">
            <a:avLst/>
          </a:prstGeom>
        </p:spPr>
      </p:pic>
      <p:sp>
        <p:nvSpPr>
          <p:cNvPr id="12" name="TextBox 11">
            <a:extLst>
              <a:ext uri="{FF2B5EF4-FFF2-40B4-BE49-F238E27FC236}">
                <a16:creationId xmlns:a16="http://schemas.microsoft.com/office/drawing/2014/main" id="{CF9AF154-5AAC-491D-BB65-53F7D87E9ED2}"/>
              </a:ext>
            </a:extLst>
          </p:cNvPr>
          <p:cNvSpPr txBox="1"/>
          <p:nvPr/>
        </p:nvSpPr>
        <p:spPr>
          <a:xfrm>
            <a:off x="1976273" y="3985546"/>
            <a:ext cx="1575605" cy="923330"/>
          </a:xfrm>
          <a:prstGeom prst="rect">
            <a:avLst/>
          </a:prstGeom>
          <a:noFill/>
        </p:spPr>
        <p:txBody>
          <a:bodyPr wrap="square" rtlCol="0">
            <a:spAutoFit/>
          </a:bodyPr>
          <a:lstStyle/>
          <a:p>
            <a:pPr algn="ctr"/>
            <a:r>
              <a:rPr lang="en-US" dirty="0">
                <a:solidFill>
                  <a:srgbClr val="C00000"/>
                </a:solidFill>
              </a:rPr>
              <a:t>Person A</a:t>
            </a:r>
          </a:p>
          <a:p>
            <a:pPr algn="ctr"/>
            <a:r>
              <a:rPr lang="en-US" dirty="0">
                <a:solidFill>
                  <a:srgbClr val="C00000"/>
                </a:solidFill>
              </a:rPr>
              <a:t>Account A</a:t>
            </a:r>
          </a:p>
          <a:p>
            <a:pPr algn="ctr"/>
            <a:r>
              <a:rPr lang="en-US" dirty="0">
                <a:solidFill>
                  <a:srgbClr val="C00000"/>
                </a:solidFill>
              </a:rPr>
              <a:t>Balance : 3000</a:t>
            </a:r>
          </a:p>
        </p:txBody>
      </p:sp>
      <p:sp>
        <p:nvSpPr>
          <p:cNvPr id="13" name="TextBox 12">
            <a:extLst>
              <a:ext uri="{FF2B5EF4-FFF2-40B4-BE49-F238E27FC236}">
                <a16:creationId xmlns:a16="http://schemas.microsoft.com/office/drawing/2014/main" id="{E07440FF-1512-45E6-B3B3-17AF903FC2E8}"/>
              </a:ext>
            </a:extLst>
          </p:cNvPr>
          <p:cNvSpPr txBox="1"/>
          <p:nvPr/>
        </p:nvSpPr>
        <p:spPr>
          <a:xfrm>
            <a:off x="8101821" y="3985546"/>
            <a:ext cx="1575605" cy="923330"/>
          </a:xfrm>
          <a:prstGeom prst="rect">
            <a:avLst/>
          </a:prstGeom>
          <a:noFill/>
        </p:spPr>
        <p:txBody>
          <a:bodyPr wrap="square" rtlCol="0">
            <a:spAutoFit/>
          </a:bodyPr>
          <a:lstStyle/>
          <a:p>
            <a:pPr algn="ctr"/>
            <a:r>
              <a:rPr lang="en-US" dirty="0">
                <a:solidFill>
                  <a:srgbClr val="C00000"/>
                </a:solidFill>
              </a:rPr>
              <a:t>Person B</a:t>
            </a:r>
          </a:p>
          <a:p>
            <a:pPr algn="ctr"/>
            <a:r>
              <a:rPr lang="en-US" dirty="0">
                <a:solidFill>
                  <a:srgbClr val="C00000"/>
                </a:solidFill>
              </a:rPr>
              <a:t>Account B</a:t>
            </a:r>
          </a:p>
          <a:p>
            <a:pPr algn="ctr"/>
            <a:r>
              <a:rPr lang="en-US" dirty="0">
                <a:solidFill>
                  <a:srgbClr val="C00000"/>
                </a:solidFill>
              </a:rPr>
              <a:t>Balance : 2000</a:t>
            </a:r>
          </a:p>
        </p:txBody>
      </p:sp>
      <p:sp>
        <p:nvSpPr>
          <p:cNvPr id="14" name="Rounded Rectangle 4">
            <a:extLst>
              <a:ext uri="{FF2B5EF4-FFF2-40B4-BE49-F238E27FC236}">
                <a16:creationId xmlns:a16="http://schemas.microsoft.com/office/drawing/2014/main" id="{C4B8D31C-192D-4B1E-8AC3-CA3E59138FBF}"/>
              </a:ext>
            </a:extLst>
          </p:cNvPr>
          <p:cNvSpPr/>
          <p:nvPr/>
        </p:nvSpPr>
        <p:spPr>
          <a:xfrm>
            <a:off x="4480685" y="2120352"/>
            <a:ext cx="2682797" cy="967639"/>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a:t>
            </a:r>
            <a:r>
              <a:rPr lang="en-US" b="1" dirty="0">
                <a:solidFill>
                  <a:schemeClr val="accent3"/>
                </a:solidFill>
              </a:rPr>
              <a:t>before</a:t>
            </a:r>
            <a:r>
              <a:rPr lang="en-US" dirty="0">
                <a:solidFill>
                  <a:schemeClr val="tx1"/>
                </a:solidFill>
              </a:rPr>
              <a:t> Transfer : 5000</a:t>
            </a:r>
          </a:p>
        </p:txBody>
      </p:sp>
      <p:sp>
        <p:nvSpPr>
          <p:cNvPr id="16" name="TextBox 15">
            <a:extLst>
              <a:ext uri="{FF2B5EF4-FFF2-40B4-BE49-F238E27FC236}">
                <a16:creationId xmlns:a16="http://schemas.microsoft.com/office/drawing/2014/main" id="{E29702FB-4BE4-486F-A5BB-97D12E1DA310}"/>
              </a:ext>
            </a:extLst>
          </p:cNvPr>
          <p:cNvSpPr txBox="1"/>
          <p:nvPr/>
        </p:nvSpPr>
        <p:spPr>
          <a:xfrm>
            <a:off x="3835639" y="4908876"/>
            <a:ext cx="3814578" cy="369332"/>
          </a:xfrm>
          <a:prstGeom prst="rect">
            <a:avLst/>
          </a:prstGeom>
          <a:noFill/>
        </p:spPr>
        <p:txBody>
          <a:bodyPr wrap="square" rtlCol="0">
            <a:spAutoFit/>
          </a:bodyPr>
          <a:lstStyle/>
          <a:p>
            <a:r>
              <a:rPr lang="en-US" dirty="0"/>
              <a:t>Step 1: Debit 1000 </a:t>
            </a:r>
            <a:r>
              <a:rPr lang="en-US" dirty="0" err="1"/>
              <a:t>rs</a:t>
            </a:r>
            <a:r>
              <a:rPr lang="en-US" dirty="0"/>
              <a:t>. from Account A</a:t>
            </a:r>
          </a:p>
        </p:txBody>
      </p:sp>
      <p:sp>
        <p:nvSpPr>
          <p:cNvPr id="18" name="Right Arrow 5">
            <a:extLst>
              <a:ext uri="{FF2B5EF4-FFF2-40B4-BE49-F238E27FC236}">
                <a16:creationId xmlns:a16="http://schemas.microsoft.com/office/drawing/2014/main" id="{D28F616A-C1D7-4B01-B474-C6B823E0F43C}"/>
              </a:ext>
            </a:extLst>
          </p:cNvPr>
          <p:cNvSpPr/>
          <p:nvPr/>
        </p:nvSpPr>
        <p:spPr>
          <a:xfrm>
            <a:off x="4457039" y="3657037"/>
            <a:ext cx="2978968" cy="937094"/>
          </a:xfrm>
          <a:prstGeom prst="rightArrow">
            <a:avLst>
              <a:gd name="adj1" fmla="val 50000"/>
              <a:gd name="adj2" fmla="val 63367"/>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Transfer 1000</a:t>
            </a:r>
          </a:p>
        </p:txBody>
      </p:sp>
      <p:sp>
        <p:nvSpPr>
          <p:cNvPr id="20" name="TextBox 19">
            <a:extLst>
              <a:ext uri="{FF2B5EF4-FFF2-40B4-BE49-F238E27FC236}">
                <a16:creationId xmlns:a16="http://schemas.microsoft.com/office/drawing/2014/main" id="{FC3550DB-BA3E-4529-813C-52E24D92AB98}"/>
              </a:ext>
            </a:extLst>
          </p:cNvPr>
          <p:cNvSpPr txBox="1"/>
          <p:nvPr/>
        </p:nvSpPr>
        <p:spPr>
          <a:xfrm>
            <a:off x="3835639" y="5312110"/>
            <a:ext cx="3814578" cy="369332"/>
          </a:xfrm>
          <a:prstGeom prst="rect">
            <a:avLst/>
          </a:prstGeom>
          <a:noFill/>
        </p:spPr>
        <p:txBody>
          <a:bodyPr wrap="square" rtlCol="0">
            <a:spAutoFit/>
          </a:bodyPr>
          <a:lstStyle/>
          <a:p>
            <a:r>
              <a:rPr lang="en-US" dirty="0"/>
              <a:t>Step 2: Credit 1000 </a:t>
            </a:r>
            <a:r>
              <a:rPr lang="en-US" dirty="0" err="1"/>
              <a:t>rs</a:t>
            </a:r>
            <a:r>
              <a:rPr lang="en-US" dirty="0"/>
              <a:t>. into Account B</a:t>
            </a:r>
          </a:p>
        </p:txBody>
      </p:sp>
      <p:sp>
        <p:nvSpPr>
          <p:cNvPr id="22" name="Rounded Rectangle 11">
            <a:extLst>
              <a:ext uri="{FF2B5EF4-FFF2-40B4-BE49-F238E27FC236}">
                <a16:creationId xmlns:a16="http://schemas.microsoft.com/office/drawing/2014/main" id="{38A6274B-74E9-48AE-BA2C-3862710CD7A8}"/>
              </a:ext>
            </a:extLst>
          </p:cNvPr>
          <p:cNvSpPr/>
          <p:nvPr/>
        </p:nvSpPr>
        <p:spPr>
          <a:xfrm>
            <a:off x="3300759" y="5729910"/>
            <a:ext cx="5291528" cy="675630"/>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after Successful </a:t>
            </a:r>
            <a:r>
              <a:rPr lang="en-US" b="1" dirty="0">
                <a:solidFill>
                  <a:schemeClr val="accent3"/>
                </a:solidFill>
              </a:rPr>
              <a:t>Transaction</a:t>
            </a:r>
            <a:r>
              <a:rPr lang="en-US" dirty="0">
                <a:solidFill>
                  <a:schemeClr val="tx1"/>
                </a:solidFill>
              </a:rPr>
              <a:t> : 5000</a:t>
            </a:r>
          </a:p>
        </p:txBody>
      </p:sp>
      <p:sp>
        <p:nvSpPr>
          <p:cNvPr id="27" name="TextBox 26">
            <a:extLst>
              <a:ext uri="{FF2B5EF4-FFF2-40B4-BE49-F238E27FC236}">
                <a16:creationId xmlns:a16="http://schemas.microsoft.com/office/drawing/2014/main" id="{95A1FA85-5D2B-4903-801D-D9174AACBF0F}"/>
              </a:ext>
            </a:extLst>
          </p:cNvPr>
          <p:cNvSpPr txBox="1"/>
          <p:nvPr/>
        </p:nvSpPr>
        <p:spPr>
          <a:xfrm>
            <a:off x="1976273" y="4563779"/>
            <a:ext cx="1575605" cy="369332"/>
          </a:xfrm>
          <a:prstGeom prst="rect">
            <a:avLst/>
          </a:prstGeom>
          <a:solidFill>
            <a:schemeClr val="bg1"/>
          </a:solidFill>
        </p:spPr>
        <p:txBody>
          <a:bodyPr wrap="square" rtlCol="0">
            <a:spAutoFit/>
          </a:bodyPr>
          <a:lstStyle/>
          <a:p>
            <a:pPr algn="ctr"/>
            <a:r>
              <a:rPr lang="en-US" dirty="0">
                <a:solidFill>
                  <a:srgbClr val="C00000"/>
                </a:solidFill>
              </a:rPr>
              <a:t>Balance : 2000</a:t>
            </a:r>
          </a:p>
        </p:txBody>
      </p:sp>
      <p:pic>
        <p:nvPicPr>
          <p:cNvPr id="28" name="Picture 27">
            <a:extLst>
              <a:ext uri="{FF2B5EF4-FFF2-40B4-BE49-F238E27FC236}">
                <a16:creationId xmlns:a16="http://schemas.microsoft.com/office/drawing/2014/main" id="{F3EECDF5-2C25-4060-85B6-3276A9943F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62787" y="1693556"/>
            <a:ext cx="2143126" cy="2143125"/>
          </a:xfrm>
          <a:prstGeom prst="rect">
            <a:avLst/>
          </a:prstGeom>
        </p:spPr>
      </p:pic>
      <p:sp>
        <p:nvSpPr>
          <p:cNvPr id="29" name="TextBox 28">
            <a:extLst>
              <a:ext uri="{FF2B5EF4-FFF2-40B4-BE49-F238E27FC236}">
                <a16:creationId xmlns:a16="http://schemas.microsoft.com/office/drawing/2014/main" id="{07D0C8E2-25A0-4C2D-A229-BD203E69F14D}"/>
              </a:ext>
            </a:extLst>
          </p:cNvPr>
          <p:cNvSpPr txBox="1"/>
          <p:nvPr/>
        </p:nvSpPr>
        <p:spPr>
          <a:xfrm>
            <a:off x="8101821" y="4563779"/>
            <a:ext cx="1575605" cy="369332"/>
          </a:xfrm>
          <a:prstGeom prst="rect">
            <a:avLst/>
          </a:prstGeom>
          <a:solidFill>
            <a:schemeClr val="bg1"/>
          </a:solidFill>
        </p:spPr>
        <p:txBody>
          <a:bodyPr wrap="square" rtlCol="0">
            <a:spAutoFit/>
          </a:bodyPr>
          <a:lstStyle/>
          <a:p>
            <a:pPr algn="ctr"/>
            <a:r>
              <a:rPr lang="en-US" dirty="0">
                <a:solidFill>
                  <a:srgbClr val="C00000"/>
                </a:solidFill>
              </a:rPr>
              <a:t>Balance : 3000</a:t>
            </a:r>
          </a:p>
        </p:txBody>
      </p:sp>
    </p:spTree>
    <p:custDataLst>
      <p:tags r:id="rId1"/>
    </p:custDataLst>
    <p:extLst>
      <p:ext uri="{BB962C8B-B14F-4D97-AF65-F5344CB8AC3E}">
        <p14:creationId xmlns:p14="http://schemas.microsoft.com/office/powerpoint/2010/main" val="3134765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6" grpId="0"/>
      <p:bldP spid="18" grpId="0" animBg="1"/>
      <p:bldP spid="20" grpId="0"/>
      <p:bldP spid="22" grpId="0" animBg="1"/>
      <p:bldP spid="27" grpId="0" animBg="1"/>
      <p:bldP spid="29" grpId="0" animBg="1"/>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 Control Command</a:t>
            </a:r>
          </a:p>
        </p:txBody>
      </p:sp>
      <p:sp>
        <p:nvSpPr>
          <p:cNvPr id="5" name="Content Placeholder 4"/>
          <p:cNvSpPr>
            <a:spLocks noGrp="1"/>
          </p:cNvSpPr>
          <p:nvPr>
            <p:ph idx="1"/>
          </p:nvPr>
        </p:nvSpPr>
        <p:spPr/>
        <p:txBody>
          <a:bodyPr/>
          <a:lstStyle/>
          <a:p>
            <a:r>
              <a:rPr lang="en-US" dirty="0"/>
              <a:t>A transaction must be completely successful or completely fail to maintain database consistency.</a:t>
            </a:r>
          </a:p>
          <a:p>
            <a:endParaRPr lang="en-US" dirty="0"/>
          </a:p>
          <a:p>
            <a:endParaRPr lang="en-US" dirty="0"/>
          </a:p>
        </p:txBody>
      </p:sp>
      <p:pic>
        <p:nvPicPr>
          <p:cNvPr id="6" name="Picture 5">
            <a:extLst>
              <a:ext uri="{FF2B5EF4-FFF2-40B4-BE49-F238E27FC236}">
                <a16:creationId xmlns:a16="http://schemas.microsoft.com/office/drawing/2014/main" id="{A7C21A66-9470-43A1-9810-CE946E16F8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72831" y="1693556"/>
            <a:ext cx="2143125" cy="2143125"/>
          </a:xfrm>
          <a:prstGeom prst="rect">
            <a:avLst/>
          </a:prstGeom>
        </p:spPr>
      </p:pic>
      <p:sp>
        <p:nvSpPr>
          <p:cNvPr id="7" name="TextBox 6">
            <a:extLst>
              <a:ext uri="{FF2B5EF4-FFF2-40B4-BE49-F238E27FC236}">
                <a16:creationId xmlns:a16="http://schemas.microsoft.com/office/drawing/2014/main" id="{38DDACF9-E317-4B65-9A83-719F43A9121A}"/>
              </a:ext>
            </a:extLst>
          </p:cNvPr>
          <p:cNvSpPr txBox="1"/>
          <p:nvPr/>
        </p:nvSpPr>
        <p:spPr>
          <a:xfrm>
            <a:off x="3856590" y="3985546"/>
            <a:ext cx="1575605" cy="923330"/>
          </a:xfrm>
          <a:prstGeom prst="rect">
            <a:avLst/>
          </a:prstGeom>
          <a:noFill/>
        </p:spPr>
        <p:txBody>
          <a:bodyPr wrap="square" rtlCol="0">
            <a:spAutoFit/>
          </a:bodyPr>
          <a:lstStyle/>
          <a:p>
            <a:pPr algn="ctr"/>
            <a:r>
              <a:rPr lang="en-US" dirty="0">
                <a:solidFill>
                  <a:srgbClr val="C00000"/>
                </a:solidFill>
              </a:rPr>
              <a:t>Person A</a:t>
            </a:r>
          </a:p>
          <a:p>
            <a:pPr algn="ctr"/>
            <a:r>
              <a:rPr lang="en-US" dirty="0">
                <a:solidFill>
                  <a:srgbClr val="C00000"/>
                </a:solidFill>
              </a:rPr>
              <a:t>Account A</a:t>
            </a:r>
          </a:p>
          <a:p>
            <a:pPr algn="ctr"/>
            <a:r>
              <a:rPr lang="en-US" dirty="0">
                <a:solidFill>
                  <a:srgbClr val="C00000"/>
                </a:solidFill>
              </a:rPr>
              <a:t>Balance : 3000</a:t>
            </a:r>
          </a:p>
        </p:txBody>
      </p:sp>
      <p:sp>
        <p:nvSpPr>
          <p:cNvPr id="8" name="TextBox 7">
            <a:extLst>
              <a:ext uri="{FF2B5EF4-FFF2-40B4-BE49-F238E27FC236}">
                <a16:creationId xmlns:a16="http://schemas.microsoft.com/office/drawing/2014/main" id="{97973811-A4B7-4F40-8CE5-0A17C1DC3E22}"/>
              </a:ext>
            </a:extLst>
          </p:cNvPr>
          <p:cNvSpPr txBox="1"/>
          <p:nvPr/>
        </p:nvSpPr>
        <p:spPr>
          <a:xfrm>
            <a:off x="9982138" y="3985546"/>
            <a:ext cx="1575605" cy="923330"/>
          </a:xfrm>
          <a:prstGeom prst="rect">
            <a:avLst/>
          </a:prstGeom>
          <a:noFill/>
        </p:spPr>
        <p:txBody>
          <a:bodyPr wrap="square" rtlCol="0">
            <a:spAutoFit/>
          </a:bodyPr>
          <a:lstStyle/>
          <a:p>
            <a:pPr algn="ctr"/>
            <a:r>
              <a:rPr lang="en-US" dirty="0">
                <a:solidFill>
                  <a:srgbClr val="C00000"/>
                </a:solidFill>
              </a:rPr>
              <a:t>Person B</a:t>
            </a:r>
          </a:p>
          <a:p>
            <a:pPr algn="ctr"/>
            <a:r>
              <a:rPr lang="en-US" dirty="0">
                <a:solidFill>
                  <a:srgbClr val="C00000"/>
                </a:solidFill>
              </a:rPr>
              <a:t>Account B</a:t>
            </a:r>
          </a:p>
          <a:p>
            <a:pPr algn="ctr"/>
            <a:r>
              <a:rPr lang="en-US" dirty="0">
                <a:solidFill>
                  <a:srgbClr val="C00000"/>
                </a:solidFill>
              </a:rPr>
              <a:t>Balance : 2000</a:t>
            </a:r>
          </a:p>
        </p:txBody>
      </p:sp>
      <p:sp>
        <p:nvSpPr>
          <p:cNvPr id="9" name="Rounded Rectangle 4">
            <a:extLst>
              <a:ext uri="{FF2B5EF4-FFF2-40B4-BE49-F238E27FC236}">
                <a16:creationId xmlns:a16="http://schemas.microsoft.com/office/drawing/2014/main" id="{E6E996D9-293B-470F-ADEC-88E0E2BF6FAF}"/>
              </a:ext>
            </a:extLst>
          </p:cNvPr>
          <p:cNvSpPr/>
          <p:nvPr/>
        </p:nvSpPr>
        <p:spPr>
          <a:xfrm>
            <a:off x="6361002" y="2120352"/>
            <a:ext cx="2682797" cy="967639"/>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a:t>
            </a:r>
            <a:r>
              <a:rPr lang="en-US" b="1" dirty="0">
                <a:solidFill>
                  <a:schemeClr val="accent3"/>
                </a:solidFill>
              </a:rPr>
              <a:t>before</a:t>
            </a:r>
            <a:r>
              <a:rPr lang="en-US" dirty="0">
                <a:solidFill>
                  <a:schemeClr val="tx1"/>
                </a:solidFill>
              </a:rPr>
              <a:t> Transfer : 5000</a:t>
            </a:r>
          </a:p>
        </p:txBody>
      </p:sp>
      <p:sp>
        <p:nvSpPr>
          <p:cNvPr id="10" name="TextBox 9">
            <a:extLst>
              <a:ext uri="{FF2B5EF4-FFF2-40B4-BE49-F238E27FC236}">
                <a16:creationId xmlns:a16="http://schemas.microsoft.com/office/drawing/2014/main" id="{59E60B41-2EDC-49A7-AF5D-065E54BE6D7B}"/>
              </a:ext>
            </a:extLst>
          </p:cNvPr>
          <p:cNvSpPr txBox="1"/>
          <p:nvPr/>
        </p:nvSpPr>
        <p:spPr>
          <a:xfrm>
            <a:off x="5715956" y="4908876"/>
            <a:ext cx="3814578" cy="369332"/>
          </a:xfrm>
          <a:prstGeom prst="rect">
            <a:avLst/>
          </a:prstGeom>
          <a:noFill/>
        </p:spPr>
        <p:txBody>
          <a:bodyPr wrap="square" rtlCol="0">
            <a:spAutoFit/>
          </a:bodyPr>
          <a:lstStyle/>
          <a:p>
            <a:r>
              <a:rPr lang="en-US" dirty="0"/>
              <a:t>Step 1: Debit 1000 </a:t>
            </a:r>
            <a:r>
              <a:rPr lang="en-US" dirty="0" err="1"/>
              <a:t>rs</a:t>
            </a:r>
            <a:r>
              <a:rPr lang="en-US" dirty="0"/>
              <a:t>. from Account A</a:t>
            </a:r>
          </a:p>
        </p:txBody>
      </p:sp>
      <p:sp>
        <p:nvSpPr>
          <p:cNvPr id="11" name="Right Arrow 5">
            <a:extLst>
              <a:ext uri="{FF2B5EF4-FFF2-40B4-BE49-F238E27FC236}">
                <a16:creationId xmlns:a16="http://schemas.microsoft.com/office/drawing/2014/main" id="{25389EB7-E4D3-41A1-9410-84C551B996B1}"/>
              </a:ext>
            </a:extLst>
          </p:cNvPr>
          <p:cNvSpPr/>
          <p:nvPr/>
        </p:nvSpPr>
        <p:spPr>
          <a:xfrm>
            <a:off x="6337356" y="3657037"/>
            <a:ext cx="2978968" cy="937094"/>
          </a:xfrm>
          <a:prstGeom prst="rightArrow">
            <a:avLst>
              <a:gd name="adj1" fmla="val 50000"/>
              <a:gd name="adj2" fmla="val 63367"/>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Transfer 1000</a:t>
            </a:r>
          </a:p>
        </p:txBody>
      </p:sp>
      <p:sp>
        <p:nvSpPr>
          <p:cNvPr id="12" name="TextBox 11">
            <a:extLst>
              <a:ext uri="{FF2B5EF4-FFF2-40B4-BE49-F238E27FC236}">
                <a16:creationId xmlns:a16="http://schemas.microsoft.com/office/drawing/2014/main" id="{29D652CC-C671-459B-B142-E2BAD4B6CEAA}"/>
              </a:ext>
            </a:extLst>
          </p:cNvPr>
          <p:cNvSpPr txBox="1"/>
          <p:nvPr/>
        </p:nvSpPr>
        <p:spPr>
          <a:xfrm>
            <a:off x="5715956" y="5312110"/>
            <a:ext cx="3814578" cy="369332"/>
          </a:xfrm>
          <a:prstGeom prst="rect">
            <a:avLst/>
          </a:prstGeom>
          <a:noFill/>
        </p:spPr>
        <p:txBody>
          <a:bodyPr wrap="square" rtlCol="0">
            <a:spAutoFit/>
          </a:bodyPr>
          <a:lstStyle/>
          <a:p>
            <a:r>
              <a:rPr lang="en-US" dirty="0"/>
              <a:t>Step 2: Credit 1000 </a:t>
            </a:r>
            <a:r>
              <a:rPr lang="en-US" dirty="0" err="1"/>
              <a:t>rs</a:t>
            </a:r>
            <a:r>
              <a:rPr lang="en-US" dirty="0"/>
              <a:t>. into Account B</a:t>
            </a:r>
          </a:p>
        </p:txBody>
      </p:sp>
      <p:sp>
        <p:nvSpPr>
          <p:cNvPr id="13" name="Rounded Rectangle 11">
            <a:extLst>
              <a:ext uri="{FF2B5EF4-FFF2-40B4-BE49-F238E27FC236}">
                <a16:creationId xmlns:a16="http://schemas.microsoft.com/office/drawing/2014/main" id="{FCEE2E8B-7038-4B30-8480-4B288DAF61D0}"/>
              </a:ext>
            </a:extLst>
          </p:cNvPr>
          <p:cNvSpPr/>
          <p:nvPr/>
        </p:nvSpPr>
        <p:spPr>
          <a:xfrm>
            <a:off x="5181076" y="5729910"/>
            <a:ext cx="5291528" cy="675630"/>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after Successful </a:t>
            </a:r>
            <a:r>
              <a:rPr lang="en-US" b="1" dirty="0">
                <a:solidFill>
                  <a:schemeClr val="accent3"/>
                </a:solidFill>
              </a:rPr>
              <a:t>Transaction</a:t>
            </a:r>
            <a:r>
              <a:rPr lang="en-US" dirty="0">
                <a:solidFill>
                  <a:schemeClr val="tx1"/>
                </a:solidFill>
              </a:rPr>
              <a:t> : 5000</a:t>
            </a:r>
          </a:p>
        </p:txBody>
      </p:sp>
      <p:sp>
        <p:nvSpPr>
          <p:cNvPr id="14" name="TextBox 13">
            <a:extLst>
              <a:ext uri="{FF2B5EF4-FFF2-40B4-BE49-F238E27FC236}">
                <a16:creationId xmlns:a16="http://schemas.microsoft.com/office/drawing/2014/main" id="{6DA95C4E-2716-4401-A84D-C3E3C7487847}"/>
              </a:ext>
            </a:extLst>
          </p:cNvPr>
          <p:cNvSpPr txBox="1"/>
          <p:nvPr/>
        </p:nvSpPr>
        <p:spPr>
          <a:xfrm>
            <a:off x="3856590" y="4563779"/>
            <a:ext cx="1575605" cy="369332"/>
          </a:xfrm>
          <a:prstGeom prst="rect">
            <a:avLst/>
          </a:prstGeom>
          <a:solidFill>
            <a:schemeClr val="bg1"/>
          </a:solidFill>
        </p:spPr>
        <p:txBody>
          <a:bodyPr wrap="square" rtlCol="0">
            <a:spAutoFit/>
          </a:bodyPr>
          <a:lstStyle/>
          <a:p>
            <a:pPr algn="ctr"/>
            <a:r>
              <a:rPr lang="en-US" dirty="0">
                <a:solidFill>
                  <a:srgbClr val="C00000"/>
                </a:solidFill>
              </a:rPr>
              <a:t>Balance : 2000</a:t>
            </a:r>
          </a:p>
        </p:txBody>
      </p:sp>
      <p:pic>
        <p:nvPicPr>
          <p:cNvPr id="15" name="Picture 14">
            <a:extLst>
              <a:ext uri="{FF2B5EF4-FFF2-40B4-BE49-F238E27FC236}">
                <a16:creationId xmlns:a16="http://schemas.microsoft.com/office/drawing/2014/main" id="{D3135F77-ADE4-4F0C-86CA-D15FB1F074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43104" y="1693556"/>
            <a:ext cx="2143126" cy="2143125"/>
          </a:xfrm>
          <a:prstGeom prst="rect">
            <a:avLst/>
          </a:prstGeom>
        </p:spPr>
      </p:pic>
      <p:sp>
        <p:nvSpPr>
          <p:cNvPr id="16" name="TextBox 15">
            <a:extLst>
              <a:ext uri="{FF2B5EF4-FFF2-40B4-BE49-F238E27FC236}">
                <a16:creationId xmlns:a16="http://schemas.microsoft.com/office/drawing/2014/main" id="{30A63E12-43D9-46AD-82A3-8FF755847116}"/>
              </a:ext>
            </a:extLst>
          </p:cNvPr>
          <p:cNvSpPr txBox="1"/>
          <p:nvPr/>
        </p:nvSpPr>
        <p:spPr>
          <a:xfrm>
            <a:off x="9982138" y="4563779"/>
            <a:ext cx="1575605" cy="369332"/>
          </a:xfrm>
          <a:prstGeom prst="rect">
            <a:avLst/>
          </a:prstGeom>
          <a:solidFill>
            <a:schemeClr val="bg1"/>
          </a:solidFill>
        </p:spPr>
        <p:txBody>
          <a:bodyPr wrap="square" rtlCol="0">
            <a:spAutoFit/>
          </a:bodyPr>
          <a:lstStyle/>
          <a:p>
            <a:pPr algn="ctr"/>
            <a:r>
              <a:rPr lang="en-US" dirty="0">
                <a:solidFill>
                  <a:srgbClr val="C00000"/>
                </a:solidFill>
              </a:rPr>
              <a:t>Balance : 3000</a:t>
            </a:r>
          </a:p>
        </p:txBody>
      </p:sp>
      <p:sp>
        <p:nvSpPr>
          <p:cNvPr id="2" name="Rectangle: Rounded Corners 1">
            <a:extLst>
              <a:ext uri="{FF2B5EF4-FFF2-40B4-BE49-F238E27FC236}">
                <a16:creationId xmlns:a16="http://schemas.microsoft.com/office/drawing/2014/main" id="{618F036C-DD37-4144-8724-B9372E31F78F}"/>
              </a:ext>
            </a:extLst>
          </p:cNvPr>
          <p:cNvSpPr/>
          <p:nvPr/>
        </p:nvSpPr>
        <p:spPr>
          <a:xfrm>
            <a:off x="3219718" y="1313645"/>
            <a:ext cx="8718997" cy="5206590"/>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1B940BE4-C73B-4E3F-BF26-A65468FE3895}"/>
              </a:ext>
            </a:extLst>
          </p:cNvPr>
          <p:cNvSpPr/>
          <p:nvPr/>
        </p:nvSpPr>
        <p:spPr>
          <a:xfrm rot="10800000">
            <a:off x="2330281" y="3524759"/>
            <a:ext cx="860494" cy="569046"/>
          </a:xfrm>
          <a:prstGeom prst="rightArrow">
            <a:avLst>
              <a:gd name="adj1" fmla="val 50000"/>
              <a:gd name="adj2" fmla="val 658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F5B1B9-AE47-4D6D-83B3-BE5048592E1A}"/>
              </a:ext>
            </a:extLst>
          </p:cNvPr>
          <p:cNvSpPr/>
          <p:nvPr/>
        </p:nvSpPr>
        <p:spPr>
          <a:xfrm>
            <a:off x="405769" y="3416092"/>
            <a:ext cx="1907651" cy="841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 of Successful Transaction </a:t>
            </a:r>
          </a:p>
        </p:txBody>
      </p:sp>
    </p:spTree>
    <p:custDataLst>
      <p:tags r:id="rId1"/>
    </p:custDataLst>
    <p:extLst>
      <p:ext uri="{BB962C8B-B14F-4D97-AF65-F5344CB8AC3E}">
        <p14:creationId xmlns:p14="http://schemas.microsoft.com/office/powerpoint/2010/main" val="3378911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50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100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100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fade">
                                      <p:cBhvr>
                                        <p:cTn id="41" dur="500"/>
                                        <p:tgtEl>
                                          <p:spTgt spid="2"/>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Effect transition="in" filter="fade">
                                      <p:cBhvr>
                                        <p:cTn id="47" dur="500"/>
                                        <p:tgtEl>
                                          <p:spTgt spid="17"/>
                                        </p:tgtEl>
                                      </p:cBhvr>
                                    </p:animEffect>
                                  </p:childTnLst>
                                </p:cTn>
                              </p:par>
                              <p:par>
                                <p:cTn id="48" presetID="26" presetClass="emph" presetSubtype="0" repeatCount="indefinite" fill="hold" grpId="1" nodeType="withEffect">
                                  <p:stCondLst>
                                    <p:cond delay="0"/>
                                  </p:stCondLst>
                                  <p:childTnLst>
                                    <p:animEffect transition="out" filter="fade">
                                      <p:cBhvr>
                                        <p:cTn id="49" dur="500" tmFilter="0, 0; .2, .5; .8, .5; 1, 0"/>
                                        <p:tgtEl>
                                          <p:spTgt spid="2"/>
                                        </p:tgtEl>
                                      </p:cBhvr>
                                    </p:animEffect>
                                    <p:animScale>
                                      <p:cBhvr>
                                        <p:cTn id="50"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animBg="1"/>
      <p:bldP spid="10" grpId="0"/>
      <p:bldP spid="11" grpId="0" animBg="1"/>
      <p:bldP spid="12" grpId="0"/>
      <p:bldP spid="13" grpId="0" animBg="1"/>
      <p:bldP spid="14" grpId="0" animBg="1"/>
      <p:bldP spid="16" grpId="0" animBg="1"/>
      <p:bldP spid="2" grpId="0" animBg="1"/>
      <p:bldP spid="2" grpId="1" animBg="1"/>
      <p:bldP spid="3" grpId="0" animBg="1"/>
      <p:bldP spid="17"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 Control Command (Conti…)</a:t>
            </a:r>
          </a:p>
        </p:txBody>
      </p:sp>
      <p:sp>
        <p:nvSpPr>
          <p:cNvPr id="5" name="Content Placeholder 4"/>
          <p:cNvSpPr>
            <a:spLocks noGrp="1"/>
          </p:cNvSpPr>
          <p:nvPr>
            <p:ph idx="1"/>
          </p:nvPr>
        </p:nvSpPr>
        <p:spPr/>
        <p:txBody>
          <a:bodyPr/>
          <a:lstStyle/>
          <a:p>
            <a:r>
              <a:rPr lang="en-US" dirty="0"/>
              <a:t>A transaction must be completely successful or completely fail to maintain database consistency.</a:t>
            </a:r>
          </a:p>
          <a:p>
            <a:endParaRPr lang="en-US" dirty="0"/>
          </a:p>
          <a:p>
            <a:endParaRPr lang="en-US" dirty="0"/>
          </a:p>
        </p:txBody>
      </p:sp>
      <p:sp>
        <p:nvSpPr>
          <p:cNvPr id="2" name="Rectangle: Rounded Corners 1">
            <a:extLst>
              <a:ext uri="{FF2B5EF4-FFF2-40B4-BE49-F238E27FC236}">
                <a16:creationId xmlns:a16="http://schemas.microsoft.com/office/drawing/2014/main" id="{618F036C-DD37-4144-8724-B9372E31F78F}"/>
              </a:ext>
            </a:extLst>
          </p:cNvPr>
          <p:cNvSpPr/>
          <p:nvPr/>
        </p:nvSpPr>
        <p:spPr>
          <a:xfrm>
            <a:off x="3219718" y="1313645"/>
            <a:ext cx="8718997" cy="5206590"/>
          </a:xfrm>
          <a:prstGeom prst="roundRect">
            <a:avLst/>
          </a:pr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Arrow: Right 2">
            <a:extLst>
              <a:ext uri="{FF2B5EF4-FFF2-40B4-BE49-F238E27FC236}">
                <a16:creationId xmlns:a16="http://schemas.microsoft.com/office/drawing/2014/main" id="{1B940BE4-C73B-4E3F-BF26-A65468FE3895}"/>
              </a:ext>
            </a:extLst>
          </p:cNvPr>
          <p:cNvSpPr/>
          <p:nvPr/>
        </p:nvSpPr>
        <p:spPr>
          <a:xfrm rot="10800000">
            <a:off x="2330281" y="3524759"/>
            <a:ext cx="860494" cy="569046"/>
          </a:xfrm>
          <a:prstGeom prst="rightArrow">
            <a:avLst>
              <a:gd name="adj1" fmla="val 50000"/>
              <a:gd name="adj2" fmla="val 658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BF5B1B9-AE47-4D6D-83B3-BE5048592E1A}"/>
              </a:ext>
            </a:extLst>
          </p:cNvPr>
          <p:cNvSpPr/>
          <p:nvPr/>
        </p:nvSpPr>
        <p:spPr>
          <a:xfrm>
            <a:off x="483043" y="3416092"/>
            <a:ext cx="1830377" cy="8411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Example of Fail Transaction </a:t>
            </a:r>
          </a:p>
        </p:txBody>
      </p:sp>
      <p:pic>
        <p:nvPicPr>
          <p:cNvPr id="18" name="Picture 17">
            <a:extLst>
              <a:ext uri="{FF2B5EF4-FFF2-40B4-BE49-F238E27FC236}">
                <a16:creationId xmlns:a16="http://schemas.microsoft.com/office/drawing/2014/main" id="{4D445BA1-48D4-4FE1-B198-1CE0F4555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557" y="1719314"/>
            <a:ext cx="2143125" cy="2143125"/>
          </a:xfrm>
          <a:prstGeom prst="rect">
            <a:avLst/>
          </a:prstGeom>
        </p:spPr>
      </p:pic>
      <p:sp>
        <p:nvSpPr>
          <p:cNvPr id="19" name="TextBox 18">
            <a:extLst>
              <a:ext uri="{FF2B5EF4-FFF2-40B4-BE49-F238E27FC236}">
                <a16:creationId xmlns:a16="http://schemas.microsoft.com/office/drawing/2014/main" id="{35008FD8-662F-4BED-914E-4DDFB67BB456}"/>
              </a:ext>
            </a:extLst>
          </p:cNvPr>
          <p:cNvSpPr txBox="1"/>
          <p:nvPr/>
        </p:nvSpPr>
        <p:spPr>
          <a:xfrm>
            <a:off x="3779316" y="4011304"/>
            <a:ext cx="1575605" cy="923330"/>
          </a:xfrm>
          <a:prstGeom prst="rect">
            <a:avLst/>
          </a:prstGeom>
          <a:noFill/>
        </p:spPr>
        <p:txBody>
          <a:bodyPr wrap="square" rtlCol="0">
            <a:spAutoFit/>
          </a:bodyPr>
          <a:lstStyle/>
          <a:p>
            <a:pPr algn="ctr"/>
            <a:r>
              <a:rPr lang="en-US" dirty="0">
                <a:solidFill>
                  <a:srgbClr val="C00000"/>
                </a:solidFill>
              </a:rPr>
              <a:t>Person A</a:t>
            </a:r>
          </a:p>
          <a:p>
            <a:pPr algn="ctr"/>
            <a:r>
              <a:rPr lang="en-US" dirty="0">
                <a:solidFill>
                  <a:srgbClr val="C00000"/>
                </a:solidFill>
              </a:rPr>
              <a:t>Account A</a:t>
            </a:r>
          </a:p>
          <a:p>
            <a:pPr algn="ctr"/>
            <a:r>
              <a:rPr lang="en-US" dirty="0">
                <a:solidFill>
                  <a:srgbClr val="C00000"/>
                </a:solidFill>
              </a:rPr>
              <a:t>Balance : 3000</a:t>
            </a:r>
          </a:p>
        </p:txBody>
      </p:sp>
      <p:sp>
        <p:nvSpPr>
          <p:cNvPr id="20" name="TextBox 19">
            <a:extLst>
              <a:ext uri="{FF2B5EF4-FFF2-40B4-BE49-F238E27FC236}">
                <a16:creationId xmlns:a16="http://schemas.microsoft.com/office/drawing/2014/main" id="{0CDCFF03-8D5A-451C-A212-5CED9F662E04}"/>
              </a:ext>
            </a:extLst>
          </p:cNvPr>
          <p:cNvSpPr txBox="1"/>
          <p:nvPr/>
        </p:nvSpPr>
        <p:spPr>
          <a:xfrm>
            <a:off x="9904864" y="4011304"/>
            <a:ext cx="1575605" cy="923330"/>
          </a:xfrm>
          <a:prstGeom prst="rect">
            <a:avLst/>
          </a:prstGeom>
          <a:noFill/>
        </p:spPr>
        <p:txBody>
          <a:bodyPr wrap="square" rtlCol="0">
            <a:spAutoFit/>
          </a:bodyPr>
          <a:lstStyle/>
          <a:p>
            <a:pPr algn="ctr"/>
            <a:r>
              <a:rPr lang="en-US" dirty="0">
                <a:solidFill>
                  <a:srgbClr val="C00000"/>
                </a:solidFill>
              </a:rPr>
              <a:t>Person B</a:t>
            </a:r>
          </a:p>
          <a:p>
            <a:pPr algn="ctr"/>
            <a:r>
              <a:rPr lang="en-US" dirty="0">
                <a:solidFill>
                  <a:srgbClr val="C00000"/>
                </a:solidFill>
              </a:rPr>
              <a:t>Account B</a:t>
            </a:r>
          </a:p>
          <a:p>
            <a:pPr algn="ctr"/>
            <a:r>
              <a:rPr lang="en-US" dirty="0">
                <a:solidFill>
                  <a:srgbClr val="C00000"/>
                </a:solidFill>
              </a:rPr>
              <a:t>Balance : 2000</a:t>
            </a:r>
          </a:p>
        </p:txBody>
      </p:sp>
      <p:sp>
        <p:nvSpPr>
          <p:cNvPr id="21" name="Rounded Rectangle 4">
            <a:extLst>
              <a:ext uri="{FF2B5EF4-FFF2-40B4-BE49-F238E27FC236}">
                <a16:creationId xmlns:a16="http://schemas.microsoft.com/office/drawing/2014/main" id="{E12F16A2-0A3C-4596-AFBC-0A4437F6D4F2}"/>
              </a:ext>
            </a:extLst>
          </p:cNvPr>
          <p:cNvSpPr/>
          <p:nvPr/>
        </p:nvSpPr>
        <p:spPr>
          <a:xfrm>
            <a:off x="6283728" y="2146110"/>
            <a:ext cx="2682797" cy="967639"/>
          </a:xfrm>
          <a:prstGeom prst="roundRect">
            <a:avLst/>
          </a:prstGeom>
          <a:solidFill>
            <a:schemeClr val="accent3">
              <a:lumMod val="40000"/>
              <a:lumOff val="60000"/>
            </a:schemeClr>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a:t>
            </a:r>
            <a:r>
              <a:rPr lang="en-US" b="1" dirty="0">
                <a:solidFill>
                  <a:schemeClr val="accent3"/>
                </a:solidFill>
              </a:rPr>
              <a:t>before</a:t>
            </a:r>
            <a:r>
              <a:rPr lang="en-US" dirty="0">
                <a:solidFill>
                  <a:schemeClr val="tx1"/>
                </a:solidFill>
              </a:rPr>
              <a:t> Transfer : 5000</a:t>
            </a:r>
          </a:p>
        </p:txBody>
      </p:sp>
      <p:sp>
        <p:nvSpPr>
          <p:cNvPr id="22" name="TextBox 21">
            <a:extLst>
              <a:ext uri="{FF2B5EF4-FFF2-40B4-BE49-F238E27FC236}">
                <a16:creationId xmlns:a16="http://schemas.microsoft.com/office/drawing/2014/main" id="{ED0DED73-C188-41FC-B43E-A564BC0CC89C}"/>
              </a:ext>
            </a:extLst>
          </p:cNvPr>
          <p:cNvSpPr txBox="1"/>
          <p:nvPr/>
        </p:nvSpPr>
        <p:spPr>
          <a:xfrm>
            <a:off x="5638682" y="4934634"/>
            <a:ext cx="3814578" cy="369332"/>
          </a:xfrm>
          <a:prstGeom prst="rect">
            <a:avLst/>
          </a:prstGeom>
          <a:noFill/>
        </p:spPr>
        <p:txBody>
          <a:bodyPr wrap="square" rtlCol="0">
            <a:spAutoFit/>
          </a:bodyPr>
          <a:lstStyle/>
          <a:p>
            <a:r>
              <a:rPr lang="en-US" dirty="0"/>
              <a:t>Step 1: Debit 1000 </a:t>
            </a:r>
            <a:r>
              <a:rPr lang="en-US" dirty="0" err="1"/>
              <a:t>rs</a:t>
            </a:r>
            <a:r>
              <a:rPr lang="en-US" dirty="0"/>
              <a:t>. from Account A</a:t>
            </a:r>
          </a:p>
        </p:txBody>
      </p:sp>
      <p:sp>
        <p:nvSpPr>
          <p:cNvPr id="23" name="Right Arrow 5">
            <a:extLst>
              <a:ext uri="{FF2B5EF4-FFF2-40B4-BE49-F238E27FC236}">
                <a16:creationId xmlns:a16="http://schemas.microsoft.com/office/drawing/2014/main" id="{B672E1C9-9F87-4EAB-A21D-563AECC50C31}"/>
              </a:ext>
            </a:extLst>
          </p:cNvPr>
          <p:cNvSpPr/>
          <p:nvPr/>
        </p:nvSpPr>
        <p:spPr>
          <a:xfrm>
            <a:off x="6260082" y="3682795"/>
            <a:ext cx="2978968" cy="937094"/>
          </a:xfrm>
          <a:prstGeom prst="rightArrow">
            <a:avLst>
              <a:gd name="adj1" fmla="val 50000"/>
              <a:gd name="adj2" fmla="val 63367"/>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Transfer 1000</a:t>
            </a:r>
          </a:p>
        </p:txBody>
      </p:sp>
      <p:sp>
        <p:nvSpPr>
          <p:cNvPr id="24" name="TextBox 23">
            <a:extLst>
              <a:ext uri="{FF2B5EF4-FFF2-40B4-BE49-F238E27FC236}">
                <a16:creationId xmlns:a16="http://schemas.microsoft.com/office/drawing/2014/main" id="{252172D6-24F6-436E-9AEA-12F1B9899BDA}"/>
              </a:ext>
            </a:extLst>
          </p:cNvPr>
          <p:cNvSpPr txBox="1"/>
          <p:nvPr/>
        </p:nvSpPr>
        <p:spPr>
          <a:xfrm>
            <a:off x="5638682" y="5337868"/>
            <a:ext cx="3814578" cy="369332"/>
          </a:xfrm>
          <a:prstGeom prst="rect">
            <a:avLst/>
          </a:prstGeom>
          <a:noFill/>
        </p:spPr>
        <p:txBody>
          <a:bodyPr wrap="square" rtlCol="0">
            <a:spAutoFit/>
          </a:bodyPr>
          <a:lstStyle/>
          <a:p>
            <a:r>
              <a:rPr lang="en-US" dirty="0"/>
              <a:t>Step 2: Credit 1000 </a:t>
            </a:r>
            <a:r>
              <a:rPr lang="en-US" dirty="0" err="1"/>
              <a:t>rs</a:t>
            </a:r>
            <a:r>
              <a:rPr lang="en-US" dirty="0"/>
              <a:t>. into Account B</a:t>
            </a:r>
          </a:p>
        </p:txBody>
      </p:sp>
      <p:cxnSp>
        <p:nvCxnSpPr>
          <p:cNvPr id="25" name="Straight Connector 24">
            <a:extLst>
              <a:ext uri="{FF2B5EF4-FFF2-40B4-BE49-F238E27FC236}">
                <a16:creationId xmlns:a16="http://schemas.microsoft.com/office/drawing/2014/main" id="{F66E76C2-5EAD-4337-BB63-96BA1B64FEFE}"/>
              </a:ext>
            </a:extLst>
          </p:cNvPr>
          <p:cNvCxnSpPr/>
          <p:nvPr/>
        </p:nvCxnSpPr>
        <p:spPr>
          <a:xfrm>
            <a:off x="5354921" y="5303966"/>
            <a:ext cx="4098339" cy="0"/>
          </a:xfrm>
          <a:prstGeom prst="line">
            <a:avLst/>
          </a:prstGeom>
          <a:ln/>
        </p:spPr>
        <p:style>
          <a:lnRef idx="3">
            <a:schemeClr val="accent6"/>
          </a:lnRef>
          <a:fillRef idx="0">
            <a:schemeClr val="accent6"/>
          </a:fillRef>
          <a:effectRef idx="2">
            <a:schemeClr val="accent6"/>
          </a:effectRef>
          <a:fontRef idx="minor">
            <a:schemeClr val="tx1"/>
          </a:fontRef>
        </p:style>
      </p:cxnSp>
      <p:sp>
        <p:nvSpPr>
          <p:cNvPr id="26" name="Rounded Rectangular Callout 12">
            <a:extLst>
              <a:ext uri="{FF2B5EF4-FFF2-40B4-BE49-F238E27FC236}">
                <a16:creationId xmlns:a16="http://schemas.microsoft.com/office/drawing/2014/main" id="{A5F2F8D1-7BD2-4073-9D0E-8F68F782E807}"/>
              </a:ext>
            </a:extLst>
          </p:cNvPr>
          <p:cNvSpPr/>
          <p:nvPr/>
        </p:nvSpPr>
        <p:spPr>
          <a:xfrm>
            <a:off x="9453260" y="5407531"/>
            <a:ext cx="1355997" cy="868715"/>
          </a:xfrm>
          <a:prstGeom prst="wedgeRoundRectCallout">
            <a:avLst>
              <a:gd name="adj1" fmla="val -60176"/>
              <a:gd name="adj2" fmla="val -58106"/>
              <a:gd name="adj3" fmla="val 16667"/>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Transaction Fail !!!!</a:t>
            </a:r>
          </a:p>
        </p:txBody>
      </p:sp>
      <p:sp>
        <p:nvSpPr>
          <p:cNvPr id="27" name="TextBox 26">
            <a:extLst>
              <a:ext uri="{FF2B5EF4-FFF2-40B4-BE49-F238E27FC236}">
                <a16:creationId xmlns:a16="http://schemas.microsoft.com/office/drawing/2014/main" id="{B81094CC-A948-4C66-8382-3E0A9ACB2B36}"/>
              </a:ext>
            </a:extLst>
          </p:cNvPr>
          <p:cNvSpPr txBox="1"/>
          <p:nvPr/>
        </p:nvSpPr>
        <p:spPr>
          <a:xfrm>
            <a:off x="3779315" y="4594951"/>
            <a:ext cx="1575605" cy="369332"/>
          </a:xfrm>
          <a:prstGeom prst="rect">
            <a:avLst/>
          </a:prstGeom>
          <a:solidFill>
            <a:schemeClr val="bg1"/>
          </a:solidFill>
        </p:spPr>
        <p:txBody>
          <a:bodyPr wrap="square" rtlCol="0">
            <a:spAutoFit/>
          </a:bodyPr>
          <a:lstStyle/>
          <a:p>
            <a:pPr algn="ctr"/>
            <a:r>
              <a:rPr lang="en-US" dirty="0">
                <a:solidFill>
                  <a:srgbClr val="C00000"/>
                </a:solidFill>
              </a:rPr>
              <a:t>Balance : 2000</a:t>
            </a:r>
          </a:p>
        </p:txBody>
      </p:sp>
      <p:pic>
        <p:nvPicPr>
          <p:cNvPr id="28" name="Picture 27">
            <a:extLst>
              <a:ext uri="{FF2B5EF4-FFF2-40B4-BE49-F238E27FC236}">
                <a16:creationId xmlns:a16="http://schemas.microsoft.com/office/drawing/2014/main" id="{180F1CDD-72A6-4BB0-B337-D414FA7BE4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65830" y="1719314"/>
            <a:ext cx="2143126" cy="2143125"/>
          </a:xfrm>
          <a:prstGeom prst="rect">
            <a:avLst/>
          </a:prstGeom>
        </p:spPr>
      </p:pic>
      <p:sp>
        <p:nvSpPr>
          <p:cNvPr id="29" name="Rounded Rectangle 15">
            <a:extLst>
              <a:ext uri="{FF2B5EF4-FFF2-40B4-BE49-F238E27FC236}">
                <a16:creationId xmlns:a16="http://schemas.microsoft.com/office/drawing/2014/main" id="{BEDD31B2-03C3-4F22-89C5-5DC539B1E99A}"/>
              </a:ext>
            </a:extLst>
          </p:cNvPr>
          <p:cNvSpPr/>
          <p:nvPr/>
        </p:nvSpPr>
        <p:spPr>
          <a:xfrm>
            <a:off x="6204572" y="5727837"/>
            <a:ext cx="2682797" cy="643562"/>
          </a:xfrm>
          <a:prstGeom prst="roundRect">
            <a:avLst/>
          </a:prstGeom>
          <a:solidFill>
            <a:schemeClr val="accent6">
              <a:lumMod val="20000"/>
              <a:lumOff val="8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Sum of Balance: 4000</a:t>
            </a:r>
          </a:p>
        </p:txBody>
      </p:sp>
    </p:spTree>
    <p:custDataLst>
      <p:tags r:id="rId1"/>
    </p:custDataLst>
    <p:extLst>
      <p:ext uri="{BB962C8B-B14F-4D97-AF65-F5344CB8AC3E}">
        <p14:creationId xmlns:p14="http://schemas.microsoft.com/office/powerpoint/2010/main" val="3444870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50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100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100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animEffect transition="in" filter="fade">
                                      <p:cBhvr>
                                        <p:cTn id="39" dur="500"/>
                                        <p:tgtEl>
                                          <p:spTgt spid="2"/>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500"/>
                                        <p:tgtEl>
                                          <p:spTgt spid="3"/>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26" presetClass="emph" presetSubtype="0" repeatCount="indefinite" fill="hold" grpId="1" nodeType="withEffect">
                                  <p:stCondLst>
                                    <p:cond delay="0"/>
                                  </p:stCondLst>
                                  <p:childTnLst>
                                    <p:animEffect transition="out" filter="fade">
                                      <p:cBhvr>
                                        <p:cTn id="47" dur="1000" tmFilter="0, 0; .2, .5; .8, .5; 1, 0"/>
                                        <p:tgtEl>
                                          <p:spTgt spid="2"/>
                                        </p:tgtEl>
                                      </p:cBhvr>
                                    </p:animEffect>
                                    <p:animScale>
                                      <p:cBhvr>
                                        <p:cTn id="48" dur="5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17" grpId="0" animBg="1"/>
      <p:bldP spid="19" grpId="0"/>
      <p:bldP spid="20" grpId="0"/>
      <p:bldP spid="21" grpId="0" animBg="1"/>
      <p:bldP spid="22" grpId="0"/>
      <p:bldP spid="23" grpId="0" animBg="1"/>
      <p:bldP spid="24" grpId="0"/>
      <p:bldP spid="26" grpId="0" animBg="1"/>
      <p:bldP spid="27" grpId="0" animBg="1"/>
      <p:bldP spid="29"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Transaction Control Command (Conti…)</a:t>
            </a:r>
          </a:p>
        </p:txBody>
      </p:sp>
      <p:sp>
        <p:nvSpPr>
          <p:cNvPr id="5" name="Content Placeholder 4"/>
          <p:cNvSpPr>
            <a:spLocks noGrp="1"/>
          </p:cNvSpPr>
          <p:nvPr>
            <p:ph idx="1"/>
          </p:nvPr>
        </p:nvSpPr>
        <p:spPr/>
        <p:txBody>
          <a:bodyPr/>
          <a:lstStyle/>
          <a:p>
            <a:r>
              <a:rPr lang="en-US" dirty="0"/>
              <a:t>We can say that a </a:t>
            </a:r>
            <a:r>
              <a:rPr lang="en-US" b="1" dirty="0">
                <a:solidFill>
                  <a:schemeClr val="tx2">
                    <a:lumMod val="75000"/>
                  </a:schemeClr>
                </a:solidFill>
              </a:rPr>
              <a:t>transaction</a:t>
            </a:r>
            <a:r>
              <a:rPr lang="en-US" dirty="0"/>
              <a:t> is considered as a </a:t>
            </a:r>
            <a:r>
              <a:rPr lang="en-US" b="1" dirty="0">
                <a:solidFill>
                  <a:schemeClr val="tx2">
                    <a:lumMod val="75000"/>
                  </a:schemeClr>
                </a:solidFill>
              </a:rPr>
              <a:t>sequence of database operations</a:t>
            </a:r>
            <a:r>
              <a:rPr lang="en-US" dirty="0">
                <a:solidFill>
                  <a:schemeClr val="accent6"/>
                </a:solidFill>
              </a:rPr>
              <a:t>.</a:t>
            </a:r>
            <a:endParaRPr lang="en-US" b="1" dirty="0"/>
          </a:p>
          <a:p>
            <a:r>
              <a:rPr lang="en-US" dirty="0"/>
              <a:t>These operations involve various data manipulation operations such as </a:t>
            </a:r>
            <a:r>
              <a:rPr lang="en-US" b="1" dirty="0"/>
              <a:t>insert</a:t>
            </a:r>
            <a:r>
              <a:rPr lang="en-US" dirty="0"/>
              <a:t>, </a:t>
            </a:r>
            <a:r>
              <a:rPr lang="en-US" b="1" dirty="0"/>
              <a:t>update</a:t>
            </a:r>
            <a:r>
              <a:rPr lang="en-US" dirty="0"/>
              <a:t> and </a:t>
            </a:r>
            <a:r>
              <a:rPr lang="en-US" b="1" dirty="0"/>
              <a:t>delete</a:t>
            </a:r>
            <a:r>
              <a:rPr lang="en-US" dirty="0"/>
              <a:t>.</a:t>
            </a:r>
          </a:p>
          <a:p>
            <a:r>
              <a:rPr lang="en-US" dirty="0"/>
              <a:t>These operations are performed in two steps</a:t>
            </a:r>
          </a:p>
          <a:p>
            <a:pPr lvl="1"/>
            <a:r>
              <a:rPr lang="en-US" dirty="0"/>
              <a:t>To make changes permanent using </a:t>
            </a:r>
            <a:r>
              <a:rPr lang="en-US" b="1" dirty="0"/>
              <a:t>COMMIT</a:t>
            </a:r>
            <a:r>
              <a:rPr lang="en-US" dirty="0"/>
              <a:t> statement</a:t>
            </a:r>
          </a:p>
          <a:p>
            <a:pPr lvl="1"/>
            <a:r>
              <a:rPr lang="en-US" dirty="0"/>
              <a:t>To undo a part of or the entire transaction using </a:t>
            </a:r>
            <a:r>
              <a:rPr lang="en-US" b="1" dirty="0"/>
              <a:t>ROLLBACK</a:t>
            </a:r>
            <a:r>
              <a:rPr lang="en-US" dirty="0"/>
              <a:t> statement</a:t>
            </a:r>
          </a:p>
          <a:p>
            <a:r>
              <a:rPr lang="en-US" dirty="0"/>
              <a:t>A </a:t>
            </a:r>
            <a:r>
              <a:rPr lang="en-US" b="1" dirty="0">
                <a:solidFill>
                  <a:schemeClr val="tx2">
                    <a:lumMod val="75000"/>
                  </a:schemeClr>
                </a:solidFill>
              </a:rPr>
              <a:t>transaction</a:t>
            </a:r>
            <a:r>
              <a:rPr lang="en-US" dirty="0">
                <a:solidFill>
                  <a:schemeClr val="accent6"/>
                </a:solidFill>
              </a:rPr>
              <a:t> </a:t>
            </a:r>
            <a:r>
              <a:rPr lang="en-US" dirty="0"/>
              <a:t>begins with the execution of first SQL statement after a </a:t>
            </a:r>
            <a:r>
              <a:rPr lang="en-US" b="1" dirty="0"/>
              <a:t>COMMIT</a:t>
            </a:r>
            <a:r>
              <a:rPr lang="en-US" dirty="0"/>
              <a:t> and can be undone using </a:t>
            </a:r>
            <a:r>
              <a:rPr lang="en-US" b="1" dirty="0"/>
              <a:t>ROLLBACK</a:t>
            </a:r>
            <a:r>
              <a:rPr lang="en-US" dirty="0"/>
              <a:t> command.</a:t>
            </a:r>
          </a:p>
          <a:p>
            <a:r>
              <a:rPr lang="en-US" dirty="0"/>
              <a:t>A </a:t>
            </a:r>
            <a:r>
              <a:rPr lang="en-US" b="1" dirty="0">
                <a:solidFill>
                  <a:schemeClr val="tx2">
                    <a:lumMod val="75000"/>
                  </a:schemeClr>
                </a:solidFill>
              </a:rPr>
              <a:t>transaction</a:t>
            </a:r>
            <a:r>
              <a:rPr lang="en-US" dirty="0"/>
              <a:t> can be closed by using </a:t>
            </a:r>
            <a:r>
              <a:rPr lang="en-US" b="1" dirty="0"/>
              <a:t>COMMIT</a:t>
            </a:r>
            <a:r>
              <a:rPr lang="en-US" dirty="0"/>
              <a:t> or </a:t>
            </a:r>
            <a:r>
              <a:rPr lang="en-US" b="1" dirty="0"/>
              <a:t>ROLLBACK</a:t>
            </a:r>
            <a:r>
              <a:rPr lang="en-US" dirty="0"/>
              <a:t> command. When a transaction is closed, all the locks acquired during that transaction are released.</a:t>
            </a:r>
          </a:p>
          <a:p>
            <a:pPr marL="0" indent="0">
              <a:buNone/>
            </a:pPr>
            <a:endParaRPr lang="en-US" dirty="0"/>
          </a:p>
          <a:p>
            <a:endParaRPr lang="en-US" dirty="0"/>
          </a:p>
        </p:txBody>
      </p:sp>
    </p:spTree>
    <p:custDataLst>
      <p:tags r:id="rId1"/>
    </p:custDataLst>
    <p:extLst>
      <p:ext uri="{BB962C8B-B14F-4D97-AF65-F5344CB8AC3E}">
        <p14:creationId xmlns:p14="http://schemas.microsoft.com/office/powerpoint/2010/main" val="5935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Control Command (Conti…)</a:t>
            </a:r>
          </a:p>
        </p:txBody>
      </p:sp>
      <p:sp>
        <p:nvSpPr>
          <p:cNvPr id="3" name="Content Placeholder 2"/>
          <p:cNvSpPr>
            <a:spLocks noGrp="1"/>
          </p:cNvSpPr>
          <p:nvPr>
            <p:ph idx="1"/>
          </p:nvPr>
        </p:nvSpPr>
        <p:spPr/>
        <p:txBody>
          <a:bodyPr/>
          <a:lstStyle/>
          <a:p>
            <a:r>
              <a:rPr lang="en-US" dirty="0"/>
              <a:t>There are 3 commands which comes under the TCC;</a:t>
            </a:r>
            <a:endParaRPr lang="en-US" b="1" dirty="0">
              <a:solidFill>
                <a:schemeClr val="accent6"/>
              </a:solidFill>
            </a:endParaRPr>
          </a:p>
          <a:p>
            <a:pPr marL="457200" indent="-457200">
              <a:buFont typeface="+mj-lt"/>
              <a:buAutoNum type="arabicPeriod"/>
            </a:pPr>
            <a:r>
              <a:rPr lang="en-US" b="1" dirty="0">
                <a:solidFill>
                  <a:schemeClr val="tx2">
                    <a:lumMod val="75000"/>
                  </a:schemeClr>
                </a:solidFill>
              </a:rPr>
              <a:t>Commit</a:t>
            </a:r>
          </a:p>
          <a:p>
            <a:pPr marL="457200" indent="-457200">
              <a:buFont typeface="+mj-lt"/>
              <a:buAutoNum type="arabicPeriod"/>
            </a:pPr>
            <a:r>
              <a:rPr lang="en-US" b="1" dirty="0">
                <a:solidFill>
                  <a:schemeClr val="tx2">
                    <a:lumMod val="75000"/>
                  </a:schemeClr>
                </a:solidFill>
              </a:rPr>
              <a:t>Savepoint</a:t>
            </a:r>
          </a:p>
          <a:p>
            <a:pPr marL="457200" indent="-457200">
              <a:buFont typeface="+mj-lt"/>
              <a:buAutoNum type="arabicPeriod"/>
            </a:pPr>
            <a:r>
              <a:rPr lang="en-US" b="1" dirty="0">
                <a:solidFill>
                  <a:schemeClr val="tx2">
                    <a:lumMod val="75000"/>
                  </a:schemeClr>
                </a:solidFill>
              </a:rPr>
              <a:t>Rollback</a:t>
            </a:r>
          </a:p>
          <a:p>
            <a:pPr marL="0" indent="0">
              <a:buNone/>
            </a:pPr>
            <a:endParaRPr lang="en-US" dirty="0"/>
          </a:p>
        </p:txBody>
      </p:sp>
    </p:spTree>
    <p:extLst>
      <p:ext uri="{BB962C8B-B14F-4D97-AF65-F5344CB8AC3E}">
        <p14:creationId xmlns:p14="http://schemas.microsoft.com/office/powerpoint/2010/main" val="102296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solidFill>
                  <a:srgbClr val="C00000"/>
                </a:solidFill>
              </a:rPr>
              <a:t>1.</a:t>
            </a:r>
            <a:r>
              <a:rPr lang="en-US" dirty="0">
                <a:solidFill>
                  <a:schemeClr val="accent6"/>
                </a:solidFill>
              </a:rPr>
              <a:t> </a:t>
            </a:r>
            <a:r>
              <a:rPr lang="en-US" dirty="0"/>
              <a:t>Commit </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There are two ways to commit a transaction</a:t>
            </a:r>
            <a:endParaRPr lang="en-US" b="1" dirty="0"/>
          </a:p>
          <a:p>
            <a:pPr lvl="1"/>
            <a:r>
              <a:rPr lang="en-US" b="1" dirty="0"/>
              <a:t>Explicit Commit</a:t>
            </a:r>
          </a:p>
          <a:p>
            <a:pPr lvl="1"/>
            <a:r>
              <a:rPr lang="en-US" b="1" dirty="0"/>
              <a:t>Implicit Commit </a:t>
            </a:r>
          </a:p>
          <a:p>
            <a:pPr marL="457200" lvl="1" indent="0">
              <a:buNone/>
            </a:pPr>
            <a:endParaRPr lang="en-US" b="1" dirty="0"/>
          </a:p>
          <a:p>
            <a:pPr marL="0" indent="0">
              <a:buNone/>
            </a:pPr>
            <a:endParaRPr lang="en-US" dirty="0"/>
          </a:p>
        </p:txBody>
      </p:sp>
    </p:spTree>
    <p:extLst>
      <p:ext uri="{BB962C8B-B14F-4D97-AF65-F5344CB8AC3E}">
        <p14:creationId xmlns:p14="http://schemas.microsoft.com/office/powerpoint/2010/main" val="422221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74B3-A2D2-42B4-9740-629C5B81005B}"/>
              </a:ext>
            </a:extLst>
          </p:cNvPr>
          <p:cNvSpPr>
            <a:spLocks noGrp="1"/>
          </p:cNvSpPr>
          <p:nvPr>
            <p:ph type="title"/>
          </p:nvPr>
        </p:nvSpPr>
        <p:spPr/>
        <p:txBody>
          <a:bodyPr/>
          <a:lstStyle/>
          <a:p>
            <a:r>
              <a:rPr lang="en-US" dirty="0">
                <a:solidFill>
                  <a:srgbClr val="C00000"/>
                </a:solidFill>
              </a:rPr>
              <a:t>1.</a:t>
            </a:r>
            <a:r>
              <a:rPr lang="en-US" dirty="0">
                <a:solidFill>
                  <a:schemeClr val="accent6"/>
                </a:solidFill>
              </a:rPr>
              <a:t> </a:t>
            </a:r>
            <a:r>
              <a:rPr lang="en-US" dirty="0"/>
              <a:t>Commit (Conti…)</a:t>
            </a:r>
          </a:p>
        </p:txBody>
      </p:sp>
      <p:sp>
        <p:nvSpPr>
          <p:cNvPr id="3" name="Content Placeholder 2">
            <a:extLst>
              <a:ext uri="{FF2B5EF4-FFF2-40B4-BE49-F238E27FC236}">
                <a16:creationId xmlns:a16="http://schemas.microsoft.com/office/drawing/2014/main" id="{6E34BFDF-8AF9-4B50-8090-C99FBD24BADB}"/>
              </a:ext>
            </a:extLst>
          </p:cNvPr>
          <p:cNvSpPr>
            <a:spLocks noGrp="1"/>
          </p:cNvSpPr>
          <p:nvPr>
            <p:ph idx="1"/>
          </p:nvPr>
        </p:nvSpPr>
        <p:spPr/>
        <p:txBody>
          <a:bodyPr/>
          <a:lstStyle/>
          <a:p>
            <a:r>
              <a:rPr lang="en-US" b="1" dirty="0"/>
              <a:t>Explicit Commit</a:t>
            </a:r>
          </a:p>
          <a:p>
            <a:pPr lvl="1"/>
            <a:r>
              <a:rPr lang="en-US" dirty="0"/>
              <a:t>To commit a transaction explicitly, user needs to request </a:t>
            </a:r>
            <a:r>
              <a:rPr lang="en-US" dirty="0">
                <a:solidFill>
                  <a:schemeClr val="tx2">
                    <a:lumMod val="75000"/>
                  </a:schemeClr>
                </a:solidFill>
              </a:rPr>
              <a:t>COMMIT</a:t>
            </a:r>
            <a:r>
              <a:rPr lang="en-US" dirty="0"/>
              <a:t> command explicitly. </a:t>
            </a:r>
          </a:p>
          <a:p>
            <a:pPr lvl="1"/>
            <a:r>
              <a:rPr lang="en-US" dirty="0"/>
              <a:t>A </a:t>
            </a:r>
            <a:r>
              <a:rPr lang="en-US" dirty="0">
                <a:solidFill>
                  <a:schemeClr val="tx2">
                    <a:lumMod val="75000"/>
                  </a:schemeClr>
                </a:solidFill>
              </a:rPr>
              <a:t>COMMIT</a:t>
            </a:r>
            <a:r>
              <a:rPr lang="en-US" dirty="0"/>
              <a:t> command terminates the current transaction and makes all the changes permanent.</a:t>
            </a:r>
          </a:p>
          <a:p>
            <a:pPr lvl="1"/>
            <a:r>
              <a:rPr lang="en-US" dirty="0"/>
              <a:t>Various data manipulation operations such as INSERT, UPDATE and DELETE are not effect permanently until they are committed. </a:t>
            </a:r>
          </a:p>
          <a:p>
            <a:pPr lvl="1"/>
            <a:r>
              <a:rPr lang="en-US" b="1" dirty="0"/>
              <a:t>Syntax;</a:t>
            </a:r>
            <a:r>
              <a:rPr lang="en-US" dirty="0"/>
              <a:t> </a:t>
            </a:r>
          </a:p>
          <a:p>
            <a:pPr marL="1371600" lvl="3" indent="0">
              <a:buNone/>
            </a:pPr>
            <a:endParaRPr lang="en-US" sz="2000" dirty="0"/>
          </a:p>
          <a:p>
            <a:r>
              <a:rPr lang="en-US" b="1" dirty="0"/>
              <a:t>Implicit Commit</a:t>
            </a:r>
          </a:p>
          <a:p>
            <a:pPr lvl="1"/>
            <a:r>
              <a:rPr lang="en-US" dirty="0"/>
              <a:t>There are some operations which forces a </a:t>
            </a:r>
            <a:r>
              <a:rPr lang="en-US" dirty="0">
                <a:solidFill>
                  <a:srgbClr val="C00000"/>
                </a:solidFill>
              </a:rPr>
              <a:t>COMMIT</a:t>
            </a:r>
            <a:r>
              <a:rPr lang="en-US" dirty="0"/>
              <a:t> to occur automatically, even user don’t specify the </a:t>
            </a:r>
            <a:r>
              <a:rPr lang="en-US" dirty="0">
                <a:solidFill>
                  <a:schemeClr val="tx2">
                    <a:lumMod val="75000"/>
                  </a:schemeClr>
                </a:solidFill>
              </a:rPr>
              <a:t>COMMIT</a:t>
            </a:r>
            <a:r>
              <a:rPr lang="en-US" dirty="0"/>
              <a:t> command. </a:t>
            </a:r>
          </a:p>
          <a:p>
            <a:pPr lvl="1"/>
            <a:r>
              <a:rPr lang="en-US" dirty="0"/>
              <a:t>Some of them are as below;</a:t>
            </a:r>
          </a:p>
          <a:p>
            <a:pPr lvl="2"/>
            <a:r>
              <a:rPr lang="en-US" dirty="0"/>
              <a:t>Quit Command </a:t>
            </a:r>
          </a:p>
          <a:p>
            <a:pPr lvl="2"/>
            <a:r>
              <a:rPr lang="en-US" dirty="0"/>
              <a:t>Exit Command </a:t>
            </a:r>
          </a:p>
          <a:p>
            <a:pPr lvl="2"/>
            <a:r>
              <a:rPr lang="en-US" dirty="0"/>
              <a:t>DDL Commands (CREATE, ALTER, DROP, TRUNCATE etc..)</a:t>
            </a:r>
          </a:p>
        </p:txBody>
      </p:sp>
      <p:sp>
        <p:nvSpPr>
          <p:cNvPr id="5" name="TextBox 4">
            <a:extLst>
              <a:ext uri="{FF2B5EF4-FFF2-40B4-BE49-F238E27FC236}">
                <a16:creationId xmlns:a16="http://schemas.microsoft.com/office/drawing/2014/main" id="{51BDFA96-D662-464E-A0BD-DED015BAF58F}"/>
              </a:ext>
            </a:extLst>
          </p:cNvPr>
          <p:cNvSpPr txBox="1"/>
          <p:nvPr/>
        </p:nvSpPr>
        <p:spPr>
          <a:xfrm>
            <a:off x="4353058" y="2893147"/>
            <a:ext cx="5215945" cy="400110"/>
          </a:xfrm>
          <a:prstGeom prst="rect">
            <a:avLst/>
          </a:prstGeom>
          <a:noFill/>
        </p:spPr>
        <p:txBody>
          <a:bodyPr wrap="square" rtlCol="0">
            <a:spAutoFit/>
          </a:bodyPr>
          <a:lstStyle/>
          <a:p>
            <a:r>
              <a:rPr lang="en-US" sz="2000" b="1" dirty="0">
                <a:solidFill>
                  <a:srgbClr val="C00000"/>
                </a:solidFill>
              </a:rPr>
              <a:t>[</a:t>
            </a:r>
            <a:r>
              <a:rPr lang="en-US" sz="2000" b="1" dirty="0" err="1">
                <a:solidFill>
                  <a:srgbClr val="C00000"/>
                </a:solidFill>
              </a:rPr>
              <a:t>transaction_name</a:t>
            </a:r>
            <a:r>
              <a:rPr lang="en-US" sz="2000" b="1" dirty="0">
                <a:solidFill>
                  <a:srgbClr val="C00000"/>
                </a:solidFill>
              </a:rPr>
              <a:t> | @transaction_variablename];</a:t>
            </a:r>
          </a:p>
        </p:txBody>
      </p:sp>
      <p:sp>
        <p:nvSpPr>
          <p:cNvPr id="6" name="TextBox 5">
            <a:extLst>
              <a:ext uri="{FF2B5EF4-FFF2-40B4-BE49-F238E27FC236}">
                <a16:creationId xmlns:a16="http://schemas.microsoft.com/office/drawing/2014/main" id="{51BDFA96-D662-464E-A0BD-DED015BAF58F}"/>
              </a:ext>
            </a:extLst>
          </p:cNvPr>
          <p:cNvSpPr txBox="1"/>
          <p:nvPr/>
        </p:nvSpPr>
        <p:spPr>
          <a:xfrm>
            <a:off x="1506824" y="2893147"/>
            <a:ext cx="2846234" cy="400110"/>
          </a:xfrm>
          <a:prstGeom prst="rect">
            <a:avLst/>
          </a:prstGeom>
          <a:noFill/>
        </p:spPr>
        <p:txBody>
          <a:bodyPr wrap="square" rtlCol="0">
            <a:spAutoFit/>
          </a:bodyPr>
          <a:lstStyle/>
          <a:p>
            <a:pPr algn="ctr"/>
            <a:r>
              <a:rPr lang="en-US" sz="2000" b="1" dirty="0">
                <a:solidFill>
                  <a:schemeClr val="tx2"/>
                </a:solidFill>
              </a:rPr>
              <a:t>COMMIT TRAN[SACTION]</a:t>
            </a:r>
            <a:endParaRPr lang="en-US" sz="2000" dirty="0">
              <a:solidFill>
                <a:schemeClr val="tx2"/>
              </a:solidFill>
            </a:endParaRPr>
          </a:p>
        </p:txBody>
      </p:sp>
    </p:spTree>
    <p:extLst>
      <p:ext uri="{BB962C8B-B14F-4D97-AF65-F5344CB8AC3E}">
        <p14:creationId xmlns:p14="http://schemas.microsoft.com/office/powerpoint/2010/main" val="428213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074B3-A2D2-42B4-9740-629C5B81005B}"/>
              </a:ext>
            </a:extLst>
          </p:cNvPr>
          <p:cNvSpPr>
            <a:spLocks noGrp="1"/>
          </p:cNvSpPr>
          <p:nvPr>
            <p:ph type="title"/>
          </p:nvPr>
        </p:nvSpPr>
        <p:spPr/>
        <p:txBody>
          <a:bodyPr/>
          <a:lstStyle/>
          <a:p>
            <a:r>
              <a:rPr lang="en-US" dirty="0">
                <a:solidFill>
                  <a:srgbClr val="C00000"/>
                </a:solidFill>
              </a:rPr>
              <a:t>2.</a:t>
            </a:r>
            <a:r>
              <a:rPr lang="en-US" dirty="0">
                <a:solidFill>
                  <a:schemeClr val="accent6"/>
                </a:solidFill>
              </a:rPr>
              <a:t> </a:t>
            </a:r>
            <a:r>
              <a:rPr lang="en-US" dirty="0"/>
              <a:t>Savepoint</a:t>
            </a:r>
          </a:p>
        </p:txBody>
      </p:sp>
      <p:sp>
        <p:nvSpPr>
          <p:cNvPr id="3" name="Content Placeholder 2">
            <a:extLst>
              <a:ext uri="{FF2B5EF4-FFF2-40B4-BE49-F238E27FC236}">
                <a16:creationId xmlns:a16="http://schemas.microsoft.com/office/drawing/2014/main" id="{6E34BFDF-8AF9-4B50-8090-C99FBD24BADB}"/>
              </a:ext>
            </a:extLst>
          </p:cNvPr>
          <p:cNvSpPr>
            <a:spLocks noGrp="1"/>
          </p:cNvSpPr>
          <p:nvPr>
            <p:ph idx="1"/>
          </p:nvPr>
        </p:nvSpPr>
        <p:spPr/>
        <p:txBody>
          <a:bodyPr/>
          <a:lstStyle/>
          <a:p>
            <a:r>
              <a:rPr lang="en-US" dirty="0"/>
              <a:t>It is required to create a </a:t>
            </a:r>
            <a:r>
              <a:rPr lang="en-US" dirty="0">
                <a:solidFill>
                  <a:schemeClr val="tx2">
                    <a:lumMod val="75000"/>
                  </a:schemeClr>
                </a:solidFill>
              </a:rPr>
              <a:t>savepoint</a:t>
            </a:r>
            <a:r>
              <a:rPr lang="en-US" dirty="0"/>
              <a:t> which help us to cancel transaction partially.</a:t>
            </a:r>
          </a:p>
          <a:p>
            <a:r>
              <a:rPr lang="en-US" dirty="0"/>
              <a:t>A </a:t>
            </a:r>
            <a:r>
              <a:rPr lang="en-US" dirty="0">
                <a:solidFill>
                  <a:schemeClr val="tx2">
                    <a:lumMod val="75000"/>
                  </a:schemeClr>
                </a:solidFill>
              </a:rPr>
              <a:t>savepoint</a:t>
            </a:r>
            <a:r>
              <a:rPr lang="en-US" dirty="0"/>
              <a:t> marks and save the current point in the processing of a transaction.</a:t>
            </a:r>
          </a:p>
          <a:p>
            <a:r>
              <a:rPr lang="en-US" b="1" dirty="0"/>
              <a:t>Syntax;</a:t>
            </a:r>
          </a:p>
          <a:p>
            <a:endParaRPr lang="en-US" b="1" dirty="0"/>
          </a:p>
          <a:p>
            <a:r>
              <a:rPr lang="en-US" dirty="0"/>
              <a:t>When a </a:t>
            </a:r>
            <a:r>
              <a:rPr lang="en-US" b="1" dirty="0"/>
              <a:t>ROLLBACK</a:t>
            </a:r>
            <a:r>
              <a:rPr lang="en-US" dirty="0"/>
              <a:t> is used with </a:t>
            </a:r>
            <a:r>
              <a:rPr lang="en-US" b="1" dirty="0"/>
              <a:t>SAVEPOINT</a:t>
            </a:r>
            <a:r>
              <a:rPr lang="en-US" dirty="0"/>
              <a:t>, part of the transaction is cancelled.</a:t>
            </a:r>
          </a:p>
          <a:p>
            <a:r>
              <a:rPr lang="en-US" dirty="0"/>
              <a:t>All the operations performed after creating a savepoint are undone.</a:t>
            </a:r>
          </a:p>
          <a:p>
            <a:r>
              <a:rPr lang="en-US" dirty="0"/>
              <a:t>It is also possible to create more than one </a:t>
            </a:r>
            <a:r>
              <a:rPr lang="en-US" dirty="0">
                <a:solidFill>
                  <a:schemeClr val="tx2">
                    <a:lumMod val="75000"/>
                  </a:schemeClr>
                </a:solidFill>
              </a:rPr>
              <a:t>savepoint</a:t>
            </a:r>
            <a:r>
              <a:rPr lang="en-US" dirty="0"/>
              <a:t> within a single transaction.</a:t>
            </a:r>
            <a:endParaRPr lang="en-US" b="1" dirty="0"/>
          </a:p>
        </p:txBody>
      </p:sp>
      <p:sp>
        <p:nvSpPr>
          <p:cNvPr id="5" name="TextBox 4">
            <a:extLst>
              <a:ext uri="{FF2B5EF4-FFF2-40B4-BE49-F238E27FC236}">
                <a16:creationId xmlns:a16="http://schemas.microsoft.com/office/drawing/2014/main" id="{51BDFA96-D662-464E-A0BD-DED015BAF58F}"/>
              </a:ext>
            </a:extLst>
          </p:cNvPr>
          <p:cNvSpPr txBox="1"/>
          <p:nvPr/>
        </p:nvSpPr>
        <p:spPr>
          <a:xfrm>
            <a:off x="1275007" y="2185955"/>
            <a:ext cx="2537139" cy="400110"/>
          </a:xfrm>
          <a:prstGeom prst="rect">
            <a:avLst/>
          </a:prstGeom>
          <a:noFill/>
        </p:spPr>
        <p:txBody>
          <a:bodyPr wrap="square" rtlCol="0">
            <a:spAutoFit/>
          </a:bodyPr>
          <a:lstStyle/>
          <a:p>
            <a:pPr algn="ctr"/>
            <a:r>
              <a:rPr lang="en-US" sz="2000" b="1" dirty="0">
                <a:solidFill>
                  <a:schemeClr val="tx2"/>
                </a:solidFill>
              </a:rPr>
              <a:t>SAVE TRAN[SACTION] </a:t>
            </a:r>
          </a:p>
        </p:txBody>
      </p:sp>
      <p:sp>
        <p:nvSpPr>
          <p:cNvPr id="6" name="TextBox 5">
            <a:extLst>
              <a:ext uri="{FF2B5EF4-FFF2-40B4-BE49-F238E27FC236}">
                <a16:creationId xmlns:a16="http://schemas.microsoft.com/office/drawing/2014/main" id="{825DC4F5-AD68-411D-A21C-C3D714422133}"/>
              </a:ext>
            </a:extLst>
          </p:cNvPr>
          <p:cNvSpPr txBox="1"/>
          <p:nvPr/>
        </p:nvSpPr>
        <p:spPr>
          <a:xfrm>
            <a:off x="3812146" y="2185955"/>
            <a:ext cx="5057105" cy="400110"/>
          </a:xfrm>
          <a:prstGeom prst="rect">
            <a:avLst/>
          </a:prstGeom>
          <a:noFill/>
        </p:spPr>
        <p:txBody>
          <a:bodyPr wrap="square" rtlCol="0">
            <a:spAutoFit/>
          </a:bodyPr>
          <a:lstStyle/>
          <a:p>
            <a:pPr algn="ctr"/>
            <a:r>
              <a:rPr lang="en-US" sz="2000" b="1" dirty="0">
                <a:solidFill>
                  <a:srgbClr val="C00000"/>
                </a:solidFill>
              </a:rPr>
              <a:t>[savpoint_name | @savepoint_variablename] ;</a:t>
            </a:r>
          </a:p>
        </p:txBody>
      </p:sp>
    </p:spTree>
    <p:extLst>
      <p:ext uri="{BB962C8B-B14F-4D97-AF65-F5344CB8AC3E}">
        <p14:creationId xmlns:p14="http://schemas.microsoft.com/office/powerpoint/2010/main" val="382986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solidFill>
                  <a:srgbClr val="C00000"/>
                </a:solidFill>
              </a:rPr>
              <a:t>3.</a:t>
            </a:r>
            <a:r>
              <a:rPr lang="en-US" dirty="0">
                <a:solidFill>
                  <a:schemeClr val="accent6"/>
                </a:solidFill>
              </a:rPr>
              <a:t> </a:t>
            </a:r>
            <a:r>
              <a:rPr lang="en-US" dirty="0"/>
              <a:t>Rollback</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A transaction can be cancelled using </a:t>
            </a:r>
            <a:r>
              <a:rPr lang="en-US" dirty="0">
                <a:solidFill>
                  <a:schemeClr val="tx2">
                    <a:lumMod val="75000"/>
                  </a:schemeClr>
                </a:solidFill>
              </a:rPr>
              <a:t>ROLLBACK</a:t>
            </a:r>
            <a:r>
              <a:rPr lang="en-US" dirty="0">
                <a:solidFill>
                  <a:schemeClr val="accent6"/>
                </a:solidFill>
              </a:rPr>
              <a:t> </a:t>
            </a:r>
            <a:r>
              <a:rPr lang="en-US" dirty="0"/>
              <a:t>command either completely or partially.</a:t>
            </a:r>
          </a:p>
          <a:p>
            <a:r>
              <a:rPr lang="en-US" dirty="0"/>
              <a:t>A </a:t>
            </a:r>
            <a:r>
              <a:rPr lang="en-US" dirty="0">
                <a:solidFill>
                  <a:schemeClr val="tx2">
                    <a:lumMod val="75000"/>
                  </a:schemeClr>
                </a:solidFill>
              </a:rPr>
              <a:t>ROLLBACK</a:t>
            </a:r>
            <a:r>
              <a:rPr lang="en-US" dirty="0"/>
              <a:t> command terminates the current transaction and undone any changes made during the transaction. </a:t>
            </a:r>
          </a:p>
          <a:p>
            <a:r>
              <a:rPr lang="en-US" dirty="0"/>
              <a:t>SQL Server also performs auto rollback. </a:t>
            </a:r>
          </a:p>
          <a:p>
            <a:r>
              <a:rPr lang="en-US" dirty="0"/>
              <a:t>In situation like, Computer failure, SQL Server automatically rollbacks any uncommitted work, when the database bought back next time. </a:t>
            </a:r>
          </a:p>
          <a:p>
            <a:r>
              <a:rPr lang="en-US" dirty="0"/>
              <a:t>Rollback command can also used to terminate the current transaction partially. </a:t>
            </a:r>
          </a:p>
          <a:p>
            <a:r>
              <a:rPr lang="en-US" b="1" dirty="0"/>
              <a:t>Syntax; </a:t>
            </a:r>
          </a:p>
          <a:p>
            <a:endParaRPr lang="en-US" dirty="0"/>
          </a:p>
        </p:txBody>
      </p:sp>
      <p:sp>
        <p:nvSpPr>
          <p:cNvPr id="4" name="TextBox 3">
            <a:extLst>
              <a:ext uri="{FF2B5EF4-FFF2-40B4-BE49-F238E27FC236}">
                <a16:creationId xmlns:a16="http://schemas.microsoft.com/office/drawing/2014/main" id="{4D9AD2FF-5E63-43D9-A049-621C3F46647E}"/>
              </a:ext>
            </a:extLst>
          </p:cNvPr>
          <p:cNvSpPr txBox="1"/>
          <p:nvPr/>
        </p:nvSpPr>
        <p:spPr>
          <a:xfrm>
            <a:off x="786807" y="4182180"/>
            <a:ext cx="3039415" cy="400110"/>
          </a:xfrm>
          <a:prstGeom prst="rect">
            <a:avLst/>
          </a:prstGeom>
          <a:noFill/>
        </p:spPr>
        <p:txBody>
          <a:bodyPr wrap="square" rtlCol="0">
            <a:spAutoFit/>
          </a:bodyPr>
          <a:lstStyle/>
          <a:p>
            <a:r>
              <a:rPr lang="en-US" sz="2000" b="1" dirty="0">
                <a:solidFill>
                  <a:schemeClr val="tx2"/>
                </a:solidFill>
              </a:rPr>
              <a:t>ROLLBACK TRAN[SACTION]</a:t>
            </a:r>
          </a:p>
        </p:txBody>
      </p:sp>
      <p:sp>
        <p:nvSpPr>
          <p:cNvPr id="7" name="TextBox 6">
            <a:extLst>
              <a:ext uri="{FF2B5EF4-FFF2-40B4-BE49-F238E27FC236}">
                <a16:creationId xmlns:a16="http://schemas.microsoft.com/office/drawing/2014/main" id="{BA9DB6C2-F2B9-4E4F-B1C6-4114C5712D6A}"/>
              </a:ext>
            </a:extLst>
          </p:cNvPr>
          <p:cNvSpPr txBox="1"/>
          <p:nvPr/>
        </p:nvSpPr>
        <p:spPr>
          <a:xfrm>
            <a:off x="3826222" y="4182180"/>
            <a:ext cx="8234599" cy="707886"/>
          </a:xfrm>
          <a:prstGeom prst="rect">
            <a:avLst/>
          </a:prstGeom>
          <a:noFill/>
        </p:spPr>
        <p:txBody>
          <a:bodyPr wrap="square" rtlCol="0">
            <a:spAutoFit/>
          </a:bodyPr>
          <a:lstStyle/>
          <a:p>
            <a:r>
              <a:rPr lang="en-US" sz="2000" b="1" dirty="0">
                <a:solidFill>
                  <a:srgbClr val="C00000"/>
                </a:solidFill>
              </a:rPr>
              <a:t>[transaction_name | savepoint_name | @transaction_variablename | @savepoint_variablename];</a:t>
            </a:r>
          </a:p>
        </p:txBody>
      </p:sp>
    </p:spTree>
    <p:extLst>
      <p:ext uri="{BB962C8B-B14F-4D97-AF65-F5344CB8AC3E}">
        <p14:creationId xmlns:p14="http://schemas.microsoft.com/office/powerpoint/2010/main" val="3751089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Inner Join</a:t>
            </a:r>
            <a:endParaRPr lang="en-US" dirty="0"/>
          </a:p>
        </p:txBody>
      </p:sp>
      <p:sp>
        <p:nvSpPr>
          <p:cNvPr id="3" name="Content Placeholder 2"/>
          <p:cNvSpPr>
            <a:spLocks noGrp="1"/>
          </p:cNvSpPr>
          <p:nvPr>
            <p:ph idx="1"/>
          </p:nvPr>
        </p:nvSpPr>
        <p:spPr/>
        <p:txBody>
          <a:bodyPr/>
          <a:lstStyle/>
          <a:p>
            <a:r>
              <a:rPr lang="en-US" dirty="0"/>
              <a:t>Inner Join </a:t>
            </a:r>
            <a:r>
              <a:rPr lang="en-US" b="1" dirty="0">
                <a:solidFill>
                  <a:schemeClr val="tx2"/>
                </a:solidFill>
              </a:rPr>
              <a:t>returns</a:t>
            </a:r>
            <a:r>
              <a:rPr lang="en-US" dirty="0"/>
              <a:t> records that have </a:t>
            </a:r>
            <a:r>
              <a:rPr lang="en-US" b="1" dirty="0">
                <a:solidFill>
                  <a:schemeClr val="tx2"/>
                </a:solidFill>
              </a:rPr>
              <a:t>matching values </a:t>
            </a:r>
            <a:r>
              <a:rPr lang="en-US" dirty="0"/>
              <a:t>in </a:t>
            </a:r>
            <a:r>
              <a:rPr lang="en-US" b="1" dirty="0">
                <a:solidFill>
                  <a:schemeClr val="tx2"/>
                </a:solidFill>
              </a:rPr>
              <a:t>both tables</a:t>
            </a:r>
            <a:r>
              <a:rPr lang="en-US" dirty="0"/>
              <a:t>.</a:t>
            </a:r>
          </a:p>
          <a:p>
            <a:endParaRPr lang="en-US" dirty="0"/>
          </a:p>
        </p:txBody>
      </p:sp>
      <p:sp>
        <p:nvSpPr>
          <p:cNvPr id="4" name="Oval 3"/>
          <p:cNvSpPr/>
          <p:nvPr/>
        </p:nvSpPr>
        <p:spPr>
          <a:xfrm>
            <a:off x="936154" y="1826400"/>
            <a:ext cx="1181387" cy="1073422"/>
          </a:xfrm>
          <a:prstGeom prst="ellipse">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rgbClr val="FFFF00"/>
                </a:solidFill>
              </a:rPr>
              <a:t>Table1</a:t>
            </a:r>
          </a:p>
        </p:txBody>
      </p:sp>
      <p:sp>
        <p:nvSpPr>
          <p:cNvPr id="5" name="Oval 4"/>
          <p:cNvSpPr/>
          <p:nvPr/>
        </p:nvSpPr>
        <p:spPr>
          <a:xfrm>
            <a:off x="2209770" y="1826400"/>
            <a:ext cx="1167177" cy="1073422"/>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FFFF00"/>
                </a:solidFill>
              </a:rPr>
              <a:t>Table2</a:t>
            </a:r>
          </a:p>
        </p:txBody>
      </p:sp>
      <p:sp>
        <p:nvSpPr>
          <p:cNvPr id="6" name="Right Arrow 5"/>
          <p:cNvSpPr/>
          <p:nvPr/>
        </p:nvSpPr>
        <p:spPr>
          <a:xfrm>
            <a:off x="3580096" y="2127024"/>
            <a:ext cx="1143000" cy="502920"/>
          </a:xfrm>
          <a:prstGeom prs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Combine</a:t>
            </a:r>
          </a:p>
        </p:txBody>
      </p:sp>
      <p:sp>
        <p:nvSpPr>
          <p:cNvPr id="7" name="Left-Right Arrow 6"/>
          <p:cNvSpPr/>
          <p:nvPr/>
        </p:nvSpPr>
        <p:spPr>
          <a:xfrm>
            <a:off x="6771930" y="2127024"/>
            <a:ext cx="1143000" cy="502920"/>
          </a:xfrm>
          <a:prstGeom prst="lef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Output</a:t>
            </a:r>
          </a:p>
        </p:txBody>
      </p:sp>
      <p:sp>
        <p:nvSpPr>
          <p:cNvPr id="8" name="Freeform 7"/>
          <p:cNvSpPr/>
          <p:nvPr/>
        </p:nvSpPr>
        <p:spPr>
          <a:xfrm>
            <a:off x="5492286" y="1900986"/>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9" name="Freeform 8"/>
          <p:cNvSpPr/>
          <p:nvPr/>
        </p:nvSpPr>
        <p:spPr>
          <a:xfrm>
            <a:off x="4926803" y="1826400"/>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chemeClr val="accent6"/>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10" name="Freeform 9"/>
          <p:cNvSpPr/>
          <p:nvPr/>
        </p:nvSpPr>
        <p:spPr>
          <a:xfrm>
            <a:off x="5775307" y="1826400"/>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11" name="TextBox 10">
            <a:extLst>
              <a:ext uri="{FF2B5EF4-FFF2-40B4-BE49-F238E27FC236}">
                <a16:creationId xmlns:a16="http://schemas.microsoft.com/office/drawing/2014/main" id="{B8BDCC25-1E44-48A0-8550-F89E768A4A30}"/>
              </a:ext>
            </a:extLst>
          </p:cNvPr>
          <p:cNvSpPr txBox="1"/>
          <p:nvPr/>
        </p:nvSpPr>
        <p:spPr>
          <a:xfrm>
            <a:off x="342900" y="3518800"/>
            <a:ext cx="1104900" cy="367400"/>
          </a:xfrm>
          <a:prstGeom prst="rect">
            <a:avLst/>
          </a:prstGeom>
          <a:noFill/>
        </p:spPr>
        <p:txBody>
          <a:bodyPr wrap="square" rtlCol="0">
            <a:spAutoFit/>
          </a:bodyPr>
          <a:lstStyle/>
          <a:p>
            <a:r>
              <a:rPr lang="en-US" b="1" u="sng" dirty="0"/>
              <a:t>Syntax</a:t>
            </a:r>
          </a:p>
        </p:txBody>
      </p:sp>
      <p:sp>
        <p:nvSpPr>
          <p:cNvPr id="12" name="Rectangle 11"/>
          <p:cNvSpPr/>
          <p:nvPr/>
        </p:nvSpPr>
        <p:spPr>
          <a:xfrm>
            <a:off x="533400" y="3982450"/>
            <a:ext cx="7962900" cy="182880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723900" y="4134564"/>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4" name="Rectangle 13"/>
          <p:cNvSpPr/>
          <p:nvPr/>
        </p:nvSpPr>
        <p:spPr>
          <a:xfrm>
            <a:off x="1827509" y="4134564"/>
            <a:ext cx="106818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columns</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723900" y="4695259"/>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6" name="Rectangle 15"/>
          <p:cNvSpPr/>
          <p:nvPr/>
        </p:nvSpPr>
        <p:spPr>
          <a:xfrm>
            <a:off x="1827508" y="4695259"/>
            <a:ext cx="106819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a:t>
            </a:r>
            <a:endParaRPr lang="en-US" dirty="0"/>
          </a:p>
        </p:txBody>
      </p:sp>
      <p:sp>
        <p:nvSpPr>
          <p:cNvPr id="17" name="Rectangle 16"/>
          <p:cNvSpPr/>
          <p:nvPr/>
        </p:nvSpPr>
        <p:spPr>
          <a:xfrm>
            <a:off x="1328351" y="5255812"/>
            <a:ext cx="3117075"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Table1.column</a:t>
            </a:r>
            <a:r>
              <a:rPr lang="en-IN" dirty="0">
                <a:solidFill>
                  <a:srgbClr val="808080"/>
                </a:solidFill>
              </a:rPr>
              <a:t>=</a:t>
            </a:r>
            <a:r>
              <a:rPr lang="en-IN" dirty="0"/>
              <a:t>Table2.column</a:t>
            </a:r>
            <a:endParaRPr lang="en-US" dirty="0"/>
          </a:p>
        </p:txBody>
      </p:sp>
      <p:sp>
        <p:nvSpPr>
          <p:cNvPr id="18" name="Rectangle 17"/>
          <p:cNvSpPr/>
          <p:nvPr/>
        </p:nvSpPr>
        <p:spPr>
          <a:xfrm>
            <a:off x="723900" y="5255954"/>
            <a:ext cx="48198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4508995" y="5255812"/>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0" name="Rectangle 19"/>
          <p:cNvSpPr/>
          <p:nvPr/>
        </p:nvSpPr>
        <p:spPr>
          <a:xfrm>
            <a:off x="3009023" y="4697818"/>
            <a:ext cx="137160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INNER JOIN</a:t>
            </a:r>
            <a:endParaRPr lang="en-US" dirty="0">
              <a:solidFill>
                <a:schemeClr val="accent1">
                  <a:lumMod val="50000"/>
                </a:schemeClr>
              </a:solidFill>
            </a:endParaRPr>
          </a:p>
        </p:txBody>
      </p:sp>
      <p:sp>
        <p:nvSpPr>
          <p:cNvPr id="21" name="Rectangle 20"/>
          <p:cNvSpPr/>
          <p:nvPr/>
        </p:nvSpPr>
        <p:spPr>
          <a:xfrm>
            <a:off x="4493882" y="4697818"/>
            <a:ext cx="104512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Tree>
    <p:extLst>
      <p:ext uri="{BB962C8B-B14F-4D97-AF65-F5344CB8AC3E}">
        <p14:creationId xmlns:p14="http://schemas.microsoft.com/office/powerpoint/2010/main" val="425430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1000" fill="hold"/>
                                        <p:tgtEl>
                                          <p:spTgt spid="9"/>
                                        </p:tgtEl>
                                        <p:attrNameLst>
                                          <p:attrName>ppt_w</p:attrName>
                                        </p:attrNameLst>
                                      </p:cBhvr>
                                      <p:tavLst>
                                        <p:tav tm="0">
                                          <p:val>
                                            <p:fltVal val="0"/>
                                          </p:val>
                                        </p:tav>
                                        <p:tav tm="100000">
                                          <p:val>
                                            <p:strVal val="#ppt_w"/>
                                          </p:val>
                                        </p:tav>
                                      </p:tavLst>
                                    </p:anim>
                                    <p:anim calcmode="lin" valueType="num">
                                      <p:cBhvr>
                                        <p:cTn id="24" dur="1000" fill="hold"/>
                                        <p:tgtEl>
                                          <p:spTgt spid="9"/>
                                        </p:tgtEl>
                                        <p:attrNameLst>
                                          <p:attrName>ppt_h</p:attrName>
                                        </p:attrNameLst>
                                      </p:cBhvr>
                                      <p:tavLst>
                                        <p:tav tm="0">
                                          <p:val>
                                            <p:fltVal val="0"/>
                                          </p:val>
                                        </p:tav>
                                        <p:tav tm="100000">
                                          <p:val>
                                            <p:strVal val="#ppt_h"/>
                                          </p:val>
                                        </p:tav>
                                      </p:tavLst>
                                    </p:anim>
                                    <p:anim calcmode="lin" valueType="num">
                                      <p:cBhvr>
                                        <p:cTn id="25" dur="1000" fill="hold"/>
                                        <p:tgtEl>
                                          <p:spTgt spid="9"/>
                                        </p:tgtEl>
                                        <p:attrNameLst>
                                          <p:attrName>style.rotation</p:attrName>
                                        </p:attrNameLst>
                                      </p:cBhvr>
                                      <p:tavLst>
                                        <p:tav tm="0">
                                          <p:val>
                                            <p:fltVal val="90"/>
                                          </p:val>
                                        </p:tav>
                                        <p:tav tm="100000">
                                          <p:val>
                                            <p:fltVal val="0"/>
                                          </p:val>
                                        </p:tav>
                                      </p:tavLst>
                                    </p:anim>
                                    <p:animEffect transition="in" filter="fade">
                                      <p:cBhvr>
                                        <p:cTn id="26" dur="1000"/>
                                        <p:tgtEl>
                                          <p:spTgt spid="9"/>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anim calcmode="lin" valueType="num">
                                      <p:cBhvr>
                                        <p:cTn id="29" dur="1000" fill="hold"/>
                                        <p:tgtEl>
                                          <p:spTgt spid="8"/>
                                        </p:tgtEl>
                                        <p:attrNameLst>
                                          <p:attrName>ppt_w</p:attrName>
                                        </p:attrNameLst>
                                      </p:cBhvr>
                                      <p:tavLst>
                                        <p:tav tm="0">
                                          <p:val>
                                            <p:fltVal val="0"/>
                                          </p:val>
                                        </p:tav>
                                        <p:tav tm="100000">
                                          <p:val>
                                            <p:strVal val="#ppt_w"/>
                                          </p:val>
                                        </p:tav>
                                      </p:tavLst>
                                    </p:anim>
                                    <p:anim calcmode="lin" valueType="num">
                                      <p:cBhvr>
                                        <p:cTn id="30" dur="1000" fill="hold"/>
                                        <p:tgtEl>
                                          <p:spTgt spid="8"/>
                                        </p:tgtEl>
                                        <p:attrNameLst>
                                          <p:attrName>ppt_h</p:attrName>
                                        </p:attrNameLst>
                                      </p:cBhvr>
                                      <p:tavLst>
                                        <p:tav tm="0">
                                          <p:val>
                                            <p:fltVal val="0"/>
                                          </p:val>
                                        </p:tav>
                                        <p:tav tm="100000">
                                          <p:val>
                                            <p:strVal val="#ppt_h"/>
                                          </p:val>
                                        </p:tav>
                                      </p:tavLst>
                                    </p:anim>
                                    <p:anim calcmode="lin" valueType="num">
                                      <p:cBhvr>
                                        <p:cTn id="31" dur="1000" fill="hold"/>
                                        <p:tgtEl>
                                          <p:spTgt spid="8"/>
                                        </p:tgtEl>
                                        <p:attrNameLst>
                                          <p:attrName>style.rotation</p:attrName>
                                        </p:attrNameLst>
                                      </p:cBhvr>
                                      <p:tavLst>
                                        <p:tav tm="0">
                                          <p:val>
                                            <p:fltVal val="90"/>
                                          </p:val>
                                        </p:tav>
                                        <p:tav tm="100000">
                                          <p:val>
                                            <p:fltVal val="0"/>
                                          </p:val>
                                        </p:tav>
                                      </p:tavLst>
                                    </p:anim>
                                    <p:animEffect transition="in" filter="fade">
                                      <p:cBhvr>
                                        <p:cTn id="32" dur="1000"/>
                                        <p:tgtEl>
                                          <p:spTgt spid="8"/>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anim calcmode="lin" valueType="num">
                                      <p:cBhvr>
                                        <p:cTn id="35" dur="1000" fill="hold"/>
                                        <p:tgtEl>
                                          <p:spTgt spid="10"/>
                                        </p:tgtEl>
                                        <p:attrNameLst>
                                          <p:attrName>ppt_w</p:attrName>
                                        </p:attrNameLst>
                                      </p:cBhvr>
                                      <p:tavLst>
                                        <p:tav tm="0">
                                          <p:val>
                                            <p:fltVal val="0"/>
                                          </p:val>
                                        </p:tav>
                                        <p:tav tm="100000">
                                          <p:val>
                                            <p:strVal val="#ppt_w"/>
                                          </p:val>
                                        </p:tav>
                                      </p:tavLst>
                                    </p:anim>
                                    <p:anim calcmode="lin" valueType="num">
                                      <p:cBhvr>
                                        <p:cTn id="36" dur="1000" fill="hold"/>
                                        <p:tgtEl>
                                          <p:spTgt spid="10"/>
                                        </p:tgtEl>
                                        <p:attrNameLst>
                                          <p:attrName>ppt_h</p:attrName>
                                        </p:attrNameLst>
                                      </p:cBhvr>
                                      <p:tavLst>
                                        <p:tav tm="0">
                                          <p:val>
                                            <p:fltVal val="0"/>
                                          </p:val>
                                        </p:tav>
                                        <p:tav tm="100000">
                                          <p:val>
                                            <p:strVal val="#ppt_h"/>
                                          </p:val>
                                        </p:tav>
                                      </p:tavLst>
                                    </p:anim>
                                    <p:anim calcmode="lin" valueType="num">
                                      <p:cBhvr>
                                        <p:cTn id="37" dur="1000" fill="hold"/>
                                        <p:tgtEl>
                                          <p:spTgt spid="10"/>
                                        </p:tgtEl>
                                        <p:attrNameLst>
                                          <p:attrName>style.rotation</p:attrName>
                                        </p:attrNameLst>
                                      </p:cBhvr>
                                      <p:tavLst>
                                        <p:tav tm="0">
                                          <p:val>
                                            <p:fltVal val="90"/>
                                          </p:val>
                                        </p:tav>
                                        <p:tav tm="100000">
                                          <p:val>
                                            <p:fltVal val="0"/>
                                          </p:val>
                                        </p:tav>
                                      </p:tavLst>
                                    </p:anim>
                                    <p:animEffect transition="in" filter="fade">
                                      <p:cBhvr>
                                        <p:cTn id="38" dur="10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path" presetSubtype="0" accel="50000" decel="50000" fill="hold" grpId="1" nodeType="clickEffect">
                                  <p:stCondLst>
                                    <p:cond delay="0"/>
                                  </p:stCondLst>
                                  <p:childTnLst>
                                    <p:animMotion origin="layout" path="M -3.05556E-6 -7.40741E-7 L 0.0882 0.04005 C 0.1066 0.04907 0.13438 0.05394 0.1632 0.05394 C 0.19601 0.05394 0.2224 0.04907 0.2408 0.04005 L 0.32934 -7.40741E-7 " pathEditMode="relative" rAng="0" ptsTypes="AAAAA">
                                      <p:cBhvr>
                                        <p:cTn id="48" dur="2000" fill="hold"/>
                                        <p:tgtEl>
                                          <p:spTgt spid="8"/>
                                        </p:tgtEl>
                                        <p:attrNameLst>
                                          <p:attrName>ppt_x</p:attrName>
                                          <p:attrName>ppt_y</p:attrName>
                                        </p:attrNameLst>
                                      </p:cBhvr>
                                      <p:rCtr x="16458" y="2685"/>
                                    </p:animMotion>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8" grpId="1"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Example of COMMIT, ROLLBACK and SAVEPOINT</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Step 1: First Open the </a:t>
            </a:r>
            <a:r>
              <a:rPr lang="en-US" dirty="0">
                <a:solidFill>
                  <a:schemeClr val="tx2">
                    <a:lumMod val="75000"/>
                  </a:schemeClr>
                </a:solidFill>
              </a:rPr>
              <a:t>MS SQL server management studio </a:t>
            </a:r>
            <a:r>
              <a:rPr lang="en-US" dirty="0"/>
              <a:t>and connect to the database.</a:t>
            </a:r>
          </a:p>
          <a:p>
            <a:r>
              <a:rPr lang="en-US" dirty="0"/>
              <a:t>Step 2: Let’s display entity bank_detail with the help of </a:t>
            </a:r>
            <a:r>
              <a:rPr lang="en-US" b="1" dirty="0"/>
              <a:t>SELECT </a:t>
            </a:r>
            <a:r>
              <a:rPr lang="en-US" dirty="0"/>
              <a:t>command which we are already created using </a:t>
            </a:r>
            <a:r>
              <a:rPr lang="en-US" b="1" dirty="0"/>
              <a:t>CREATE</a:t>
            </a:r>
            <a:r>
              <a:rPr lang="en-US" dirty="0"/>
              <a:t> and add data using </a:t>
            </a:r>
            <a:r>
              <a:rPr lang="en-US" b="1" dirty="0"/>
              <a:t>INSERT</a:t>
            </a:r>
            <a:r>
              <a:rPr lang="en-US" dirty="0"/>
              <a:t> command,</a:t>
            </a:r>
          </a:p>
        </p:txBody>
      </p:sp>
      <p:pic>
        <p:nvPicPr>
          <p:cNvPr id="9" name="Picture 8">
            <a:extLst>
              <a:ext uri="{FF2B5EF4-FFF2-40B4-BE49-F238E27FC236}">
                <a16:creationId xmlns:a16="http://schemas.microsoft.com/office/drawing/2014/main" id="{5B2476E3-671D-4562-9B0E-74C1E5840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585" y="2821193"/>
            <a:ext cx="7082829" cy="1733550"/>
          </a:xfrm>
          <a:prstGeom prst="rect">
            <a:avLst/>
          </a:prstGeom>
        </p:spPr>
      </p:pic>
      <p:sp>
        <p:nvSpPr>
          <p:cNvPr id="5" name="TextBox 4">
            <a:extLst>
              <a:ext uri="{FF2B5EF4-FFF2-40B4-BE49-F238E27FC236}">
                <a16:creationId xmlns:a16="http://schemas.microsoft.com/office/drawing/2014/main" id="{4D9AD2FF-5E63-43D9-A049-621C3F46647E}"/>
              </a:ext>
            </a:extLst>
          </p:cNvPr>
          <p:cNvSpPr txBox="1"/>
          <p:nvPr/>
        </p:nvSpPr>
        <p:spPr>
          <a:xfrm>
            <a:off x="2554585" y="2144906"/>
            <a:ext cx="3885834" cy="400110"/>
          </a:xfrm>
          <a:prstGeom prst="rect">
            <a:avLst/>
          </a:prstGeom>
          <a:noFill/>
        </p:spPr>
        <p:txBody>
          <a:bodyPr wrap="square" rtlCol="0">
            <a:spAutoFit/>
          </a:bodyPr>
          <a:lstStyle/>
          <a:p>
            <a:r>
              <a:rPr lang="en-US" sz="2000" b="1" dirty="0">
                <a:solidFill>
                  <a:schemeClr val="tx2"/>
                </a:solidFill>
              </a:rPr>
              <a:t>SELECT </a:t>
            </a:r>
            <a:r>
              <a:rPr lang="en-US" sz="2000" b="1" dirty="0"/>
              <a:t>*</a:t>
            </a:r>
            <a:r>
              <a:rPr lang="en-US" sz="2000" b="1" dirty="0">
                <a:solidFill>
                  <a:schemeClr val="tx2"/>
                </a:solidFill>
              </a:rPr>
              <a:t> FROM </a:t>
            </a:r>
            <a:r>
              <a:rPr lang="en-US" sz="2000" b="1" dirty="0" err="1"/>
              <a:t>bank_detail</a:t>
            </a:r>
            <a:r>
              <a:rPr lang="en-US" sz="2000" b="1" dirty="0"/>
              <a:t>;</a:t>
            </a:r>
          </a:p>
        </p:txBody>
      </p:sp>
    </p:spTree>
    <p:extLst>
      <p:ext uri="{BB962C8B-B14F-4D97-AF65-F5344CB8AC3E}">
        <p14:creationId xmlns:p14="http://schemas.microsoft.com/office/powerpoint/2010/main" val="269102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normAutofit/>
          </a:bodyPr>
          <a:lstStyle/>
          <a:p>
            <a:r>
              <a:rPr lang="en-US" dirty="0"/>
              <a:t>Example of COMMIT, ROLLBACK and SAVEPOINT</a:t>
            </a:r>
            <a:r>
              <a:rPr lang="en-US" dirty="0">
                <a:solidFill>
                  <a:schemeClr val="tx1"/>
                </a:solidFill>
              </a:rPr>
              <a:t> (Conti…)</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a:xfrm>
            <a:off x="131180" y="860066"/>
            <a:ext cx="11929641" cy="5682402"/>
          </a:xfrm>
        </p:spPr>
        <p:txBody>
          <a:bodyPr/>
          <a:lstStyle/>
          <a:p>
            <a:r>
              <a:rPr lang="en-US" dirty="0"/>
              <a:t>Step 3:Now begin new transaction</a:t>
            </a:r>
          </a:p>
          <a:p>
            <a:endParaRPr lang="en-US" dirty="0"/>
          </a:p>
          <a:p>
            <a:r>
              <a:rPr lang="en-US" dirty="0"/>
              <a:t>Step 4: Now update bank_detail record set bank_city = ‘Chennai’ which bank_id = ‘102’;</a:t>
            </a:r>
          </a:p>
          <a:p>
            <a:endParaRPr lang="en-US" dirty="0"/>
          </a:p>
          <a:p>
            <a:endParaRPr lang="en-US" dirty="0"/>
          </a:p>
          <a:p>
            <a:endParaRPr lang="en-US" dirty="0"/>
          </a:p>
          <a:p>
            <a:pPr marL="0" indent="0">
              <a:buNone/>
            </a:pPr>
            <a:endParaRPr lang="en-US" dirty="0"/>
          </a:p>
          <a:p>
            <a:r>
              <a:rPr lang="en-US" dirty="0"/>
              <a:t>Step 5: Now create a savepoint as per shown below; </a:t>
            </a:r>
          </a:p>
          <a:p>
            <a:endParaRPr lang="en-US" dirty="0"/>
          </a:p>
          <a:p>
            <a:r>
              <a:rPr lang="en-US" dirty="0"/>
              <a:t>Step 6: Now insert 1 record into bank_detail as per following: </a:t>
            </a:r>
          </a:p>
        </p:txBody>
      </p:sp>
      <p:graphicFrame>
        <p:nvGraphicFramePr>
          <p:cNvPr id="4" name="Table 4">
            <a:extLst>
              <a:ext uri="{FF2B5EF4-FFF2-40B4-BE49-F238E27FC236}">
                <a16:creationId xmlns:a16="http://schemas.microsoft.com/office/drawing/2014/main" id="{ACB265F5-741F-414B-AB09-227097B8B193}"/>
              </a:ext>
            </a:extLst>
          </p:cNvPr>
          <p:cNvGraphicFramePr>
            <a:graphicFrameLocks noGrp="1"/>
          </p:cNvGraphicFramePr>
          <p:nvPr/>
        </p:nvGraphicFramePr>
        <p:xfrm>
          <a:off x="1474949" y="5503427"/>
          <a:ext cx="8747618" cy="741680"/>
        </p:xfrm>
        <a:graphic>
          <a:graphicData uri="http://schemas.openxmlformats.org/drawingml/2006/table">
            <a:tbl>
              <a:tblPr firstRow="1" bandRow="1">
                <a:tableStyleId>{93296810-A885-4BE3-A3E7-6D5BEEA58F35}</a:tableStyleId>
              </a:tblPr>
              <a:tblGrid>
                <a:gridCol w="1113705">
                  <a:extLst>
                    <a:ext uri="{9D8B030D-6E8A-4147-A177-3AD203B41FA5}">
                      <a16:colId xmlns:a16="http://schemas.microsoft.com/office/drawing/2014/main" val="15046308"/>
                    </a:ext>
                  </a:extLst>
                </a:gridCol>
                <a:gridCol w="4164693">
                  <a:extLst>
                    <a:ext uri="{9D8B030D-6E8A-4147-A177-3AD203B41FA5}">
                      <a16:colId xmlns:a16="http://schemas.microsoft.com/office/drawing/2014/main" val="3733554088"/>
                    </a:ext>
                  </a:extLst>
                </a:gridCol>
                <a:gridCol w="1734610">
                  <a:extLst>
                    <a:ext uri="{9D8B030D-6E8A-4147-A177-3AD203B41FA5}">
                      <a16:colId xmlns:a16="http://schemas.microsoft.com/office/drawing/2014/main" val="2295079151"/>
                    </a:ext>
                  </a:extLst>
                </a:gridCol>
                <a:gridCol w="1734610">
                  <a:extLst>
                    <a:ext uri="{9D8B030D-6E8A-4147-A177-3AD203B41FA5}">
                      <a16:colId xmlns:a16="http://schemas.microsoft.com/office/drawing/2014/main" val="20003"/>
                    </a:ext>
                  </a:extLst>
                </a:gridCol>
              </a:tblGrid>
              <a:tr h="370840">
                <a:tc>
                  <a:txBody>
                    <a:bodyPr/>
                    <a:lstStyle/>
                    <a:p>
                      <a:r>
                        <a:rPr lang="en-US" dirty="0"/>
                        <a:t>Bank_id</a:t>
                      </a:r>
                    </a:p>
                  </a:txBody>
                  <a:tcPr/>
                </a:tc>
                <a:tc>
                  <a:txBody>
                    <a:bodyPr/>
                    <a:lstStyle/>
                    <a:p>
                      <a:r>
                        <a:rPr lang="en-US" dirty="0" err="1"/>
                        <a:t>Bank_name</a:t>
                      </a:r>
                      <a:endParaRPr lang="en-US" dirty="0"/>
                    </a:p>
                  </a:txBody>
                  <a:tcPr/>
                </a:tc>
                <a:tc>
                  <a:txBody>
                    <a:bodyPr/>
                    <a:lstStyle/>
                    <a:p>
                      <a:r>
                        <a:rPr lang="en-US" dirty="0" err="1"/>
                        <a:t>Bank_shortname</a:t>
                      </a:r>
                      <a:endParaRPr lang="en-US" dirty="0"/>
                    </a:p>
                  </a:txBody>
                  <a:tcPr/>
                </a:tc>
                <a:tc>
                  <a:txBody>
                    <a:bodyPr/>
                    <a:lstStyle/>
                    <a:p>
                      <a:r>
                        <a:rPr lang="en-US" dirty="0"/>
                        <a:t>Bank_city</a:t>
                      </a:r>
                    </a:p>
                  </a:txBody>
                  <a:tcPr/>
                </a:tc>
                <a:extLst>
                  <a:ext uri="{0D108BD9-81ED-4DB2-BD59-A6C34878D82A}">
                    <a16:rowId xmlns:a16="http://schemas.microsoft.com/office/drawing/2014/main" val="2617508141"/>
                  </a:ext>
                </a:extLst>
              </a:tr>
              <a:tr h="370840">
                <a:tc>
                  <a:txBody>
                    <a:bodyPr/>
                    <a:lstStyle/>
                    <a:p>
                      <a:r>
                        <a:rPr lang="en-US" dirty="0"/>
                        <a:t>107</a:t>
                      </a:r>
                    </a:p>
                  </a:txBody>
                  <a:tcPr/>
                </a:tc>
                <a:tc>
                  <a:txBody>
                    <a:bodyPr/>
                    <a:lstStyle/>
                    <a:p>
                      <a:r>
                        <a:rPr lang="en-US" dirty="0"/>
                        <a:t>AU</a:t>
                      </a:r>
                      <a:r>
                        <a:rPr lang="en-US" baseline="0" dirty="0"/>
                        <a:t> Small Finance Bank</a:t>
                      </a:r>
                      <a:endParaRPr lang="en-US" dirty="0"/>
                    </a:p>
                  </a:txBody>
                  <a:tcPr/>
                </a:tc>
                <a:tc>
                  <a:txBody>
                    <a:bodyPr/>
                    <a:lstStyle/>
                    <a:p>
                      <a:r>
                        <a:rPr lang="en-US" dirty="0"/>
                        <a:t>AUSFB</a:t>
                      </a:r>
                    </a:p>
                  </a:txBody>
                  <a:tcPr/>
                </a:tc>
                <a:tc>
                  <a:txBody>
                    <a:bodyPr/>
                    <a:lstStyle/>
                    <a:p>
                      <a:r>
                        <a:rPr lang="en-US" dirty="0"/>
                        <a:t>Jaipur</a:t>
                      </a:r>
                    </a:p>
                  </a:txBody>
                  <a:tcPr/>
                </a:tc>
                <a:extLst>
                  <a:ext uri="{0D108BD9-81ED-4DB2-BD59-A6C34878D82A}">
                    <a16:rowId xmlns:a16="http://schemas.microsoft.com/office/drawing/2014/main" val="2203582842"/>
                  </a:ext>
                </a:extLst>
              </a:tr>
            </a:tbl>
          </a:graphicData>
        </a:graphic>
      </p:graphicFrame>
      <p:pic>
        <p:nvPicPr>
          <p:cNvPr id="6" name="Picture 5">
            <a:extLst>
              <a:ext uri="{FF2B5EF4-FFF2-40B4-BE49-F238E27FC236}">
                <a16:creationId xmlns:a16="http://schemas.microsoft.com/office/drawing/2014/main" id="{ED87EC78-6DAF-42E6-837B-50C013068A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7254" y="2240232"/>
            <a:ext cx="5928838" cy="1857375"/>
          </a:xfrm>
          <a:prstGeom prst="rect">
            <a:avLst/>
          </a:prstGeom>
        </p:spPr>
      </p:pic>
      <p:sp>
        <p:nvSpPr>
          <p:cNvPr id="8" name="TextBox 7">
            <a:extLst>
              <a:ext uri="{FF2B5EF4-FFF2-40B4-BE49-F238E27FC236}">
                <a16:creationId xmlns:a16="http://schemas.microsoft.com/office/drawing/2014/main" id="{36139414-3A24-45F2-8D12-B79C5B379DB3}"/>
              </a:ext>
            </a:extLst>
          </p:cNvPr>
          <p:cNvSpPr txBox="1"/>
          <p:nvPr/>
        </p:nvSpPr>
        <p:spPr>
          <a:xfrm>
            <a:off x="1595942" y="4510058"/>
            <a:ext cx="2498503" cy="400110"/>
          </a:xfrm>
          <a:prstGeom prst="rect">
            <a:avLst/>
          </a:prstGeom>
          <a:noFill/>
        </p:spPr>
        <p:txBody>
          <a:bodyPr wrap="square" rtlCol="0">
            <a:spAutoFit/>
          </a:bodyPr>
          <a:lstStyle/>
          <a:p>
            <a:pPr algn="ctr"/>
            <a:r>
              <a:rPr lang="en-US" sz="2000" b="1" dirty="0">
                <a:solidFill>
                  <a:schemeClr val="tx2"/>
                </a:solidFill>
              </a:rPr>
              <a:t>SAVE TRANSACTION </a:t>
            </a:r>
          </a:p>
        </p:txBody>
      </p:sp>
      <p:sp>
        <p:nvSpPr>
          <p:cNvPr id="10" name="TextBox 9">
            <a:extLst>
              <a:ext uri="{FF2B5EF4-FFF2-40B4-BE49-F238E27FC236}">
                <a16:creationId xmlns:a16="http://schemas.microsoft.com/office/drawing/2014/main" id="{7B783297-0773-46AB-ABD1-8C2A08D49F1B}"/>
              </a:ext>
            </a:extLst>
          </p:cNvPr>
          <p:cNvSpPr txBox="1"/>
          <p:nvPr/>
        </p:nvSpPr>
        <p:spPr>
          <a:xfrm>
            <a:off x="4031190" y="4510058"/>
            <a:ext cx="877838" cy="400110"/>
          </a:xfrm>
          <a:prstGeom prst="rect">
            <a:avLst/>
          </a:prstGeom>
          <a:noFill/>
        </p:spPr>
        <p:txBody>
          <a:bodyPr wrap="square" rtlCol="0">
            <a:spAutoFit/>
          </a:bodyPr>
          <a:lstStyle/>
          <a:p>
            <a:pPr algn="ctr"/>
            <a:r>
              <a:rPr lang="en-US" sz="2000" b="1" dirty="0">
                <a:solidFill>
                  <a:srgbClr val="C00000"/>
                </a:solidFill>
              </a:rPr>
              <a:t>updt1;</a:t>
            </a:r>
          </a:p>
        </p:txBody>
      </p:sp>
      <p:sp>
        <p:nvSpPr>
          <p:cNvPr id="7" name="Rectangle 6">
            <a:extLst>
              <a:ext uri="{FF2B5EF4-FFF2-40B4-BE49-F238E27FC236}">
                <a16:creationId xmlns:a16="http://schemas.microsoft.com/office/drawing/2014/main" id="{956B3A79-67F0-4B9E-AC30-7A84BA93E4DF}"/>
              </a:ext>
            </a:extLst>
          </p:cNvPr>
          <p:cNvSpPr/>
          <p:nvPr/>
        </p:nvSpPr>
        <p:spPr>
          <a:xfrm>
            <a:off x="1717253" y="2749885"/>
            <a:ext cx="5585067" cy="22513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Box 11">
            <a:extLst>
              <a:ext uri="{FF2B5EF4-FFF2-40B4-BE49-F238E27FC236}">
                <a16:creationId xmlns:a16="http://schemas.microsoft.com/office/drawing/2014/main" id="{36139414-3A24-45F2-8D12-B79C5B379DB3}"/>
              </a:ext>
            </a:extLst>
          </p:cNvPr>
          <p:cNvSpPr txBox="1"/>
          <p:nvPr/>
        </p:nvSpPr>
        <p:spPr>
          <a:xfrm>
            <a:off x="1590961" y="1333466"/>
            <a:ext cx="2440229" cy="400110"/>
          </a:xfrm>
          <a:prstGeom prst="rect">
            <a:avLst/>
          </a:prstGeom>
          <a:noFill/>
        </p:spPr>
        <p:txBody>
          <a:bodyPr wrap="square" rtlCol="0">
            <a:spAutoFit/>
          </a:bodyPr>
          <a:lstStyle/>
          <a:p>
            <a:pPr algn="ctr"/>
            <a:r>
              <a:rPr lang="en-US" sz="2000" b="1" dirty="0">
                <a:solidFill>
                  <a:schemeClr val="tx2"/>
                </a:solidFill>
              </a:rPr>
              <a:t>BEGIN TRANSACTION</a:t>
            </a:r>
          </a:p>
        </p:txBody>
      </p:sp>
      <p:sp>
        <p:nvSpPr>
          <p:cNvPr id="14" name="TextBox 13">
            <a:extLst>
              <a:ext uri="{FF2B5EF4-FFF2-40B4-BE49-F238E27FC236}">
                <a16:creationId xmlns:a16="http://schemas.microsoft.com/office/drawing/2014/main" id="{7B783297-0773-46AB-ABD1-8C2A08D49F1B}"/>
              </a:ext>
            </a:extLst>
          </p:cNvPr>
          <p:cNvSpPr txBox="1"/>
          <p:nvPr/>
        </p:nvSpPr>
        <p:spPr>
          <a:xfrm>
            <a:off x="4031190" y="1333466"/>
            <a:ext cx="888643" cy="400110"/>
          </a:xfrm>
          <a:prstGeom prst="rect">
            <a:avLst/>
          </a:prstGeom>
          <a:noFill/>
        </p:spPr>
        <p:txBody>
          <a:bodyPr wrap="square" rtlCol="0">
            <a:spAutoFit/>
          </a:bodyPr>
          <a:lstStyle/>
          <a:p>
            <a:pPr algn="ctr"/>
            <a:r>
              <a:rPr lang="en-US" sz="2000" b="1" dirty="0">
                <a:solidFill>
                  <a:srgbClr val="C00000"/>
                </a:solidFill>
              </a:rPr>
              <a:t>tran1 ;</a:t>
            </a:r>
          </a:p>
        </p:txBody>
      </p:sp>
    </p:spTree>
    <p:extLst>
      <p:ext uri="{BB962C8B-B14F-4D97-AF65-F5344CB8AC3E}">
        <p14:creationId xmlns:p14="http://schemas.microsoft.com/office/powerpoint/2010/main" val="80110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26" presetClass="emph" presetSubtype="0" repeatCount="indefinite" fill="hold" grpId="1" nodeType="withEffect">
                                  <p:stCondLst>
                                    <p:cond delay="0"/>
                                  </p:stCondLst>
                                  <p:endCondLst>
                                    <p:cond evt="onNext" delay="0">
                                      <p:tgtEl>
                                        <p:sldTgt/>
                                      </p:tgtEl>
                                    </p:cond>
                                  </p:endCondLst>
                                  <p:childTnLst>
                                    <p:animEffect transition="out" filter="fade">
                                      <p:cBhvr>
                                        <p:cTn id="24" dur="1000" tmFilter="0, 0; .2, .5; .8, .5; 1, 0"/>
                                        <p:tgtEl>
                                          <p:spTgt spid="7"/>
                                        </p:tgtEl>
                                      </p:cBhvr>
                                    </p:animEffect>
                                    <p:animScale>
                                      <p:cBhvr>
                                        <p:cTn id="25" dur="500" autoRev="1" fill="hold"/>
                                        <p:tgtEl>
                                          <p:spTgt spid="7"/>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7" grpId="0" animBg="1"/>
      <p:bldP spid="7" grpId="1" animBg="1"/>
      <p:bldP spid="12" grpId="0"/>
      <p:bldP spid="14" grpId="0"/>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normAutofit/>
          </a:bodyPr>
          <a:lstStyle/>
          <a:p>
            <a:r>
              <a:rPr lang="en-US" dirty="0"/>
              <a:t>Example of COMMIT, ROLLBACK and SAVEPOINT</a:t>
            </a:r>
            <a:r>
              <a:rPr lang="en-US" dirty="0">
                <a:solidFill>
                  <a:schemeClr val="tx1"/>
                </a:solidFill>
              </a:rPr>
              <a:t> (Conti…)</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Step 7: Now display the inserted bank_detail record using </a:t>
            </a:r>
            <a:r>
              <a:rPr lang="en-US" b="1" dirty="0"/>
              <a:t>SELECT</a:t>
            </a:r>
            <a:r>
              <a:rPr lang="en-US" dirty="0"/>
              <a:t> command;</a:t>
            </a:r>
          </a:p>
          <a:p>
            <a:endParaRPr lang="en-US" dirty="0"/>
          </a:p>
          <a:p>
            <a:endParaRPr lang="en-US" dirty="0"/>
          </a:p>
          <a:p>
            <a:endParaRPr lang="en-US" dirty="0"/>
          </a:p>
          <a:p>
            <a:endParaRPr lang="en-US" dirty="0"/>
          </a:p>
          <a:p>
            <a:pPr marL="0" indent="0">
              <a:buNone/>
            </a:pPr>
            <a:endParaRPr lang="en-US" dirty="0"/>
          </a:p>
          <a:p>
            <a:r>
              <a:rPr lang="en-US" dirty="0"/>
              <a:t>Step 8: Now create a </a:t>
            </a:r>
            <a:r>
              <a:rPr lang="en-US" b="1" dirty="0"/>
              <a:t>savepoint</a:t>
            </a:r>
            <a:r>
              <a:rPr lang="en-US" dirty="0"/>
              <a:t> as per shown below; </a:t>
            </a:r>
          </a:p>
          <a:p>
            <a:endParaRPr lang="en-US" dirty="0"/>
          </a:p>
          <a:p>
            <a:r>
              <a:rPr lang="en-US" dirty="0"/>
              <a:t>Step 9: Now use the </a:t>
            </a:r>
            <a:r>
              <a:rPr lang="en-US" b="1" dirty="0"/>
              <a:t>Rollback</a:t>
            </a:r>
            <a:r>
              <a:rPr lang="en-US" dirty="0"/>
              <a:t> command and cancel the transaction partially;</a:t>
            </a:r>
          </a:p>
          <a:p>
            <a:endParaRPr lang="en-US" dirty="0"/>
          </a:p>
        </p:txBody>
      </p:sp>
      <p:pic>
        <p:nvPicPr>
          <p:cNvPr id="20" name="Picture 19">
            <a:extLst>
              <a:ext uri="{FF2B5EF4-FFF2-40B4-BE49-F238E27FC236}">
                <a16:creationId xmlns:a16="http://schemas.microsoft.com/office/drawing/2014/main" id="{6DE6612E-C55A-42EC-8385-BA6424DD04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8511" y="1388424"/>
            <a:ext cx="6388749" cy="2200275"/>
          </a:xfrm>
          <a:prstGeom prst="rect">
            <a:avLst/>
          </a:prstGeom>
        </p:spPr>
      </p:pic>
      <p:sp>
        <p:nvSpPr>
          <p:cNvPr id="23" name="Rectangle 22">
            <a:extLst>
              <a:ext uri="{FF2B5EF4-FFF2-40B4-BE49-F238E27FC236}">
                <a16:creationId xmlns:a16="http://schemas.microsoft.com/office/drawing/2014/main" id="{FD2BBD5B-671D-4BF2-A45E-CD38439BAF33}"/>
              </a:ext>
            </a:extLst>
          </p:cNvPr>
          <p:cNvSpPr/>
          <p:nvPr/>
        </p:nvSpPr>
        <p:spPr>
          <a:xfrm>
            <a:off x="2851390" y="3215535"/>
            <a:ext cx="6016166" cy="2360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7C7F8E88-2412-4F18-AD82-578A173C77C0}"/>
              </a:ext>
            </a:extLst>
          </p:cNvPr>
          <p:cNvSpPr txBox="1"/>
          <p:nvPr/>
        </p:nvSpPr>
        <p:spPr>
          <a:xfrm>
            <a:off x="2838511" y="4037450"/>
            <a:ext cx="2406618" cy="400110"/>
          </a:xfrm>
          <a:prstGeom prst="rect">
            <a:avLst/>
          </a:prstGeom>
          <a:noFill/>
        </p:spPr>
        <p:txBody>
          <a:bodyPr wrap="square" rtlCol="0">
            <a:spAutoFit/>
          </a:bodyPr>
          <a:lstStyle/>
          <a:p>
            <a:pPr algn="ctr"/>
            <a:r>
              <a:rPr lang="en-US" sz="2000" b="1" dirty="0">
                <a:solidFill>
                  <a:schemeClr val="tx2"/>
                </a:solidFill>
              </a:rPr>
              <a:t>SAVE TRANSACTION </a:t>
            </a:r>
          </a:p>
        </p:txBody>
      </p:sp>
      <p:sp>
        <p:nvSpPr>
          <p:cNvPr id="11" name="TextBox 10">
            <a:extLst>
              <a:ext uri="{FF2B5EF4-FFF2-40B4-BE49-F238E27FC236}">
                <a16:creationId xmlns:a16="http://schemas.microsoft.com/office/drawing/2014/main" id="{B93FDE8F-2509-477E-9074-335BC500CF00}"/>
              </a:ext>
            </a:extLst>
          </p:cNvPr>
          <p:cNvSpPr txBox="1"/>
          <p:nvPr/>
        </p:nvSpPr>
        <p:spPr>
          <a:xfrm>
            <a:off x="5154977" y="4047298"/>
            <a:ext cx="968310" cy="400110"/>
          </a:xfrm>
          <a:prstGeom prst="rect">
            <a:avLst/>
          </a:prstGeom>
          <a:noFill/>
        </p:spPr>
        <p:txBody>
          <a:bodyPr wrap="square" rtlCol="0">
            <a:spAutoFit/>
          </a:bodyPr>
          <a:lstStyle/>
          <a:p>
            <a:pPr algn="ctr"/>
            <a:r>
              <a:rPr lang="en-US" sz="2000" b="1" dirty="0">
                <a:solidFill>
                  <a:srgbClr val="C00000"/>
                </a:solidFill>
              </a:rPr>
              <a:t>insrt1 ;</a:t>
            </a:r>
          </a:p>
        </p:txBody>
      </p:sp>
      <p:sp>
        <p:nvSpPr>
          <p:cNvPr id="12" name="TextBox 11">
            <a:extLst>
              <a:ext uri="{FF2B5EF4-FFF2-40B4-BE49-F238E27FC236}">
                <a16:creationId xmlns:a16="http://schemas.microsoft.com/office/drawing/2014/main" id="{7C7F8E88-2412-4F18-AD82-578A173C77C0}"/>
              </a:ext>
            </a:extLst>
          </p:cNvPr>
          <p:cNvSpPr txBox="1"/>
          <p:nvPr/>
        </p:nvSpPr>
        <p:spPr>
          <a:xfrm>
            <a:off x="2838511" y="4906007"/>
            <a:ext cx="3023153" cy="400110"/>
          </a:xfrm>
          <a:prstGeom prst="rect">
            <a:avLst/>
          </a:prstGeom>
          <a:noFill/>
        </p:spPr>
        <p:txBody>
          <a:bodyPr wrap="square" rtlCol="0">
            <a:spAutoFit/>
          </a:bodyPr>
          <a:lstStyle/>
          <a:p>
            <a:pPr algn="ctr"/>
            <a:r>
              <a:rPr lang="en-US" sz="2000" b="1" dirty="0">
                <a:solidFill>
                  <a:schemeClr val="tx2"/>
                </a:solidFill>
              </a:rPr>
              <a:t>ROLLBACK TRANSACTION </a:t>
            </a:r>
          </a:p>
        </p:txBody>
      </p:sp>
      <p:sp>
        <p:nvSpPr>
          <p:cNvPr id="16" name="TextBox 15">
            <a:extLst>
              <a:ext uri="{FF2B5EF4-FFF2-40B4-BE49-F238E27FC236}">
                <a16:creationId xmlns:a16="http://schemas.microsoft.com/office/drawing/2014/main" id="{B93FDE8F-2509-477E-9074-335BC500CF00}"/>
              </a:ext>
            </a:extLst>
          </p:cNvPr>
          <p:cNvSpPr txBox="1"/>
          <p:nvPr/>
        </p:nvSpPr>
        <p:spPr>
          <a:xfrm>
            <a:off x="5729285" y="4892847"/>
            <a:ext cx="968310" cy="400110"/>
          </a:xfrm>
          <a:prstGeom prst="rect">
            <a:avLst/>
          </a:prstGeom>
          <a:noFill/>
        </p:spPr>
        <p:txBody>
          <a:bodyPr wrap="square" rtlCol="0">
            <a:spAutoFit/>
          </a:bodyPr>
          <a:lstStyle/>
          <a:p>
            <a:pPr algn="ctr"/>
            <a:r>
              <a:rPr lang="en-US" sz="2000" b="1" dirty="0">
                <a:solidFill>
                  <a:srgbClr val="C00000"/>
                </a:solidFill>
              </a:rPr>
              <a:t>updt1 ;</a:t>
            </a:r>
          </a:p>
        </p:txBody>
      </p:sp>
    </p:spTree>
    <p:extLst>
      <p:ext uri="{BB962C8B-B14F-4D97-AF65-F5344CB8AC3E}">
        <p14:creationId xmlns:p14="http://schemas.microsoft.com/office/powerpoint/2010/main" val="427067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26" presetClass="emph" presetSubtype="0" repeatCount="indefinite" fill="hold" grpId="1" nodeType="withEffect">
                                  <p:stCondLst>
                                    <p:cond delay="0"/>
                                  </p:stCondLst>
                                  <p:endCondLst>
                                    <p:cond evt="onNext" delay="0">
                                      <p:tgtEl>
                                        <p:sldTgt/>
                                      </p:tgtEl>
                                    </p:cond>
                                  </p:endCondLst>
                                  <p:childTnLst>
                                    <p:animEffect transition="out" filter="fade">
                                      <p:cBhvr>
                                        <p:cTn id="14" dur="1000" tmFilter="0, 0; .2, .5; .8, .5; 1, 0"/>
                                        <p:tgtEl>
                                          <p:spTgt spid="23"/>
                                        </p:tgtEl>
                                      </p:cBhvr>
                                    </p:animEffect>
                                    <p:animScale>
                                      <p:cBhvr>
                                        <p:cTn id="15" dur="500" autoRev="1" fill="hold"/>
                                        <p:tgtEl>
                                          <p:spTgt spid="23"/>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3" grpId="1" animBg="1"/>
      <p:bldP spid="10" grpId="0"/>
      <p:bldP spid="11" grpId="0"/>
      <p:bldP spid="12" grpId="0"/>
      <p:bldP spid="16" grpId="0"/>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normAutofit/>
          </a:bodyPr>
          <a:lstStyle/>
          <a:p>
            <a:r>
              <a:rPr lang="en-US" dirty="0"/>
              <a:t>Example of COMMIT, ROLLBACK and SAVEPOINT</a:t>
            </a:r>
            <a:r>
              <a:rPr lang="en-US" dirty="0">
                <a:solidFill>
                  <a:schemeClr val="tx1"/>
                </a:solidFill>
              </a:rPr>
              <a:t> (Conti…)</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Step 10: Display entity bank_detail with the help of </a:t>
            </a:r>
            <a:r>
              <a:rPr lang="en-US" b="1" dirty="0"/>
              <a:t>SELECT</a:t>
            </a:r>
            <a:r>
              <a:rPr lang="en-US" dirty="0"/>
              <a:t> command;</a:t>
            </a:r>
          </a:p>
          <a:p>
            <a:endParaRPr lang="en-US" dirty="0"/>
          </a:p>
          <a:p>
            <a:endParaRPr lang="en-US" dirty="0"/>
          </a:p>
          <a:p>
            <a:endParaRPr lang="en-US" dirty="0"/>
          </a:p>
          <a:p>
            <a:endParaRPr lang="en-US" dirty="0"/>
          </a:p>
          <a:p>
            <a:pPr marL="0" indent="0">
              <a:buNone/>
            </a:pPr>
            <a:endParaRPr lang="en-US" dirty="0"/>
          </a:p>
          <a:p>
            <a:r>
              <a:rPr lang="en-US" dirty="0"/>
              <a:t>Step 11: Now </a:t>
            </a:r>
            <a:r>
              <a:rPr lang="en-US" b="1" dirty="0"/>
              <a:t>DELETE</a:t>
            </a:r>
            <a:r>
              <a:rPr lang="en-US" dirty="0"/>
              <a:t> 1 record from the bank_detail which bank_id = 105 and Fetch data using </a:t>
            </a:r>
            <a:r>
              <a:rPr lang="en-US" b="1" dirty="0"/>
              <a:t>SELECT</a:t>
            </a:r>
            <a:r>
              <a:rPr lang="en-US" dirty="0"/>
              <a:t> command;</a:t>
            </a:r>
          </a:p>
          <a:p>
            <a:endParaRPr lang="en-US" dirty="0"/>
          </a:p>
          <a:p>
            <a:pPr marL="0" indent="0">
              <a:buNone/>
            </a:pPr>
            <a:endParaRPr lang="en-US" dirty="0"/>
          </a:p>
          <a:p>
            <a:endParaRPr lang="en-US" dirty="0"/>
          </a:p>
          <a:p>
            <a:endParaRPr lang="en-US" dirty="0"/>
          </a:p>
        </p:txBody>
      </p:sp>
      <p:pic>
        <p:nvPicPr>
          <p:cNvPr id="14" name="Picture 13">
            <a:extLst>
              <a:ext uri="{FF2B5EF4-FFF2-40B4-BE49-F238E27FC236}">
                <a16:creationId xmlns:a16="http://schemas.microsoft.com/office/drawing/2014/main" id="{D20EB7EC-9883-4E25-BB77-520E5CF29A7B}"/>
              </a:ext>
            </a:extLst>
          </p:cNvPr>
          <p:cNvPicPr>
            <a:picLocks noChangeAspect="1"/>
          </p:cNvPicPr>
          <p:nvPr/>
        </p:nvPicPr>
        <p:blipFill rotWithShape="1">
          <a:blip r:embed="rId2">
            <a:extLst>
              <a:ext uri="{28A0092B-C50C-407E-A947-70E740481C1C}">
                <a14:useLocalDpi xmlns:a14="http://schemas.microsoft.com/office/drawing/2010/main" val="0"/>
              </a:ext>
            </a:extLst>
          </a:blip>
          <a:srcRect t="516" r="3924" b="6725"/>
          <a:stretch/>
        </p:blipFill>
        <p:spPr>
          <a:xfrm>
            <a:off x="2247244" y="1378039"/>
            <a:ext cx="6677815" cy="2040959"/>
          </a:xfrm>
          <a:prstGeom prst="rect">
            <a:avLst/>
          </a:prstGeom>
        </p:spPr>
      </p:pic>
      <p:sp>
        <p:nvSpPr>
          <p:cNvPr id="9" name="TextBox 8">
            <a:extLst>
              <a:ext uri="{FF2B5EF4-FFF2-40B4-BE49-F238E27FC236}">
                <a16:creationId xmlns:a16="http://schemas.microsoft.com/office/drawing/2014/main" id="{17FEB03E-D166-4921-9683-AD5027655A6A}"/>
              </a:ext>
            </a:extLst>
          </p:cNvPr>
          <p:cNvSpPr txBox="1"/>
          <p:nvPr/>
        </p:nvSpPr>
        <p:spPr>
          <a:xfrm>
            <a:off x="1250325" y="4258441"/>
            <a:ext cx="1857838" cy="400110"/>
          </a:xfrm>
          <a:prstGeom prst="rect">
            <a:avLst/>
          </a:prstGeom>
          <a:noFill/>
        </p:spPr>
        <p:txBody>
          <a:bodyPr wrap="square" rtlCol="0">
            <a:spAutoFit/>
          </a:bodyPr>
          <a:lstStyle/>
          <a:p>
            <a:pPr algn="ctr"/>
            <a:r>
              <a:rPr lang="en-US" sz="2000" b="1" dirty="0">
                <a:solidFill>
                  <a:schemeClr val="tx2"/>
                </a:solidFill>
              </a:rPr>
              <a:t>DELETE FROM</a:t>
            </a:r>
          </a:p>
        </p:txBody>
      </p:sp>
      <p:sp>
        <p:nvSpPr>
          <p:cNvPr id="12" name="TextBox 11">
            <a:extLst>
              <a:ext uri="{FF2B5EF4-FFF2-40B4-BE49-F238E27FC236}">
                <a16:creationId xmlns:a16="http://schemas.microsoft.com/office/drawing/2014/main" id="{F816C699-F455-4BFC-878C-3EECB441F38D}"/>
              </a:ext>
            </a:extLst>
          </p:cNvPr>
          <p:cNvSpPr txBox="1"/>
          <p:nvPr/>
        </p:nvSpPr>
        <p:spPr>
          <a:xfrm>
            <a:off x="5167081" y="4251569"/>
            <a:ext cx="1857838" cy="400110"/>
          </a:xfrm>
          <a:prstGeom prst="rect">
            <a:avLst/>
          </a:prstGeom>
          <a:noFill/>
        </p:spPr>
        <p:txBody>
          <a:bodyPr wrap="square" rtlCol="0">
            <a:spAutoFit/>
          </a:bodyPr>
          <a:lstStyle/>
          <a:p>
            <a:pPr algn="ctr"/>
            <a:r>
              <a:rPr lang="en-US" sz="2000" b="1" dirty="0">
                <a:solidFill>
                  <a:srgbClr val="C00000"/>
                </a:solidFill>
              </a:rPr>
              <a:t>bank_id = ‘105’;</a:t>
            </a:r>
          </a:p>
        </p:txBody>
      </p:sp>
      <p:sp>
        <p:nvSpPr>
          <p:cNvPr id="11" name="TextBox 10">
            <a:extLst>
              <a:ext uri="{FF2B5EF4-FFF2-40B4-BE49-F238E27FC236}">
                <a16:creationId xmlns:a16="http://schemas.microsoft.com/office/drawing/2014/main" id="{F816C699-F455-4BFC-878C-3EECB441F38D}"/>
              </a:ext>
            </a:extLst>
          </p:cNvPr>
          <p:cNvSpPr txBox="1"/>
          <p:nvPr/>
        </p:nvSpPr>
        <p:spPr>
          <a:xfrm>
            <a:off x="2918959" y="4251569"/>
            <a:ext cx="1510554" cy="400110"/>
          </a:xfrm>
          <a:prstGeom prst="rect">
            <a:avLst/>
          </a:prstGeom>
          <a:noFill/>
        </p:spPr>
        <p:txBody>
          <a:bodyPr wrap="square" rtlCol="0">
            <a:spAutoFit/>
          </a:bodyPr>
          <a:lstStyle/>
          <a:p>
            <a:pPr algn="ctr"/>
            <a:r>
              <a:rPr lang="en-US" sz="2000" b="1" dirty="0">
                <a:solidFill>
                  <a:srgbClr val="C00000"/>
                </a:solidFill>
              </a:rPr>
              <a:t>bank_detail</a:t>
            </a:r>
          </a:p>
        </p:txBody>
      </p:sp>
      <p:sp>
        <p:nvSpPr>
          <p:cNvPr id="13" name="TextBox 12">
            <a:extLst>
              <a:ext uri="{FF2B5EF4-FFF2-40B4-BE49-F238E27FC236}">
                <a16:creationId xmlns:a16="http://schemas.microsoft.com/office/drawing/2014/main" id="{17FEB03E-D166-4921-9683-AD5027655A6A}"/>
              </a:ext>
            </a:extLst>
          </p:cNvPr>
          <p:cNvSpPr txBox="1"/>
          <p:nvPr/>
        </p:nvSpPr>
        <p:spPr>
          <a:xfrm>
            <a:off x="4240309" y="4251569"/>
            <a:ext cx="1107582" cy="400110"/>
          </a:xfrm>
          <a:prstGeom prst="rect">
            <a:avLst/>
          </a:prstGeom>
          <a:noFill/>
        </p:spPr>
        <p:txBody>
          <a:bodyPr wrap="square" rtlCol="0">
            <a:spAutoFit/>
          </a:bodyPr>
          <a:lstStyle/>
          <a:p>
            <a:pPr algn="ctr"/>
            <a:r>
              <a:rPr lang="en-US" sz="2000" b="1" dirty="0">
                <a:solidFill>
                  <a:schemeClr val="tx2"/>
                </a:solidFill>
              </a:rPr>
              <a:t>WHERE</a:t>
            </a:r>
          </a:p>
        </p:txBody>
      </p:sp>
      <p:pic>
        <p:nvPicPr>
          <p:cNvPr id="4" name="Picture 3"/>
          <p:cNvPicPr>
            <a:picLocks noChangeAspect="1"/>
          </p:cNvPicPr>
          <p:nvPr/>
        </p:nvPicPr>
        <p:blipFill>
          <a:blip r:embed="rId3"/>
          <a:stretch>
            <a:fillRect/>
          </a:stretch>
        </p:blipFill>
        <p:spPr>
          <a:xfrm>
            <a:off x="2266121" y="4665423"/>
            <a:ext cx="6658938" cy="1788586"/>
          </a:xfrm>
          <a:prstGeom prst="rect">
            <a:avLst/>
          </a:prstGeom>
        </p:spPr>
      </p:pic>
    </p:spTree>
    <p:extLst>
      <p:ext uri="{BB962C8B-B14F-4D97-AF65-F5344CB8AC3E}">
        <p14:creationId xmlns:p14="http://schemas.microsoft.com/office/powerpoint/2010/main" val="382533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p:bldP spid="11" grpId="0"/>
      <p:bldP spid="13" grpId="0"/>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normAutofit/>
          </a:bodyPr>
          <a:lstStyle/>
          <a:p>
            <a:r>
              <a:rPr lang="en-US" dirty="0"/>
              <a:t>Example of COMMIT, ROLLBACK and SAVEPOINT</a:t>
            </a:r>
            <a:r>
              <a:rPr lang="en-US" dirty="0">
                <a:solidFill>
                  <a:schemeClr val="tx1"/>
                </a:solidFill>
              </a:rPr>
              <a:t> (Conti…)</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Step 12: Now </a:t>
            </a:r>
            <a:r>
              <a:rPr lang="en-US" b="1" dirty="0"/>
              <a:t>commit</a:t>
            </a:r>
            <a:r>
              <a:rPr lang="en-US" dirty="0"/>
              <a:t> the transaction permanently into the database using;</a:t>
            </a:r>
          </a:p>
          <a:p>
            <a:pPr marL="0" indent="0">
              <a:buNone/>
            </a:pPr>
            <a:r>
              <a:rPr lang="en-US" dirty="0"/>
              <a:t>	</a:t>
            </a:r>
          </a:p>
          <a:p>
            <a:pPr marL="0" indent="0">
              <a:buNone/>
            </a:pPr>
            <a:endParaRPr lang="en-US" dirty="0"/>
          </a:p>
          <a:p>
            <a:r>
              <a:rPr lang="en-US" dirty="0"/>
              <a:t>Step 13: Now Display the </a:t>
            </a:r>
            <a:r>
              <a:rPr lang="en-US" dirty="0" err="1"/>
              <a:t>bank_detail</a:t>
            </a:r>
            <a:r>
              <a:rPr lang="en-US" dirty="0"/>
              <a:t> using </a:t>
            </a:r>
            <a:r>
              <a:rPr lang="en-US" b="1" dirty="0"/>
              <a:t>SELECT</a:t>
            </a:r>
            <a:r>
              <a:rPr lang="en-US" dirty="0"/>
              <a:t> command;</a:t>
            </a:r>
          </a:p>
          <a:p>
            <a:endParaRPr lang="en-US" dirty="0"/>
          </a:p>
          <a:p>
            <a:endParaRPr lang="en-US" dirty="0"/>
          </a:p>
          <a:p>
            <a:endParaRPr lang="en-US" dirty="0"/>
          </a:p>
          <a:p>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p:txBody>
      </p:sp>
      <p:pic>
        <p:nvPicPr>
          <p:cNvPr id="6" name="Picture 5">
            <a:extLst>
              <a:ext uri="{FF2B5EF4-FFF2-40B4-BE49-F238E27FC236}">
                <a16:creationId xmlns:a16="http://schemas.microsoft.com/office/drawing/2014/main" id="{646EA35D-5736-41EE-832D-93AA372A29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9555" y="2760077"/>
            <a:ext cx="9056277" cy="2409825"/>
          </a:xfrm>
          <a:prstGeom prst="rect">
            <a:avLst/>
          </a:prstGeom>
        </p:spPr>
      </p:pic>
      <p:sp>
        <p:nvSpPr>
          <p:cNvPr id="7" name="TextBox 6">
            <a:extLst>
              <a:ext uri="{FF2B5EF4-FFF2-40B4-BE49-F238E27FC236}">
                <a16:creationId xmlns:a16="http://schemas.microsoft.com/office/drawing/2014/main" id="{17FEB03E-D166-4921-9683-AD5027655A6A}"/>
              </a:ext>
            </a:extLst>
          </p:cNvPr>
          <p:cNvSpPr txBox="1"/>
          <p:nvPr/>
        </p:nvSpPr>
        <p:spPr>
          <a:xfrm>
            <a:off x="2052096" y="1283065"/>
            <a:ext cx="2803238" cy="400110"/>
          </a:xfrm>
          <a:prstGeom prst="rect">
            <a:avLst/>
          </a:prstGeom>
          <a:noFill/>
        </p:spPr>
        <p:txBody>
          <a:bodyPr wrap="square" rtlCol="0">
            <a:spAutoFit/>
          </a:bodyPr>
          <a:lstStyle/>
          <a:p>
            <a:pPr algn="ctr"/>
            <a:r>
              <a:rPr lang="en-US" sz="2000" b="1" dirty="0">
                <a:solidFill>
                  <a:schemeClr val="tx2"/>
                </a:solidFill>
              </a:rPr>
              <a:t>COMMIT  TRANSACTION </a:t>
            </a:r>
          </a:p>
        </p:txBody>
      </p:sp>
      <p:sp>
        <p:nvSpPr>
          <p:cNvPr id="9" name="TextBox 8">
            <a:extLst>
              <a:ext uri="{FF2B5EF4-FFF2-40B4-BE49-F238E27FC236}">
                <a16:creationId xmlns:a16="http://schemas.microsoft.com/office/drawing/2014/main" id="{F816C699-F455-4BFC-878C-3EECB441F38D}"/>
              </a:ext>
            </a:extLst>
          </p:cNvPr>
          <p:cNvSpPr txBox="1"/>
          <p:nvPr/>
        </p:nvSpPr>
        <p:spPr>
          <a:xfrm>
            <a:off x="4765182" y="1283065"/>
            <a:ext cx="850007" cy="400110"/>
          </a:xfrm>
          <a:prstGeom prst="rect">
            <a:avLst/>
          </a:prstGeom>
          <a:noFill/>
        </p:spPr>
        <p:txBody>
          <a:bodyPr wrap="square" rtlCol="0">
            <a:spAutoFit/>
          </a:bodyPr>
          <a:lstStyle/>
          <a:p>
            <a:pPr algn="ctr"/>
            <a:r>
              <a:rPr lang="en-US" sz="2000" b="1" dirty="0">
                <a:solidFill>
                  <a:srgbClr val="C00000"/>
                </a:solidFill>
              </a:rPr>
              <a:t>tran1 ;</a:t>
            </a:r>
          </a:p>
        </p:txBody>
      </p:sp>
      <p:pic>
        <p:nvPicPr>
          <p:cNvPr id="4" name="Picture 3"/>
          <p:cNvPicPr>
            <a:picLocks noChangeAspect="1"/>
          </p:cNvPicPr>
          <p:nvPr/>
        </p:nvPicPr>
        <p:blipFill>
          <a:blip r:embed="rId3"/>
          <a:stretch>
            <a:fillRect/>
          </a:stretch>
        </p:blipFill>
        <p:spPr>
          <a:xfrm>
            <a:off x="2141046" y="1683175"/>
            <a:ext cx="6948286" cy="540422"/>
          </a:xfrm>
          <a:prstGeom prst="rect">
            <a:avLst/>
          </a:prstGeom>
        </p:spPr>
      </p:pic>
      <p:sp>
        <p:nvSpPr>
          <p:cNvPr id="8" name="Rectangle 7">
            <a:extLst>
              <a:ext uri="{FF2B5EF4-FFF2-40B4-BE49-F238E27FC236}">
                <a16:creationId xmlns:a16="http://schemas.microsoft.com/office/drawing/2014/main" id="{FD2BBD5B-671D-4BF2-A45E-CD38439BAF33}"/>
              </a:ext>
            </a:extLst>
          </p:cNvPr>
          <p:cNvSpPr/>
          <p:nvPr/>
        </p:nvSpPr>
        <p:spPr>
          <a:xfrm>
            <a:off x="2052096" y="1768217"/>
            <a:ext cx="6177504" cy="31807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76BEEFF-9624-4733-9C78-E2C933CE525F}"/>
              </a:ext>
            </a:extLst>
          </p:cNvPr>
          <p:cNvSpPr txBox="1"/>
          <p:nvPr/>
        </p:nvSpPr>
        <p:spPr>
          <a:xfrm>
            <a:off x="5807505" y="1283065"/>
            <a:ext cx="1384865" cy="400110"/>
          </a:xfrm>
          <a:prstGeom prst="rect">
            <a:avLst/>
          </a:prstGeom>
          <a:noFill/>
        </p:spPr>
        <p:txBody>
          <a:bodyPr wrap="square" rtlCol="0">
            <a:spAutoFit/>
          </a:bodyPr>
          <a:lstStyle/>
          <a:p>
            <a:pPr algn="ctr"/>
            <a:r>
              <a:rPr lang="en-US" sz="2000" b="1" dirty="0">
                <a:solidFill>
                  <a:schemeClr val="tx2"/>
                </a:solidFill>
              </a:rPr>
              <a:t>/ COMMIT;</a:t>
            </a:r>
          </a:p>
        </p:txBody>
      </p:sp>
    </p:spTree>
    <p:extLst>
      <p:ext uri="{BB962C8B-B14F-4D97-AF65-F5344CB8AC3E}">
        <p14:creationId xmlns:p14="http://schemas.microsoft.com/office/powerpoint/2010/main" val="205520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childTnLst>
                                </p:cTn>
                              </p:par>
                              <p:par>
                                <p:cTn id="26" presetID="26" presetClass="emph" presetSubtype="0" repeatCount="indefinite" fill="hold" grpId="1" nodeType="withEffect">
                                  <p:stCondLst>
                                    <p:cond delay="0"/>
                                  </p:stCondLst>
                                  <p:endCondLst>
                                    <p:cond evt="onNext" delay="0">
                                      <p:tgtEl>
                                        <p:sldTgt/>
                                      </p:tgtEl>
                                    </p:cond>
                                  </p:endCondLst>
                                  <p:childTnLst>
                                    <p:animEffect transition="out" filter="fade">
                                      <p:cBhvr>
                                        <p:cTn id="27" dur="1000" tmFilter="0, 0; .2, .5; .8, .5; 1, 0"/>
                                        <p:tgtEl>
                                          <p:spTgt spid="8"/>
                                        </p:tgtEl>
                                      </p:cBhvr>
                                    </p:animEffect>
                                    <p:animScale>
                                      <p:cBhvr>
                                        <p:cTn id="28" dur="500" autoRev="1" fill="hold"/>
                                        <p:tgtEl>
                                          <p:spTgt spid="8"/>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8" grpId="0" animBg="1"/>
      <p:bldP spid="8" grpId="1" animBg="1"/>
      <p:bldP spid="10" grpId="0"/>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normAutofit/>
          </a:bodyPr>
          <a:lstStyle/>
          <a:p>
            <a:r>
              <a:rPr lang="en-US" dirty="0"/>
              <a:t>Example of COMMIT, ROLLBACK and SAVEPOINT</a:t>
            </a:r>
            <a:r>
              <a:rPr lang="en-US" dirty="0">
                <a:solidFill>
                  <a:schemeClr val="tx1"/>
                </a:solidFill>
              </a:rPr>
              <a:t> (Conti…)</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Step 14: Now after commit try to </a:t>
            </a:r>
            <a:r>
              <a:rPr lang="en-US" b="1" dirty="0"/>
              <a:t>ROLLBACK</a:t>
            </a:r>
            <a:r>
              <a:rPr lang="en-US" dirty="0"/>
              <a:t> transaction to 2</a:t>
            </a:r>
            <a:r>
              <a:rPr lang="en-US" baseline="30000" dirty="0"/>
              <a:t>nd</a:t>
            </a:r>
            <a:r>
              <a:rPr lang="en-US" dirty="0"/>
              <a:t> save point;</a:t>
            </a:r>
          </a:p>
          <a:p>
            <a:pPr marL="0" indent="0">
              <a:buNone/>
            </a:pPr>
            <a:endParaRPr lang="en-US" dirty="0"/>
          </a:p>
          <a:p>
            <a:pPr marL="0" indent="0">
              <a:buNone/>
            </a:pPr>
            <a:endParaRPr lang="en-US" dirty="0"/>
          </a:p>
          <a:p>
            <a:r>
              <a:rPr lang="en-US" dirty="0"/>
              <a:t>Step 15: It will display following </a:t>
            </a:r>
            <a:r>
              <a:rPr lang="en-US" b="1" dirty="0"/>
              <a:t>error</a:t>
            </a:r>
            <a:r>
              <a:rPr lang="en-US" dirty="0"/>
              <a:t> because after commit transaction you can’t rollback transactions;</a:t>
            </a:r>
          </a:p>
          <a:p>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a:p>
            <a:pPr marL="0" indent="0">
              <a:buNone/>
            </a:pPr>
            <a:endParaRPr lang="en-US" dirty="0"/>
          </a:p>
          <a:p>
            <a:endParaRPr lang="en-US" dirty="0"/>
          </a:p>
          <a:p>
            <a:endParaRPr lang="en-US" dirty="0"/>
          </a:p>
        </p:txBody>
      </p:sp>
      <p:pic>
        <p:nvPicPr>
          <p:cNvPr id="4" name="Picture 3"/>
          <p:cNvPicPr>
            <a:picLocks noChangeAspect="1"/>
          </p:cNvPicPr>
          <p:nvPr/>
        </p:nvPicPr>
        <p:blipFill>
          <a:blip r:embed="rId2"/>
          <a:stretch>
            <a:fillRect/>
          </a:stretch>
        </p:blipFill>
        <p:spPr>
          <a:xfrm>
            <a:off x="1525206" y="3256678"/>
            <a:ext cx="8547491" cy="735773"/>
          </a:xfrm>
          <a:prstGeom prst="rect">
            <a:avLst/>
          </a:prstGeom>
        </p:spPr>
      </p:pic>
      <p:sp>
        <p:nvSpPr>
          <p:cNvPr id="11" name="TextBox 10">
            <a:extLst>
              <a:ext uri="{FF2B5EF4-FFF2-40B4-BE49-F238E27FC236}">
                <a16:creationId xmlns:a16="http://schemas.microsoft.com/office/drawing/2014/main" id="{17FEB03E-D166-4921-9683-AD5027655A6A}"/>
              </a:ext>
            </a:extLst>
          </p:cNvPr>
          <p:cNvSpPr txBox="1"/>
          <p:nvPr/>
        </p:nvSpPr>
        <p:spPr>
          <a:xfrm>
            <a:off x="1666533" y="1458207"/>
            <a:ext cx="3047938" cy="400110"/>
          </a:xfrm>
          <a:prstGeom prst="rect">
            <a:avLst/>
          </a:prstGeom>
          <a:noFill/>
        </p:spPr>
        <p:txBody>
          <a:bodyPr wrap="square" rtlCol="0">
            <a:spAutoFit/>
          </a:bodyPr>
          <a:lstStyle/>
          <a:p>
            <a:pPr algn="ctr"/>
            <a:r>
              <a:rPr lang="en-US" sz="2000" b="1" dirty="0">
                <a:solidFill>
                  <a:schemeClr val="tx2"/>
                </a:solidFill>
              </a:rPr>
              <a:t>ROLLBACK  TRANSACTION </a:t>
            </a:r>
          </a:p>
        </p:txBody>
      </p:sp>
      <p:sp>
        <p:nvSpPr>
          <p:cNvPr id="14" name="TextBox 13">
            <a:extLst>
              <a:ext uri="{FF2B5EF4-FFF2-40B4-BE49-F238E27FC236}">
                <a16:creationId xmlns:a16="http://schemas.microsoft.com/office/drawing/2014/main" id="{F816C699-F455-4BFC-878C-3EECB441F38D}"/>
              </a:ext>
            </a:extLst>
          </p:cNvPr>
          <p:cNvSpPr txBox="1"/>
          <p:nvPr/>
        </p:nvSpPr>
        <p:spPr>
          <a:xfrm>
            <a:off x="4714471" y="1458207"/>
            <a:ext cx="968063" cy="400110"/>
          </a:xfrm>
          <a:prstGeom prst="rect">
            <a:avLst/>
          </a:prstGeom>
          <a:noFill/>
        </p:spPr>
        <p:txBody>
          <a:bodyPr wrap="square" rtlCol="0">
            <a:spAutoFit/>
          </a:bodyPr>
          <a:lstStyle/>
          <a:p>
            <a:pPr algn="ctr"/>
            <a:r>
              <a:rPr lang="en-US" sz="2000" b="1" dirty="0">
                <a:solidFill>
                  <a:srgbClr val="C00000"/>
                </a:solidFill>
              </a:rPr>
              <a:t>insrt1 ;</a:t>
            </a:r>
          </a:p>
        </p:txBody>
      </p:sp>
      <p:sp>
        <p:nvSpPr>
          <p:cNvPr id="7" name="Rectangle 6">
            <a:extLst>
              <a:ext uri="{FF2B5EF4-FFF2-40B4-BE49-F238E27FC236}">
                <a16:creationId xmlns:a16="http://schemas.microsoft.com/office/drawing/2014/main" id="{FD2BBD5B-671D-4BF2-A45E-CD38439BAF33}"/>
              </a:ext>
            </a:extLst>
          </p:cNvPr>
          <p:cNvSpPr/>
          <p:nvPr/>
        </p:nvSpPr>
        <p:spPr>
          <a:xfrm>
            <a:off x="1666533" y="3267880"/>
            <a:ext cx="8406163" cy="54426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61196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500"/>
                                        <p:tgtEl>
                                          <p:spTgt spid="4"/>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par>
                                <p:cTn id="24" presetID="26" presetClass="emph" presetSubtype="0" repeatCount="indefinite" fill="hold" grpId="1" nodeType="withEffect">
                                  <p:stCondLst>
                                    <p:cond delay="0"/>
                                  </p:stCondLst>
                                  <p:endCondLst>
                                    <p:cond evt="onNext" delay="0">
                                      <p:tgtEl>
                                        <p:sldTgt/>
                                      </p:tgtEl>
                                    </p:cond>
                                  </p:endCondLst>
                                  <p:childTnLst>
                                    <p:animEffect transition="out" filter="fade">
                                      <p:cBhvr>
                                        <p:cTn id="25" dur="1000" tmFilter="0, 0; .2, .5; .8, .5; 1, 0"/>
                                        <p:tgtEl>
                                          <p:spTgt spid="7"/>
                                        </p:tgtEl>
                                      </p:cBhvr>
                                    </p:animEffect>
                                    <p:animScale>
                                      <p:cBhvr>
                                        <p:cTn id="26" dur="50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7" grpId="0" animBg="1"/>
      <p:bldP spid="7" grpId="1"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Data Control Language</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dirty="0"/>
              <a:t>Security of information stored in database is one of the prime concerns for any database management system.</a:t>
            </a:r>
          </a:p>
          <a:p>
            <a:r>
              <a:rPr lang="en-US" dirty="0"/>
              <a:t>An unauthorized access to a database must be prevented.</a:t>
            </a:r>
          </a:p>
          <a:p>
            <a:r>
              <a:rPr lang="en-US" dirty="0"/>
              <a:t>The rights allow the user to use database contents are called privileges.</a:t>
            </a:r>
          </a:p>
          <a:p>
            <a:r>
              <a:rPr lang="en-US" dirty="0"/>
              <a:t>SQL provides security to database contents in two phases</a:t>
            </a:r>
          </a:p>
          <a:p>
            <a:pPr lvl="1"/>
            <a:r>
              <a:rPr lang="en-US" dirty="0"/>
              <a:t>User required </a:t>
            </a:r>
            <a:r>
              <a:rPr lang="en-US" b="1" dirty="0"/>
              <a:t>valid</a:t>
            </a:r>
            <a:r>
              <a:rPr lang="en-US" dirty="0"/>
              <a:t> </a:t>
            </a:r>
            <a:r>
              <a:rPr lang="en-US" b="1" dirty="0"/>
              <a:t>user id </a:t>
            </a:r>
            <a:r>
              <a:rPr lang="en-US" dirty="0"/>
              <a:t>and </a:t>
            </a:r>
            <a:r>
              <a:rPr lang="en-US" b="1" dirty="0"/>
              <a:t>password</a:t>
            </a:r>
          </a:p>
          <a:p>
            <a:pPr lvl="1"/>
            <a:r>
              <a:rPr lang="en-US" dirty="0"/>
              <a:t>User must have </a:t>
            </a:r>
            <a:r>
              <a:rPr lang="en-US" b="1" dirty="0"/>
              <a:t>privileges</a:t>
            </a:r>
          </a:p>
          <a:p>
            <a:r>
              <a:rPr lang="en-US" dirty="0"/>
              <a:t>In a multi-user system, different user needs to access different parts of the database.</a:t>
            </a:r>
          </a:p>
          <a:p>
            <a:r>
              <a:rPr lang="en-US" dirty="0"/>
              <a:t>The database designer determines which user needs access to which part of the database.</a:t>
            </a:r>
          </a:p>
          <a:p>
            <a:r>
              <a:rPr lang="en-US" dirty="0"/>
              <a:t>According to this, various privileges are granted to different users.</a:t>
            </a:r>
          </a:p>
          <a:p>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321124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50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Data Control Language Real Life Example</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endParaRPr lang="en-US" dirty="0"/>
          </a:p>
          <a:p>
            <a:pPr marL="0" indent="0">
              <a:buNone/>
            </a:pPr>
            <a:endParaRPr lang="en-US" dirty="0"/>
          </a:p>
          <a:p>
            <a:endParaRPr lang="en-US" dirty="0"/>
          </a:p>
          <a:p>
            <a:endParaRPr lang="en-US" dirty="0"/>
          </a:p>
        </p:txBody>
      </p:sp>
      <p:pic>
        <p:nvPicPr>
          <p:cNvPr id="5" name="Picture 4">
            <a:extLst>
              <a:ext uri="{FF2B5EF4-FFF2-40B4-BE49-F238E27FC236}">
                <a16:creationId xmlns:a16="http://schemas.microsoft.com/office/drawing/2014/main" id="{6EA62FD1-E5A2-4455-98AE-8902A63C1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8235" y="2059546"/>
            <a:ext cx="2906333" cy="2738907"/>
          </a:xfrm>
          <a:prstGeom prst="rect">
            <a:avLst/>
          </a:prstGeom>
        </p:spPr>
      </p:pic>
      <p:pic>
        <p:nvPicPr>
          <p:cNvPr id="9" name="Picture 8">
            <a:extLst>
              <a:ext uri="{FF2B5EF4-FFF2-40B4-BE49-F238E27FC236}">
                <a16:creationId xmlns:a16="http://schemas.microsoft.com/office/drawing/2014/main" id="{D284E202-BD07-43B2-BE3E-FE459F46DDE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50621" y="1111900"/>
            <a:ext cx="1442775" cy="1442775"/>
          </a:xfrm>
          <a:prstGeom prst="rect">
            <a:avLst/>
          </a:prstGeom>
        </p:spPr>
      </p:pic>
      <p:pic>
        <p:nvPicPr>
          <p:cNvPr id="13" name="Picture 12">
            <a:extLst>
              <a:ext uri="{FF2B5EF4-FFF2-40B4-BE49-F238E27FC236}">
                <a16:creationId xmlns:a16="http://schemas.microsoft.com/office/drawing/2014/main" id="{4A651907-71EB-4FA3-9270-9D48612C6D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27894" y="3771843"/>
            <a:ext cx="1442775" cy="1442775"/>
          </a:xfrm>
          <a:prstGeom prst="rect">
            <a:avLst/>
          </a:prstGeom>
        </p:spPr>
      </p:pic>
      <p:sp>
        <p:nvSpPr>
          <p:cNvPr id="14" name="TextBox 13">
            <a:extLst>
              <a:ext uri="{FF2B5EF4-FFF2-40B4-BE49-F238E27FC236}">
                <a16:creationId xmlns:a16="http://schemas.microsoft.com/office/drawing/2014/main" id="{010E67A8-1D7D-4FC8-B0A7-3ABDCB7205D4}"/>
              </a:ext>
            </a:extLst>
          </p:cNvPr>
          <p:cNvSpPr txBox="1"/>
          <p:nvPr/>
        </p:nvSpPr>
        <p:spPr>
          <a:xfrm>
            <a:off x="5873347" y="2626215"/>
            <a:ext cx="1597322" cy="369332"/>
          </a:xfrm>
          <a:prstGeom prst="rect">
            <a:avLst/>
          </a:prstGeom>
          <a:noFill/>
        </p:spPr>
        <p:txBody>
          <a:bodyPr wrap="square" rtlCol="0">
            <a:spAutoFit/>
          </a:bodyPr>
          <a:lstStyle/>
          <a:p>
            <a:pPr algn="ctr"/>
            <a:r>
              <a:rPr lang="en-US" b="1" dirty="0"/>
              <a:t>Customer A</a:t>
            </a:r>
          </a:p>
        </p:txBody>
      </p:sp>
      <p:sp>
        <p:nvSpPr>
          <p:cNvPr id="15" name="TextBox 14">
            <a:extLst>
              <a:ext uri="{FF2B5EF4-FFF2-40B4-BE49-F238E27FC236}">
                <a16:creationId xmlns:a16="http://schemas.microsoft.com/office/drawing/2014/main" id="{E7DEF989-9C7D-4002-AFA2-F3B15927D786}"/>
              </a:ext>
            </a:extLst>
          </p:cNvPr>
          <p:cNvSpPr txBox="1"/>
          <p:nvPr/>
        </p:nvSpPr>
        <p:spPr>
          <a:xfrm>
            <a:off x="5950620" y="5366862"/>
            <a:ext cx="1597322" cy="369332"/>
          </a:xfrm>
          <a:prstGeom prst="rect">
            <a:avLst/>
          </a:prstGeom>
          <a:noFill/>
        </p:spPr>
        <p:txBody>
          <a:bodyPr wrap="square" rtlCol="0">
            <a:spAutoFit/>
          </a:bodyPr>
          <a:lstStyle/>
          <a:p>
            <a:pPr algn="ctr"/>
            <a:r>
              <a:rPr lang="en-US" b="1" dirty="0"/>
              <a:t>Customer B</a:t>
            </a:r>
          </a:p>
        </p:txBody>
      </p:sp>
      <p:sp>
        <p:nvSpPr>
          <p:cNvPr id="16" name="Rectangle 15">
            <a:extLst>
              <a:ext uri="{FF2B5EF4-FFF2-40B4-BE49-F238E27FC236}">
                <a16:creationId xmlns:a16="http://schemas.microsoft.com/office/drawing/2014/main" id="{B4B11881-7478-4C57-AE7D-A98B1A4F4EDA}"/>
              </a:ext>
            </a:extLst>
          </p:cNvPr>
          <p:cNvSpPr/>
          <p:nvPr/>
        </p:nvSpPr>
        <p:spPr>
          <a:xfrm>
            <a:off x="1146078" y="1209199"/>
            <a:ext cx="2881992" cy="124817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Name : A </a:t>
            </a:r>
          </a:p>
          <a:p>
            <a:r>
              <a:rPr lang="en-US" dirty="0">
                <a:solidFill>
                  <a:schemeClr val="tx1"/>
                </a:solidFill>
              </a:rPr>
              <a:t>Contact No : </a:t>
            </a:r>
          </a:p>
          <a:p>
            <a:r>
              <a:rPr lang="en-US" dirty="0">
                <a:solidFill>
                  <a:schemeClr val="tx1"/>
                </a:solidFill>
              </a:rPr>
              <a:t>Account Type: Savings</a:t>
            </a:r>
          </a:p>
          <a:p>
            <a:r>
              <a:rPr lang="en-US" dirty="0">
                <a:solidFill>
                  <a:schemeClr val="tx1"/>
                </a:solidFill>
              </a:rPr>
              <a:t>Balance : 25000</a:t>
            </a:r>
          </a:p>
        </p:txBody>
      </p:sp>
      <p:sp>
        <p:nvSpPr>
          <p:cNvPr id="17" name="Rectangle 16">
            <a:extLst>
              <a:ext uri="{FF2B5EF4-FFF2-40B4-BE49-F238E27FC236}">
                <a16:creationId xmlns:a16="http://schemas.microsoft.com/office/drawing/2014/main" id="{9171E42E-B53E-420D-AA90-FA7F5EBD9B7E}"/>
              </a:ext>
            </a:extLst>
          </p:cNvPr>
          <p:cNvSpPr/>
          <p:nvPr/>
        </p:nvSpPr>
        <p:spPr>
          <a:xfrm>
            <a:off x="1146078" y="3860845"/>
            <a:ext cx="2866574" cy="1248178"/>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dirty="0">
                <a:solidFill>
                  <a:schemeClr val="tx1"/>
                </a:solidFill>
              </a:rPr>
              <a:t>Name : B </a:t>
            </a:r>
          </a:p>
          <a:p>
            <a:r>
              <a:rPr lang="en-US" dirty="0">
                <a:solidFill>
                  <a:schemeClr val="tx1"/>
                </a:solidFill>
              </a:rPr>
              <a:t>Contact No : 9429794457</a:t>
            </a:r>
          </a:p>
          <a:p>
            <a:r>
              <a:rPr lang="en-US" dirty="0">
                <a:solidFill>
                  <a:schemeClr val="tx1"/>
                </a:solidFill>
              </a:rPr>
              <a:t>Account Type: Current</a:t>
            </a:r>
          </a:p>
          <a:p>
            <a:r>
              <a:rPr lang="en-US" dirty="0">
                <a:solidFill>
                  <a:schemeClr val="tx1"/>
                </a:solidFill>
              </a:rPr>
              <a:t>Balance : 125000</a:t>
            </a:r>
          </a:p>
        </p:txBody>
      </p:sp>
      <p:cxnSp>
        <p:nvCxnSpPr>
          <p:cNvPr id="19" name="Straight Arrow Connector 18">
            <a:extLst>
              <a:ext uri="{FF2B5EF4-FFF2-40B4-BE49-F238E27FC236}">
                <a16:creationId xmlns:a16="http://schemas.microsoft.com/office/drawing/2014/main" id="{849D4DE3-6403-4017-BA6D-01BD1B2EF619}"/>
              </a:ext>
            </a:extLst>
          </p:cNvPr>
          <p:cNvCxnSpPr/>
          <p:nvPr/>
        </p:nvCxnSpPr>
        <p:spPr>
          <a:xfrm flipH="1">
            <a:off x="4198513" y="1790163"/>
            <a:ext cx="1584101"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003AB77-A2DC-42DC-9D70-0B8683BD5B68}"/>
              </a:ext>
            </a:extLst>
          </p:cNvPr>
          <p:cNvCxnSpPr/>
          <p:nvPr/>
        </p:nvCxnSpPr>
        <p:spPr>
          <a:xfrm flipH="1">
            <a:off x="4198513" y="4479701"/>
            <a:ext cx="1584101"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1BA8491-7850-4373-A822-0AC980A19B2A}"/>
              </a:ext>
            </a:extLst>
          </p:cNvPr>
          <p:cNvSpPr txBox="1"/>
          <p:nvPr/>
        </p:nvSpPr>
        <p:spPr>
          <a:xfrm>
            <a:off x="2297558" y="1183441"/>
            <a:ext cx="280455" cy="400110"/>
          </a:xfrm>
          <a:prstGeom prst="rect">
            <a:avLst/>
          </a:prstGeom>
          <a:noFill/>
        </p:spPr>
        <p:txBody>
          <a:bodyPr wrap="square" rtlCol="0">
            <a:spAutoFit/>
          </a:bodyPr>
          <a:lstStyle/>
          <a:p>
            <a:pPr algn="ctr"/>
            <a:r>
              <a:rPr lang="en-US" sz="2000" b="1" dirty="0">
                <a:solidFill>
                  <a:srgbClr val="FF0000"/>
                </a:solidFill>
                <a:sym typeface="Wingdings 2" panose="05020102010507070707" pitchFamily="18" charset="2"/>
              </a:rPr>
              <a:t>×</a:t>
            </a:r>
            <a:endParaRPr lang="en-US" sz="2000" b="1" dirty="0">
              <a:solidFill>
                <a:srgbClr val="FF0000"/>
              </a:solidFill>
            </a:endParaRPr>
          </a:p>
        </p:txBody>
      </p:sp>
      <p:sp>
        <p:nvSpPr>
          <p:cNvPr id="25" name="TextBox 24">
            <a:extLst>
              <a:ext uri="{FF2B5EF4-FFF2-40B4-BE49-F238E27FC236}">
                <a16:creationId xmlns:a16="http://schemas.microsoft.com/office/drawing/2014/main" id="{FEB8CF23-18EB-458A-8E78-83AC9782208E}"/>
              </a:ext>
            </a:extLst>
          </p:cNvPr>
          <p:cNvSpPr txBox="1"/>
          <p:nvPr/>
        </p:nvSpPr>
        <p:spPr>
          <a:xfrm>
            <a:off x="3729487" y="1481817"/>
            <a:ext cx="280455" cy="400110"/>
          </a:xfrm>
          <a:prstGeom prst="rect">
            <a:avLst/>
          </a:prstGeom>
          <a:noFill/>
        </p:spPr>
        <p:txBody>
          <a:bodyPr wrap="square" rtlCol="0">
            <a:spAutoFit/>
          </a:bodyPr>
          <a:lstStyle/>
          <a:p>
            <a:pPr algn="ctr"/>
            <a:r>
              <a:rPr lang="en-US" sz="2000" b="1" dirty="0">
                <a:solidFill>
                  <a:schemeClr val="accent4"/>
                </a:solidFill>
                <a:sym typeface="Wingdings 2" panose="05020102010507070707" pitchFamily="18" charset="2"/>
              </a:rPr>
              <a:t></a:t>
            </a:r>
            <a:endParaRPr lang="en-US" sz="2000" b="1" dirty="0">
              <a:solidFill>
                <a:schemeClr val="accent4"/>
              </a:solidFill>
            </a:endParaRPr>
          </a:p>
        </p:txBody>
      </p:sp>
      <p:sp>
        <p:nvSpPr>
          <p:cNvPr id="26" name="TextBox 25">
            <a:extLst>
              <a:ext uri="{FF2B5EF4-FFF2-40B4-BE49-F238E27FC236}">
                <a16:creationId xmlns:a16="http://schemas.microsoft.com/office/drawing/2014/main" id="{6B748C55-912A-43BC-B064-72B5F139ACF6}"/>
              </a:ext>
            </a:extLst>
          </p:cNvPr>
          <p:cNvSpPr txBox="1"/>
          <p:nvPr/>
        </p:nvSpPr>
        <p:spPr>
          <a:xfrm>
            <a:off x="3343889" y="1747310"/>
            <a:ext cx="280455" cy="400110"/>
          </a:xfrm>
          <a:prstGeom prst="rect">
            <a:avLst/>
          </a:prstGeom>
          <a:noFill/>
        </p:spPr>
        <p:txBody>
          <a:bodyPr wrap="square" rtlCol="0">
            <a:spAutoFit/>
          </a:bodyPr>
          <a:lstStyle/>
          <a:p>
            <a:pPr algn="ctr"/>
            <a:r>
              <a:rPr lang="en-US" sz="2000" b="1" dirty="0">
                <a:solidFill>
                  <a:srgbClr val="FF0000"/>
                </a:solidFill>
                <a:sym typeface="Wingdings 2" panose="05020102010507070707" pitchFamily="18" charset="2"/>
              </a:rPr>
              <a:t>×</a:t>
            </a:r>
            <a:endParaRPr lang="en-US" sz="2000" b="1" dirty="0">
              <a:solidFill>
                <a:srgbClr val="FF0000"/>
              </a:solidFill>
            </a:endParaRPr>
          </a:p>
        </p:txBody>
      </p:sp>
      <p:sp>
        <p:nvSpPr>
          <p:cNvPr id="27" name="TextBox 26">
            <a:extLst>
              <a:ext uri="{FF2B5EF4-FFF2-40B4-BE49-F238E27FC236}">
                <a16:creationId xmlns:a16="http://schemas.microsoft.com/office/drawing/2014/main" id="{33EBAA02-B6E1-489F-9D44-9960DBDB171B}"/>
              </a:ext>
            </a:extLst>
          </p:cNvPr>
          <p:cNvSpPr txBox="1"/>
          <p:nvPr/>
        </p:nvSpPr>
        <p:spPr>
          <a:xfrm>
            <a:off x="2739505" y="2003528"/>
            <a:ext cx="280455" cy="400110"/>
          </a:xfrm>
          <a:prstGeom prst="rect">
            <a:avLst/>
          </a:prstGeom>
          <a:noFill/>
        </p:spPr>
        <p:txBody>
          <a:bodyPr wrap="square" rtlCol="0">
            <a:spAutoFit/>
          </a:bodyPr>
          <a:lstStyle/>
          <a:p>
            <a:pPr algn="ctr"/>
            <a:r>
              <a:rPr lang="en-US" sz="2000" b="1" dirty="0">
                <a:solidFill>
                  <a:srgbClr val="FF0000"/>
                </a:solidFill>
                <a:sym typeface="Wingdings 2" panose="05020102010507070707" pitchFamily="18" charset="2"/>
              </a:rPr>
              <a:t>×</a:t>
            </a:r>
            <a:endParaRPr lang="en-US" sz="2000" b="1" dirty="0">
              <a:solidFill>
                <a:srgbClr val="FF0000"/>
              </a:solidFill>
            </a:endParaRPr>
          </a:p>
        </p:txBody>
      </p:sp>
      <p:cxnSp>
        <p:nvCxnSpPr>
          <p:cNvPr id="32" name="Straight Arrow Connector 31">
            <a:extLst>
              <a:ext uri="{FF2B5EF4-FFF2-40B4-BE49-F238E27FC236}">
                <a16:creationId xmlns:a16="http://schemas.microsoft.com/office/drawing/2014/main" id="{0481E051-5CC5-48FC-8B19-A6212B5CB652}"/>
              </a:ext>
            </a:extLst>
          </p:cNvPr>
          <p:cNvCxnSpPr>
            <a:cxnSpLocks/>
          </p:cNvCxnSpPr>
          <p:nvPr/>
        </p:nvCxnSpPr>
        <p:spPr>
          <a:xfrm flipH="1">
            <a:off x="4073438" y="2203583"/>
            <a:ext cx="1754543" cy="1595552"/>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0425EA6-B79D-4423-B4B0-8A53D36A982E}"/>
              </a:ext>
            </a:extLst>
          </p:cNvPr>
          <p:cNvSpPr txBox="1"/>
          <p:nvPr/>
        </p:nvSpPr>
        <p:spPr>
          <a:xfrm>
            <a:off x="4356957" y="2132494"/>
            <a:ext cx="1177559" cy="923330"/>
          </a:xfrm>
          <a:prstGeom prst="rect">
            <a:avLst/>
          </a:prstGeom>
          <a:noFill/>
        </p:spPr>
        <p:txBody>
          <a:bodyPr wrap="square" rtlCol="0">
            <a:spAutoFit/>
          </a:bodyPr>
          <a:lstStyle/>
          <a:p>
            <a:pPr algn="ctr"/>
            <a:r>
              <a:rPr lang="en-US" sz="5400" b="1" dirty="0">
                <a:solidFill>
                  <a:srgbClr val="FF0000"/>
                </a:solidFill>
                <a:sym typeface="Wingdings 2" panose="05020102010507070707" pitchFamily="18" charset="2"/>
              </a:rPr>
              <a:t>×</a:t>
            </a:r>
            <a:endParaRPr lang="en-US" sz="5400" b="1" dirty="0">
              <a:solidFill>
                <a:srgbClr val="FF0000"/>
              </a:solidFill>
            </a:endParaRPr>
          </a:p>
        </p:txBody>
      </p:sp>
      <p:sp>
        <p:nvSpPr>
          <p:cNvPr id="36" name="TextBox 35">
            <a:extLst>
              <a:ext uri="{FF2B5EF4-FFF2-40B4-BE49-F238E27FC236}">
                <a16:creationId xmlns:a16="http://schemas.microsoft.com/office/drawing/2014/main" id="{4D724C8D-0A11-4089-A344-6F3FDA64BF9C}"/>
              </a:ext>
            </a:extLst>
          </p:cNvPr>
          <p:cNvSpPr txBox="1"/>
          <p:nvPr/>
        </p:nvSpPr>
        <p:spPr>
          <a:xfrm>
            <a:off x="2263883" y="1485953"/>
            <a:ext cx="1486313" cy="369332"/>
          </a:xfrm>
          <a:prstGeom prst="rect">
            <a:avLst/>
          </a:prstGeom>
          <a:noFill/>
        </p:spPr>
        <p:txBody>
          <a:bodyPr wrap="square" rtlCol="0">
            <a:spAutoFit/>
          </a:bodyPr>
          <a:lstStyle/>
          <a:p>
            <a:pPr algn="ctr"/>
            <a:r>
              <a:rPr lang="en-US" dirty="0"/>
              <a:t>9424512325</a:t>
            </a:r>
          </a:p>
        </p:txBody>
      </p:sp>
      <p:sp>
        <p:nvSpPr>
          <p:cNvPr id="37" name="TextBox 36">
            <a:extLst>
              <a:ext uri="{FF2B5EF4-FFF2-40B4-BE49-F238E27FC236}">
                <a16:creationId xmlns:a16="http://schemas.microsoft.com/office/drawing/2014/main" id="{9E4D3205-5851-43CB-BE57-F61CEEF3A29E}"/>
              </a:ext>
            </a:extLst>
          </p:cNvPr>
          <p:cNvSpPr txBox="1"/>
          <p:nvPr/>
        </p:nvSpPr>
        <p:spPr>
          <a:xfrm>
            <a:off x="2272692" y="1494850"/>
            <a:ext cx="1486313" cy="369332"/>
          </a:xfrm>
          <a:prstGeom prst="rect">
            <a:avLst/>
          </a:prstGeom>
          <a:noFill/>
        </p:spPr>
        <p:txBody>
          <a:bodyPr wrap="square" rtlCol="0">
            <a:spAutoFit/>
          </a:bodyPr>
          <a:lstStyle/>
          <a:p>
            <a:pPr algn="ctr"/>
            <a:r>
              <a:rPr lang="en-US" dirty="0">
                <a:solidFill>
                  <a:schemeClr val="accent4"/>
                </a:solidFill>
              </a:rPr>
              <a:t>9429794123</a:t>
            </a:r>
            <a:endParaRPr lang="en-US" sz="2000" dirty="0">
              <a:solidFill>
                <a:schemeClr val="accent4"/>
              </a:solidFill>
            </a:endParaRPr>
          </a:p>
        </p:txBody>
      </p:sp>
      <p:pic>
        <p:nvPicPr>
          <p:cNvPr id="39" name="Picture 38">
            <a:extLst>
              <a:ext uri="{FF2B5EF4-FFF2-40B4-BE49-F238E27FC236}">
                <a16:creationId xmlns:a16="http://schemas.microsoft.com/office/drawing/2014/main" id="{62D6D2BB-977D-482E-AC6E-461C9FF8F5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434879">
            <a:off x="3927973" y="2677286"/>
            <a:ext cx="754029" cy="490274"/>
          </a:xfrm>
          <a:prstGeom prst="rect">
            <a:avLst/>
          </a:prstGeom>
        </p:spPr>
      </p:pic>
      <p:sp>
        <p:nvSpPr>
          <p:cNvPr id="4" name="Rectangle: Rounded Corners 3">
            <a:extLst>
              <a:ext uri="{FF2B5EF4-FFF2-40B4-BE49-F238E27FC236}">
                <a16:creationId xmlns:a16="http://schemas.microsoft.com/office/drawing/2014/main" id="{7B8BD218-9713-4516-ABC9-A6398823FD0B}"/>
              </a:ext>
            </a:extLst>
          </p:cNvPr>
          <p:cNvSpPr/>
          <p:nvPr/>
        </p:nvSpPr>
        <p:spPr>
          <a:xfrm>
            <a:off x="8364339" y="992801"/>
            <a:ext cx="3258355" cy="11814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t>SQL Provides two commands;</a:t>
            </a:r>
          </a:p>
          <a:p>
            <a:pPr marL="342900" indent="-342900">
              <a:buAutoNum type="arabicPeriod"/>
            </a:pPr>
            <a:r>
              <a:rPr lang="en-US" b="1" dirty="0"/>
              <a:t>GRANT</a:t>
            </a:r>
          </a:p>
          <a:p>
            <a:pPr marL="342900" indent="-342900">
              <a:buAutoNum type="arabicPeriod"/>
            </a:pPr>
            <a:r>
              <a:rPr lang="en-US" b="1" dirty="0"/>
              <a:t>REVOKE </a:t>
            </a:r>
          </a:p>
        </p:txBody>
      </p:sp>
    </p:spTree>
    <p:extLst>
      <p:ext uri="{BB962C8B-B14F-4D97-AF65-F5344CB8AC3E}">
        <p14:creationId xmlns:p14="http://schemas.microsoft.com/office/powerpoint/2010/main" val="274784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26" presetClass="emph" presetSubtype="0" repeatCount="indefinite" fill="hold" grpId="1" nodeType="withEffect">
                                  <p:stCondLst>
                                    <p:cond delay="0"/>
                                  </p:stCondLst>
                                  <p:endCondLst>
                                    <p:cond evt="onNext" delay="0">
                                      <p:tgtEl>
                                        <p:sldTgt/>
                                      </p:tgtEl>
                                    </p:cond>
                                  </p:endCondLst>
                                  <p:childTnLst>
                                    <p:animEffect transition="out" filter="fade">
                                      <p:cBhvr>
                                        <p:cTn id="44" dur="1000" tmFilter="0, 0; .2, .5; .8, .5; 1, 0"/>
                                        <p:tgtEl>
                                          <p:spTgt spid="35"/>
                                        </p:tgtEl>
                                      </p:cBhvr>
                                    </p:animEffect>
                                    <p:animScale>
                                      <p:cBhvr>
                                        <p:cTn id="45" dur="500" autoRev="1" fill="hold"/>
                                        <p:tgtEl>
                                          <p:spTgt spid="35"/>
                                        </p:tgtEl>
                                      </p:cBhvr>
                                      <p:by x="105000" y="105000"/>
                                    </p:animScale>
                                  </p:childTnLst>
                                </p:cTn>
                              </p:par>
                              <p:par>
                                <p:cTn id="46" presetID="1" presetClass="entr" presetSubtype="0" fill="hold" nodeType="withEffect">
                                  <p:stCondLst>
                                    <p:cond delay="0"/>
                                  </p:stCondLst>
                                  <p:childTnLst>
                                    <p:set>
                                      <p:cBhvr>
                                        <p:cTn id="47" dur="1" fill="hold">
                                          <p:stCondLst>
                                            <p:cond delay="0"/>
                                          </p:stCondLst>
                                        </p:cTn>
                                        <p:tgtEl>
                                          <p:spTgt spid="39"/>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24"/>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7"/>
                                        </p:tgtEl>
                                        <p:attrNameLst>
                                          <p:attrName>style.visibility</p:attrName>
                                        </p:attrNameLst>
                                      </p:cBhvr>
                                      <p:to>
                                        <p:strVal val="visible"/>
                                      </p:to>
                                    </p:set>
                                  </p:childTnLst>
                                </p:cTn>
                              </p:par>
                              <p:par>
                                <p:cTn id="56" presetID="26" presetClass="emph" presetSubtype="0" repeatCount="indefinite" fill="hold" grpId="1" nodeType="withEffect">
                                  <p:stCondLst>
                                    <p:cond delay="0"/>
                                  </p:stCondLst>
                                  <p:endCondLst>
                                    <p:cond evt="onNext" delay="0">
                                      <p:tgtEl>
                                        <p:sldTgt/>
                                      </p:tgtEl>
                                    </p:cond>
                                  </p:endCondLst>
                                  <p:childTnLst>
                                    <p:animEffect transition="out" filter="fade">
                                      <p:cBhvr>
                                        <p:cTn id="57" dur="1000" tmFilter="0, 0; .2, .5; .8, .5; 1, 0"/>
                                        <p:tgtEl>
                                          <p:spTgt spid="24"/>
                                        </p:tgtEl>
                                      </p:cBhvr>
                                    </p:animEffect>
                                    <p:animScale>
                                      <p:cBhvr>
                                        <p:cTn id="58" dur="500" autoRev="1" fill="hold"/>
                                        <p:tgtEl>
                                          <p:spTgt spid="24"/>
                                        </p:tgtEl>
                                      </p:cBhvr>
                                      <p:by x="105000" y="105000"/>
                                    </p:animScale>
                                  </p:childTnLst>
                                </p:cTn>
                              </p:par>
                              <p:par>
                                <p:cTn id="59" presetID="26" presetClass="emph" presetSubtype="0" repeatCount="indefinite" fill="hold" grpId="1" nodeType="withEffect">
                                  <p:stCondLst>
                                    <p:cond delay="0"/>
                                  </p:stCondLst>
                                  <p:endCondLst>
                                    <p:cond evt="onNext" delay="0">
                                      <p:tgtEl>
                                        <p:sldTgt/>
                                      </p:tgtEl>
                                    </p:cond>
                                  </p:endCondLst>
                                  <p:childTnLst>
                                    <p:animEffect transition="out" filter="fade">
                                      <p:cBhvr>
                                        <p:cTn id="60" dur="1000" tmFilter="0, 0; .2, .5; .8, .5; 1, 0"/>
                                        <p:tgtEl>
                                          <p:spTgt spid="26"/>
                                        </p:tgtEl>
                                      </p:cBhvr>
                                    </p:animEffect>
                                    <p:animScale>
                                      <p:cBhvr>
                                        <p:cTn id="61" dur="500" autoRev="1" fill="hold"/>
                                        <p:tgtEl>
                                          <p:spTgt spid="26"/>
                                        </p:tgtEl>
                                      </p:cBhvr>
                                      <p:by x="105000" y="105000"/>
                                    </p:animScale>
                                  </p:childTnLst>
                                </p:cTn>
                              </p:par>
                              <p:par>
                                <p:cTn id="62" presetID="26" presetClass="emph" presetSubtype="0" repeatCount="indefinite" fill="hold" grpId="1" nodeType="withEffect">
                                  <p:stCondLst>
                                    <p:cond delay="0"/>
                                  </p:stCondLst>
                                  <p:endCondLst>
                                    <p:cond evt="onNext" delay="0">
                                      <p:tgtEl>
                                        <p:sldTgt/>
                                      </p:tgtEl>
                                    </p:cond>
                                  </p:endCondLst>
                                  <p:childTnLst>
                                    <p:animEffect transition="out" filter="fade">
                                      <p:cBhvr>
                                        <p:cTn id="63" dur="1000" tmFilter="0, 0; .2, .5; .8, .5; 1, 0"/>
                                        <p:tgtEl>
                                          <p:spTgt spid="27"/>
                                        </p:tgtEl>
                                      </p:cBhvr>
                                    </p:animEffect>
                                    <p:animScale>
                                      <p:cBhvr>
                                        <p:cTn id="64" dur="500" autoRev="1" fill="hold"/>
                                        <p:tgtEl>
                                          <p:spTgt spid="27"/>
                                        </p:tgtEl>
                                      </p:cBhvr>
                                      <p:by x="105000" y="105000"/>
                                    </p:animScale>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36"/>
                                        </p:tgtEl>
                                        <p:attrNameLst>
                                          <p:attrName>style.visibility</p:attrName>
                                        </p:attrNameLst>
                                      </p:cBhvr>
                                      <p:to>
                                        <p:strVal val="hidden"/>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26" presetClass="emph" presetSubtype="0" repeatCount="indefinite" fill="hold" grpId="1" nodeType="withEffect">
                                  <p:stCondLst>
                                    <p:cond delay="0"/>
                                  </p:stCondLst>
                                  <p:endCondLst>
                                    <p:cond evt="onNext" delay="0">
                                      <p:tgtEl>
                                        <p:sldTgt/>
                                      </p:tgtEl>
                                    </p:cond>
                                  </p:endCondLst>
                                  <p:childTnLst>
                                    <p:animEffect transition="out" filter="fade">
                                      <p:cBhvr>
                                        <p:cTn id="74" dur="1000" tmFilter="0, 0; .2, .5; .8, .5; 1, 0"/>
                                        <p:tgtEl>
                                          <p:spTgt spid="25"/>
                                        </p:tgtEl>
                                      </p:cBhvr>
                                    </p:animEffect>
                                    <p:animScale>
                                      <p:cBhvr>
                                        <p:cTn id="75" dur="500" autoRev="1" fill="hold"/>
                                        <p:tgtEl>
                                          <p:spTgt spid="25"/>
                                        </p:tgtEl>
                                      </p:cBhvr>
                                      <p:by x="105000" y="105000"/>
                                    </p:animScale>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4"/>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nodeType="clickEffect">
                                  <p:stCondLst>
                                    <p:cond delay="0"/>
                                  </p:stCondLst>
                                  <p:childTnLst>
                                    <p:set>
                                      <p:cBhvr>
                                        <p:cTn id="85" dur="1" fill="hold">
                                          <p:stCondLst>
                                            <p:cond delay="0"/>
                                          </p:stCondLst>
                                        </p:cTn>
                                        <p:tgtEl>
                                          <p:spTgt spid="4">
                                            <p:txEl>
                                              <p:pRg st="1" end="1"/>
                                            </p:txEl>
                                          </p:spTgt>
                                        </p:tgtEl>
                                        <p:attrNameLst>
                                          <p:attrName>style.visibility</p:attrName>
                                        </p:attrNameLst>
                                      </p:cBhvr>
                                      <p:to>
                                        <p:strVal val="visible"/>
                                      </p:to>
                                    </p:set>
                                  </p:childTnLst>
                                </p:cTn>
                              </p:par>
                              <p:par>
                                <p:cTn id="86" presetID="1" presetClass="entr" presetSubtype="0" fill="hold" nodeType="withEffect">
                                  <p:stCondLst>
                                    <p:cond delay="600"/>
                                  </p:stCondLst>
                                  <p:childTnLst>
                                    <p:set>
                                      <p:cBhvr>
                                        <p:cTn id="87"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animBg="1"/>
      <p:bldP spid="17" grpId="0" animBg="1"/>
      <p:bldP spid="24" grpId="0"/>
      <p:bldP spid="24" grpId="1"/>
      <p:bldP spid="25" grpId="0"/>
      <p:bldP spid="25" grpId="1"/>
      <p:bldP spid="26" grpId="0"/>
      <p:bldP spid="26" grpId="1"/>
      <p:bldP spid="27" grpId="0"/>
      <p:bldP spid="27" grpId="1"/>
      <p:bldP spid="35" grpId="0"/>
      <p:bldP spid="35" grpId="1"/>
      <p:bldP spid="36" grpId="0"/>
      <p:bldP spid="36" grpId="1"/>
      <p:bldP spid="37" grpId="0"/>
      <p:bldP spid="4"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GRANT – Grant Privileges </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GRANT</a:t>
            </a:r>
            <a:r>
              <a:rPr lang="en-US" dirty="0"/>
              <a:t> command is used to granting privileges means to give permission to some user to access database object or a part of a database object.</a:t>
            </a:r>
          </a:p>
          <a:p>
            <a:r>
              <a:rPr lang="en-US" dirty="0"/>
              <a:t>This command provides various types of access. </a:t>
            </a:r>
          </a:p>
          <a:p>
            <a:r>
              <a:rPr lang="en-US" dirty="0"/>
              <a:t>The owner of a database object can grant all privileges or specific privileges to other users.</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927279" cy="400110"/>
          </a:xfrm>
          <a:prstGeom prst="rect">
            <a:avLst/>
          </a:prstGeom>
          <a:noFill/>
        </p:spPr>
        <p:txBody>
          <a:bodyPr wrap="square" rtlCol="0">
            <a:spAutoFit/>
          </a:bodyPr>
          <a:lstStyle/>
          <a:p>
            <a:r>
              <a:rPr lang="en-US" sz="2000" b="1" dirty="0">
                <a:solidFill>
                  <a:schemeClr val="tx2"/>
                </a:solidFill>
              </a:rPr>
              <a:t>GRANT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21" name="Speech Bubble: Rectangle with Corners Rounded 20">
            <a:extLst>
              <a:ext uri="{FF2B5EF4-FFF2-40B4-BE49-F238E27FC236}">
                <a16:creationId xmlns:a16="http://schemas.microsoft.com/office/drawing/2014/main" id="{5605F23D-FA19-451E-86CA-585798B03696}"/>
              </a:ext>
            </a:extLst>
          </p:cNvPr>
          <p:cNvSpPr/>
          <p:nvPr/>
        </p:nvSpPr>
        <p:spPr>
          <a:xfrm>
            <a:off x="5241458" y="3228945"/>
            <a:ext cx="4237393" cy="3283546"/>
          </a:xfrm>
          <a:prstGeom prst="wedgeRoundRectCallout">
            <a:avLst>
              <a:gd name="adj1" fmla="val -68553"/>
              <a:gd name="adj2" fmla="val -480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800" dirty="0">
                <a:effectLst/>
                <a:ea typeface="Times New Roman" panose="02020603050405020304" pitchFamily="18" charset="0"/>
                <a:cs typeface="Shruti" panose="020B0502040204020203" pitchFamily="34" charset="0"/>
              </a:rPr>
              <a:t>User can grant all or specific privileges owned by him/her. </a:t>
            </a:r>
            <a:r>
              <a:rPr lang="en-US" dirty="0"/>
              <a:t>List of various privileges are as below;</a:t>
            </a:r>
          </a:p>
          <a:p>
            <a:pPr marL="342900" indent="-342900">
              <a:buAutoNum type="arabicPeriod"/>
            </a:pPr>
            <a:r>
              <a:rPr lang="en-US" b="1" dirty="0"/>
              <a:t>ALL</a:t>
            </a:r>
          </a:p>
          <a:p>
            <a:pPr marL="342900" indent="-342900">
              <a:buAutoNum type="arabicPeriod"/>
            </a:pPr>
            <a:r>
              <a:rPr lang="en-US" b="1" dirty="0"/>
              <a:t>ALTER</a:t>
            </a:r>
          </a:p>
          <a:p>
            <a:pPr marL="342900" indent="-342900">
              <a:buAutoNum type="arabicPeriod"/>
            </a:pPr>
            <a:r>
              <a:rPr lang="en-US" b="1" dirty="0"/>
              <a:t>DELETE</a:t>
            </a:r>
          </a:p>
          <a:p>
            <a:pPr marL="342900" indent="-342900">
              <a:buAutoNum type="arabicPeriod"/>
            </a:pPr>
            <a:r>
              <a:rPr lang="en-US" b="1" dirty="0"/>
              <a:t>INDEX</a:t>
            </a:r>
          </a:p>
          <a:p>
            <a:pPr marL="342900" indent="-342900">
              <a:buAutoNum type="arabicPeriod"/>
            </a:pPr>
            <a:r>
              <a:rPr lang="en-US" b="1" dirty="0"/>
              <a:t>INSERT </a:t>
            </a:r>
          </a:p>
          <a:p>
            <a:pPr marL="342900" indent="-342900">
              <a:buAutoNum type="arabicPeriod"/>
            </a:pPr>
            <a:r>
              <a:rPr lang="en-US" b="1" dirty="0"/>
              <a:t>REFERENCES</a:t>
            </a:r>
          </a:p>
          <a:p>
            <a:pPr marL="342900" indent="-342900">
              <a:buAutoNum type="arabicPeriod"/>
            </a:pPr>
            <a:r>
              <a:rPr lang="en-US" b="1" dirty="0"/>
              <a:t>SELECT </a:t>
            </a:r>
          </a:p>
          <a:p>
            <a:pPr marL="342900" indent="-342900">
              <a:buAutoNum type="arabicPeriod"/>
            </a:pPr>
            <a:r>
              <a:rPr lang="en-US" b="1" dirty="0"/>
              <a:t>UPDATE</a:t>
            </a:r>
          </a:p>
        </p:txBody>
      </p:sp>
    </p:spTree>
    <p:extLst>
      <p:ext uri="{BB962C8B-B14F-4D97-AF65-F5344CB8AC3E}">
        <p14:creationId xmlns:p14="http://schemas.microsoft.com/office/powerpoint/2010/main" val="216268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1">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1">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1"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GRANT – Grant Privileges (Conti…) </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GRANT</a:t>
            </a:r>
            <a:r>
              <a:rPr lang="en-US" dirty="0"/>
              <a:t> command is used to granting privileges means to give permission to some user to access database object or a part of a database object.</a:t>
            </a:r>
          </a:p>
          <a:p>
            <a:r>
              <a:rPr lang="en-US" dirty="0"/>
              <a:t>This command provides various types of access. </a:t>
            </a:r>
          </a:p>
          <a:p>
            <a:r>
              <a:rPr lang="en-US" dirty="0"/>
              <a:t>The owner of a database object can grant all privileges or specific privileges to other users.</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927279" cy="400110"/>
          </a:xfrm>
          <a:prstGeom prst="rect">
            <a:avLst/>
          </a:prstGeom>
          <a:noFill/>
        </p:spPr>
        <p:txBody>
          <a:bodyPr wrap="square" rtlCol="0">
            <a:spAutoFit/>
          </a:bodyPr>
          <a:lstStyle/>
          <a:p>
            <a:r>
              <a:rPr lang="en-US" sz="2000" b="1" dirty="0">
                <a:solidFill>
                  <a:schemeClr val="tx2"/>
                </a:solidFill>
              </a:rPr>
              <a:t>GRANT </a:t>
            </a:r>
          </a:p>
        </p:txBody>
      </p:sp>
      <p:sp>
        <p:nvSpPr>
          <p:cNvPr id="16" name="TextBox 15">
            <a:extLst>
              <a:ext uri="{FF2B5EF4-FFF2-40B4-BE49-F238E27FC236}">
                <a16:creationId xmlns:a16="http://schemas.microsoft.com/office/drawing/2014/main" id="{6674D84F-2FF7-46DF-AEFA-9FB5EC4D14D3}"/>
              </a:ext>
            </a:extLst>
          </p:cNvPr>
          <p:cNvSpPr txBox="1"/>
          <p:nvPr/>
        </p:nvSpPr>
        <p:spPr>
          <a:xfrm>
            <a:off x="1249251" y="3487913"/>
            <a:ext cx="515155" cy="400110"/>
          </a:xfrm>
          <a:prstGeom prst="rect">
            <a:avLst/>
          </a:prstGeom>
          <a:noFill/>
        </p:spPr>
        <p:txBody>
          <a:bodyPr wrap="square" rtlCol="0">
            <a:spAutoFit/>
          </a:bodyPr>
          <a:lstStyle/>
          <a:p>
            <a:r>
              <a:rPr lang="en-US" sz="2000" b="1" dirty="0">
                <a:solidFill>
                  <a:schemeClr val="tx2"/>
                </a:solidFill>
              </a:rPr>
              <a:t>ON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18" name="TextBox 17">
            <a:extLst>
              <a:ext uri="{FF2B5EF4-FFF2-40B4-BE49-F238E27FC236}">
                <a16:creationId xmlns:a16="http://schemas.microsoft.com/office/drawing/2014/main" id="{5FCFF5DC-9365-483C-97E0-D7833AF2A273}"/>
              </a:ext>
            </a:extLst>
          </p:cNvPr>
          <p:cNvSpPr txBox="1"/>
          <p:nvPr/>
        </p:nvSpPr>
        <p:spPr>
          <a:xfrm>
            <a:off x="2601533" y="3487913"/>
            <a:ext cx="1506828" cy="400110"/>
          </a:xfrm>
          <a:prstGeom prst="rect">
            <a:avLst/>
          </a:prstGeom>
          <a:noFill/>
        </p:spPr>
        <p:txBody>
          <a:bodyPr wrap="square" rtlCol="0">
            <a:spAutoFit/>
          </a:bodyPr>
          <a:lstStyle/>
          <a:p>
            <a:r>
              <a:rPr lang="en-US" sz="2000" b="1" i="1" dirty="0" err="1">
                <a:solidFill>
                  <a:srgbClr val="C00000"/>
                </a:solidFill>
              </a:rPr>
              <a:t>Object_Name</a:t>
            </a:r>
            <a:endParaRPr lang="en-US" sz="2000" b="1" i="1" dirty="0">
              <a:solidFill>
                <a:srgbClr val="C00000"/>
              </a:solidFill>
            </a:endParaRPr>
          </a:p>
        </p:txBody>
      </p:sp>
      <p:sp>
        <p:nvSpPr>
          <p:cNvPr id="22" name="Speech Bubble: Rectangle with Corners Rounded 21">
            <a:extLst>
              <a:ext uri="{FF2B5EF4-FFF2-40B4-BE49-F238E27FC236}">
                <a16:creationId xmlns:a16="http://schemas.microsoft.com/office/drawing/2014/main" id="{EBDCB231-69C0-431A-BB73-459C216A7736}"/>
              </a:ext>
            </a:extLst>
          </p:cNvPr>
          <p:cNvSpPr/>
          <p:nvPr/>
        </p:nvSpPr>
        <p:spPr>
          <a:xfrm>
            <a:off x="4829334" y="3816308"/>
            <a:ext cx="4237393" cy="757822"/>
          </a:xfrm>
          <a:prstGeom prst="wedgeRoundRectCallout">
            <a:avLst>
              <a:gd name="adj1" fmla="val -68553"/>
              <a:gd name="adj2" fmla="val -633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cs typeface="Shruti" panose="020B0502040204020203" pitchFamily="34" charset="0"/>
              </a:rPr>
              <a:t>Name of the object on which object we want to give privileges. </a:t>
            </a:r>
            <a:endParaRPr lang="en-US" dirty="0"/>
          </a:p>
        </p:txBody>
      </p:sp>
    </p:spTree>
    <p:extLst>
      <p:ext uri="{BB962C8B-B14F-4D97-AF65-F5344CB8AC3E}">
        <p14:creationId xmlns:p14="http://schemas.microsoft.com/office/powerpoint/2010/main" val="418040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Inner Join(Cont..)</a:t>
            </a:r>
            <a:endParaRPr lang="en-US" dirty="0"/>
          </a:p>
        </p:txBody>
      </p:sp>
      <p:sp>
        <p:nvSpPr>
          <p:cNvPr id="4" name="TextBox 3"/>
          <p:cNvSpPr txBox="1"/>
          <p:nvPr/>
        </p:nvSpPr>
        <p:spPr>
          <a:xfrm>
            <a:off x="182777" y="844054"/>
            <a:ext cx="1080000" cy="360000"/>
          </a:xfrm>
          <a:prstGeom prst="rect">
            <a:avLst/>
          </a:prstGeom>
          <a:noFill/>
        </p:spPr>
        <p:txBody>
          <a:bodyPr wrap="square" rtlCol="0">
            <a:spAutoFit/>
          </a:bodyPr>
          <a:lstStyle/>
          <a:p>
            <a:r>
              <a:rPr lang="en-US" b="1" u="sng" dirty="0"/>
              <a:t>Example</a:t>
            </a:r>
          </a:p>
        </p:txBody>
      </p:sp>
      <p:sp>
        <p:nvSpPr>
          <p:cNvPr id="5" name="Rectangle 4"/>
          <p:cNvSpPr/>
          <p:nvPr/>
        </p:nvSpPr>
        <p:spPr>
          <a:xfrm>
            <a:off x="342900" y="1295400"/>
            <a:ext cx="7962900" cy="182057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6" name="Rectangle 5"/>
          <p:cNvSpPr/>
          <p:nvPr/>
        </p:nvSpPr>
        <p:spPr>
          <a:xfrm>
            <a:off x="533400" y="1447936"/>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7" name="Rectangle 6"/>
          <p:cNvSpPr/>
          <p:nvPr/>
        </p:nvSpPr>
        <p:spPr>
          <a:xfrm>
            <a:off x="1635736" y="1447936"/>
            <a:ext cx="1456202"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.RNO</a:t>
            </a:r>
            <a:r>
              <a:rPr lang="en-US" dirty="0">
                <a:solidFill>
                  <a:srgbClr val="808080"/>
                </a:solidFill>
              </a:rPr>
              <a:t>,</a:t>
            </a:r>
          </a:p>
        </p:txBody>
      </p:sp>
      <p:sp>
        <p:nvSpPr>
          <p:cNvPr id="8" name="Rectangle 7"/>
          <p:cNvSpPr/>
          <p:nvPr/>
        </p:nvSpPr>
        <p:spPr>
          <a:xfrm>
            <a:off x="3203958" y="1447936"/>
            <a:ext cx="160674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.Name</a:t>
            </a:r>
            <a:r>
              <a:rPr lang="en-US" dirty="0">
                <a:solidFill>
                  <a:srgbClr val="808080"/>
                </a:solidFill>
              </a:rPr>
              <a:t>,</a:t>
            </a:r>
          </a:p>
        </p:txBody>
      </p:sp>
      <p:sp>
        <p:nvSpPr>
          <p:cNvPr id="9" name="Rectangle 8"/>
          <p:cNvSpPr/>
          <p:nvPr/>
        </p:nvSpPr>
        <p:spPr>
          <a:xfrm>
            <a:off x="4922725" y="1447936"/>
            <a:ext cx="177598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.Branch</a:t>
            </a:r>
            <a:r>
              <a:rPr lang="en-US" dirty="0">
                <a:solidFill>
                  <a:srgbClr val="808080"/>
                </a:solidFill>
              </a:rPr>
              <a:t>,</a:t>
            </a:r>
          </a:p>
        </p:txBody>
      </p:sp>
      <p:sp>
        <p:nvSpPr>
          <p:cNvPr id="10" name="Rectangle 9"/>
          <p:cNvSpPr/>
          <p:nvPr/>
        </p:nvSpPr>
        <p:spPr>
          <a:xfrm>
            <a:off x="6810730" y="1447936"/>
            <a:ext cx="11610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r>
              <a:rPr lang="en-US" dirty="0">
                <a:ln w="0"/>
                <a:solidFill>
                  <a:schemeClr val="tx1"/>
                </a:solidFill>
              </a:rPr>
              <a:t>.SPI</a:t>
            </a:r>
          </a:p>
        </p:txBody>
      </p:sp>
      <p:sp>
        <p:nvSpPr>
          <p:cNvPr id="11" name="Rectangle 10"/>
          <p:cNvSpPr/>
          <p:nvPr/>
        </p:nvSpPr>
        <p:spPr>
          <a:xfrm>
            <a:off x="546572" y="2026444"/>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2" name="Rectangle 11"/>
          <p:cNvSpPr/>
          <p:nvPr/>
        </p:nvSpPr>
        <p:spPr>
          <a:xfrm>
            <a:off x="1640042" y="2026444"/>
            <a:ext cx="1181514" cy="42252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 </a:t>
            </a:r>
            <a:endParaRPr lang="en-US" dirty="0"/>
          </a:p>
        </p:txBody>
      </p:sp>
      <p:sp>
        <p:nvSpPr>
          <p:cNvPr id="13" name="Rectangle 12"/>
          <p:cNvSpPr/>
          <p:nvPr/>
        </p:nvSpPr>
        <p:spPr>
          <a:xfrm>
            <a:off x="2937882" y="2026444"/>
            <a:ext cx="1371600"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b="1" dirty="0">
                <a:solidFill>
                  <a:schemeClr val="accent1">
                    <a:lumMod val="50000"/>
                  </a:schemeClr>
                </a:solidFill>
              </a:rPr>
              <a:t>INNER JOIN</a:t>
            </a:r>
            <a:endParaRPr lang="en-US" b="1" dirty="0">
              <a:solidFill>
                <a:schemeClr val="accent1">
                  <a:lumMod val="50000"/>
                </a:schemeClr>
              </a:solidFill>
            </a:endParaRPr>
          </a:p>
        </p:txBody>
      </p:sp>
      <p:sp>
        <p:nvSpPr>
          <p:cNvPr id="14" name="Rectangle 13"/>
          <p:cNvSpPr/>
          <p:nvPr/>
        </p:nvSpPr>
        <p:spPr>
          <a:xfrm>
            <a:off x="4425807" y="2026444"/>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 </a:t>
            </a:r>
            <a:endParaRPr lang="en-US" dirty="0"/>
          </a:p>
        </p:txBody>
      </p:sp>
      <p:sp>
        <p:nvSpPr>
          <p:cNvPr id="15" name="Rectangle 14"/>
          <p:cNvSpPr/>
          <p:nvPr/>
        </p:nvSpPr>
        <p:spPr>
          <a:xfrm>
            <a:off x="553158" y="2588539"/>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6" name="Rectangle 15"/>
          <p:cNvSpPr/>
          <p:nvPr/>
        </p:nvSpPr>
        <p:spPr>
          <a:xfrm>
            <a:off x="1133812" y="2573739"/>
            <a:ext cx="273954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17" name="Rectangle 16"/>
          <p:cNvSpPr/>
          <p:nvPr/>
        </p:nvSpPr>
        <p:spPr>
          <a:xfrm>
            <a:off x="3972020" y="2575470"/>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18" name="Picture 17"/>
          <p:cNvPicPr>
            <a:picLocks noChangeAspect="1"/>
          </p:cNvPicPr>
          <p:nvPr/>
        </p:nvPicPr>
        <p:blipFill>
          <a:blip r:embed="rId2"/>
          <a:stretch>
            <a:fillRect/>
          </a:stretch>
        </p:blipFill>
        <p:spPr>
          <a:xfrm>
            <a:off x="4351646" y="4498474"/>
            <a:ext cx="997774" cy="901583"/>
          </a:xfrm>
          <a:prstGeom prst="rect">
            <a:avLst/>
          </a:prstGeom>
        </p:spPr>
      </p:pic>
      <p:graphicFrame>
        <p:nvGraphicFramePr>
          <p:cNvPr id="19" name="Table 18"/>
          <p:cNvGraphicFramePr>
            <a:graphicFrameLocks noGrp="1"/>
          </p:cNvGraphicFramePr>
          <p:nvPr>
            <p:extLst>
              <p:ext uri="{D42A27DB-BD31-4B8C-83A1-F6EECF244321}">
                <p14:modId xmlns:p14="http://schemas.microsoft.com/office/powerpoint/2010/main" val="3750877847"/>
              </p:ext>
            </p:extLst>
          </p:nvPr>
        </p:nvGraphicFramePr>
        <p:xfrm>
          <a:off x="351448" y="3527152"/>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282506663"/>
              </p:ext>
            </p:extLst>
          </p:nvPr>
        </p:nvGraphicFramePr>
        <p:xfrm>
          <a:off x="2736044" y="3546670"/>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21" name="Table 20"/>
          <p:cNvGraphicFramePr>
            <a:graphicFrameLocks noGrp="1" noChangeAspect="1"/>
          </p:cNvGraphicFramePr>
          <p:nvPr>
            <p:extLst>
              <p:ext uri="{D42A27DB-BD31-4B8C-83A1-F6EECF244321}">
                <p14:modId xmlns:p14="http://schemas.microsoft.com/office/powerpoint/2010/main" val="856433959"/>
              </p:ext>
            </p:extLst>
          </p:nvPr>
        </p:nvGraphicFramePr>
        <p:xfrm>
          <a:off x="5497434" y="3733799"/>
          <a:ext cx="2666988" cy="1853007"/>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6822">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spcBef>
                          <a:spcPts val="600"/>
                        </a:spcBef>
                      </a:pPr>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spcBef>
                          <a:spcPts val="600"/>
                        </a:spcBef>
                      </a:pPr>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spcBef>
                          <a:spcPts val="600"/>
                        </a:spcBef>
                      </a:pPr>
                      <a:r>
                        <a:rPr lang="en-US" sz="160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spcBef>
                          <a:spcPts val="600"/>
                        </a:spcBef>
                      </a:pPr>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04800">
                <a:tc>
                  <a:txBody>
                    <a:bodyPr/>
                    <a:lstStyle/>
                    <a:p>
                      <a:pPr marL="36000" algn="l" fontAlgn="b">
                        <a:spcBef>
                          <a:spcPts val="600"/>
                        </a:spcBef>
                      </a:pPr>
                      <a:r>
                        <a:rPr lang="en-US" sz="1600" b="0" i="0" u="none" strike="noStrike" dirty="0">
                          <a:solidFill>
                            <a:srgbClr val="000000"/>
                          </a:solidFill>
                          <a:effectLst/>
                          <a:latin typeface="+mj-lt"/>
                        </a:rPr>
                        <a:t>101</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Raju</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CE</a:t>
                      </a:r>
                    </a:p>
                  </a:txBody>
                  <a:tcPr marL="9525" marR="9525" marT="9525" marB="0" anchor="b"/>
                </a:tc>
                <a:tc>
                  <a:txBody>
                    <a:bodyPr/>
                    <a:lstStyle/>
                    <a:p>
                      <a:pPr marL="36000" algn="l" fontAlgn="b">
                        <a:spcBef>
                          <a:spcPts val="600"/>
                        </a:spcBef>
                      </a:pPr>
                      <a:r>
                        <a:rPr lang="en-US" sz="1600" b="0" i="0" u="none" strike="noStrike">
                          <a:solidFill>
                            <a:srgbClr val="000000"/>
                          </a:solidFill>
                          <a:effectLst/>
                          <a:latin typeface="+mj-lt"/>
                        </a:rPr>
                        <a:t>8.8</a:t>
                      </a:r>
                    </a:p>
                  </a:txBody>
                  <a:tcPr marL="9525" marR="9525" marT="9525" marB="0" anchor="b"/>
                </a:tc>
                <a:extLst>
                  <a:ext uri="{0D108BD9-81ED-4DB2-BD59-A6C34878D82A}">
                    <a16:rowId xmlns:a16="http://schemas.microsoft.com/office/drawing/2014/main" val="10002"/>
                  </a:ext>
                </a:extLst>
              </a:tr>
              <a:tr h="309597">
                <a:tc>
                  <a:txBody>
                    <a:bodyPr/>
                    <a:lstStyle/>
                    <a:p>
                      <a:pPr marL="36000" algn="l" fontAlgn="b">
                        <a:spcBef>
                          <a:spcPts val="600"/>
                        </a:spcBef>
                      </a:pPr>
                      <a:r>
                        <a:rPr lang="en-US" sz="1600" b="0" i="0" u="none" strike="noStrike" dirty="0">
                          <a:solidFill>
                            <a:srgbClr val="000000"/>
                          </a:solidFill>
                          <a:effectLst/>
                          <a:latin typeface="+mj-lt"/>
                        </a:rPr>
                        <a:t>102</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Amit</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CE</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9.2</a:t>
                      </a:r>
                    </a:p>
                  </a:txBody>
                  <a:tcPr marL="9525" marR="9525" marT="9525" marB="0" anchor="b"/>
                </a:tc>
                <a:extLst>
                  <a:ext uri="{0D108BD9-81ED-4DB2-BD59-A6C34878D82A}">
                    <a16:rowId xmlns:a16="http://schemas.microsoft.com/office/drawing/2014/main" val="10003"/>
                  </a:ext>
                </a:extLst>
              </a:tr>
              <a:tr h="309597">
                <a:tc>
                  <a:txBody>
                    <a:bodyPr/>
                    <a:lstStyle/>
                    <a:p>
                      <a:pPr marL="36000" algn="l" fontAlgn="b">
                        <a:spcBef>
                          <a:spcPts val="600"/>
                        </a:spcBef>
                      </a:pPr>
                      <a:r>
                        <a:rPr lang="en-US" sz="1600" b="0" i="0" u="none" strike="noStrike">
                          <a:solidFill>
                            <a:srgbClr val="000000"/>
                          </a:solidFill>
                          <a:effectLst/>
                          <a:latin typeface="+mj-lt"/>
                        </a:rPr>
                        <a:t>104</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Neha</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EC</a:t>
                      </a:r>
                    </a:p>
                  </a:txBody>
                  <a:tcPr marL="9525" marR="9525" marT="9525" marB="0" anchor="b"/>
                </a:tc>
                <a:tc>
                  <a:txBody>
                    <a:bodyPr/>
                    <a:lstStyle/>
                    <a:p>
                      <a:pPr marL="36000" algn="l" fontAlgn="b">
                        <a:spcBef>
                          <a:spcPts val="600"/>
                        </a:spcBef>
                      </a:pPr>
                      <a:r>
                        <a:rPr lang="en-US" sz="1600" b="0" i="0" u="none" strike="noStrike">
                          <a:solidFill>
                            <a:srgbClr val="000000"/>
                          </a:solidFill>
                          <a:effectLst/>
                          <a:latin typeface="+mj-lt"/>
                        </a:rPr>
                        <a:t>8.2</a:t>
                      </a:r>
                    </a:p>
                  </a:txBody>
                  <a:tcPr marL="9525" marR="9525" marT="9525" marB="0" anchor="b"/>
                </a:tc>
                <a:extLst>
                  <a:ext uri="{0D108BD9-81ED-4DB2-BD59-A6C34878D82A}">
                    <a16:rowId xmlns:a16="http://schemas.microsoft.com/office/drawing/2014/main" val="10004"/>
                  </a:ext>
                </a:extLst>
              </a:tr>
              <a:tr h="309597">
                <a:tc>
                  <a:txBody>
                    <a:bodyPr/>
                    <a:lstStyle/>
                    <a:p>
                      <a:pPr marL="36000" algn="l" fontAlgn="b">
                        <a:spcBef>
                          <a:spcPts val="600"/>
                        </a:spcBef>
                      </a:pPr>
                      <a:r>
                        <a:rPr lang="en-US" sz="1600" b="0" i="0" u="none" strike="noStrike">
                          <a:solidFill>
                            <a:srgbClr val="000000"/>
                          </a:solidFill>
                          <a:effectLst/>
                          <a:latin typeface="+mj-lt"/>
                        </a:rPr>
                        <a:t>105</a:t>
                      </a:r>
                    </a:p>
                  </a:txBody>
                  <a:tcPr marL="9525" marR="9525" marT="9525" marB="0" anchor="b"/>
                </a:tc>
                <a:tc>
                  <a:txBody>
                    <a:bodyPr/>
                    <a:lstStyle/>
                    <a:p>
                      <a:pPr marL="36000" algn="l" fontAlgn="b">
                        <a:spcBef>
                          <a:spcPts val="600"/>
                        </a:spcBef>
                      </a:pPr>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EE</a:t>
                      </a:r>
                    </a:p>
                  </a:txBody>
                  <a:tcPr marL="9525" marR="9525" marT="9525" marB="0" anchor="b"/>
                </a:tc>
                <a:tc>
                  <a:txBody>
                    <a:bodyPr/>
                    <a:lstStyle/>
                    <a:p>
                      <a:pPr marL="36000" algn="l" fontAlgn="b">
                        <a:spcBef>
                          <a:spcPts val="600"/>
                        </a:spcBef>
                      </a:pPr>
                      <a:r>
                        <a:rPr lang="en-US" sz="1600" b="0" i="0" u="none" strike="noStrike" dirty="0">
                          <a:solidFill>
                            <a:srgbClr val="000000"/>
                          </a:solidFill>
                          <a:effectLst/>
                          <a:latin typeface="+mj-lt"/>
                        </a:rPr>
                        <a:t>7</a:t>
                      </a:r>
                    </a:p>
                  </a:txBody>
                  <a:tcPr marL="9525" marR="9525" marT="9525" marB="0" anchor="b"/>
                </a:tc>
                <a:extLst>
                  <a:ext uri="{0D108BD9-81ED-4DB2-BD59-A6C34878D82A}">
                    <a16:rowId xmlns:a16="http://schemas.microsoft.com/office/drawing/2014/main" val="10005"/>
                  </a:ext>
                </a:extLst>
              </a:tr>
            </a:tbl>
          </a:graphicData>
        </a:graphic>
      </p:graphicFrame>
      <p:sp>
        <p:nvSpPr>
          <p:cNvPr id="22" name="Rectangle 21"/>
          <p:cNvSpPr/>
          <p:nvPr/>
        </p:nvSpPr>
        <p:spPr>
          <a:xfrm>
            <a:off x="364092" y="4550706"/>
            <a:ext cx="368490" cy="260870"/>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3" name="Rectangle 22"/>
          <p:cNvSpPr/>
          <p:nvPr/>
        </p:nvSpPr>
        <p:spPr>
          <a:xfrm>
            <a:off x="364092" y="5204038"/>
            <a:ext cx="368490" cy="258697"/>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4" name="Rectangle 23"/>
          <p:cNvSpPr/>
          <p:nvPr/>
        </p:nvSpPr>
        <p:spPr>
          <a:xfrm>
            <a:off x="364092" y="4233298"/>
            <a:ext cx="368490" cy="265695"/>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5" name="Rectangle 24"/>
          <p:cNvSpPr/>
          <p:nvPr/>
        </p:nvSpPr>
        <p:spPr>
          <a:xfrm>
            <a:off x="364092" y="5514447"/>
            <a:ext cx="368490" cy="242852"/>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6" name="Rectangle 25"/>
          <p:cNvSpPr/>
          <p:nvPr/>
        </p:nvSpPr>
        <p:spPr>
          <a:xfrm>
            <a:off x="2750310" y="4233298"/>
            <a:ext cx="365760" cy="265176"/>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7" name="Rectangle 26"/>
          <p:cNvSpPr/>
          <p:nvPr/>
        </p:nvSpPr>
        <p:spPr>
          <a:xfrm>
            <a:off x="2757889" y="4565492"/>
            <a:ext cx="365760" cy="265176"/>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8" name="Rectangle 27"/>
          <p:cNvSpPr/>
          <p:nvPr/>
        </p:nvSpPr>
        <p:spPr>
          <a:xfrm>
            <a:off x="2757888" y="4887690"/>
            <a:ext cx="365760" cy="265176"/>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29" name="Rectangle 28"/>
          <p:cNvSpPr/>
          <p:nvPr/>
        </p:nvSpPr>
        <p:spPr>
          <a:xfrm>
            <a:off x="2750310" y="5219883"/>
            <a:ext cx="365760" cy="265176"/>
          </a:xfrm>
          <a:prstGeom prst="rect">
            <a:avLst/>
          </a:prstGeom>
          <a:noFill/>
          <a:ln w="25400" cap="flat" cmpd="sng" algn="ctr">
            <a:solidFill>
              <a:schemeClr val="tx2">
                <a:lumMod val="75000"/>
              </a:schemeClr>
            </a:solidFill>
            <a:prstDash val="solid"/>
          </a:ln>
          <a:effectLst/>
        </p:spPr>
        <p:txBody>
          <a:bodyPr rtlCol="0" anchor="ctr"/>
          <a:lstStyle/>
          <a:p>
            <a:pPr algn="ctr"/>
            <a:endParaRPr lang="en-US" kern="0">
              <a:solidFill>
                <a:prstClr val="black"/>
              </a:solidFill>
              <a:latin typeface="Calibri"/>
            </a:endParaRPr>
          </a:p>
        </p:txBody>
      </p:sp>
      <p:sp>
        <p:nvSpPr>
          <p:cNvPr id="31" name="Rectangle 30">
            <a:extLst>
              <a:ext uri="{FF2B5EF4-FFF2-40B4-BE49-F238E27FC236}">
                <a16:creationId xmlns:a16="http://schemas.microsoft.com/office/drawing/2014/main" id="{D25B933A-0D60-8C8B-701E-9579636739E8}"/>
              </a:ext>
            </a:extLst>
          </p:cNvPr>
          <p:cNvSpPr/>
          <p:nvPr/>
        </p:nvSpPr>
        <p:spPr>
          <a:xfrm>
            <a:off x="553158" y="2575700"/>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32" name="Rectangle 31">
            <a:extLst>
              <a:ext uri="{FF2B5EF4-FFF2-40B4-BE49-F238E27FC236}">
                <a16:creationId xmlns:a16="http://schemas.microsoft.com/office/drawing/2014/main" id="{A701687B-5F6E-44BD-BDCA-FED5C36592E7}"/>
              </a:ext>
            </a:extLst>
          </p:cNvPr>
          <p:cNvSpPr/>
          <p:nvPr/>
        </p:nvSpPr>
        <p:spPr>
          <a:xfrm>
            <a:off x="1133812" y="2575700"/>
            <a:ext cx="273954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33" name="Rectangle 32">
            <a:extLst>
              <a:ext uri="{FF2B5EF4-FFF2-40B4-BE49-F238E27FC236}">
                <a16:creationId xmlns:a16="http://schemas.microsoft.com/office/drawing/2014/main" id="{0BBBB687-7B71-9095-C824-1FBBE4AF9A4B}"/>
              </a:ext>
            </a:extLst>
          </p:cNvPr>
          <p:cNvSpPr/>
          <p:nvPr/>
        </p:nvSpPr>
        <p:spPr>
          <a:xfrm>
            <a:off x="3972020" y="2575700"/>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Tree>
    <p:extLst>
      <p:ext uri="{BB962C8B-B14F-4D97-AF65-F5344CB8AC3E}">
        <p14:creationId xmlns:p14="http://schemas.microsoft.com/office/powerpoint/2010/main" val="380023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3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32"/>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2" grpId="0" animBg="1"/>
      <p:bldP spid="23" grpId="0" animBg="1"/>
      <p:bldP spid="24" grpId="0" animBg="1"/>
      <p:bldP spid="25" grpId="0" animBg="1"/>
      <p:bldP spid="26" grpId="0" animBg="1"/>
      <p:bldP spid="27" grpId="0" animBg="1"/>
      <p:bldP spid="28" grpId="0" animBg="1"/>
      <p:bldP spid="29" grpId="0" animBg="1"/>
      <p:bldP spid="31" grpId="0" animBg="1"/>
      <p:bldP spid="32" grpId="0" animBg="1"/>
      <p:bldP spid="33"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GRANT – Grant Privileges (Conti…)</a:t>
            </a:r>
            <a:r>
              <a:rPr lang="en-US" dirty="0">
                <a:solidFill>
                  <a:schemeClr val="tx1"/>
                </a:solidFill>
              </a:rPr>
              <a:t> </a:t>
            </a:r>
            <a:endParaRPr lang="en-US" dirty="0"/>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GRANT</a:t>
            </a:r>
            <a:r>
              <a:rPr lang="en-US" dirty="0"/>
              <a:t> command is used to granting privileges means to give permission to some user to access database object or a part of a database object.</a:t>
            </a:r>
          </a:p>
          <a:p>
            <a:r>
              <a:rPr lang="en-US" dirty="0"/>
              <a:t>This command provides various types of access. </a:t>
            </a:r>
          </a:p>
          <a:p>
            <a:r>
              <a:rPr lang="en-US" dirty="0"/>
              <a:t>The owner of a database object can grant all privileges or specific privileges to other users.</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927279" cy="400110"/>
          </a:xfrm>
          <a:prstGeom prst="rect">
            <a:avLst/>
          </a:prstGeom>
          <a:noFill/>
        </p:spPr>
        <p:txBody>
          <a:bodyPr wrap="square" rtlCol="0">
            <a:spAutoFit/>
          </a:bodyPr>
          <a:lstStyle/>
          <a:p>
            <a:r>
              <a:rPr lang="en-US" sz="2000" b="1" dirty="0">
                <a:solidFill>
                  <a:schemeClr val="tx2"/>
                </a:solidFill>
              </a:rPr>
              <a:t>GRANT </a:t>
            </a:r>
          </a:p>
        </p:txBody>
      </p:sp>
      <p:sp>
        <p:nvSpPr>
          <p:cNvPr id="15" name="TextBox 14">
            <a:extLst>
              <a:ext uri="{FF2B5EF4-FFF2-40B4-BE49-F238E27FC236}">
                <a16:creationId xmlns:a16="http://schemas.microsoft.com/office/drawing/2014/main" id="{F92C42A2-E493-4B5B-A446-839612234155}"/>
              </a:ext>
            </a:extLst>
          </p:cNvPr>
          <p:cNvSpPr txBox="1"/>
          <p:nvPr/>
        </p:nvSpPr>
        <p:spPr>
          <a:xfrm>
            <a:off x="1262129" y="3995164"/>
            <a:ext cx="489397" cy="400110"/>
          </a:xfrm>
          <a:prstGeom prst="rect">
            <a:avLst/>
          </a:prstGeom>
          <a:noFill/>
        </p:spPr>
        <p:txBody>
          <a:bodyPr wrap="square" rtlCol="0">
            <a:spAutoFit/>
          </a:bodyPr>
          <a:lstStyle/>
          <a:p>
            <a:r>
              <a:rPr lang="en-US" sz="2000" b="1" dirty="0">
                <a:solidFill>
                  <a:schemeClr val="tx2"/>
                </a:solidFill>
              </a:rPr>
              <a:t>TO</a:t>
            </a:r>
          </a:p>
        </p:txBody>
      </p:sp>
      <p:sp>
        <p:nvSpPr>
          <p:cNvPr id="16" name="TextBox 15">
            <a:extLst>
              <a:ext uri="{FF2B5EF4-FFF2-40B4-BE49-F238E27FC236}">
                <a16:creationId xmlns:a16="http://schemas.microsoft.com/office/drawing/2014/main" id="{6674D84F-2FF7-46DF-AEFA-9FB5EC4D14D3}"/>
              </a:ext>
            </a:extLst>
          </p:cNvPr>
          <p:cNvSpPr txBox="1"/>
          <p:nvPr/>
        </p:nvSpPr>
        <p:spPr>
          <a:xfrm>
            <a:off x="1249251" y="3487913"/>
            <a:ext cx="515155" cy="400110"/>
          </a:xfrm>
          <a:prstGeom prst="rect">
            <a:avLst/>
          </a:prstGeom>
          <a:noFill/>
        </p:spPr>
        <p:txBody>
          <a:bodyPr wrap="square" rtlCol="0">
            <a:spAutoFit/>
          </a:bodyPr>
          <a:lstStyle/>
          <a:p>
            <a:r>
              <a:rPr lang="en-US" sz="2000" b="1" dirty="0">
                <a:solidFill>
                  <a:schemeClr val="tx2"/>
                </a:solidFill>
              </a:rPr>
              <a:t>ON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18" name="TextBox 17">
            <a:extLst>
              <a:ext uri="{FF2B5EF4-FFF2-40B4-BE49-F238E27FC236}">
                <a16:creationId xmlns:a16="http://schemas.microsoft.com/office/drawing/2014/main" id="{5FCFF5DC-9365-483C-97E0-D7833AF2A273}"/>
              </a:ext>
            </a:extLst>
          </p:cNvPr>
          <p:cNvSpPr txBox="1"/>
          <p:nvPr/>
        </p:nvSpPr>
        <p:spPr>
          <a:xfrm>
            <a:off x="2601533" y="3487913"/>
            <a:ext cx="1506828" cy="400110"/>
          </a:xfrm>
          <a:prstGeom prst="rect">
            <a:avLst/>
          </a:prstGeom>
          <a:noFill/>
        </p:spPr>
        <p:txBody>
          <a:bodyPr wrap="square" rtlCol="0">
            <a:spAutoFit/>
          </a:bodyPr>
          <a:lstStyle/>
          <a:p>
            <a:r>
              <a:rPr lang="en-US" sz="2000" b="1" i="1" dirty="0" err="1">
                <a:solidFill>
                  <a:srgbClr val="C00000"/>
                </a:solidFill>
              </a:rPr>
              <a:t>Object_Name</a:t>
            </a:r>
            <a:endParaRPr lang="en-US" sz="2000" b="1" i="1" dirty="0">
              <a:solidFill>
                <a:srgbClr val="C00000"/>
              </a:solidFill>
            </a:endParaRPr>
          </a:p>
        </p:txBody>
      </p:sp>
      <p:sp>
        <p:nvSpPr>
          <p:cNvPr id="19" name="TextBox 18">
            <a:extLst>
              <a:ext uri="{FF2B5EF4-FFF2-40B4-BE49-F238E27FC236}">
                <a16:creationId xmlns:a16="http://schemas.microsoft.com/office/drawing/2014/main" id="{248206C8-D412-4AEA-ABE5-49136D5523B3}"/>
              </a:ext>
            </a:extLst>
          </p:cNvPr>
          <p:cNvSpPr txBox="1"/>
          <p:nvPr/>
        </p:nvSpPr>
        <p:spPr>
          <a:xfrm>
            <a:off x="2601533" y="3995164"/>
            <a:ext cx="1249251" cy="400110"/>
          </a:xfrm>
          <a:prstGeom prst="rect">
            <a:avLst/>
          </a:prstGeom>
          <a:noFill/>
        </p:spPr>
        <p:txBody>
          <a:bodyPr wrap="square" rtlCol="0">
            <a:spAutoFit/>
          </a:bodyPr>
          <a:lstStyle/>
          <a:p>
            <a:r>
              <a:rPr lang="en-US" sz="2000" b="1" i="1" dirty="0" err="1">
                <a:solidFill>
                  <a:srgbClr val="C00000"/>
                </a:solidFill>
              </a:rPr>
              <a:t>UserName</a:t>
            </a:r>
            <a:endParaRPr lang="en-US" sz="2000" b="1" i="1" dirty="0">
              <a:solidFill>
                <a:srgbClr val="C00000"/>
              </a:solidFill>
            </a:endParaRPr>
          </a:p>
        </p:txBody>
      </p:sp>
      <p:sp>
        <p:nvSpPr>
          <p:cNvPr id="23" name="Speech Bubble: Rectangle with Corners Rounded 22">
            <a:extLst>
              <a:ext uri="{FF2B5EF4-FFF2-40B4-BE49-F238E27FC236}">
                <a16:creationId xmlns:a16="http://schemas.microsoft.com/office/drawing/2014/main" id="{D9C5A6A6-E235-471D-B1CC-C3C2E1F13812}"/>
              </a:ext>
            </a:extLst>
          </p:cNvPr>
          <p:cNvSpPr/>
          <p:nvPr/>
        </p:nvSpPr>
        <p:spPr>
          <a:xfrm>
            <a:off x="4723669" y="4426224"/>
            <a:ext cx="4237393" cy="757822"/>
          </a:xfrm>
          <a:prstGeom prst="wedgeRoundRectCallout">
            <a:avLst>
              <a:gd name="adj1" fmla="val -71588"/>
              <a:gd name="adj2" fmla="val -706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cs typeface="Shruti" panose="020B0502040204020203" pitchFamily="34" charset="0"/>
              </a:rPr>
              <a:t>Name of the user to which we want to give privileges. </a:t>
            </a:r>
            <a:endParaRPr lang="en-US" dirty="0"/>
          </a:p>
        </p:txBody>
      </p:sp>
    </p:spTree>
    <p:extLst>
      <p:ext uri="{BB962C8B-B14F-4D97-AF65-F5344CB8AC3E}">
        <p14:creationId xmlns:p14="http://schemas.microsoft.com/office/powerpoint/2010/main" val="2399427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animBg="1"/>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GRANT – Grant Privileges (Conti…)</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GRANT</a:t>
            </a:r>
            <a:r>
              <a:rPr lang="en-US" dirty="0"/>
              <a:t> command is used to granting privileges means to give permission to some user to access database object or a part of a database object.</a:t>
            </a:r>
          </a:p>
          <a:p>
            <a:r>
              <a:rPr lang="en-US" dirty="0"/>
              <a:t>This command provides various types of access. </a:t>
            </a:r>
          </a:p>
          <a:p>
            <a:r>
              <a:rPr lang="en-US" dirty="0"/>
              <a:t>The owner of a database object can grant all privileges or specific privileges to other users.</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927279" cy="400110"/>
          </a:xfrm>
          <a:prstGeom prst="rect">
            <a:avLst/>
          </a:prstGeom>
          <a:noFill/>
        </p:spPr>
        <p:txBody>
          <a:bodyPr wrap="square" rtlCol="0">
            <a:spAutoFit/>
          </a:bodyPr>
          <a:lstStyle/>
          <a:p>
            <a:r>
              <a:rPr lang="en-US" sz="2000" b="1" dirty="0">
                <a:solidFill>
                  <a:schemeClr val="tx2"/>
                </a:solidFill>
              </a:rPr>
              <a:t>GRANT </a:t>
            </a:r>
          </a:p>
        </p:txBody>
      </p:sp>
      <p:sp>
        <p:nvSpPr>
          <p:cNvPr id="15" name="TextBox 14">
            <a:extLst>
              <a:ext uri="{FF2B5EF4-FFF2-40B4-BE49-F238E27FC236}">
                <a16:creationId xmlns:a16="http://schemas.microsoft.com/office/drawing/2014/main" id="{F92C42A2-E493-4B5B-A446-839612234155}"/>
              </a:ext>
            </a:extLst>
          </p:cNvPr>
          <p:cNvSpPr txBox="1"/>
          <p:nvPr/>
        </p:nvSpPr>
        <p:spPr>
          <a:xfrm>
            <a:off x="1262129" y="3995164"/>
            <a:ext cx="489397" cy="400110"/>
          </a:xfrm>
          <a:prstGeom prst="rect">
            <a:avLst/>
          </a:prstGeom>
          <a:noFill/>
        </p:spPr>
        <p:txBody>
          <a:bodyPr wrap="square" rtlCol="0">
            <a:spAutoFit/>
          </a:bodyPr>
          <a:lstStyle/>
          <a:p>
            <a:r>
              <a:rPr lang="en-US" sz="2000" b="1" dirty="0">
                <a:solidFill>
                  <a:schemeClr val="tx2"/>
                </a:solidFill>
              </a:rPr>
              <a:t>TO</a:t>
            </a:r>
          </a:p>
        </p:txBody>
      </p:sp>
      <p:sp>
        <p:nvSpPr>
          <p:cNvPr id="16" name="TextBox 15">
            <a:extLst>
              <a:ext uri="{FF2B5EF4-FFF2-40B4-BE49-F238E27FC236}">
                <a16:creationId xmlns:a16="http://schemas.microsoft.com/office/drawing/2014/main" id="{6674D84F-2FF7-46DF-AEFA-9FB5EC4D14D3}"/>
              </a:ext>
            </a:extLst>
          </p:cNvPr>
          <p:cNvSpPr txBox="1"/>
          <p:nvPr/>
        </p:nvSpPr>
        <p:spPr>
          <a:xfrm>
            <a:off x="1249251" y="3487913"/>
            <a:ext cx="515155" cy="400110"/>
          </a:xfrm>
          <a:prstGeom prst="rect">
            <a:avLst/>
          </a:prstGeom>
          <a:noFill/>
        </p:spPr>
        <p:txBody>
          <a:bodyPr wrap="square" rtlCol="0">
            <a:spAutoFit/>
          </a:bodyPr>
          <a:lstStyle/>
          <a:p>
            <a:r>
              <a:rPr lang="en-US" sz="2000" b="1" dirty="0">
                <a:solidFill>
                  <a:schemeClr val="tx2"/>
                </a:solidFill>
              </a:rPr>
              <a:t>ON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18" name="TextBox 17">
            <a:extLst>
              <a:ext uri="{FF2B5EF4-FFF2-40B4-BE49-F238E27FC236}">
                <a16:creationId xmlns:a16="http://schemas.microsoft.com/office/drawing/2014/main" id="{5FCFF5DC-9365-483C-97E0-D7833AF2A273}"/>
              </a:ext>
            </a:extLst>
          </p:cNvPr>
          <p:cNvSpPr txBox="1"/>
          <p:nvPr/>
        </p:nvSpPr>
        <p:spPr>
          <a:xfrm>
            <a:off x="2601533" y="3487913"/>
            <a:ext cx="1506828" cy="400110"/>
          </a:xfrm>
          <a:prstGeom prst="rect">
            <a:avLst/>
          </a:prstGeom>
          <a:noFill/>
        </p:spPr>
        <p:txBody>
          <a:bodyPr wrap="square" rtlCol="0">
            <a:spAutoFit/>
          </a:bodyPr>
          <a:lstStyle/>
          <a:p>
            <a:r>
              <a:rPr lang="en-US" sz="2000" b="1" i="1" dirty="0" err="1">
                <a:solidFill>
                  <a:srgbClr val="C00000"/>
                </a:solidFill>
              </a:rPr>
              <a:t>Object_Name</a:t>
            </a:r>
            <a:endParaRPr lang="en-US" sz="2000" b="1" i="1" dirty="0">
              <a:solidFill>
                <a:srgbClr val="C00000"/>
              </a:solidFill>
            </a:endParaRPr>
          </a:p>
        </p:txBody>
      </p:sp>
      <p:sp>
        <p:nvSpPr>
          <p:cNvPr id="19" name="TextBox 18">
            <a:extLst>
              <a:ext uri="{FF2B5EF4-FFF2-40B4-BE49-F238E27FC236}">
                <a16:creationId xmlns:a16="http://schemas.microsoft.com/office/drawing/2014/main" id="{248206C8-D412-4AEA-ABE5-49136D5523B3}"/>
              </a:ext>
            </a:extLst>
          </p:cNvPr>
          <p:cNvSpPr txBox="1"/>
          <p:nvPr/>
        </p:nvSpPr>
        <p:spPr>
          <a:xfrm>
            <a:off x="2601533" y="3995164"/>
            <a:ext cx="1249251" cy="400110"/>
          </a:xfrm>
          <a:prstGeom prst="rect">
            <a:avLst/>
          </a:prstGeom>
          <a:noFill/>
        </p:spPr>
        <p:txBody>
          <a:bodyPr wrap="square" rtlCol="0">
            <a:spAutoFit/>
          </a:bodyPr>
          <a:lstStyle/>
          <a:p>
            <a:r>
              <a:rPr lang="en-US" sz="2000" b="1" i="1" dirty="0" err="1">
                <a:solidFill>
                  <a:srgbClr val="C00000"/>
                </a:solidFill>
              </a:rPr>
              <a:t>UserName</a:t>
            </a:r>
            <a:endParaRPr lang="en-US" sz="2000" b="1" i="1" dirty="0">
              <a:solidFill>
                <a:srgbClr val="C00000"/>
              </a:solidFill>
            </a:endParaRPr>
          </a:p>
        </p:txBody>
      </p:sp>
      <p:sp>
        <p:nvSpPr>
          <p:cNvPr id="20" name="TextBox 19">
            <a:extLst>
              <a:ext uri="{FF2B5EF4-FFF2-40B4-BE49-F238E27FC236}">
                <a16:creationId xmlns:a16="http://schemas.microsoft.com/office/drawing/2014/main" id="{4BD52309-B4BE-4A56-BF7F-2F1F255F7B0E}"/>
              </a:ext>
            </a:extLst>
          </p:cNvPr>
          <p:cNvSpPr txBox="1"/>
          <p:nvPr/>
        </p:nvSpPr>
        <p:spPr>
          <a:xfrm>
            <a:off x="1262129" y="4540298"/>
            <a:ext cx="2588655" cy="400110"/>
          </a:xfrm>
          <a:prstGeom prst="rect">
            <a:avLst/>
          </a:prstGeom>
          <a:noFill/>
        </p:spPr>
        <p:txBody>
          <a:bodyPr wrap="square" rtlCol="0">
            <a:spAutoFit/>
          </a:bodyPr>
          <a:lstStyle/>
          <a:p>
            <a:r>
              <a:rPr lang="en-US" sz="2000" b="1" dirty="0">
                <a:solidFill>
                  <a:schemeClr val="tx2"/>
                </a:solidFill>
              </a:rPr>
              <a:t>[WITH GRANT OPTION]</a:t>
            </a:r>
          </a:p>
        </p:txBody>
      </p:sp>
      <p:sp>
        <p:nvSpPr>
          <p:cNvPr id="24" name="Speech Bubble: Rectangle with Corners Rounded 23">
            <a:extLst>
              <a:ext uri="{FF2B5EF4-FFF2-40B4-BE49-F238E27FC236}">
                <a16:creationId xmlns:a16="http://schemas.microsoft.com/office/drawing/2014/main" id="{A72CA0B5-BFF2-4AD4-8FC5-0F8A7260FFCC}"/>
              </a:ext>
            </a:extLst>
          </p:cNvPr>
          <p:cNvSpPr/>
          <p:nvPr/>
        </p:nvSpPr>
        <p:spPr>
          <a:xfrm>
            <a:off x="4451247" y="5077347"/>
            <a:ext cx="4572732" cy="979855"/>
          </a:xfrm>
          <a:prstGeom prst="wedgeRoundRectCallout">
            <a:avLst>
              <a:gd name="adj1" fmla="val -64497"/>
              <a:gd name="adj2" fmla="val -6397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285750" indent="-285750" algn="just">
              <a:buFont typeface="Arial" panose="020B0604020202020204" pitchFamily="34" charset="0"/>
              <a:buChar char="•"/>
            </a:pPr>
            <a:r>
              <a:rPr lang="en-US" dirty="0">
                <a:ea typeface="Times New Roman" panose="02020603050405020304" pitchFamily="18" charset="0"/>
                <a:cs typeface="Shruti" panose="020B0502040204020203" pitchFamily="34" charset="0"/>
              </a:rPr>
              <a:t>A</a:t>
            </a:r>
            <a:r>
              <a:rPr lang="en-US" sz="1800" dirty="0">
                <a:effectLst/>
                <a:ea typeface="Times New Roman" panose="02020603050405020304" pitchFamily="18" charset="0"/>
                <a:cs typeface="Shruti" panose="020B0502040204020203" pitchFamily="34" charset="0"/>
              </a:rPr>
              <a:t>llows the grantee. </a:t>
            </a:r>
          </a:p>
          <a:p>
            <a:pPr marL="285750" indent="-285750" algn="just">
              <a:buFont typeface="Arial" panose="020B0604020202020204" pitchFamily="34" charset="0"/>
              <a:buChar char="•"/>
            </a:pPr>
            <a:r>
              <a:rPr lang="en-US" sz="1800" dirty="0">
                <a:effectLst/>
                <a:ea typeface="Times New Roman" panose="02020603050405020304" pitchFamily="18" charset="0"/>
                <a:cs typeface="Shruti" panose="020B0502040204020203" pitchFamily="34" charset="0"/>
              </a:rPr>
              <a:t>User to which privilege is granted to in turn grant object privilege to other users</a:t>
            </a:r>
            <a:r>
              <a:rPr lang="en-US" dirty="0">
                <a:cs typeface="Shruti" panose="020B0502040204020203" pitchFamily="34" charset="0"/>
              </a:rPr>
              <a:t>. </a:t>
            </a:r>
            <a:endParaRPr lang="en-US" dirty="0"/>
          </a:p>
        </p:txBody>
      </p:sp>
    </p:spTree>
    <p:extLst>
      <p:ext uri="{BB962C8B-B14F-4D97-AF65-F5344CB8AC3E}">
        <p14:creationId xmlns:p14="http://schemas.microsoft.com/office/powerpoint/2010/main" val="3392246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4"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REVOKE – Revoke Privileges </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Revoking</a:t>
            </a:r>
            <a:r>
              <a:rPr lang="en-US" dirty="0"/>
              <a:t> privileges means to deny (decline) permission to user given previously.</a:t>
            </a:r>
          </a:p>
          <a:p>
            <a:r>
              <a:rPr lang="en-US" dirty="0"/>
              <a:t>The owner on an object can </a:t>
            </a:r>
            <a:r>
              <a:rPr lang="en-US" b="1" dirty="0"/>
              <a:t>revoke</a:t>
            </a:r>
            <a:r>
              <a:rPr lang="en-US" dirty="0"/>
              <a:t> privileges granted to another user.</a:t>
            </a:r>
          </a:p>
          <a:p>
            <a:r>
              <a:rPr lang="en-US" dirty="0"/>
              <a:t>A user of the object, who is not an owner, but has been granted privileges can be revoked.</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1030310" cy="400110"/>
          </a:xfrm>
          <a:prstGeom prst="rect">
            <a:avLst/>
          </a:prstGeom>
          <a:noFill/>
        </p:spPr>
        <p:txBody>
          <a:bodyPr wrap="square" rtlCol="0">
            <a:spAutoFit/>
          </a:bodyPr>
          <a:lstStyle/>
          <a:p>
            <a:r>
              <a:rPr lang="en-US" sz="2000" b="1" dirty="0">
                <a:solidFill>
                  <a:schemeClr val="tx2"/>
                </a:solidFill>
              </a:rPr>
              <a:t>REVOKE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21" name="Speech Bubble: Rectangle with Corners Rounded 20">
            <a:extLst>
              <a:ext uri="{FF2B5EF4-FFF2-40B4-BE49-F238E27FC236}">
                <a16:creationId xmlns:a16="http://schemas.microsoft.com/office/drawing/2014/main" id="{5605F23D-FA19-451E-86CA-585798B03696}"/>
              </a:ext>
            </a:extLst>
          </p:cNvPr>
          <p:cNvSpPr/>
          <p:nvPr/>
        </p:nvSpPr>
        <p:spPr>
          <a:xfrm>
            <a:off x="5241458" y="3228945"/>
            <a:ext cx="4237393" cy="3283546"/>
          </a:xfrm>
          <a:prstGeom prst="wedgeRoundRectCallout">
            <a:avLst>
              <a:gd name="adj1" fmla="val -68553"/>
              <a:gd name="adj2" fmla="val -4806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sz="1800" dirty="0">
                <a:effectLst/>
                <a:ea typeface="Times New Roman" panose="02020603050405020304" pitchFamily="18" charset="0"/>
                <a:cs typeface="Shruti" panose="020B0502040204020203" pitchFamily="34" charset="0"/>
              </a:rPr>
              <a:t>User can revoke all or specific privileges owned by him/her. </a:t>
            </a:r>
            <a:r>
              <a:rPr lang="en-US" dirty="0"/>
              <a:t>List of various privileges are as below;</a:t>
            </a:r>
          </a:p>
          <a:p>
            <a:pPr marL="342900" indent="-342900">
              <a:buAutoNum type="arabicPeriod"/>
            </a:pPr>
            <a:r>
              <a:rPr lang="en-US" b="1" dirty="0"/>
              <a:t>ALL</a:t>
            </a:r>
          </a:p>
          <a:p>
            <a:pPr marL="342900" indent="-342900">
              <a:buAutoNum type="arabicPeriod"/>
            </a:pPr>
            <a:r>
              <a:rPr lang="en-US" b="1" dirty="0"/>
              <a:t>ALTER</a:t>
            </a:r>
          </a:p>
          <a:p>
            <a:pPr marL="342900" indent="-342900">
              <a:buAutoNum type="arabicPeriod"/>
            </a:pPr>
            <a:r>
              <a:rPr lang="en-US" b="1" dirty="0"/>
              <a:t>DELETE</a:t>
            </a:r>
          </a:p>
          <a:p>
            <a:pPr marL="342900" indent="-342900">
              <a:buAutoNum type="arabicPeriod"/>
            </a:pPr>
            <a:r>
              <a:rPr lang="en-US" b="1" dirty="0"/>
              <a:t>INDEX</a:t>
            </a:r>
          </a:p>
          <a:p>
            <a:pPr marL="342900" indent="-342900">
              <a:buAutoNum type="arabicPeriod"/>
            </a:pPr>
            <a:r>
              <a:rPr lang="en-US" b="1" dirty="0"/>
              <a:t>INSERT </a:t>
            </a:r>
          </a:p>
          <a:p>
            <a:pPr marL="342900" indent="-342900">
              <a:buAutoNum type="arabicPeriod"/>
            </a:pPr>
            <a:r>
              <a:rPr lang="en-US" b="1" dirty="0"/>
              <a:t>REFERENCES</a:t>
            </a:r>
          </a:p>
          <a:p>
            <a:pPr marL="342900" indent="-342900">
              <a:buAutoNum type="arabicPeriod"/>
            </a:pPr>
            <a:r>
              <a:rPr lang="en-US" b="1" dirty="0"/>
              <a:t>SELECT </a:t>
            </a:r>
          </a:p>
          <a:p>
            <a:pPr marL="342900" indent="-342900">
              <a:buAutoNum type="arabicPeriod"/>
            </a:pPr>
            <a:r>
              <a:rPr lang="en-US" b="1" dirty="0"/>
              <a:t>UPDATE</a:t>
            </a:r>
          </a:p>
        </p:txBody>
      </p:sp>
    </p:spTree>
    <p:extLst>
      <p:ext uri="{BB962C8B-B14F-4D97-AF65-F5344CB8AC3E}">
        <p14:creationId xmlns:p14="http://schemas.microsoft.com/office/powerpoint/2010/main" val="2066848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xEl>
                                              <p:pRg st="1" end="1"/>
                                            </p:txEl>
                                          </p:spTgt>
                                        </p:tgtEl>
                                        <p:attrNameLst>
                                          <p:attrName>style.visibility</p:attrName>
                                        </p:attrNameLst>
                                      </p:cBhvr>
                                      <p:to>
                                        <p:strVal val="visible"/>
                                      </p:to>
                                    </p:set>
                                  </p:childTnLst>
                                </p:cTn>
                              </p:par>
                              <p:par>
                                <p:cTn id="39" presetID="1" presetClass="entr" presetSubtype="0" fill="hold" nodeType="withEffect">
                                  <p:stCondLst>
                                    <p:cond delay="200"/>
                                  </p:stCondLst>
                                  <p:childTnLst>
                                    <p:set>
                                      <p:cBhvr>
                                        <p:cTn id="40" dur="1" fill="hold">
                                          <p:stCondLst>
                                            <p:cond delay="0"/>
                                          </p:stCondLst>
                                        </p:cTn>
                                        <p:tgtEl>
                                          <p:spTgt spid="21">
                                            <p:txEl>
                                              <p:pRg st="2" end="2"/>
                                            </p:txEl>
                                          </p:spTgt>
                                        </p:tgtEl>
                                        <p:attrNameLst>
                                          <p:attrName>style.visibility</p:attrName>
                                        </p:attrNameLst>
                                      </p:cBhvr>
                                      <p:to>
                                        <p:strVal val="visible"/>
                                      </p:to>
                                    </p:set>
                                  </p:childTnLst>
                                </p:cTn>
                              </p:par>
                              <p:par>
                                <p:cTn id="41" presetID="1" presetClass="entr" presetSubtype="0" fill="hold" nodeType="withEffect">
                                  <p:stCondLst>
                                    <p:cond delay="400"/>
                                  </p:stCondLst>
                                  <p:childTnLst>
                                    <p:set>
                                      <p:cBhvr>
                                        <p:cTn id="42" dur="1" fill="hold">
                                          <p:stCondLst>
                                            <p:cond delay="0"/>
                                          </p:stCondLst>
                                        </p:cTn>
                                        <p:tgtEl>
                                          <p:spTgt spid="21">
                                            <p:txEl>
                                              <p:pRg st="3" end="3"/>
                                            </p:txEl>
                                          </p:spTgt>
                                        </p:tgtEl>
                                        <p:attrNameLst>
                                          <p:attrName>style.visibility</p:attrName>
                                        </p:attrNameLst>
                                      </p:cBhvr>
                                      <p:to>
                                        <p:strVal val="visible"/>
                                      </p:to>
                                    </p:set>
                                  </p:childTnLst>
                                </p:cTn>
                              </p:par>
                              <p:par>
                                <p:cTn id="43" presetID="1" presetClass="entr" presetSubtype="0" fill="hold" nodeType="withEffect">
                                  <p:stCondLst>
                                    <p:cond delay="600"/>
                                  </p:stCondLst>
                                  <p:childTnLst>
                                    <p:set>
                                      <p:cBhvr>
                                        <p:cTn id="44" dur="1" fill="hold">
                                          <p:stCondLst>
                                            <p:cond delay="0"/>
                                          </p:stCondLst>
                                        </p:cTn>
                                        <p:tgtEl>
                                          <p:spTgt spid="21">
                                            <p:txEl>
                                              <p:pRg st="4" end="4"/>
                                            </p:txEl>
                                          </p:spTgt>
                                        </p:tgtEl>
                                        <p:attrNameLst>
                                          <p:attrName>style.visibility</p:attrName>
                                        </p:attrNameLst>
                                      </p:cBhvr>
                                      <p:to>
                                        <p:strVal val="visible"/>
                                      </p:to>
                                    </p:set>
                                  </p:childTnLst>
                                </p:cTn>
                              </p:par>
                              <p:par>
                                <p:cTn id="45" presetID="1" presetClass="entr" presetSubtype="0" fill="hold" nodeType="withEffect">
                                  <p:stCondLst>
                                    <p:cond delay="800"/>
                                  </p:stCondLst>
                                  <p:childTnLst>
                                    <p:set>
                                      <p:cBhvr>
                                        <p:cTn id="46" dur="1" fill="hold">
                                          <p:stCondLst>
                                            <p:cond delay="0"/>
                                          </p:stCondLst>
                                        </p:cTn>
                                        <p:tgtEl>
                                          <p:spTgt spid="21">
                                            <p:txEl>
                                              <p:pRg st="5" end="5"/>
                                            </p:txEl>
                                          </p:spTgt>
                                        </p:tgtEl>
                                        <p:attrNameLst>
                                          <p:attrName>style.visibility</p:attrName>
                                        </p:attrNameLst>
                                      </p:cBhvr>
                                      <p:to>
                                        <p:strVal val="visible"/>
                                      </p:to>
                                    </p:set>
                                  </p:childTnLst>
                                </p:cTn>
                              </p:par>
                              <p:par>
                                <p:cTn id="47" presetID="1" presetClass="entr" presetSubtype="0" fill="hold" nodeType="withEffect">
                                  <p:stCondLst>
                                    <p:cond delay="1000"/>
                                  </p:stCondLst>
                                  <p:childTnLst>
                                    <p:set>
                                      <p:cBhvr>
                                        <p:cTn id="48" dur="1" fill="hold">
                                          <p:stCondLst>
                                            <p:cond delay="0"/>
                                          </p:stCondLst>
                                        </p:cTn>
                                        <p:tgtEl>
                                          <p:spTgt spid="21">
                                            <p:txEl>
                                              <p:pRg st="6" end="6"/>
                                            </p:txEl>
                                          </p:spTgt>
                                        </p:tgtEl>
                                        <p:attrNameLst>
                                          <p:attrName>style.visibility</p:attrName>
                                        </p:attrNameLst>
                                      </p:cBhvr>
                                      <p:to>
                                        <p:strVal val="visible"/>
                                      </p:to>
                                    </p:set>
                                  </p:childTnLst>
                                </p:cTn>
                              </p:par>
                              <p:par>
                                <p:cTn id="49" presetID="1" presetClass="entr" presetSubtype="0" fill="hold" nodeType="withEffect">
                                  <p:stCondLst>
                                    <p:cond delay="1200"/>
                                  </p:stCondLst>
                                  <p:childTnLst>
                                    <p:set>
                                      <p:cBhvr>
                                        <p:cTn id="50" dur="1" fill="hold">
                                          <p:stCondLst>
                                            <p:cond delay="0"/>
                                          </p:stCondLst>
                                        </p:cTn>
                                        <p:tgtEl>
                                          <p:spTgt spid="21">
                                            <p:txEl>
                                              <p:pRg st="7" end="7"/>
                                            </p:txEl>
                                          </p:spTgt>
                                        </p:tgtEl>
                                        <p:attrNameLst>
                                          <p:attrName>style.visibility</p:attrName>
                                        </p:attrNameLst>
                                      </p:cBhvr>
                                      <p:to>
                                        <p:strVal val="visible"/>
                                      </p:to>
                                    </p:set>
                                  </p:childTnLst>
                                </p:cTn>
                              </p:par>
                              <p:par>
                                <p:cTn id="51" presetID="1" presetClass="entr" presetSubtype="0" fill="hold" nodeType="withEffect">
                                  <p:stCondLst>
                                    <p:cond delay="1400"/>
                                  </p:stCondLst>
                                  <p:childTnLst>
                                    <p:set>
                                      <p:cBhvr>
                                        <p:cTn id="52" dur="1" fill="hold">
                                          <p:stCondLst>
                                            <p:cond delay="0"/>
                                          </p:stCondLst>
                                        </p:cTn>
                                        <p:tgtEl>
                                          <p:spTgt spid="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21"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REVOKE – Revoke Privileges (Conti…)</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Revoking</a:t>
            </a:r>
            <a:r>
              <a:rPr lang="en-US" dirty="0"/>
              <a:t> privileges means to deny (decline) permission to user given previously.</a:t>
            </a:r>
          </a:p>
          <a:p>
            <a:r>
              <a:rPr lang="en-US" dirty="0"/>
              <a:t>The owner on an object can </a:t>
            </a:r>
            <a:r>
              <a:rPr lang="en-US" b="1" dirty="0"/>
              <a:t>revoke</a:t>
            </a:r>
            <a:r>
              <a:rPr lang="en-US" dirty="0"/>
              <a:t> privileges granted to another user.</a:t>
            </a:r>
          </a:p>
          <a:p>
            <a:r>
              <a:rPr lang="en-US" dirty="0"/>
              <a:t>A user of the object, who is not an owner, but has been granted privileges can be revoked.</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1030310" cy="400110"/>
          </a:xfrm>
          <a:prstGeom prst="rect">
            <a:avLst/>
          </a:prstGeom>
          <a:noFill/>
        </p:spPr>
        <p:txBody>
          <a:bodyPr wrap="square" rtlCol="0">
            <a:spAutoFit/>
          </a:bodyPr>
          <a:lstStyle/>
          <a:p>
            <a:r>
              <a:rPr lang="en-US" sz="2000" b="1" dirty="0">
                <a:solidFill>
                  <a:schemeClr val="tx2"/>
                </a:solidFill>
              </a:rPr>
              <a:t>REVOKE </a:t>
            </a:r>
          </a:p>
        </p:txBody>
      </p:sp>
      <p:sp>
        <p:nvSpPr>
          <p:cNvPr id="16" name="TextBox 15">
            <a:extLst>
              <a:ext uri="{FF2B5EF4-FFF2-40B4-BE49-F238E27FC236}">
                <a16:creationId xmlns:a16="http://schemas.microsoft.com/office/drawing/2014/main" id="{6674D84F-2FF7-46DF-AEFA-9FB5EC4D14D3}"/>
              </a:ext>
            </a:extLst>
          </p:cNvPr>
          <p:cNvSpPr txBox="1"/>
          <p:nvPr/>
        </p:nvSpPr>
        <p:spPr>
          <a:xfrm>
            <a:off x="1249251" y="3487913"/>
            <a:ext cx="515155" cy="400110"/>
          </a:xfrm>
          <a:prstGeom prst="rect">
            <a:avLst/>
          </a:prstGeom>
          <a:noFill/>
        </p:spPr>
        <p:txBody>
          <a:bodyPr wrap="square" rtlCol="0">
            <a:spAutoFit/>
          </a:bodyPr>
          <a:lstStyle/>
          <a:p>
            <a:r>
              <a:rPr lang="en-US" sz="2000" b="1" dirty="0">
                <a:solidFill>
                  <a:schemeClr val="tx2"/>
                </a:solidFill>
              </a:rPr>
              <a:t>ON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18" name="TextBox 17">
            <a:extLst>
              <a:ext uri="{FF2B5EF4-FFF2-40B4-BE49-F238E27FC236}">
                <a16:creationId xmlns:a16="http://schemas.microsoft.com/office/drawing/2014/main" id="{5FCFF5DC-9365-483C-97E0-D7833AF2A273}"/>
              </a:ext>
            </a:extLst>
          </p:cNvPr>
          <p:cNvSpPr txBox="1"/>
          <p:nvPr/>
        </p:nvSpPr>
        <p:spPr>
          <a:xfrm>
            <a:off x="2601533" y="3487913"/>
            <a:ext cx="1506828" cy="400110"/>
          </a:xfrm>
          <a:prstGeom prst="rect">
            <a:avLst/>
          </a:prstGeom>
          <a:noFill/>
        </p:spPr>
        <p:txBody>
          <a:bodyPr wrap="square" rtlCol="0">
            <a:spAutoFit/>
          </a:bodyPr>
          <a:lstStyle/>
          <a:p>
            <a:r>
              <a:rPr lang="en-US" sz="2000" b="1" i="1" dirty="0" err="1">
                <a:solidFill>
                  <a:srgbClr val="C00000"/>
                </a:solidFill>
              </a:rPr>
              <a:t>Object_Name</a:t>
            </a:r>
            <a:endParaRPr lang="en-US" sz="2000" b="1" i="1" dirty="0">
              <a:solidFill>
                <a:srgbClr val="C00000"/>
              </a:solidFill>
            </a:endParaRPr>
          </a:p>
        </p:txBody>
      </p:sp>
      <p:sp>
        <p:nvSpPr>
          <p:cNvPr id="22" name="Speech Bubble: Rectangle with Corners Rounded 21">
            <a:extLst>
              <a:ext uri="{FF2B5EF4-FFF2-40B4-BE49-F238E27FC236}">
                <a16:creationId xmlns:a16="http://schemas.microsoft.com/office/drawing/2014/main" id="{EBDCB231-69C0-431A-BB73-459C216A7736}"/>
              </a:ext>
            </a:extLst>
          </p:cNvPr>
          <p:cNvSpPr/>
          <p:nvPr/>
        </p:nvSpPr>
        <p:spPr>
          <a:xfrm>
            <a:off x="4784136" y="3958154"/>
            <a:ext cx="4237393" cy="757822"/>
          </a:xfrm>
          <a:prstGeom prst="wedgeRoundRectCallout">
            <a:avLst>
              <a:gd name="adj1" fmla="val -68553"/>
              <a:gd name="adj2" fmla="val -63364"/>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cs typeface="Shruti" panose="020B0502040204020203" pitchFamily="34" charset="0"/>
              </a:rPr>
              <a:t>Name of the object on which object we want to revoke privileges. </a:t>
            </a:r>
            <a:endParaRPr lang="en-US" dirty="0"/>
          </a:p>
        </p:txBody>
      </p:sp>
    </p:spTree>
    <p:extLst>
      <p:ext uri="{BB962C8B-B14F-4D97-AF65-F5344CB8AC3E}">
        <p14:creationId xmlns:p14="http://schemas.microsoft.com/office/powerpoint/2010/main" val="4078510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P spid="22"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7E95A-BEE8-42B4-9B7A-3828DC573232}"/>
              </a:ext>
            </a:extLst>
          </p:cNvPr>
          <p:cNvSpPr>
            <a:spLocks noGrp="1"/>
          </p:cNvSpPr>
          <p:nvPr>
            <p:ph type="title"/>
          </p:nvPr>
        </p:nvSpPr>
        <p:spPr/>
        <p:txBody>
          <a:bodyPr/>
          <a:lstStyle/>
          <a:p>
            <a:r>
              <a:rPr lang="en-US" dirty="0"/>
              <a:t>REVOKE – Revoke Privileges (Conti…)</a:t>
            </a:r>
          </a:p>
        </p:txBody>
      </p:sp>
      <p:sp>
        <p:nvSpPr>
          <p:cNvPr id="3" name="Content Placeholder 2">
            <a:extLst>
              <a:ext uri="{FF2B5EF4-FFF2-40B4-BE49-F238E27FC236}">
                <a16:creationId xmlns:a16="http://schemas.microsoft.com/office/drawing/2014/main" id="{C3EAA188-7D70-4393-A962-331AF1201F1E}"/>
              </a:ext>
            </a:extLst>
          </p:cNvPr>
          <p:cNvSpPr>
            <a:spLocks noGrp="1"/>
          </p:cNvSpPr>
          <p:nvPr>
            <p:ph idx="1"/>
          </p:nvPr>
        </p:nvSpPr>
        <p:spPr/>
        <p:txBody>
          <a:bodyPr/>
          <a:lstStyle/>
          <a:p>
            <a:r>
              <a:rPr lang="en-US" b="1" dirty="0"/>
              <a:t>Revoking</a:t>
            </a:r>
            <a:r>
              <a:rPr lang="en-US" dirty="0"/>
              <a:t> privileges means to deny (decline) permission to user given previously.</a:t>
            </a:r>
          </a:p>
          <a:p>
            <a:r>
              <a:rPr lang="en-US" dirty="0"/>
              <a:t>The owner on an object can </a:t>
            </a:r>
            <a:r>
              <a:rPr lang="en-US" b="1" dirty="0"/>
              <a:t>revoke</a:t>
            </a:r>
            <a:r>
              <a:rPr lang="en-US" dirty="0"/>
              <a:t> privileges granted to another user.</a:t>
            </a:r>
          </a:p>
          <a:p>
            <a:r>
              <a:rPr lang="en-US" dirty="0"/>
              <a:t>A user of the object, who is not an owner, but has been granted privileges can be revoked.</a:t>
            </a:r>
          </a:p>
          <a:p>
            <a:r>
              <a:rPr lang="en-US" b="1" dirty="0"/>
              <a:t>Syntax;</a:t>
            </a:r>
          </a:p>
          <a:p>
            <a:pPr marL="0" indent="0">
              <a:buNone/>
            </a:pPr>
            <a:endParaRPr lang="en-US" dirty="0"/>
          </a:p>
          <a:p>
            <a:endParaRPr lang="en-US" dirty="0"/>
          </a:p>
          <a:p>
            <a:endParaRPr lang="en-US" dirty="0"/>
          </a:p>
        </p:txBody>
      </p:sp>
      <p:sp>
        <p:nvSpPr>
          <p:cNvPr id="14" name="TextBox 13">
            <a:extLst>
              <a:ext uri="{FF2B5EF4-FFF2-40B4-BE49-F238E27FC236}">
                <a16:creationId xmlns:a16="http://schemas.microsoft.com/office/drawing/2014/main" id="{3EEC4F99-5279-4E20-9F93-AB62D575984E}"/>
              </a:ext>
            </a:extLst>
          </p:cNvPr>
          <p:cNvSpPr txBox="1"/>
          <p:nvPr/>
        </p:nvSpPr>
        <p:spPr>
          <a:xfrm>
            <a:off x="1249251" y="3028890"/>
            <a:ext cx="1030310" cy="400110"/>
          </a:xfrm>
          <a:prstGeom prst="rect">
            <a:avLst/>
          </a:prstGeom>
          <a:noFill/>
        </p:spPr>
        <p:txBody>
          <a:bodyPr wrap="square" rtlCol="0">
            <a:spAutoFit/>
          </a:bodyPr>
          <a:lstStyle/>
          <a:p>
            <a:r>
              <a:rPr lang="en-US" sz="2000" b="1" dirty="0">
                <a:solidFill>
                  <a:schemeClr val="tx2"/>
                </a:solidFill>
              </a:rPr>
              <a:t>REVOKE </a:t>
            </a:r>
          </a:p>
        </p:txBody>
      </p:sp>
      <p:sp>
        <p:nvSpPr>
          <p:cNvPr id="15" name="TextBox 14">
            <a:extLst>
              <a:ext uri="{FF2B5EF4-FFF2-40B4-BE49-F238E27FC236}">
                <a16:creationId xmlns:a16="http://schemas.microsoft.com/office/drawing/2014/main" id="{F92C42A2-E493-4B5B-A446-839612234155}"/>
              </a:ext>
            </a:extLst>
          </p:cNvPr>
          <p:cNvSpPr txBox="1"/>
          <p:nvPr/>
        </p:nvSpPr>
        <p:spPr>
          <a:xfrm>
            <a:off x="1262129" y="3995164"/>
            <a:ext cx="927280" cy="400110"/>
          </a:xfrm>
          <a:prstGeom prst="rect">
            <a:avLst/>
          </a:prstGeom>
          <a:noFill/>
        </p:spPr>
        <p:txBody>
          <a:bodyPr wrap="square" rtlCol="0">
            <a:spAutoFit/>
          </a:bodyPr>
          <a:lstStyle/>
          <a:p>
            <a:r>
              <a:rPr lang="en-US" sz="2000" b="1" dirty="0">
                <a:solidFill>
                  <a:schemeClr val="tx2"/>
                </a:solidFill>
              </a:rPr>
              <a:t>FROM</a:t>
            </a:r>
          </a:p>
        </p:txBody>
      </p:sp>
      <p:sp>
        <p:nvSpPr>
          <p:cNvPr id="16" name="TextBox 15">
            <a:extLst>
              <a:ext uri="{FF2B5EF4-FFF2-40B4-BE49-F238E27FC236}">
                <a16:creationId xmlns:a16="http://schemas.microsoft.com/office/drawing/2014/main" id="{6674D84F-2FF7-46DF-AEFA-9FB5EC4D14D3}"/>
              </a:ext>
            </a:extLst>
          </p:cNvPr>
          <p:cNvSpPr txBox="1"/>
          <p:nvPr/>
        </p:nvSpPr>
        <p:spPr>
          <a:xfrm>
            <a:off x="1249251" y="3487913"/>
            <a:ext cx="515155" cy="400110"/>
          </a:xfrm>
          <a:prstGeom prst="rect">
            <a:avLst/>
          </a:prstGeom>
          <a:noFill/>
        </p:spPr>
        <p:txBody>
          <a:bodyPr wrap="square" rtlCol="0">
            <a:spAutoFit/>
          </a:bodyPr>
          <a:lstStyle/>
          <a:p>
            <a:r>
              <a:rPr lang="en-US" sz="2000" b="1" dirty="0">
                <a:solidFill>
                  <a:schemeClr val="tx2"/>
                </a:solidFill>
              </a:rPr>
              <a:t>ON </a:t>
            </a:r>
          </a:p>
        </p:txBody>
      </p:sp>
      <p:sp>
        <p:nvSpPr>
          <p:cNvPr id="17" name="TextBox 16">
            <a:extLst>
              <a:ext uri="{FF2B5EF4-FFF2-40B4-BE49-F238E27FC236}">
                <a16:creationId xmlns:a16="http://schemas.microsoft.com/office/drawing/2014/main" id="{8933992B-93BA-432C-ABB4-9802AE117363}"/>
              </a:ext>
            </a:extLst>
          </p:cNvPr>
          <p:cNvSpPr txBox="1"/>
          <p:nvPr/>
        </p:nvSpPr>
        <p:spPr>
          <a:xfrm>
            <a:off x="2601533" y="3028890"/>
            <a:ext cx="1983346" cy="400110"/>
          </a:xfrm>
          <a:prstGeom prst="rect">
            <a:avLst/>
          </a:prstGeom>
          <a:noFill/>
        </p:spPr>
        <p:txBody>
          <a:bodyPr wrap="square" rtlCol="0">
            <a:spAutoFit/>
          </a:bodyPr>
          <a:lstStyle/>
          <a:p>
            <a:r>
              <a:rPr lang="en-US" sz="2000" b="1" i="1" dirty="0" err="1">
                <a:solidFill>
                  <a:srgbClr val="C00000"/>
                </a:solidFill>
              </a:rPr>
              <a:t>Object_privileges</a:t>
            </a:r>
            <a:endParaRPr lang="en-US" sz="2000" b="1" i="1" dirty="0">
              <a:solidFill>
                <a:srgbClr val="C00000"/>
              </a:solidFill>
            </a:endParaRPr>
          </a:p>
        </p:txBody>
      </p:sp>
      <p:sp>
        <p:nvSpPr>
          <p:cNvPr id="18" name="TextBox 17">
            <a:extLst>
              <a:ext uri="{FF2B5EF4-FFF2-40B4-BE49-F238E27FC236}">
                <a16:creationId xmlns:a16="http://schemas.microsoft.com/office/drawing/2014/main" id="{5FCFF5DC-9365-483C-97E0-D7833AF2A273}"/>
              </a:ext>
            </a:extLst>
          </p:cNvPr>
          <p:cNvSpPr txBox="1"/>
          <p:nvPr/>
        </p:nvSpPr>
        <p:spPr>
          <a:xfrm>
            <a:off x="2601533" y="3487913"/>
            <a:ext cx="1506828" cy="400110"/>
          </a:xfrm>
          <a:prstGeom prst="rect">
            <a:avLst/>
          </a:prstGeom>
          <a:noFill/>
        </p:spPr>
        <p:txBody>
          <a:bodyPr wrap="square" rtlCol="0">
            <a:spAutoFit/>
          </a:bodyPr>
          <a:lstStyle/>
          <a:p>
            <a:r>
              <a:rPr lang="en-US" sz="2000" b="1" i="1" dirty="0" err="1">
                <a:solidFill>
                  <a:srgbClr val="C00000"/>
                </a:solidFill>
              </a:rPr>
              <a:t>Object_Name</a:t>
            </a:r>
            <a:endParaRPr lang="en-US" sz="2000" b="1" i="1" dirty="0">
              <a:solidFill>
                <a:srgbClr val="C00000"/>
              </a:solidFill>
            </a:endParaRPr>
          </a:p>
        </p:txBody>
      </p:sp>
      <p:sp>
        <p:nvSpPr>
          <p:cNvPr id="19" name="TextBox 18">
            <a:extLst>
              <a:ext uri="{FF2B5EF4-FFF2-40B4-BE49-F238E27FC236}">
                <a16:creationId xmlns:a16="http://schemas.microsoft.com/office/drawing/2014/main" id="{248206C8-D412-4AEA-ABE5-49136D5523B3}"/>
              </a:ext>
            </a:extLst>
          </p:cNvPr>
          <p:cNvSpPr txBox="1"/>
          <p:nvPr/>
        </p:nvSpPr>
        <p:spPr>
          <a:xfrm>
            <a:off x="2601533" y="3995164"/>
            <a:ext cx="1249251" cy="400110"/>
          </a:xfrm>
          <a:prstGeom prst="rect">
            <a:avLst/>
          </a:prstGeom>
          <a:noFill/>
        </p:spPr>
        <p:txBody>
          <a:bodyPr wrap="square" rtlCol="0">
            <a:spAutoFit/>
          </a:bodyPr>
          <a:lstStyle/>
          <a:p>
            <a:r>
              <a:rPr lang="en-US" sz="2000" b="1" i="1" dirty="0" err="1">
                <a:solidFill>
                  <a:srgbClr val="C00000"/>
                </a:solidFill>
              </a:rPr>
              <a:t>UserName</a:t>
            </a:r>
            <a:endParaRPr lang="en-US" sz="2000" b="1" i="1" dirty="0">
              <a:solidFill>
                <a:srgbClr val="C00000"/>
              </a:solidFill>
            </a:endParaRPr>
          </a:p>
        </p:txBody>
      </p:sp>
      <p:sp>
        <p:nvSpPr>
          <p:cNvPr id="23" name="Speech Bubble: Rectangle with Corners Rounded 22">
            <a:extLst>
              <a:ext uri="{FF2B5EF4-FFF2-40B4-BE49-F238E27FC236}">
                <a16:creationId xmlns:a16="http://schemas.microsoft.com/office/drawing/2014/main" id="{D9C5A6A6-E235-471D-B1CC-C3C2E1F13812}"/>
              </a:ext>
            </a:extLst>
          </p:cNvPr>
          <p:cNvSpPr/>
          <p:nvPr/>
        </p:nvSpPr>
        <p:spPr>
          <a:xfrm>
            <a:off x="4610638" y="4489309"/>
            <a:ext cx="4237393" cy="757822"/>
          </a:xfrm>
          <a:prstGeom prst="wedgeRoundRectCallout">
            <a:avLst>
              <a:gd name="adj1" fmla="val -71588"/>
              <a:gd name="adj2" fmla="val -706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just"/>
            <a:r>
              <a:rPr lang="en-US" dirty="0">
                <a:cs typeface="Shruti" panose="020B0502040204020203" pitchFamily="34" charset="0"/>
              </a:rPr>
              <a:t>Name of the user from which we want to take privileges. </a:t>
            </a:r>
            <a:endParaRPr lang="en-US" dirty="0"/>
          </a:p>
        </p:txBody>
      </p:sp>
    </p:spTree>
    <p:extLst>
      <p:ext uri="{BB962C8B-B14F-4D97-AF65-F5344CB8AC3E}">
        <p14:creationId xmlns:p14="http://schemas.microsoft.com/office/powerpoint/2010/main" val="1120480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p:bldP spid="23" grpId="0" animBg="1"/>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3DA3-D500-4AFC-91FC-5086A3B97133}"/>
              </a:ext>
            </a:extLst>
          </p:cNvPr>
          <p:cNvSpPr>
            <a:spLocks noGrp="1"/>
          </p:cNvSpPr>
          <p:nvPr>
            <p:ph type="title"/>
          </p:nvPr>
        </p:nvSpPr>
        <p:spPr/>
        <p:txBody>
          <a:bodyPr/>
          <a:lstStyle/>
          <a:p>
            <a:r>
              <a:rPr lang="en-US" dirty="0"/>
              <a:t>Example of Grant and Revoke</a:t>
            </a:r>
          </a:p>
        </p:txBody>
      </p:sp>
      <p:sp>
        <p:nvSpPr>
          <p:cNvPr id="3" name="Content Placeholder 2">
            <a:extLst>
              <a:ext uri="{FF2B5EF4-FFF2-40B4-BE49-F238E27FC236}">
                <a16:creationId xmlns:a16="http://schemas.microsoft.com/office/drawing/2014/main" id="{2E66B886-B5AE-4B83-B8BA-488339663786}"/>
              </a:ext>
            </a:extLst>
          </p:cNvPr>
          <p:cNvSpPr>
            <a:spLocks noGrp="1"/>
          </p:cNvSpPr>
          <p:nvPr>
            <p:ph idx="1"/>
          </p:nvPr>
        </p:nvSpPr>
        <p:spPr/>
        <p:txBody>
          <a:bodyPr/>
          <a:lstStyle/>
          <a:p>
            <a:r>
              <a:rPr lang="en-US" dirty="0"/>
              <a:t>Step 1: First of all connect to </a:t>
            </a:r>
            <a:r>
              <a:rPr lang="en-US" b="1" dirty="0"/>
              <a:t>SQL SERVER </a:t>
            </a:r>
            <a:r>
              <a:rPr lang="en-US" dirty="0"/>
              <a:t>with Default server; </a:t>
            </a:r>
          </a:p>
          <a:p>
            <a:endParaRPr lang="en-US" dirty="0"/>
          </a:p>
          <a:p>
            <a:pPr marL="0" indent="0">
              <a:buNone/>
            </a:pPr>
            <a:endParaRPr lang="en-US" dirty="0"/>
          </a:p>
          <a:p>
            <a:endParaRPr lang="en-US" dirty="0"/>
          </a:p>
          <a:p>
            <a:endParaRPr lang="en-US" dirty="0"/>
          </a:p>
          <a:p>
            <a:endParaRPr lang="en-US" dirty="0"/>
          </a:p>
          <a:p>
            <a:endParaRPr lang="en-US" dirty="0"/>
          </a:p>
          <a:p>
            <a:r>
              <a:rPr lang="en-US" dirty="0"/>
              <a:t>Step 2: Create a new </a:t>
            </a:r>
            <a:r>
              <a:rPr lang="en-US" b="1" dirty="0"/>
              <a:t>login</a:t>
            </a:r>
            <a:r>
              <a:rPr lang="en-US" dirty="0"/>
              <a:t> with SQL server authentication and create </a:t>
            </a:r>
            <a:r>
              <a:rPr lang="en-US" b="1" dirty="0"/>
              <a:t>User</a:t>
            </a:r>
            <a:r>
              <a:rPr lang="en-US" dirty="0"/>
              <a:t>(Write following command to create a user).</a:t>
            </a:r>
          </a:p>
          <a:p>
            <a:pPr marL="0" indent="0">
              <a:buNone/>
            </a:pPr>
            <a:endParaRPr lang="en-US" dirty="0"/>
          </a:p>
          <a:p>
            <a:pPr marL="0" indent="0">
              <a:buNone/>
            </a:pPr>
            <a:endParaRPr lang="en-US" dirty="0"/>
          </a:p>
        </p:txBody>
      </p:sp>
      <p:sp>
        <p:nvSpPr>
          <p:cNvPr id="8" name="TextBox 7">
            <a:extLst>
              <a:ext uri="{FF2B5EF4-FFF2-40B4-BE49-F238E27FC236}">
                <a16:creationId xmlns:a16="http://schemas.microsoft.com/office/drawing/2014/main" id="{1B9A8C8F-3B08-499C-B24B-4397C51AB90C}"/>
              </a:ext>
            </a:extLst>
          </p:cNvPr>
          <p:cNvSpPr txBox="1"/>
          <p:nvPr/>
        </p:nvSpPr>
        <p:spPr>
          <a:xfrm>
            <a:off x="2380817" y="4925978"/>
            <a:ext cx="6389693" cy="646331"/>
          </a:xfrm>
          <a:prstGeom prst="rect">
            <a:avLst/>
          </a:prstGeom>
          <a:noFill/>
        </p:spPr>
        <p:txBody>
          <a:bodyPr wrap="square" rtlCol="0">
            <a:spAutoFit/>
          </a:bodyPr>
          <a:lstStyle/>
          <a:p>
            <a:r>
              <a:rPr lang="en-US" b="1" dirty="0">
                <a:solidFill>
                  <a:schemeClr val="tx2"/>
                </a:solidFill>
              </a:rPr>
              <a:t>CREATE LOGIN </a:t>
            </a:r>
            <a:r>
              <a:rPr lang="en-US" b="1" dirty="0"/>
              <a:t>DBMS2 </a:t>
            </a:r>
            <a:r>
              <a:rPr lang="en-US" b="1" dirty="0">
                <a:solidFill>
                  <a:schemeClr val="tx2"/>
                </a:solidFill>
              </a:rPr>
              <a:t>WITH PASSWORD </a:t>
            </a:r>
            <a:r>
              <a:rPr lang="en-US" b="1" dirty="0"/>
              <a:t>= </a:t>
            </a:r>
            <a:r>
              <a:rPr lang="en-US" b="1" dirty="0">
                <a:solidFill>
                  <a:srgbClr val="C00000"/>
                </a:solidFill>
              </a:rPr>
              <a:t>‘DBMS2‘ ;</a:t>
            </a:r>
          </a:p>
          <a:p>
            <a:r>
              <a:rPr lang="en-US" b="1" dirty="0">
                <a:solidFill>
                  <a:schemeClr val="tx2"/>
                </a:solidFill>
              </a:rPr>
              <a:t>CREATE USER </a:t>
            </a:r>
            <a:r>
              <a:rPr lang="en-US" b="1" dirty="0"/>
              <a:t>TESTUSER</a:t>
            </a:r>
            <a:r>
              <a:rPr lang="en-US" b="1" dirty="0">
                <a:solidFill>
                  <a:schemeClr val="accent6"/>
                </a:solidFill>
              </a:rPr>
              <a:t> </a:t>
            </a:r>
            <a:r>
              <a:rPr lang="en-US" b="1" dirty="0">
                <a:solidFill>
                  <a:schemeClr val="tx2"/>
                </a:solidFill>
              </a:rPr>
              <a:t>FOR LOGIN</a:t>
            </a:r>
            <a:r>
              <a:rPr lang="en-US" b="1" dirty="0">
                <a:solidFill>
                  <a:schemeClr val="accent6"/>
                </a:solidFill>
              </a:rPr>
              <a:t> </a:t>
            </a:r>
            <a:r>
              <a:rPr lang="en-US" b="1" dirty="0"/>
              <a:t>DBMS2;</a:t>
            </a:r>
          </a:p>
        </p:txBody>
      </p:sp>
      <p:pic>
        <p:nvPicPr>
          <p:cNvPr id="13" name="Picture 12">
            <a:extLst>
              <a:ext uri="{FF2B5EF4-FFF2-40B4-BE49-F238E27FC236}">
                <a16:creationId xmlns:a16="http://schemas.microsoft.com/office/drawing/2014/main" id="{AC16B6F9-8793-406E-8CB1-698DB0342D64}"/>
              </a:ext>
            </a:extLst>
          </p:cNvPr>
          <p:cNvPicPr>
            <a:picLocks noChangeAspect="1"/>
          </p:cNvPicPr>
          <p:nvPr/>
        </p:nvPicPr>
        <p:blipFill rotWithShape="1">
          <a:blip r:embed="rId2">
            <a:extLst>
              <a:ext uri="{28A0092B-C50C-407E-A947-70E740481C1C}">
                <a14:useLocalDpi xmlns:a14="http://schemas.microsoft.com/office/drawing/2010/main" val="0"/>
              </a:ext>
            </a:extLst>
          </a:blip>
          <a:srcRect t="39531" b="19887"/>
          <a:stretch/>
        </p:blipFill>
        <p:spPr>
          <a:xfrm>
            <a:off x="2487457" y="5691187"/>
            <a:ext cx="6358493" cy="643944"/>
          </a:xfrm>
          <a:prstGeom prst="rect">
            <a:avLst/>
          </a:prstGeom>
        </p:spPr>
      </p:pic>
      <p:sp>
        <p:nvSpPr>
          <p:cNvPr id="14" name="Rectangle: Rounded Corners 13">
            <a:extLst>
              <a:ext uri="{FF2B5EF4-FFF2-40B4-BE49-F238E27FC236}">
                <a16:creationId xmlns:a16="http://schemas.microsoft.com/office/drawing/2014/main" id="{BF21D79D-4EFD-4510-A188-DA7601F12EAC}"/>
              </a:ext>
            </a:extLst>
          </p:cNvPr>
          <p:cNvSpPr/>
          <p:nvPr/>
        </p:nvSpPr>
        <p:spPr>
          <a:xfrm>
            <a:off x="2678201" y="5979084"/>
            <a:ext cx="3774114" cy="22717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61A56CB-1286-4AEA-8047-421D8A4769D4}"/>
              </a:ext>
            </a:extLst>
          </p:cNvPr>
          <p:cNvPicPr>
            <a:picLocks noChangeAspect="1"/>
          </p:cNvPicPr>
          <p:nvPr/>
        </p:nvPicPr>
        <p:blipFill>
          <a:blip r:embed="rId3"/>
          <a:stretch>
            <a:fillRect/>
          </a:stretch>
        </p:blipFill>
        <p:spPr>
          <a:xfrm>
            <a:off x="3902298" y="1285691"/>
            <a:ext cx="3478502" cy="2629882"/>
          </a:xfrm>
          <a:prstGeom prst="rect">
            <a:avLst/>
          </a:prstGeom>
        </p:spPr>
      </p:pic>
      <p:sp>
        <p:nvSpPr>
          <p:cNvPr id="4" name="Rectangle: Rounded Corners 3">
            <a:extLst>
              <a:ext uri="{FF2B5EF4-FFF2-40B4-BE49-F238E27FC236}">
                <a16:creationId xmlns:a16="http://schemas.microsoft.com/office/drawing/2014/main" id="{8244D586-8487-41A8-966E-7733DFC6E6A1}"/>
              </a:ext>
            </a:extLst>
          </p:cNvPr>
          <p:cNvSpPr/>
          <p:nvPr/>
        </p:nvSpPr>
        <p:spPr>
          <a:xfrm>
            <a:off x="4415680" y="3558861"/>
            <a:ext cx="827789" cy="28602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127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26" presetClass="emph" presetSubtype="0" repeatCount="indefinite" fill="hold" grpId="1" nodeType="withEffect">
                                  <p:stCondLst>
                                    <p:cond delay="0"/>
                                  </p:stCondLst>
                                  <p:endCondLst>
                                    <p:cond evt="onNext" delay="0">
                                      <p:tgtEl>
                                        <p:sldTgt/>
                                      </p:tgtEl>
                                    </p:cond>
                                  </p:endCondLst>
                                  <p:childTnLst>
                                    <p:animEffect transition="out" filter="fade">
                                      <p:cBhvr>
                                        <p:cTn id="14" dur="1000" tmFilter="0, 0; .2, .5; .8, .5; 1, 0"/>
                                        <p:tgtEl>
                                          <p:spTgt spid="4"/>
                                        </p:tgtEl>
                                      </p:cBhvr>
                                    </p:animEffect>
                                    <p:animScale>
                                      <p:cBhvr>
                                        <p:cTn id="15" dur="500" autoRev="1" fill="hold"/>
                                        <p:tgtEl>
                                          <p:spTgt spid="4"/>
                                        </p:tgtEl>
                                      </p:cBhvr>
                                      <p:by x="105000" y="105000"/>
                                    </p:animScale>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childTnLst>
                                </p:cTn>
                              </p:par>
                              <p:par>
                                <p:cTn id="34" presetID="26" presetClass="emph" presetSubtype="0" repeatCount="indefinite" fill="hold" grpId="1" nodeType="withEffect">
                                  <p:stCondLst>
                                    <p:cond delay="0"/>
                                  </p:stCondLst>
                                  <p:endCondLst>
                                    <p:cond evt="onNext" delay="0">
                                      <p:tgtEl>
                                        <p:sldTgt/>
                                      </p:tgtEl>
                                    </p:cond>
                                  </p:endCondLst>
                                  <p:childTnLst>
                                    <p:animEffect transition="out" filter="fade">
                                      <p:cBhvr>
                                        <p:cTn id="35" dur="1000" tmFilter="0, 0; .2, .5; .8, .5; 1, 0"/>
                                        <p:tgtEl>
                                          <p:spTgt spid="14"/>
                                        </p:tgtEl>
                                      </p:cBhvr>
                                    </p:animEffect>
                                    <p:animScale>
                                      <p:cBhvr>
                                        <p:cTn id="36" dur="50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4" grpId="0" animBg="1"/>
      <p:bldP spid="4" grpId="1"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3DA3-D500-4AFC-91FC-5086A3B97133}"/>
              </a:ext>
            </a:extLst>
          </p:cNvPr>
          <p:cNvSpPr>
            <a:spLocks noGrp="1"/>
          </p:cNvSpPr>
          <p:nvPr>
            <p:ph type="title"/>
          </p:nvPr>
        </p:nvSpPr>
        <p:spPr/>
        <p:txBody>
          <a:bodyPr/>
          <a:lstStyle/>
          <a:p>
            <a:r>
              <a:rPr lang="en-US" dirty="0"/>
              <a:t>Example of Grant and Revoke (Conti…)</a:t>
            </a:r>
          </a:p>
        </p:txBody>
      </p:sp>
      <p:sp>
        <p:nvSpPr>
          <p:cNvPr id="3" name="Content Placeholder 2">
            <a:extLst>
              <a:ext uri="{FF2B5EF4-FFF2-40B4-BE49-F238E27FC236}">
                <a16:creationId xmlns:a16="http://schemas.microsoft.com/office/drawing/2014/main" id="{2E66B886-B5AE-4B83-B8BA-488339663786}"/>
              </a:ext>
            </a:extLst>
          </p:cNvPr>
          <p:cNvSpPr>
            <a:spLocks noGrp="1"/>
          </p:cNvSpPr>
          <p:nvPr>
            <p:ph idx="1"/>
          </p:nvPr>
        </p:nvSpPr>
        <p:spPr/>
        <p:txBody>
          <a:bodyPr/>
          <a:lstStyle/>
          <a:p>
            <a:r>
              <a:rPr lang="en-US" dirty="0"/>
              <a:t>Step 3: Now grant </a:t>
            </a:r>
            <a:r>
              <a:rPr lang="en-US" b="1" dirty="0"/>
              <a:t>SELECT,INSERT </a:t>
            </a:r>
            <a:r>
              <a:rPr lang="en-US" dirty="0"/>
              <a:t>to </a:t>
            </a:r>
            <a:r>
              <a:rPr lang="en-US" b="1" dirty="0"/>
              <a:t>TESTUSER </a:t>
            </a:r>
            <a:r>
              <a:rPr lang="en-US" dirty="0"/>
              <a:t>from admin connect; </a:t>
            </a:r>
          </a:p>
          <a:p>
            <a:endParaRPr lang="en-US" dirty="0"/>
          </a:p>
          <a:p>
            <a:endParaRPr lang="en-US" dirty="0"/>
          </a:p>
          <a:p>
            <a:pPr marL="0" indent="0">
              <a:buNone/>
            </a:pPr>
            <a:endParaRPr lang="en-US" dirty="0"/>
          </a:p>
          <a:p>
            <a:pPr marL="0" indent="0">
              <a:buNone/>
            </a:pPr>
            <a:endParaRPr lang="en-US" dirty="0"/>
          </a:p>
          <a:p>
            <a:r>
              <a:rPr lang="en-US" dirty="0"/>
              <a:t>Step 4: Disconnect from the SQL server admin and connect to TESTUSER SQL server authentication; </a:t>
            </a:r>
          </a:p>
          <a:p>
            <a:endParaRPr lang="en-US" dirty="0"/>
          </a:p>
          <a:p>
            <a:endParaRPr lang="en-US" dirty="0"/>
          </a:p>
          <a:p>
            <a:endParaRPr lang="en-US" dirty="0"/>
          </a:p>
          <a:p>
            <a:endParaRPr lang="en-US" dirty="0"/>
          </a:p>
          <a:p>
            <a:endParaRPr lang="en-US" dirty="0"/>
          </a:p>
        </p:txBody>
      </p:sp>
      <p:sp>
        <p:nvSpPr>
          <p:cNvPr id="16" name="TextBox 15">
            <a:extLst>
              <a:ext uri="{FF2B5EF4-FFF2-40B4-BE49-F238E27FC236}">
                <a16:creationId xmlns:a16="http://schemas.microsoft.com/office/drawing/2014/main" id="{7859D973-924E-45FA-997D-5FF237DCAE21}"/>
              </a:ext>
            </a:extLst>
          </p:cNvPr>
          <p:cNvSpPr txBox="1"/>
          <p:nvPr/>
        </p:nvSpPr>
        <p:spPr>
          <a:xfrm>
            <a:off x="1416676" y="1275229"/>
            <a:ext cx="1030310" cy="400110"/>
          </a:xfrm>
          <a:prstGeom prst="rect">
            <a:avLst/>
          </a:prstGeom>
          <a:noFill/>
        </p:spPr>
        <p:txBody>
          <a:bodyPr wrap="square" rtlCol="0">
            <a:spAutoFit/>
          </a:bodyPr>
          <a:lstStyle/>
          <a:p>
            <a:r>
              <a:rPr lang="en-US" sz="2000" b="1" dirty="0">
                <a:solidFill>
                  <a:schemeClr val="tx2"/>
                </a:solidFill>
              </a:rPr>
              <a:t>GRANT </a:t>
            </a:r>
          </a:p>
        </p:txBody>
      </p:sp>
      <p:sp>
        <p:nvSpPr>
          <p:cNvPr id="17" name="TextBox 16">
            <a:extLst>
              <a:ext uri="{FF2B5EF4-FFF2-40B4-BE49-F238E27FC236}">
                <a16:creationId xmlns:a16="http://schemas.microsoft.com/office/drawing/2014/main" id="{6EFA6C35-249C-4A58-9FDA-AEA3F079D6DA}"/>
              </a:ext>
            </a:extLst>
          </p:cNvPr>
          <p:cNvSpPr txBox="1"/>
          <p:nvPr/>
        </p:nvSpPr>
        <p:spPr>
          <a:xfrm>
            <a:off x="6362159" y="1275229"/>
            <a:ext cx="515155" cy="400110"/>
          </a:xfrm>
          <a:prstGeom prst="rect">
            <a:avLst/>
          </a:prstGeom>
          <a:noFill/>
        </p:spPr>
        <p:txBody>
          <a:bodyPr wrap="square" rtlCol="0">
            <a:spAutoFit/>
          </a:bodyPr>
          <a:lstStyle/>
          <a:p>
            <a:r>
              <a:rPr lang="en-US" sz="2000" b="1" dirty="0">
                <a:solidFill>
                  <a:schemeClr val="tx2"/>
                </a:solidFill>
              </a:rPr>
              <a:t>TO</a:t>
            </a:r>
          </a:p>
        </p:txBody>
      </p:sp>
      <p:sp>
        <p:nvSpPr>
          <p:cNvPr id="18" name="TextBox 17">
            <a:extLst>
              <a:ext uri="{FF2B5EF4-FFF2-40B4-BE49-F238E27FC236}">
                <a16:creationId xmlns:a16="http://schemas.microsoft.com/office/drawing/2014/main" id="{CFFE3904-664D-4FFF-9AEC-90528D71896E}"/>
              </a:ext>
            </a:extLst>
          </p:cNvPr>
          <p:cNvSpPr txBox="1"/>
          <p:nvPr/>
        </p:nvSpPr>
        <p:spPr>
          <a:xfrm>
            <a:off x="4185331" y="1261200"/>
            <a:ext cx="515155" cy="400110"/>
          </a:xfrm>
          <a:prstGeom prst="rect">
            <a:avLst/>
          </a:prstGeom>
          <a:noFill/>
        </p:spPr>
        <p:txBody>
          <a:bodyPr wrap="square" rtlCol="0">
            <a:spAutoFit/>
          </a:bodyPr>
          <a:lstStyle/>
          <a:p>
            <a:r>
              <a:rPr lang="en-US" sz="2000" b="1" dirty="0">
                <a:solidFill>
                  <a:schemeClr val="tx2"/>
                </a:solidFill>
              </a:rPr>
              <a:t>ON </a:t>
            </a:r>
          </a:p>
        </p:txBody>
      </p:sp>
      <p:sp>
        <p:nvSpPr>
          <p:cNvPr id="19" name="TextBox 18">
            <a:extLst>
              <a:ext uri="{FF2B5EF4-FFF2-40B4-BE49-F238E27FC236}">
                <a16:creationId xmlns:a16="http://schemas.microsoft.com/office/drawing/2014/main" id="{704B4DBC-3196-4752-8433-86CF07ADD011}"/>
              </a:ext>
            </a:extLst>
          </p:cNvPr>
          <p:cNvSpPr txBox="1"/>
          <p:nvPr/>
        </p:nvSpPr>
        <p:spPr>
          <a:xfrm>
            <a:off x="2356834" y="1275229"/>
            <a:ext cx="1803042" cy="400110"/>
          </a:xfrm>
          <a:prstGeom prst="rect">
            <a:avLst/>
          </a:prstGeom>
          <a:noFill/>
        </p:spPr>
        <p:txBody>
          <a:bodyPr wrap="square" rtlCol="0">
            <a:spAutoFit/>
          </a:bodyPr>
          <a:lstStyle/>
          <a:p>
            <a:r>
              <a:rPr lang="en-US" sz="2000" b="1" i="1" dirty="0">
                <a:solidFill>
                  <a:srgbClr val="C00000"/>
                </a:solidFill>
              </a:rPr>
              <a:t>SELECT,INSERT</a:t>
            </a:r>
          </a:p>
        </p:txBody>
      </p:sp>
      <p:sp>
        <p:nvSpPr>
          <p:cNvPr id="20" name="TextBox 19">
            <a:extLst>
              <a:ext uri="{FF2B5EF4-FFF2-40B4-BE49-F238E27FC236}">
                <a16:creationId xmlns:a16="http://schemas.microsoft.com/office/drawing/2014/main" id="{03435552-A4D4-4439-BD57-23CE37E53F50}"/>
              </a:ext>
            </a:extLst>
          </p:cNvPr>
          <p:cNvSpPr txBox="1"/>
          <p:nvPr/>
        </p:nvSpPr>
        <p:spPr>
          <a:xfrm>
            <a:off x="4758592" y="1262571"/>
            <a:ext cx="1680240" cy="400110"/>
          </a:xfrm>
          <a:prstGeom prst="rect">
            <a:avLst/>
          </a:prstGeom>
          <a:noFill/>
        </p:spPr>
        <p:txBody>
          <a:bodyPr wrap="square" rtlCol="0">
            <a:spAutoFit/>
          </a:bodyPr>
          <a:lstStyle/>
          <a:p>
            <a:pPr algn="ctr"/>
            <a:r>
              <a:rPr lang="en-US" sz="2000" b="1" i="1" dirty="0" err="1">
                <a:solidFill>
                  <a:srgbClr val="C00000"/>
                </a:solidFill>
              </a:rPr>
              <a:t>bank_master</a:t>
            </a:r>
            <a:endParaRPr lang="en-US" sz="2000" b="1" i="1" dirty="0">
              <a:solidFill>
                <a:srgbClr val="C00000"/>
              </a:solidFill>
            </a:endParaRPr>
          </a:p>
        </p:txBody>
      </p:sp>
      <p:sp>
        <p:nvSpPr>
          <p:cNvPr id="21" name="TextBox 20">
            <a:extLst>
              <a:ext uri="{FF2B5EF4-FFF2-40B4-BE49-F238E27FC236}">
                <a16:creationId xmlns:a16="http://schemas.microsoft.com/office/drawing/2014/main" id="{687427B3-952D-4E76-8420-A5EEFA049B9C}"/>
              </a:ext>
            </a:extLst>
          </p:cNvPr>
          <p:cNvSpPr txBox="1"/>
          <p:nvPr/>
        </p:nvSpPr>
        <p:spPr>
          <a:xfrm>
            <a:off x="6877314" y="1275229"/>
            <a:ext cx="1347990" cy="400110"/>
          </a:xfrm>
          <a:prstGeom prst="rect">
            <a:avLst/>
          </a:prstGeom>
          <a:noFill/>
        </p:spPr>
        <p:txBody>
          <a:bodyPr wrap="square" rtlCol="0">
            <a:spAutoFit/>
          </a:bodyPr>
          <a:lstStyle/>
          <a:p>
            <a:r>
              <a:rPr lang="en-US" sz="2000" b="1" i="1" dirty="0">
                <a:solidFill>
                  <a:srgbClr val="C00000"/>
                </a:solidFill>
              </a:rPr>
              <a:t>TESTUSER;</a:t>
            </a:r>
          </a:p>
        </p:txBody>
      </p:sp>
      <p:pic>
        <p:nvPicPr>
          <p:cNvPr id="5" name="Picture 4">
            <a:extLst>
              <a:ext uri="{FF2B5EF4-FFF2-40B4-BE49-F238E27FC236}">
                <a16:creationId xmlns:a16="http://schemas.microsoft.com/office/drawing/2014/main" id="{E94ED2EF-8FCF-4A29-8CAE-CC21B3DE0F18}"/>
              </a:ext>
            </a:extLst>
          </p:cNvPr>
          <p:cNvPicPr>
            <a:picLocks noChangeAspect="1"/>
          </p:cNvPicPr>
          <p:nvPr/>
        </p:nvPicPr>
        <p:blipFill>
          <a:blip r:embed="rId2"/>
          <a:stretch>
            <a:fillRect/>
          </a:stretch>
        </p:blipFill>
        <p:spPr>
          <a:xfrm>
            <a:off x="3565850" y="3628388"/>
            <a:ext cx="3792281" cy="2825621"/>
          </a:xfrm>
          <a:prstGeom prst="rect">
            <a:avLst/>
          </a:prstGeom>
        </p:spPr>
      </p:pic>
      <p:sp>
        <p:nvSpPr>
          <p:cNvPr id="13" name="Rectangle: Rounded Corners 12">
            <a:extLst>
              <a:ext uri="{FF2B5EF4-FFF2-40B4-BE49-F238E27FC236}">
                <a16:creationId xmlns:a16="http://schemas.microsoft.com/office/drawing/2014/main" id="{F8B60310-55FD-4F11-978C-FEFCF39D0E88}"/>
              </a:ext>
            </a:extLst>
          </p:cNvPr>
          <p:cNvSpPr/>
          <p:nvPr/>
        </p:nvSpPr>
        <p:spPr>
          <a:xfrm>
            <a:off x="4185331" y="6121544"/>
            <a:ext cx="773035" cy="31958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56ED1321-6B32-41C7-9023-7C2DC353E595}"/>
              </a:ext>
            </a:extLst>
          </p:cNvPr>
          <p:cNvPicPr>
            <a:picLocks noChangeAspect="1"/>
          </p:cNvPicPr>
          <p:nvPr/>
        </p:nvPicPr>
        <p:blipFill>
          <a:blip r:embed="rId3"/>
          <a:stretch>
            <a:fillRect/>
          </a:stretch>
        </p:blipFill>
        <p:spPr>
          <a:xfrm>
            <a:off x="2135143" y="1810175"/>
            <a:ext cx="5896983" cy="1166388"/>
          </a:xfrm>
          <a:prstGeom prst="rect">
            <a:avLst/>
          </a:prstGeom>
        </p:spPr>
      </p:pic>
      <p:sp>
        <p:nvSpPr>
          <p:cNvPr id="10" name="Rectangle: Rounded Corners 9">
            <a:extLst>
              <a:ext uri="{FF2B5EF4-FFF2-40B4-BE49-F238E27FC236}">
                <a16:creationId xmlns:a16="http://schemas.microsoft.com/office/drawing/2014/main" id="{148EDF8D-8E74-4CF0-ABED-FCD79830001A}"/>
              </a:ext>
            </a:extLst>
          </p:cNvPr>
          <p:cNvSpPr/>
          <p:nvPr/>
        </p:nvSpPr>
        <p:spPr>
          <a:xfrm>
            <a:off x="2465547" y="2625448"/>
            <a:ext cx="3703434" cy="31805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804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26" presetClass="emph" presetSubtype="0" repeatCount="indefinite" fill="hold" grpId="1" nodeType="withEffect">
                                  <p:stCondLst>
                                    <p:cond delay="0"/>
                                  </p:stCondLst>
                                  <p:endCondLst>
                                    <p:cond evt="onNext" delay="0">
                                      <p:tgtEl>
                                        <p:sldTgt/>
                                      </p:tgtEl>
                                    </p:cond>
                                  </p:endCondLst>
                                  <p:childTnLst>
                                    <p:animEffect transition="out" filter="fade">
                                      <p:cBhvr>
                                        <p:cTn id="28" dur="1000" tmFilter="0, 0; .2, .5; .8, .5; 1, 0"/>
                                        <p:tgtEl>
                                          <p:spTgt spid="10"/>
                                        </p:tgtEl>
                                      </p:cBhvr>
                                    </p:animEffect>
                                    <p:animScale>
                                      <p:cBhvr>
                                        <p:cTn id="29" dur="500" autoRev="1" fill="hold"/>
                                        <p:tgtEl>
                                          <p:spTgt spid="10"/>
                                        </p:tgtEl>
                                      </p:cBhvr>
                                      <p:by x="105000" y="105000"/>
                                    </p:animScale>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3"/>
                                        </p:tgtEl>
                                        <p:attrNameLst>
                                          <p:attrName>style.visibility</p:attrName>
                                        </p:attrNameLst>
                                      </p:cBhvr>
                                      <p:to>
                                        <p:strVal val="visible"/>
                                      </p:to>
                                    </p:set>
                                  </p:childTnLst>
                                </p:cTn>
                              </p:par>
                              <p:par>
                                <p:cTn id="40" presetID="26" presetClass="emph" presetSubtype="0" repeatCount="indefinite" fill="hold" grpId="1" nodeType="withEffect">
                                  <p:stCondLst>
                                    <p:cond delay="0"/>
                                  </p:stCondLst>
                                  <p:endCondLst>
                                    <p:cond evt="onNext" delay="0">
                                      <p:tgtEl>
                                        <p:sldTgt/>
                                      </p:tgtEl>
                                    </p:cond>
                                  </p:endCondLst>
                                  <p:childTnLst>
                                    <p:animEffect transition="out" filter="fade">
                                      <p:cBhvr>
                                        <p:cTn id="41" dur="1000" tmFilter="0, 0; .2, .5; .8, .5; 1, 0"/>
                                        <p:tgtEl>
                                          <p:spTgt spid="13"/>
                                        </p:tgtEl>
                                      </p:cBhvr>
                                    </p:animEffect>
                                    <p:animScale>
                                      <p:cBhvr>
                                        <p:cTn id="42" dur="500" autoRev="1" fill="hold"/>
                                        <p:tgtEl>
                                          <p:spTgt spid="13"/>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0" grpId="0"/>
      <p:bldP spid="21" grpId="0"/>
      <p:bldP spid="13" grpId="0" animBg="1"/>
      <p:bldP spid="13" grpId="1" animBg="1"/>
      <p:bldP spid="10" grpId="0" animBg="1"/>
      <p:bldP spid="10" grpId="1" animBg="1"/>
    </p:bld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3DA3-D500-4AFC-91FC-5086A3B97133}"/>
              </a:ext>
            </a:extLst>
          </p:cNvPr>
          <p:cNvSpPr>
            <a:spLocks noGrp="1"/>
          </p:cNvSpPr>
          <p:nvPr>
            <p:ph type="title"/>
          </p:nvPr>
        </p:nvSpPr>
        <p:spPr/>
        <p:txBody>
          <a:bodyPr/>
          <a:lstStyle/>
          <a:p>
            <a:r>
              <a:rPr lang="en-US" dirty="0"/>
              <a:t>Example of Grant and Revoke (Conti…)</a:t>
            </a:r>
          </a:p>
        </p:txBody>
      </p:sp>
      <p:sp>
        <p:nvSpPr>
          <p:cNvPr id="3" name="Content Placeholder 2">
            <a:extLst>
              <a:ext uri="{FF2B5EF4-FFF2-40B4-BE49-F238E27FC236}">
                <a16:creationId xmlns:a16="http://schemas.microsoft.com/office/drawing/2014/main" id="{2E66B886-B5AE-4B83-B8BA-488339663786}"/>
              </a:ext>
            </a:extLst>
          </p:cNvPr>
          <p:cNvSpPr>
            <a:spLocks noGrp="1"/>
          </p:cNvSpPr>
          <p:nvPr>
            <p:ph idx="1"/>
          </p:nvPr>
        </p:nvSpPr>
        <p:spPr/>
        <p:txBody>
          <a:bodyPr/>
          <a:lstStyle/>
          <a:p>
            <a:r>
              <a:rPr lang="en-US" dirty="0"/>
              <a:t>Step 5: Fetch the table bank_detail data from </a:t>
            </a:r>
            <a:r>
              <a:rPr lang="en-US" b="1" dirty="0"/>
              <a:t>DBMS2’s</a:t>
            </a:r>
            <a:r>
              <a:rPr lang="en-US" dirty="0"/>
              <a:t> login; </a:t>
            </a:r>
          </a:p>
          <a:p>
            <a:endParaRPr lang="en-US" dirty="0"/>
          </a:p>
          <a:p>
            <a:endParaRPr lang="en-US" dirty="0"/>
          </a:p>
          <a:p>
            <a:endParaRPr lang="en-US" dirty="0"/>
          </a:p>
          <a:p>
            <a:endParaRPr lang="en-US" dirty="0"/>
          </a:p>
          <a:p>
            <a:endParaRPr lang="en-US" dirty="0"/>
          </a:p>
          <a:p>
            <a:pPr marL="0" indent="0">
              <a:buNone/>
            </a:pPr>
            <a:endParaRPr lang="en-US" dirty="0"/>
          </a:p>
          <a:p>
            <a:r>
              <a:rPr lang="en-US" dirty="0"/>
              <a:t>Step 6: Now if TESTUSER try to </a:t>
            </a:r>
            <a:r>
              <a:rPr lang="en-US" b="1" dirty="0"/>
              <a:t>update</a:t>
            </a:r>
            <a:r>
              <a:rPr lang="en-US" dirty="0"/>
              <a:t> record for bank_detail;</a:t>
            </a:r>
          </a:p>
          <a:p>
            <a:pPr marL="0" indent="0">
              <a:buNone/>
            </a:pPr>
            <a:endParaRPr lang="en-US" dirty="0"/>
          </a:p>
        </p:txBody>
      </p:sp>
      <p:sp>
        <p:nvSpPr>
          <p:cNvPr id="4" name="TextBox 3">
            <a:extLst>
              <a:ext uri="{FF2B5EF4-FFF2-40B4-BE49-F238E27FC236}">
                <a16:creationId xmlns:a16="http://schemas.microsoft.com/office/drawing/2014/main" id="{AE9B785F-2AC8-455B-86D2-1D0DE71D5A8A}"/>
              </a:ext>
            </a:extLst>
          </p:cNvPr>
          <p:cNvSpPr txBox="1"/>
          <p:nvPr/>
        </p:nvSpPr>
        <p:spPr>
          <a:xfrm>
            <a:off x="1287887" y="1407343"/>
            <a:ext cx="3181082" cy="369332"/>
          </a:xfrm>
          <a:prstGeom prst="rect">
            <a:avLst/>
          </a:prstGeom>
          <a:noFill/>
        </p:spPr>
        <p:txBody>
          <a:bodyPr wrap="square" rtlCol="0">
            <a:spAutoFit/>
          </a:bodyPr>
          <a:lstStyle/>
          <a:p>
            <a:r>
              <a:rPr lang="en-US" b="1" dirty="0">
                <a:solidFill>
                  <a:schemeClr val="tx2"/>
                </a:solidFill>
              </a:rPr>
              <a:t>SELECT  *  FROM</a:t>
            </a:r>
            <a:r>
              <a:rPr lang="en-US" b="1" dirty="0"/>
              <a:t>  </a:t>
            </a:r>
            <a:r>
              <a:rPr lang="en-US" b="1" dirty="0" err="1"/>
              <a:t>bank_master</a:t>
            </a:r>
            <a:r>
              <a:rPr lang="en-US" b="1" dirty="0"/>
              <a:t> ;</a:t>
            </a:r>
          </a:p>
        </p:txBody>
      </p:sp>
      <p:sp>
        <p:nvSpPr>
          <p:cNvPr id="8" name="TextBox 7">
            <a:extLst>
              <a:ext uri="{FF2B5EF4-FFF2-40B4-BE49-F238E27FC236}">
                <a16:creationId xmlns:a16="http://schemas.microsoft.com/office/drawing/2014/main" id="{1B9A8C8F-3B08-499C-B24B-4397C51AB90C}"/>
              </a:ext>
            </a:extLst>
          </p:cNvPr>
          <p:cNvSpPr txBox="1"/>
          <p:nvPr/>
        </p:nvSpPr>
        <p:spPr>
          <a:xfrm>
            <a:off x="1287887" y="4578689"/>
            <a:ext cx="7662929" cy="369332"/>
          </a:xfrm>
          <a:prstGeom prst="rect">
            <a:avLst/>
          </a:prstGeom>
          <a:noFill/>
        </p:spPr>
        <p:txBody>
          <a:bodyPr wrap="square" rtlCol="0">
            <a:spAutoFit/>
          </a:bodyPr>
          <a:lstStyle/>
          <a:p>
            <a:r>
              <a:rPr lang="en-US" b="1" dirty="0">
                <a:solidFill>
                  <a:schemeClr val="tx2"/>
                </a:solidFill>
              </a:rPr>
              <a:t>UPDATE</a:t>
            </a:r>
            <a:r>
              <a:rPr lang="en-US" b="1" dirty="0">
                <a:solidFill>
                  <a:schemeClr val="accent6"/>
                </a:solidFill>
              </a:rPr>
              <a:t>   </a:t>
            </a:r>
            <a:r>
              <a:rPr lang="en-US" b="1" dirty="0" err="1"/>
              <a:t>bank_master</a:t>
            </a:r>
            <a:r>
              <a:rPr lang="en-US" b="1" dirty="0">
                <a:solidFill>
                  <a:schemeClr val="accent6"/>
                </a:solidFill>
              </a:rPr>
              <a:t>   </a:t>
            </a:r>
            <a:r>
              <a:rPr lang="en-US" b="1" dirty="0">
                <a:solidFill>
                  <a:schemeClr val="tx2"/>
                </a:solidFill>
              </a:rPr>
              <a:t>SET</a:t>
            </a:r>
            <a:r>
              <a:rPr lang="en-US" b="1" dirty="0">
                <a:solidFill>
                  <a:schemeClr val="accent6"/>
                </a:solidFill>
              </a:rPr>
              <a:t>   </a:t>
            </a:r>
            <a:r>
              <a:rPr lang="en-US" b="1" dirty="0"/>
              <a:t>bank_city  =</a:t>
            </a:r>
            <a:r>
              <a:rPr lang="en-US" b="1" dirty="0">
                <a:solidFill>
                  <a:schemeClr val="accent6"/>
                </a:solidFill>
              </a:rPr>
              <a:t>  </a:t>
            </a:r>
            <a:r>
              <a:rPr lang="en-US" b="1" dirty="0">
                <a:solidFill>
                  <a:srgbClr val="C00000"/>
                </a:solidFill>
              </a:rPr>
              <a:t>'RAJKOT'</a:t>
            </a:r>
            <a:r>
              <a:rPr lang="en-US" b="1" dirty="0">
                <a:solidFill>
                  <a:schemeClr val="accent6"/>
                </a:solidFill>
              </a:rPr>
              <a:t>   </a:t>
            </a:r>
            <a:r>
              <a:rPr lang="en-US" b="1" dirty="0">
                <a:solidFill>
                  <a:schemeClr val="tx2"/>
                </a:solidFill>
              </a:rPr>
              <a:t>WHERE</a:t>
            </a:r>
            <a:r>
              <a:rPr lang="en-US" b="1" dirty="0">
                <a:solidFill>
                  <a:schemeClr val="accent6"/>
                </a:solidFill>
              </a:rPr>
              <a:t>   </a:t>
            </a:r>
            <a:r>
              <a:rPr lang="en-US" b="1" dirty="0"/>
              <a:t>bank_id  =</a:t>
            </a:r>
            <a:r>
              <a:rPr lang="en-US" b="1" dirty="0">
                <a:solidFill>
                  <a:schemeClr val="accent6"/>
                </a:solidFill>
              </a:rPr>
              <a:t>  </a:t>
            </a:r>
            <a:r>
              <a:rPr lang="en-US" b="1" dirty="0">
                <a:solidFill>
                  <a:srgbClr val="C00000"/>
                </a:solidFill>
              </a:rPr>
              <a:t>'106';</a:t>
            </a:r>
          </a:p>
        </p:txBody>
      </p:sp>
      <p:pic>
        <p:nvPicPr>
          <p:cNvPr id="12" name="Picture 11">
            <a:extLst>
              <a:ext uri="{FF2B5EF4-FFF2-40B4-BE49-F238E27FC236}">
                <a16:creationId xmlns:a16="http://schemas.microsoft.com/office/drawing/2014/main" id="{B0CDA216-9B6E-4909-963D-7C35E440C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5700" y="5142658"/>
            <a:ext cx="7300599" cy="1253321"/>
          </a:xfrm>
          <a:prstGeom prst="rect">
            <a:avLst/>
          </a:prstGeom>
        </p:spPr>
      </p:pic>
      <p:sp>
        <p:nvSpPr>
          <p:cNvPr id="14" name="Speech Bubble: Oval 8">
            <a:extLst>
              <a:ext uri="{FF2B5EF4-FFF2-40B4-BE49-F238E27FC236}">
                <a16:creationId xmlns:a16="http://schemas.microsoft.com/office/drawing/2014/main" id="{EDACF303-0D4D-47BC-97BE-80550F44AE4F}"/>
              </a:ext>
            </a:extLst>
          </p:cNvPr>
          <p:cNvSpPr/>
          <p:nvPr/>
        </p:nvSpPr>
        <p:spPr>
          <a:xfrm>
            <a:off x="10137268" y="5418883"/>
            <a:ext cx="1532584" cy="594753"/>
          </a:xfrm>
          <a:prstGeom prst="wedgeEllipseCallout">
            <a:avLst>
              <a:gd name="adj1" fmla="val -64705"/>
              <a:gd name="adj2" fmla="val 51561"/>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ERROR !!!</a:t>
            </a:r>
          </a:p>
        </p:txBody>
      </p:sp>
      <p:pic>
        <p:nvPicPr>
          <p:cNvPr id="6" name="Picture 5">
            <a:extLst>
              <a:ext uri="{FF2B5EF4-FFF2-40B4-BE49-F238E27FC236}">
                <a16:creationId xmlns:a16="http://schemas.microsoft.com/office/drawing/2014/main" id="{09F8108D-ED97-4864-A7CF-ED3B568863F2}"/>
              </a:ext>
            </a:extLst>
          </p:cNvPr>
          <p:cNvPicPr>
            <a:picLocks noChangeAspect="1"/>
          </p:cNvPicPr>
          <p:nvPr/>
        </p:nvPicPr>
        <p:blipFill>
          <a:blip r:embed="rId3"/>
          <a:stretch>
            <a:fillRect/>
          </a:stretch>
        </p:blipFill>
        <p:spPr>
          <a:xfrm>
            <a:off x="3474747" y="1822477"/>
            <a:ext cx="4057650" cy="2152650"/>
          </a:xfrm>
          <a:prstGeom prst="rect">
            <a:avLst/>
          </a:prstGeom>
        </p:spPr>
      </p:pic>
      <p:sp>
        <p:nvSpPr>
          <p:cNvPr id="11" name="Rectangle: Rounded Corners 10">
            <a:extLst>
              <a:ext uri="{FF2B5EF4-FFF2-40B4-BE49-F238E27FC236}">
                <a16:creationId xmlns:a16="http://schemas.microsoft.com/office/drawing/2014/main" id="{F5815E11-0C83-424C-8344-7818A281E1C6}"/>
              </a:ext>
            </a:extLst>
          </p:cNvPr>
          <p:cNvSpPr/>
          <p:nvPr/>
        </p:nvSpPr>
        <p:spPr>
          <a:xfrm>
            <a:off x="3474748" y="2279311"/>
            <a:ext cx="4057650" cy="162151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DFD7573-0CB9-4BF7-A5BB-4151116F4F12}"/>
              </a:ext>
            </a:extLst>
          </p:cNvPr>
          <p:cNvPicPr>
            <a:picLocks noChangeAspect="1"/>
          </p:cNvPicPr>
          <p:nvPr/>
        </p:nvPicPr>
        <p:blipFill>
          <a:blip r:embed="rId4"/>
          <a:stretch>
            <a:fillRect/>
          </a:stretch>
        </p:blipFill>
        <p:spPr>
          <a:xfrm>
            <a:off x="3297662" y="5142658"/>
            <a:ext cx="857250" cy="276225"/>
          </a:xfrm>
          <a:prstGeom prst="rect">
            <a:avLst/>
          </a:prstGeom>
        </p:spPr>
      </p:pic>
      <p:pic>
        <p:nvPicPr>
          <p:cNvPr id="18" name="Picture 17">
            <a:extLst>
              <a:ext uri="{FF2B5EF4-FFF2-40B4-BE49-F238E27FC236}">
                <a16:creationId xmlns:a16="http://schemas.microsoft.com/office/drawing/2014/main" id="{AEF67712-5615-4BF6-8A1F-A08E922E1CDF}"/>
              </a:ext>
            </a:extLst>
          </p:cNvPr>
          <p:cNvPicPr>
            <a:picLocks noChangeAspect="1"/>
          </p:cNvPicPr>
          <p:nvPr/>
        </p:nvPicPr>
        <p:blipFill>
          <a:blip r:embed="rId5"/>
          <a:stretch>
            <a:fillRect/>
          </a:stretch>
        </p:blipFill>
        <p:spPr>
          <a:xfrm>
            <a:off x="2620621" y="5969459"/>
            <a:ext cx="6896865" cy="419100"/>
          </a:xfrm>
          <a:prstGeom prst="rect">
            <a:avLst/>
          </a:prstGeom>
        </p:spPr>
      </p:pic>
      <p:sp>
        <p:nvSpPr>
          <p:cNvPr id="13" name="Rectangle: Rounded Corners 10">
            <a:extLst>
              <a:ext uri="{FF2B5EF4-FFF2-40B4-BE49-F238E27FC236}">
                <a16:creationId xmlns:a16="http://schemas.microsoft.com/office/drawing/2014/main" id="{F5815E11-0C83-424C-8344-7818A281E1C6}"/>
              </a:ext>
            </a:extLst>
          </p:cNvPr>
          <p:cNvSpPr/>
          <p:nvPr/>
        </p:nvSpPr>
        <p:spPr>
          <a:xfrm>
            <a:off x="2574492" y="5966745"/>
            <a:ext cx="7300598" cy="346950"/>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9386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26" presetClass="emph" presetSubtype="0" repeatCount="indefinite" fill="hold" grpId="1" nodeType="withEffect">
                                  <p:stCondLst>
                                    <p:cond delay="0"/>
                                  </p:stCondLst>
                                  <p:endCondLst>
                                    <p:cond evt="onNext" delay="0">
                                      <p:tgtEl>
                                        <p:sldTgt/>
                                      </p:tgtEl>
                                    </p:cond>
                                  </p:endCondLst>
                                  <p:childTnLst>
                                    <p:animEffect transition="out" filter="fade">
                                      <p:cBhvr>
                                        <p:cTn id="18" dur="1000" tmFilter="0, 0; .2, .5; .8, .5; 1, 0"/>
                                        <p:tgtEl>
                                          <p:spTgt spid="11"/>
                                        </p:tgtEl>
                                      </p:cBhvr>
                                    </p:animEffect>
                                    <p:animScale>
                                      <p:cBhvr>
                                        <p:cTn id="19" dur="500" autoRev="1" fill="hold"/>
                                        <p:tgtEl>
                                          <p:spTgt spid="11"/>
                                        </p:tgtEl>
                                      </p:cBhvr>
                                      <p:by x="105000" y="105000"/>
                                    </p:animScale>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26" presetClass="emph" presetSubtype="0" repeatCount="indefinite" fill="hold" grpId="1" nodeType="withEffect">
                                  <p:stCondLst>
                                    <p:cond delay="0"/>
                                  </p:stCondLst>
                                  <p:endCondLst>
                                    <p:cond evt="onNext" delay="0">
                                      <p:tgtEl>
                                        <p:sldTgt/>
                                      </p:tgtEl>
                                    </p:cond>
                                  </p:endCondLst>
                                  <p:childTnLst>
                                    <p:animEffect transition="out" filter="fade">
                                      <p:cBhvr>
                                        <p:cTn id="42" dur="1000" tmFilter="0, 0; .2, .5; .8, .5; 1, 0"/>
                                        <p:tgtEl>
                                          <p:spTgt spid="13"/>
                                        </p:tgtEl>
                                      </p:cBhvr>
                                    </p:animEffect>
                                    <p:animScale>
                                      <p:cBhvr>
                                        <p:cTn id="43" dur="500" autoRev="1" fill="hold"/>
                                        <p:tgtEl>
                                          <p:spTgt spid="13"/>
                                        </p:tgtEl>
                                      </p:cBhvr>
                                      <p:by x="105000" y="105000"/>
                                    </p:animScale>
                                  </p:childTnLst>
                                </p:cTn>
                              </p:par>
                              <p:par>
                                <p:cTn id="44" presetID="1" presetClass="entr" presetSubtype="0" fill="hold" grpId="0" nodeType="withEffect">
                                  <p:stCondLst>
                                    <p:cond delay="0"/>
                                  </p:stCondLst>
                                  <p:iterate type="lt">
                                    <p:tmAbs val="0"/>
                                  </p:iterate>
                                  <p:childTnLst>
                                    <p:set>
                                      <p:cBhvr>
                                        <p:cTn id="45" dur="1" fill="hold">
                                          <p:stCondLst>
                                            <p:cond delay="0"/>
                                          </p:stCondLst>
                                        </p:cTn>
                                        <p:tgtEl>
                                          <p:spTgt spid="14"/>
                                        </p:tgtEl>
                                        <p:attrNameLst>
                                          <p:attrName>style.visibility</p:attrName>
                                        </p:attrNameLst>
                                      </p:cBhvr>
                                      <p:to>
                                        <p:strVal val="visible"/>
                                      </p:to>
                                    </p:set>
                                  </p:childTnLst>
                                </p:cTn>
                              </p:par>
                              <p:par>
                                <p:cTn id="46" presetID="27" presetClass="emph" presetSubtype="0" repeatCount="indefinite" fill="remove" grpId="1" nodeType="withEffect">
                                  <p:stCondLst>
                                    <p:cond delay="0"/>
                                  </p:stCondLst>
                                  <p:endCondLst>
                                    <p:cond evt="onNext" delay="0">
                                      <p:tgtEl>
                                        <p:sldTgt/>
                                      </p:tgtEl>
                                    </p:cond>
                                  </p:endCondLst>
                                  <p:iterate type="lt">
                                    <p:tmPct val="0"/>
                                  </p:iterate>
                                  <p:childTnLst>
                                    <p:animClr clrSpc="rgb" dir="cw">
                                      <p:cBhvr override="childStyle">
                                        <p:cTn id="47" dur="500" autoRev="1" fill="remove"/>
                                        <p:tgtEl>
                                          <p:spTgt spid="14"/>
                                        </p:tgtEl>
                                        <p:attrNameLst>
                                          <p:attrName>style.color</p:attrName>
                                        </p:attrNameLst>
                                      </p:cBhvr>
                                      <p:to>
                                        <a:schemeClr val="bg1"/>
                                      </p:to>
                                    </p:animClr>
                                    <p:animClr clrSpc="rgb" dir="cw">
                                      <p:cBhvr>
                                        <p:cTn id="48" dur="500" autoRev="1" fill="remove"/>
                                        <p:tgtEl>
                                          <p:spTgt spid="14"/>
                                        </p:tgtEl>
                                        <p:attrNameLst>
                                          <p:attrName>fillcolor</p:attrName>
                                        </p:attrNameLst>
                                      </p:cBhvr>
                                      <p:to>
                                        <a:schemeClr val="bg1"/>
                                      </p:to>
                                    </p:animClr>
                                    <p:set>
                                      <p:cBhvr>
                                        <p:cTn id="49" dur="500" autoRev="1" fill="remove"/>
                                        <p:tgtEl>
                                          <p:spTgt spid="14"/>
                                        </p:tgtEl>
                                        <p:attrNameLst>
                                          <p:attrName>fill.type</p:attrName>
                                        </p:attrNameLst>
                                      </p:cBhvr>
                                      <p:to>
                                        <p:strVal val="solid"/>
                                      </p:to>
                                    </p:set>
                                    <p:set>
                                      <p:cBhvr>
                                        <p:cTn id="50" dur="500" autoRev="1" fill="remove"/>
                                        <p:tgtEl>
                                          <p:spTgt spid="14"/>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4" grpId="0" animBg="1"/>
      <p:bldP spid="14" grpId="1" animBg="1"/>
      <p:bldP spid="11" grpId="0" animBg="1"/>
      <p:bldP spid="11" grpId="1" animBg="1"/>
      <p:bldP spid="13" grpId="0" animBg="1"/>
      <p:bldP spid="13" grpId="1" animBg="1"/>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3DA3-D500-4AFC-91FC-5086A3B97133}"/>
              </a:ext>
            </a:extLst>
          </p:cNvPr>
          <p:cNvSpPr>
            <a:spLocks noGrp="1"/>
          </p:cNvSpPr>
          <p:nvPr>
            <p:ph type="title"/>
          </p:nvPr>
        </p:nvSpPr>
        <p:spPr/>
        <p:txBody>
          <a:bodyPr/>
          <a:lstStyle/>
          <a:p>
            <a:r>
              <a:rPr lang="en-US" dirty="0"/>
              <a:t>Example of Grant and Revoke (Conti…)</a:t>
            </a:r>
          </a:p>
        </p:txBody>
      </p:sp>
      <p:sp>
        <p:nvSpPr>
          <p:cNvPr id="3" name="Content Placeholder 2">
            <a:extLst>
              <a:ext uri="{FF2B5EF4-FFF2-40B4-BE49-F238E27FC236}">
                <a16:creationId xmlns:a16="http://schemas.microsoft.com/office/drawing/2014/main" id="{2E66B886-B5AE-4B83-B8BA-488339663786}"/>
              </a:ext>
            </a:extLst>
          </p:cNvPr>
          <p:cNvSpPr>
            <a:spLocks noGrp="1"/>
          </p:cNvSpPr>
          <p:nvPr>
            <p:ph idx="1"/>
          </p:nvPr>
        </p:nvSpPr>
        <p:spPr/>
        <p:txBody>
          <a:bodyPr/>
          <a:lstStyle/>
          <a:p>
            <a:r>
              <a:rPr lang="en-US" dirty="0"/>
              <a:t>Step 7: After that </a:t>
            </a:r>
            <a:r>
              <a:rPr lang="en-US" b="1" dirty="0"/>
              <a:t>disconnect</a:t>
            </a:r>
            <a:r>
              <a:rPr lang="en-US" dirty="0"/>
              <a:t> from the current SQL SERVER user and </a:t>
            </a:r>
            <a:r>
              <a:rPr lang="en-US" b="1" dirty="0"/>
              <a:t>Connect</a:t>
            </a:r>
            <a:r>
              <a:rPr lang="en-US" dirty="0"/>
              <a:t> to the main </a:t>
            </a:r>
            <a:r>
              <a:rPr lang="en-US" b="1" dirty="0"/>
              <a:t>administrative</a:t>
            </a:r>
            <a:r>
              <a:rPr lang="en-US" dirty="0"/>
              <a:t> server;</a:t>
            </a:r>
          </a:p>
          <a:p>
            <a:r>
              <a:rPr lang="en-US" dirty="0"/>
              <a:t>Step 8: Now take </a:t>
            </a:r>
            <a:r>
              <a:rPr lang="en-US" b="1" dirty="0"/>
              <a:t>privileges</a:t>
            </a:r>
            <a:r>
              <a:rPr lang="en-US" dirty="0"/>
              <a:t> from user  TESTUSER; </a:t>
            </a:r>
          </a:p>
          <a:p>
            <a:endParaRPr lang="en-US" dirty="0"/>
          </a:p>
          <a:p>
            <a:endParaRPr lang="en-US" dirty="0"/>
          </a:p>
          <a:p>
            <a:endParaRPr lang="en-US" dirty="0"/>
          </a:p>
          <a:p>
            <a:pPr marL="0" indent="0">
              <a:buNone/>
            </a:pPr>
            <a:endParaRPr lang="en-US" dirty="0"/>
          </a:p>
          <a:p>
            <a:r>
              <a:rPr lang="en-US" dirty="0"/>
              <a:t>Step 9: </a:t>
            </a:r>
            <a:r>
              <a:rPr lang="en-US" b="1" dirty="0"/>
              <a:t>Disconnect</a:t>
            </a:r>
            <a:r>
              <a:rPr lang="en-US" dirty="0"/>
              <a:t> from the SQL Server admin and </a:t>
            </a:r>
            <a:r>
              <a:rPr lang="en-US" b="1" dirty="0"/>
              <a:t>connect</a:t>
            </a:r>
            <a:r>
              <a:rPr lang="en-US" dirty="0"/>
              <a:t> to DBMS2;</a:t>
            </a:r>
          </a:p>
          <a:p>
            <a:pPr marL="0" indent="0">
              <a:buNone/>
            </a:pPr>
            <a:endParaRPr lang="en-US" dirty="0"/>
          </a:p>
        </p:txBody>
      </p:sp>
      <p:sp>
        <p:nvSpPr>
          <p:cNvPr id="16" name="TextBox 15">
            <a:extLst>
              <a:ext uri="{FF2B5EF4-FFF2-40B4-BE49-F238E27FC236}">
                <a16:creationId xmlns:a16="http://schemas.microsoft.com/office/drawing/2014/main" id="{0728D09B-E963-4FC4-9FBD-6D6C719FF963}"/>
              </a:ext>
            </a:extLst>
          </p:cNvPr>
          <p:cNvSpPr txBox="1"/>
          <p:nvPr/>
        </p:nvSpPr>
        <p:spPr>
          <a:xfrm>
            <a:off x="1416676" y="2183079"/>
            <a:ext cx="1030310" cy="400110"/>
          </a:xfrm>
          <a:prstGeom prst="rect">
            <a:avLst/>
          </a:prstGeom>
          <a:noFill/>
        </p:spPr>
        <p:txBody>
          <a:bodyPr wrap="square" rtlCol="0">
            <a:spAutoFit/>
          </a:bodyPr>
          <a:lstStyle/>
          <a:p>
            <a:r>
              <a:rPr lang="en-US" sz="2000" b="1" dirty="0">
                <a:solidFill>
                  <a:schemeClr val="tx2"/>
                </a:solidFill>
              </a:rPr>
              <a:t>REVOKE </a:t>
            </a:r>
          </a:p>
        </p:txBody>
      </p:sp>
      <p:sp>
        <p:nvSpPr>
          <p:cNvPr id="17" name="TextBox 16">
            <a:extLst>
              <a:ext uri="{FF2B5EF4-FFF2-40B4-BE49-F238E27FC236}">
                <a16:creationId xmlns:a16="http://schemas.microsoft.com/office/drawing/2014/main" id="{8EDBDA24-9929-4046-962E-F8FAC2AEDED7}"/>
              </a:ext>
            </a:extLst>
          </p:cNvPr>
          <p:cNvSpPr txBox="1"/>
          <p:nvPr/>
        </p:nvSpPr>
        <p:spPr>
          <a:xfrm>
            <a:off x="6231497" y="2183079"/>
            <a:ext cx="813247" cy="400110"/>
          </a:xfrm>
          <a:prstGeom prst="rect">
            <a:avLst/>
          </a:prstGeom>
          <a:noFill/>
        </p:spPr>
        <p:txBody>
          <a:bodyPr wrap="square" rtlCol="0">
            <a:spAutoFit/>
          </a:bodyPr>
          <a:lstStyle/>
          <a:p>
            <a:r>
              <a:rPr lang="en-US" sz="2000" b="1" dirty="0">
                <a:solidFill>
                  <a:schemeClr val="tx2"/>
                </a:solidFill>
              </a:rPr>
              <a:t>FROM</a:t>
            </a:r>
          </a:p>
        </p:txBody>
      </p:sp>
      <p:sp>
        <p:nvSpPr>
          <p:cNvPr id="18" name="TextBox 17">
            <a:extLst>
              <a:ext uri="{FF2B5EF4-FFF2-40B4-BE49-F238E27FC236}">
                <a16:creationId xmlns:a16="http://schemas.microsoft.com/office/drawing/2014/main" id="{09E4D2CB-4931-4707-875D-A46C16841BDE}"/>
              </a:ext>
            </a:extLst>
          </p:cNvPr>
          <p:cNvSpPr txBox="1"/>
          <p:nvPr/>
        </p:nvSpPr>
        <p:spPr>
          <a:xfrm>
            <a:off x="4250028" y="2183079"/>
            <a:ext cx="515155" cy="400110"/>
          </a:xfrm>
          <a:prstGeom prst="rect">
            <a:avLst/>
          </a:prstGeom>
          <a:noFill/>
        </p:spPr>
        <p:txBody>
          <a:bodyPr wrap="square" rtlCol="0">
            <a:spAutoFit/>
          </a:bodyPr>
          <a:lstStyle/>
          <a:p>
            <a:r>
              <a:rPr lang="en-US" sz="2000" b="1" dirty="0">
                <a:solidFill>
                  <a:schemeClr val="tx2"/>
                </a:solidFill>
              </a:rPr>
              <a:t>ON </a:t>
            </a:r>
          </a:p>
        </p:txBody>
      </p:sp>
      <p:sp>
        <p:nvSpPr>
          <p:cNvPr id="19" name="TextBox 18">
            <a:extLst>
              <a:ext uri="{FF2B5EF4-FFF2-40B4-BE49-F238E27FC236}">
                <a16:creationId xmlns:a16="http://schemas.microsoft.com/office/drawing/2014/main" id="{F6631FB3-0CD4-434E-A536-9E31465B4F47}"/>
              </a:ext>
            </a:extLst>
          </p:cNvPr>
          <p:cNvSpPr txBox="1"/>
          <p:nvPr/>
        </p:nvSpPr>
        <p:spPr>
          <a:xfrm>
            <a:off x="2446986" y="2183079"/>
            <a:ext cx="1803042" cy="400110"/>
          </a:xfrm>
          <a:prstGeom prst="rect">
            <a:avLst/>
          </a:prstGeom>
          <a:noFill/>
        </p:spPr>
        <p:txBody>
          <a:bodyPr wrap="square" rtlCol="0">
            <a:spAutoFit/>
          </a:bodyPr>
          <a:lstStyle/>
          <a:p>
            <a:r>
              <a:rPr lang="en-US" sz="2000" b="1" i="1" dirty="0">
                <a:solidFill>
                  <a:srgbClr val="C00000"/>
                </a:solidFill>
              </a:rPr>
              <a:t>INSERT,SELECT</a:t>
            </a:r>
          </a:p>
        </p:txBody>
      </p:sp>
      <p:sp>
        <p:nvSpPr>
          <p:cNvPr id="20" name="TextBox 19">
            <a:extLst>
              <a:ext uri="{FF2B5EF4-FFF2-40B4-BE49-F238E27FC236}">
                <a16:creationId xmlns:a16="http://schemas.microsoft.com/office/drawing/2014/main" id="{EB35E63B-7147-438B-A2B3-A267C1E93AF3}"/>
              </a:ext>
            </a:extLst>
          </p:cNvPr>
          <p:cNvSpPr txBox="1"/>
          <p:nvPr/>
        </p:nvSpPr>
        <p:spPr>
          <a:xfrm>
            <a:off x="4765182" y="2183079"/>
            <a:ext cx="1545466" cy="400110"/>
          </a:xfrm>
          <a:prstGeom prst="rect">
            <a:avLst/>
          </a:prstGeom>
          <a:noFill/>
        </p:spPr>
        <p:txBody>
          <a:bodyPr wrap="square" rtlCol="0">
            <a:spAutoFit/>
          </a:bodyPr>
          <a:lstStyle/>
          <a:p>
            <a:r>
              <a:rPr lang="en-US" sz="2000" b="1" i="1" dirty="0" err="1">
                <a:solidFill>
                  <a:srgbClr val="C00000"/>
                </a:solidFill>
              </a:rPr>
              <a:t>bank_master</a:t>
            </a:r>
            <a:endParaRPr lang="en-US" sz="2000" b="1" i="1" dirty="0">
              <a:solidFill>
                <a:srgbClr val="C00000"/>
              </a:solidFill>
            </a:endParaRPr>
          </a:p>
        </p:txBody>
      </p:sp>
      <p:sp>
        <p:nvSpPr>
          <p:cNvPr id="21" name="TextBox 20">
            <a:extLst>
              <a:ext uri="{FF2B5EF4-FFF2-40B4-BE49-F238E27FC236}">
                <a16:creationId xmlns:a16="http://schemas.microsoft.com/office/drawing/2014/main" id="{204B2661-692A-40C9-8747-834101B5A92A}"/>
              </a:ext>
            </a:extLst>
          </p:cNvPr>
          <p:cNvSpPr txBox="1"/>
          <p:nvPr/>
        </p:nvSpPr>
        <p:spPr>
          <a:xfrm>
            <a:off x="7044744" y="2183079"/>
            <a:ext cx="1396214" cy="400110"/>
          </a:xfrm>
          <a:prstGeom prst="rect">
            <a:avLst/>
          </a:prstGeom>
          <a:noFill/>
        </p:spPr>
        <p:txBody>
          <a:bodyPr wrap="square" rtlCol="0">
            <a:spAutoFit/>
          </a:bodyPr>
          <a:lstStyle/>
          <a:p>
            <a:r>
              <a:rPr lang="en-US" sz="2000" b="1" i="1" dirty="0">
                <a:solidFill>
                  <a:srgbClr val="C00000"/>
                </a:solidFill>
              </a:rPr>
              <a:t>TESTUSER;</a:t>
            </a:r>
          </a:p>
        </p:txBody>
      </p:sp>
      <p:pic>
        <p:nvPicPr>
          <p:cNvPr id="5" name="Picture 4">
            <a:extLst>
              <a:ext uri="{FF2B5EF4-FFF2-40B4-BE49-F238E27FC236}">
                <a16:creationId xmlns:a16="http://schemas.microsoft.com/office/drawing/2014/main" id="{621D8748-ABB3-4C01-875B-9A128B01A634}"/>
              </a:ext>
            </a:extLst>
          </p:cNvPr>
          <p:cNvPicPr>
            <a:picLocks noChangeAspect="1"/>
          </p:cNvPicPr>
          <p:nvPr/>
        </p:nvPicPr>
        <p:blipFill>
          <a:blip r:embed="rId2"/>
          <a:stretch>
            <a:fillRect/>
          </a:stretch>
        </p:blipFill>
        <p:spPr>
          <a:xfrm>
            <a:off x="4718028" y="4276432"/>
            <a:ext cx="2923906" cy="2178596"/>
          </a:xfrm>
          <a:prstGeom prst="rect">
            <a:avLst/>
          </a:prstGeom>
        </p:spPr>
      </p:pic>
      <p:sp>
        <p:nvSpPr>
          <p:cNvPr id="15" name="Rectangle: Rounded Corners 14">
            <a:extLst>
              <a:ext uri="{FF2B5EF4-FFF2-40B4-BE49-F238E27FC236}">
                <a16:creationId xmlns:a16="http://schemas.microsoft.com/office/drawing/2014/main" id="{8CC4DA69-2603-4D32-9710-C8A706A08D6C}"/>
              </a:ext>
            </a:extLst>
          </p:cNvPr>
          <p:cNvSpPr/>
          <p:nvPr/>
        </p:nvSpPr>
        <p:spPr>
          <a:xfrm>
            <a:off x="5158964" y="6173862"/>
            <a:ext cx="652991" cy="29560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ADE15561-33E3-4AE8-8FDF-1AE0FD092A07}"/>
              </a:ext>
            </a:extLst>
          </p:cNvPr>
          <p:cNvPicPr>
            <a:picLocks noChangeAspect="1"/>
          </p:cNvPicPr>
          <p:nvPr/>
        </p:nvPicPr>
        <p:blipFill>
          <a:blip r:embed="rId3"/>
          <a:stretch>
            <a:fillRect/>
          </a:stretch>
        </p:blipFill>
        <p:spPr>
          <a:xfrm>
            <a:off x="1931831" y="2735433"/>
            <a:ext cx="6791325" cy="1057275"/>
          </a:xfrm>
          <a:prstGeom prst="rect">
            <a:avLst/>
          </a:prstGeom>
        </p:spPr>
      </p:pic>
      <p:sp>
        <p:nvSpPr>
          <p:cNvPr id="23" name="Rectangle: Rounded Corners 22">
            <a:extLst>
              <a:ext uri="{FF2B5EF4-FFF2-40B4-BE49-F238E27FC236}">
                <a16:creationId xmlns:a16="http://schemas.microsoft.com/office/drawing/2014/main" id="{6F26D9A3-0AEE-49B8-9518-A1DA97A66132}"/>
              </a:ext>
            </a:extLst>
          </p:cNvPr>
          <p:cNvSpPr/>
          <p:nvPr/>
        </p:nvSpPr>
        <p:spPr>
          <a:xfrm>
            <a:off x="1905810" y="3277569"/>
            <a:ext cx="5203589" cy="600531"/>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5751C6F-99A6-43A1-A11F-89A43796D6E9}"/>
              </a:ext>
            </a:extLst>
          </p:cNvPr>
          <p:cNvPicPr>
            <a:picLocks noChangeAspect="1"/>
          </p:cNvPicPr>
          <p:nvPr/>
        </p:nvPicPr>
        <p:blipFill>
          <a:blip r:embed="rId4"/>
          <a:stretch>
            <a:fillRect/>
          </a:stretch>
        </p:blipFill>
        <p:spPr>
          <a:xfrm>
            <a:off x="2446986" y="2775657"/>
            <a:ext cx="6299547" cy="389892"/>
          </a:xfrm>
          <a:prstGeom prst="rect">
            <a:avLst/>
          </a:prstGeom>
        </p:spPr>
      </p:pic>
    </p:spTree>
    <p:extLst>
      <p:ext uri="{BB962C8B-B14F-4D97-AF65-F5344CB8AC3E}">
        <p14:creationId xmlns:p14="http://schemas.microsoft.com/office/powerpoint/2010/main" val="27015494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26" presetClass="emph" presetSubtype="0" repeatCount="indefinite" fill="hold" grpId="1" nodeType="withEffect">
                                  <p:stCondLst>
                                    <p:cond delay="0"/>
                                  </p:stCondLst>
                                  <p:endCondLst>
                                    <p:cond evt="onNext" delay="0">
                                      <p:tgtEl>
                                        <p:sldTgt/>
                                      </p:tgtEl>
                                    </p:cond>
                                  </p:endCondLst>
                                  <p:childTnLst>
                                    <p:animEffect transition="out" filter="fade">
                                      <p:cBhvr>
                                        <p:cTn id="34" dur="1000" tmFilter="0, 0; .2, .5; .8, .5; 1, 0"/>
                                        <p:tgtEl>
                                          <p:spTgt spid="23"/>
                                        </p:tgtEl>
                                      </p:cBhvr>
                                    </p:animEffect>
                                    <p:animScale>
                                      <p:cBhvr>
                                        <p:cTn id="35" dur="500" autoRev="1" fill="hold"/>
                                        <p:tgtEl>
                                          <p:spTgt spid="23"/>
                                        </p:tgtEl>
                                      </p:cBhvr>
                                      <p:by x="105000" y="105000"/>
                                    </p:animScale>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5"/>
                                        </p:tgtEl>
                                        <p:attrNameLst>
                                          <p:attrName>style.visibility</p:attrName>
                                        </p:attrNameLst>
                                      </p:cBhvr>
                                      <p:to>
                                        <p:strVal val="visible"/>
                                      </p:to>
                                    </p:set>
                                  </p:childTnLst>
                                </p:cTn>
                              </p:par>
                              <p:par>
                                <p:cTn id="46" presetID="26" presetClass="emph" presetSubtype="0" repeatCount="indefinite" fill="hold" grpId="1" nodeType="withEffect">
                                  <p:stCondLst>
                                    <p:cond delay="0"/>
                                  </p:stCondLst>
                                  <p:endCondLst>
                                    <p:cond evt="onNext" delay="0">
                                      <p:tgtEl>
                                        <p:sldTgt/>
                                      </p:tgtEl>
                                    </p:cond>
                                  </p:endCondLst>
                                  <p:childTnLst>
                                    <p:animEffect transition="out" filter="fade">
                                      <p:cBhvr>
                                        <p:cTn id="47" dur="1000" tmFilter="0, 0; .2, .5; .8, .5; 1, 0"/>
                                        <p:tgtEl>
                                          <p:spTgt spid="15"/>
                                        </p:tgtEl>
                                      </p:cBhvr>
                                    </p:animEffect>
                                    <p:animScale>
                                      <p:cBhvr>
                                        <p:cTn id="48" dur="50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p:bldP spid="17" grpId="0"/>
      <p:bldP spid="18" grpId="0"/>
      <p:bldP spid="19" grpId="0"/>
      <p:bldP spid="20" grpId="0"/>
      <p:bldP spid="21" grpId="0"/>
      <p:bldP spid="15" grpId="0" animBg="1"/>
      <p:bldP spid="15" grpId="1" animBg="1"/>
      <p:bldP spid="23" grpId="0" animBg="1"/>
      <p:bldP spid="23" grpId="1" animBg="1"/>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C3DA3-D500-4AFC-91FC-5086A3B97133}"/>
              </a:ext>
            </a:extLst>
          </p:cNvPr>
          <p:cNvSpPr>
            <a:spLocks noGrp="1"/>
          </p:cNvSpPr>
          <p:nvPr>
            <p:ph type="title"/>
          </p:nvPr>
        </p:nvSpPr>
        <p:spPr/>
        <p:txBody>
          <a:bodyPr/>
          <a:lstStyle/>
          <a:p>
            <a:r>
              <a:rPr lang="en-US" dirty="0"/>
              <a:t>Example of Grant and Revoke (Conti…)</a:t>
            </a:r>
          </a:p>
        </p:txBody>
      </p:sp>
      <p:sp>
        <p:nvSpPr>
          <p:cNvPr id="3" name="Content Placeholder 2">
            <a:extLst>
              <a:ext uri="{FF2B5EF4-FFF2-40B4-BE49-F238E27FC236}">
                <a16:creationId xmlns:a16="http://schemas.microsoft.com/office/drawing/2014/main" id="{2E66B886-B5AE-4B83-B8BA-488339663786}"/>
              </a:ext>
            </a:extLst>
          </p:cNvPr>
          <p:cNvSpPr>
            <a:spLocks noGrp="1"/>
          </p:cNvSpPr>
          <p:nvPr>
            <p:ph idx="1"/>
          </p:nvPr>
        </p:nvSpPr>
        <p:spPr/>
        <p:txBody>
          <a:bodyPr/>
          <a:lstStyle/>
          <a:p>
            <a:r>
              <a:rPr lang="en-US" dirty="0"/>
              <a:t>Step 10: Now try to </a:t>
            </a:r>
            <a:r>
              <a:rPr lang="en-US" b="1" dirty="0"/>
              <a:t>fetch</a:t>
            </a:r>
            <a:r>
              <a:rPr lang="en-US" dirty="0"/>
              <a:t> the table bank_detail from DBMS2’s login </a:t>
            </a:r>
          </a:p>
          <a:p>
            <a:pPr marL="0" indent="0">
              <a:buNone/>
            </a:pPr>
            <a:endParaRPr lang="en-US" dirty="0"/>
          </a:p>
          <a:p>
            <a:endParaRPr lang="en-US" dirty="0"/>
          </a:p>
          <a:p>
            <a:endParaRPr lang="en-US" dirty="0"/>
          </a:p>
          <a:p>
            <a:pPr marL="0" indent="0">
              <a:buNone/>
            </a:pPr>
            <a:endParaRPr lang="en-US" dirty="0"/>
          </a:p>
        </p:txBody>
      </p:sp>
      <p:sp>
        <p:nvSpPr>
          <p:cNvPr id="26" name="TextBox 25">
            <a:extLst>
              <a:ext uri="{FF2B5EF4-FFF2-40B4-BE49-F238E27FC236}">
                <a16:creationId xmlns:a16="http://schemas.microsoft.com/office/drawing/2014/main" id="{EE90D829-ED56-4DBD-ADBE-B05ED07C3BE0}"/>
              </a:ext>
            </a:extLst>
          </p:cNvPr>
          <p:cNvSpPr txBox="1"/>
          <p:nvPr/>
        </p:nvSpPr>
        <p:spPr>
          <a:xfrm>
            <a:off x="1454813" y="1415643"/>
            <a:ext cx="5743978" cy="369332"/>
          </a:xfrm>
          <a:prstGeom prst="rect">
            <a:avLst/>
          </a:prstGeom>
          <a:noFill/>
        </p:spPr>
        <p:txBody>
          <a:bodyPr wrap="square" rtlCol="0">
            <a:spAutoFit/>
          </a:bodyPr>
          <a:lstStyle/>
          <a:p>
            <a:r>
              <a:rPr lang="en-US" b="1" dirty="0">
                <a:solidFill>
                  <a:schemeClr val="tx2"/>
                </a:solidFill>
              </a:rPr>
              <a:t>SELECT   *   FROM</a:t>
            </a:r>
            <a:r>
              <a:rPr lang="en-US" b="1" dirty="0"/>
              <a:t>   </a:t>
            </a:r>
            <a:r>
              <a:rPr lang="en-US" b="1" dirty="0" err="1">
                <a:solidFill>
                  <a:srgbClr val="C00000"/>
                </a:solidFill>
              </a:rPr>
              <a:t>bank_master</a:t>
            </a:r>
            <a:r>
              <a:rPr lang="en-US" b="1" dirty="0">
                <a:solidFill>
                  <a:srgbClr val="C00000"/>
                </a:solidFill>
              </a:rPr>
              <a:t> ; </a:t>
            </a:r>
          </a:p>
        </p:txBody>
      </p:sp>
      <p:sp>
        <p:nvSpPr>
          <p:cNvPr id="7" name="Speech Bubble: Oval 8">
            <a:extLst>
              <a:ext uri="{FF2B5EF4-FFF2-40B4-BE49-F238E27FC236}">
                <a16:creationId xmlns:a16="http://schemas.microsoft.com/office/drawing/2014/main" id="{EDACF303-0D4D-47BC-97BE-80550F44AE4F}"/>
              </a:ext>
            </a:extLst>
          </p:cNvPr>
          <p:cNvSpPr/>
          <p:nvPr/>
        </p:nvSpPr>
        <p:spPr>
          <a:xfrm>
            <a:off x="10081566" y="2175601"/>
            <a:ext cx="1532584" cy="594753"/>
          </a:xfrm>
          <a:prstGeom prst="wedgeEllipseCallout">
            <a:avLst>
              <a:gd name="adj1" fmla="val -79621"/>
              <a:gd name="adj2" fmla="val 32343"/>
            </a:avLst>
          </a:prstGeom>
          <a:solidFill>
            <a:schemeClr val="accent6">
              <a:lumMod val="20000"/>
              <a:lumOff val="80000"/>
            </a:schemeClr>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ERROR !!!</a:t>
            </a:r>
          </a:p>
        </p:txBody>
      </p:sp>
      <p:pic>
        <p:nvPicPr>
          <p:cNvPr id="9" name="Picture 8">
            <a:extLst>
              <a:ext uri="{FF2B5EF4-FFF2-40B4-BE49-F238E27FC236}">
                <a16:creationId xmlns:a16="http://schemas.microsoft.com/office/drawing/2014/main" id="{ACED89F9-82A1-4E4E-92FE-B53F061CA57E}"/>
              </a:ext>
            </a:extLst>
          </p:cNvPr>
          <p:cNvPicPr>
            <a:picLocks noChangeAspect="1"/>
          </p:cNvPicPr>
          <p:nvPr/>
        </p:nvPicPr>
        <p:blipFill>
          <a:blip r:embed="rId2"/>
          <a:stretch>
            <a:fillRect/>
          </a:stretch>
        </p:blipFill>
        <p:spPr>
          <a:xfrm>
            <a:off x="1454812" y="2034404"/>
            <a:ext cx="7874925" cy="1076325"/>
          </a:xfrm>
          <a:prstGeom prst="rect">
            <a:avLst/>
          </a:prstGeom>
        </p:spPr>
      </p:pic>
      <p:sp>
        <p:nvSpPr>
          <p:cNvPr id="24" name="Rectangle: Rounded Corners 23">
            <a:extLst>
              <a:ext uri="{FF2B5EF4-FFF2-40B4-BE49-F238E27FC236}">
                <a16:creationId xmlns:a16="http://schemas.microsoft.com/office/drawing/2014/main" id="{786C2855-74EF-4439-A160-E4E9B11664EA}"/>
              </a:ext>
            </a:extLst>
          </p:cNvPr>
          <p:cNvSpPr/>
          <p:nvPr/>
        </p:nvSpPr>
        <p:spPr>
          <a:xfrm>
            <a:off x="1454812" y="2472977"/>
            <a:ext cx="8074951" cy="735949"/>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7074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26" presetClass="emph" presetSubtype="0" repeatCount="indefinite" fill="hold" grpId="1" nodeType="withEffect">
                                  <p:stCondLst>
                                    <p:cond delay="0"/>
                                  </p:stCondLst>
                                  <p:endCondLst>
                                    <p:cond evt="onNext" delay="0">
                                      <p:tgtEl>
                                        <p:sldTgt/>
                                      </p:tgtEl>
                                    </p:cond>
                                  </p:endCondLst>
                                  <p:childTnLst>
                                    <p:animEffect transition="out" filter="fade">
                                      <p:cBhvr>
                                        <p:cTn id="18" dur="1000" tmFilter="0, 0; .2, .5; .8, .5; 1, 0"/>
                                        <p:tgtEl>
                                          <p:spTgt spid="24"/>
                                        </p:tgtEl>
                                      </p:cBhvr>
                                    </p:animEffect>
                                    <p:animScale>
                                      <p:cBhvr>
                                        <p:cTn id="19" dur="500" autoRev="1" fill="hold"/>
                                        <p:tgtEl>
                                          <p:spTgt spid="24"/>
                                        </p:tgtEl>
                                      </p:cBhvr>
                                      <p:by x="105000" y="105000"/>
                                    </p:animScale>
                                  </p:childTnLst>
                                </p:cTn>
                              </p:par>
                              <p:par>
                                <p:cTn id="20" presetID="1" presetClass="entr" presetSubtype="0" fill="hold" grpId="0" nodeType="withEffect">
                                  <p:stCondLst>
                                    <p:cond delay="0"/>
                                  </p:stCondLst>
                                  <p:iterate type="lt">
                                    <p:tmAbs val="0"/>
                                  </p:iterate>
                                  <p:childTnLst>
                                    <p:set>
                                      <p:cBhvr>
                                        <p:cTn id="21" dur="1" fill="hold">
                                          <p:stCondLst>
                                            <p:cond delay="0"/>
                                          </p:stCondLst>
                                        </p:cTn>
                                        <p:tgtEl>
                                          <p:spTgt spid="7"/>
                                        </p:tgtEl>
                                        <p:attrNameLst>
                                          <p:attrName>style.visibility</p:attrName>
                                        </p:attrNameLst>
                                      </p:cBhvr>
                                      <p:to>
                                        <p:strVal val="visible"/>
                                      </p:to>
                                    </p:set>
                                  </p:childTnLst>
                                </p:cTn>
                              </p:par>
                              <p:par>
                                <p:cTn id="22" presetID="27" presetClass="emph" presetSubtype="0" repeatCount="indefinite" fill="remove" grpId="1" nodeType="withEffect">
                                  <p:stCondLst>
                                    <p:cond delay="0"/>
                                  </p:stCondLst>
                                  <p:endCondLst>
                                    <p:cond evt="onNext" delay="0">
                                      <p:tgtEl>
                                        <p:sldTgt/>
                                      </p:tgtEl>
                                    </p:cond>
                                  </p:endCondLst>
                                  <p:iterate type="lt">
                                    <p:tmPct val="0"/>
                                  </p:iterate>
                                  <p:childTnLst>
                                    <p:animClr clrSpc="rgb" dir="cw">
                                      <p:cBhvr override="childStyle">
                                        <p:cTn id="23" dur="500" autoRev="1" fill="remove"/>
                                        <p:tgtEl>
                                          <p:spTgt spid="7"/>
                                        </p:tgtEl>
                                        <p:attrNameLst>
                                          <p:attrName>style.color</p:attrName>
                                        </p:attrNameLst>
                                      </p:cBhvr>
                                      <p:to>
                                        <a:schemeClr val="bg1"/>
                                      </p:to>
                                    </p:animClr>
                                    <p:animClr clrSpc="rgb" dir="cw">
                                      <p:cBhvr>
                                        <p:cTn id="24" dur="500" autoRev="1" fill="remove"/>
                                        <p:tgtEl>
                                          <p:spTgt spid="7"/>
                                        </p:tgtEl>
                                        <p:attrNameLst>
                                          <p:attrName>fillcolor</p:attrName>
                                        </p:attrNameLst>
                                      </p:cBhvr>
                                      <p:to>
                                        <a:schemeClr val="bg1"/>
                                      </p:to>
                                    </p:animClr>
                                    <p:set>
                                      <p:cBhvr>
                                        <p:cTn id="25" dur="500" autoRev="1" fill="remove"/>
                                        <p:tgtEl>
                                          <p:spTgt spid="7"/>
                                        </p:tgtEl>
                                        <p:attrNameLst>
                                          <p:attrName>fill.type</p:attrName>
                                        </p:attrNameLst>
                                      </p:cBhvr>
                                      <p:to>
                                        <p:strVal val="solid"/>
                                      </p:to>
                                    </p:set>
                                    <p:set>
                                      <p:cBhvr>
                                        <p:cTn id="26" dur="500" autoRev="1" fill="remove"/>
                                        <p:tgtEl>
                                          <p:spTgt spid="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7" grpId="0" animBg="1"/>
      <p:bldP spid="7" grpId="1" animBg="1"/>
      <p:bldP spid="24" grpId="0" animBg="1"/>
      <p:bldP spid="24"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Inner Join(Cont..)</a:t>
            </a:r>
            <a:endParaRPr lang="en-US" dirty="0"/>
          </a:p>
        </p:txBody>
      </p:sp>
      <p:sp>
        <p:nvSpPr>
          <p:cNvPr id="4" name="TextBox 3"/>
          <p:cNvSpPr txBox="1"/>
          <p:nvPr/>
        </p:nvSpPr>
        <p:spPr>
          <a:xfrm>
            <a:off x="163527" y="882554"/>
            <a:ext cx="5926372" cy="430887"/>
          </a:xfrm>
          <a:prstGeom prst="rect">
            <a:avLst/>
          </a:prstGeom>
          <a:noFill/>
        </p:spPr>
        <p:txBody>
          <a:bodyPr wrap="square" rtlCol="0">
            <a:spAutoFit/>
          </a:bodyPr>
          <a:lstStyle/>
          <a:p>
            <a:r>
              <a:rPr lang="en-US" sz="2200" b="1" dirty="0">
                <a:solidFill>
                  <a:schemeClr val="accent6">
                    <a:lumMod val="50000"/>
                  </a:schemeClr>
                </a:solidFill>
              </a:rPr>
              <a:t>Inner Join without using Join Keyword</a:t>
            </a:r>
          </a:p>
        </p:txBody>
      </p:sp>
      <p:sp>
        <p:nvSpPr>
          <p:cNvPr id="5" name="TextBox 4">
            <a:extLst>
              <a:ext uri="{FF2B5EF4-FFF2-40B4-BE49-F238E27FC236}">
                <a16:creationId xmlns:a16="http://schemas.microsoft.com/office/drawing/2014/main" id="{2FD20EEF-D223-4734-AD02-09BF56FC9DD2}"/>
              </a:ext>
            </a:extLst>
          </p:cNvPr>
          <p:cNvSpPr txBox="1"/>
          <p:nvPr/>
        </p:nvSpPr>
        <p:spPr>
          <a:xfrm>
            <a:off x="173250" y="1447800"/>
            <a:ext cx="1104900" cy="367400"/>
          </a:xfrm>
          <a:prstGeom prst="rect">
            <a:avLst/>
          </a:prstGeom>
          <a:noFill/>
        </p:spPr>
        <p:txBody>
          <a:bodyPr wrap="square" rtlCol="0">
            <a:spAutoFit/>
          </a:bodyPr>
          <a:lstStyle/>
          <a:p>
            <a:r>
              <a:rPr lang="en-US" b="1" u="sng" dirty="0"/>
              <a:t>Syntax</a:t>
            </a:r>
          </a:p>
        </p:txBody>
      </p:sp>
      <p:sp>
        <p:nvSpPr>
          <p:cNvPr id="6" name="Rectangle 5">
            <a:extLst>
              <a:ext uri="{FF2B5EF4-FFF2-40B4-BE49-F238E27FC236}">
                <a16:creationId xmlns:a16="http://schemas.microsoft.com/office/drawing/2014/main" id="{CF1C6E0B-1E6B-4D28-8181-8DC20DC55EAF}"/>
              </a:ext>
            </a:extLst>
          </p:cNvPr>
          <p:cNvSpPr/>
          <p:nvPr/>
        </p:nvSpPr>
        <p:spPr>
          <a:xfrm>
            <a:off x="310874" y="1935131"/>
            <a:ext cx="5196376" cy="2024531"/>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34824CC4-0605-427F-A656-0300BA360C50}"/>
              </a:ext>
            </a:extLst>
          </p:cNvPr>
          <p:cNvSpPr/>
          <p:nvPr/>
        </p:nvSpPr>
        <p:spPr>
          <a:xfrm>
            <a:off x="380289" y="2175961"/>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8" name="Rectangle 7">
            <a:extLst>
              <a:ext uri="{FF2B5EF4-FFF2-40B4-BE49-F238E27FC236}">
                <a16:creationId xmlns:a16="http://schemas.microsoft.com/office/drawing/2014/main" id="{A5C468B5-316B-4DD3-BF78-F75453AEF8AA}"/>
              </a:ext>
            </a:extLst>
          </p:cNvPr>
          <p:cNvSpPr/>
          <p:nvPr/>
        </p:nvSpPr>
        <p:spPr>
          <a:xfrm>
            <a:off x="1501200" y="2187927"/>
            <a:ext cx="1143861" cy="44523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Columns</a:t>
            </a:r>
            <a:endParaRPr lang="en-US" dirty="0">
              <a:solidFill>
                <a:srgbClr val="808080"/>
              </a:solidFill>
            </a:endParaRPr>
          </a:p>
        </p:txBody>
      </p:sp>
      <p:sp>
        <p:nvSpPr>
          <p:cNvPr id="9" name="Rectangle 8">
            <a:extLst>
              <a:ext uri="{FF2B5EF4-FFF2-40B4-BE49-F238E27FC236}">
                <a16:creationId xmlns:a16="http://schemas.microsoft.com/office/drawing/2014/main" id="{5DE4DB15-052C-40AC-87F3-9CF0B46A7267}"/>
              </a:ext>
            </a:extLst>
          </p:cNvPr>
          <p:cNvSpPr/>
          <p:nvPr/>
        </p:nvSpPr>
        <p:spPr>
          <a:xfrm>
            <a:off x="380289" y="2763409"/>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0" name="Rectangle 9">
            <a:extLst>
              <a:ext uri="{FF2B5EF4-FFF2-40B4-BE49-F238E27FC236}">
                <a16:creationId xmlns:a16="http://schemas.microsoft.com/office/drawing/2014/main" id="{4B268D00-D63D-4217-9F5F-045679F295C8}"/>
              </a:ext>
            </a:extLst>
          </p:cNvPr>
          <p:cNvSpPr/>
          <p:nvPr/>
        </p:nvSpPr>
        <p:spPr>
          <a:xfrm>
            <a:off x="1501199" y="2757579"/>
            <a:ext cx="104661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 </a:t>
            </a:r>
            <a:endParaRPr lang="en-US" dirty="0"/>
          </a:p>
        </p:txBody>
      </p:sp>
      <p:sp>
        <p:nvSpPr>
          <p:cNvPr id="11" name="Rectangle 10">
            <a:extLst>
              <a:ext uri="{FF2B5EF4-FFF2-40B4-BE49-F238E27FC236}">
                <a16:creationId xmlns:a16="http://schemas.microsoft.com/office/drawing/2014/main" id="{84B2D358-5A31-4FD4-9CDF-99532CD1939B}"/>
              </a:ext>
            </a:extLst>
          </p:cNvPr>
          <p:cNvSpPr/>
          <p:nvPr/>
        </p:nvSpPr>
        <p:spPr>
          <a:xfrm>
            <a:off x="1501200" y="3319376"/>
            <a:ext cx="305355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Table1.column</a:t>
            </a:r>
            <a:r>
              <a:rPr lang="en-IN" dirty="0">
                <a:solidFill>
                  <a:srgbClr val="808080"/>
                </a:solidFill>
              </a:rPr>
              <a:t>=</a:t>
            </a:r>
            <a:r>
              <a:rPr lang="en-IN" dirty="0"/>
              <a:t>Table2.column</a:t>
            </a:r>
            <a:endParaRPr lang="en-US" dirty="0"/>
          </a:p>
        </p:txBody>
      </p:sp>
      <p:sp>
        <p:nvSpPr>
          <p:cNvPr id="12" name="Rectangle 11">
            <a:extLst>
              <a:ext uri="{FF2B5EF4-FFF2-40B4-BE49-F238E27FC236}">
                <a16:creationId xmlns:a16="http://schemas.microsoft.com/office/drawing/2014/main" id="{5CECE4F6-28FE-4FB1-AD42-C63ADD560AEE}"/>
              </a:ext>
            </a:extLst>
          </p:cNvPr>
          <p:cNvSpPr/>
          <p:nvPr/>
        </p:nvSpPr>
        <p:spPr>
          <a:xfrm>
            <a:off x="380289" y="3319376"/>
            <a:ext cx="99031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WHERE</a:t>
            </a:r>
          </a:p>
        </p:txBody>
      </p:sp>
      <p:sp>
        <p:nvSpPr>
          <p:cNvPr id="13" name="Rectangle 12">
            <a:extLst>
              <a:ext uri="{FF2B5EF4-FFF2-40B4-BE49-F238E27FC236}">
                <a16:creationId xmlns:a16="http://schemas.microsoft.com/office/drawing/2014/main" id="{C8A2C189-7003-4AE4-B529-0CD467BA6A46}"/>
              </a:ext>
            </a:extLst>
          </p:cNvPr>
          <p:cNvSpPr/>
          <p:nvPr/>
        </p:nvSpPr>
        <p:spPr>
          <a:xfrm>
            <a:off x="4657632" y="3319376"/>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14" name="Rectangle 13">
            <a:extLst>
              <a:ext uri="{FF2B5EF4-FFF2-40B4-BE49-F238E27FC236}">
                <a16:creationId xmlns:a16="http://schemas.microsoft.com/office/drawing/2014/main" id="{CB71A2F5-8C77-40D0-9E52-B21BE7D8D898}"/>
              </a:ext>
            </a:extLst>
          </p:cNvPr>
          <p:cNvSpPr/>
          <p:nvPr/>
        </p:nvSpPr>
        <p:spPr>
          <a:xfrm>
            <a:off x="2655706" y="2756405"/>
            <a:ext cx="401247" cy="45837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sp>
        <p:nvSpPr>
          <p:cNvPr id="15" name="Rectangle 14">
            <a:extLst>
              <a:ext uri="{FF2B5EF4-FFF2-40B4-BE49-F238E27FC236}">
                <a16:creationId xmlns:a16="http://schemas.microsoft.com/office/drawing/2014/main" id="{8BE94BDD-3E25-4EC8-BEDF-4CE73512C76E}"/>
              </a:ext>
            </a:extLst>
          </p:cNvPr>
          <p:cNvSpPr/>
          <p:nvPr/>
        </p:nvSpPr>
        <p:spPr>
          <a:xfrm>
            <a:off x="3186887" y="2752164"/>
            <a:ext cx="9641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
        <p:nvSpPr>
          <p:cNvPr id="19" name="TextBox 18">
            <a:extLst>
              <a:ext uri="{FF2B5EF4-FFF2-40B4-BE49-F238E27FC236}">
                <a16:creationId xmlns:a16="http://schemas.microsoft.com/office/drawing/2014/main" id="{754A686E-485E-4ACC-9A96-A9643AA57945}"/>
              </a:ext>
            </a:extLst>
          </p:cNvPr>
          <p:cNvSpPr txBox="1"/>
          <p:nvPr/>
        </p:nvSpPr>
        <p:spPr>
          <a:xfrm>
            <a:off x="238172" y="4081157"/>
            <a:ext cx="1080000" cy="369332"/>
          </a:xfrm>
          <a:prstGeom prst="rect">
            <a:avLst/>
          </a:prstGeom>
          <a:noFill/>
        </p:spPr>
        <p:txBody>
          <a:bodyPr wrap="square" rtlCol="0">
            <a:spAutoFit/>
          </a:bodyPr>
          <a:lstStyle/>
          <a:p>
            <a:r>
              <a:rPr lang="en-US" b="1" u="sng" dirty="0"/>
              <a:t>Example</a:t>
            </a:r>
          </a:p>
        </p:txBody>
      </p:sp>
      <p:sp>
        <p:nvSpPr>
          <p:cNvPr id="33" name="Rectangle 32">
            <a:extLst>
              <a:ext uri="{FF2B5EF4-FFF2-40B4-BE49-F238E27FC236}">
                <a16:creationId xmlns:a16="http://schemas.microsoft.com/office/drawing/2014/main" id="{F4FBF2CC-FE52-4AA7-8A3C-D4B497C47F6E}"/>
              </a:ext>
            </a:extLst>
          </p:cNvPr>
          <p:cNvSpPr/>
          <p:nvPr/>
        </p:nvSpPr>
        <p:spPr>
          <a:xfrm>
            <a:off x="253724" y="4468666"/>
            <a:ext cx="5310676" cy="2024531"/>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11EDCEBC-D930-42DD-A8F4-4D3D32BDF855}"/>
              </a:ext>
            </a:extLst>
          </p:cNvPr>
          <p:cNvSpPr/>
          <p:nvPr/>
        </p:nvSpPr>
        <p:spPr>
          <a:xfrm>
            <a:off x="331246" y="4666226"/>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35" name="Rectangle 34">
            <a:extLst>
              <a:ext uri="{FF2B5EF4-FFF2-40B4-BE49-F238E27FC236}">
                <a16:creationId xmlns:a16="http://schemas.microsoft.com/office/drawing/2014/main" id="{748676C7-5400-4F89-891E-4A59B72C70DA}"/>
              </a:ext>
            </a:extLst>
          </p:cNvPr>
          <p:cNvSpPr/>
          <p:nvPr/>
        </p:nvSpPr>
        <p:spPr>
          <a:xfrm>
            <a:off x="331246" y="5253674"/>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36" name="Rectangle 35">
            <a:extLst>
              <a:ext uri="{FF2B5EF4-FFF2-40B4-BE49-F238E27FC236}">
                <a16:creationId xmlns:a16="http://schemas.microsoft.com/office/drawing/2014/main" id="{FD117634-D795-4880-BB4F-B0CCE07D1602}"/>
              </a:ext>
            </a:extLst>
          </p:cNvPr>
          <p:cNvSpPr/>
          <p:nvPr/>
        </p:nvSpPr>
        <p:spPr>
          <a:xfrm>
            <a:off x="1452156" y="5247844"/>
            <a:ext cx="130000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 S</a:t>
            </a:r>
            <a:endParaRPr lang="en-US" dirty="0"/>
          </a:p>
        </p:txBody>
      </p:sp>
      <p:sp>
        <p:nvSpPr>
          <p:cNvPr id="37" name="Rectangle 36">
            <a:extLst>
              <a:ext uri="{FF2B5EF4-FFF2-40B4-BE49-F238E27FC236}">
                <a16:creationId xmlns:a16="http://schemas.microsoft.com/office/drawing/2014/main" id="{AFF5EFD7-63A9-4790-B1B1-5B382CC1D7F5}"/>
              </a:ext>
            </a:extLst>
          </p:cNvPr>
          <p:cNvSpPr/>
          <p:nvPr/>
        </p:nvSpPr>
        <p:spPr>
          <a:xfrm>
            <a:off x="1452157" y="5829461"/>
            <a:ext cx="2620732"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38" name="Rectangle 37">
            <a:extLst>
              <a:ext uri="{FF2B5EF4-FFF2-40B4-BE49-F238E27FC236}">
                <a16:creationId xmlns:a16="http://schemas.microsoft.com/office/drawing/2014/main" id="{25DC0AC7-91EE-4BD9-885A-99AB3721047F}"/>
              </a:ext>
            </a:extLst>
          </p:cNvPr>
          <p:cNvSpPr/>
          <p:nvPr/>
        </p:nvSpPr>
        <p:spPr>
          <a:xfrm>
            <a:off x="331246" y="5809641"/>
            <a:ext cx="99031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WHERE</a:t>
            </a:r>
          </a:p>
        </p:txBody>
      </p:sp>
      <p:sp>
        <p:nvSpPr>
          <p:cNvPr id="39" name="Rectangle 38">
            <a:extLst>
              <a:ext uri="{FF2B5EF4-FFF2-40B4-BE49-F238E27FC236}">
                <a16:creationId xmlns:a16="http://schemas.microsoft.com/office/drawing/2014/main" id="{2DEF0DE2-1E06-4628-BC08-D373489412C7}"/>
              </a:ext>
            </a:extLst>
          </p:cNvPr>
          <p:cNvSpPr/>
          <p:nvPr/>
        </p:nvSpPr>
        <p:spPr>
          <a:xfrm>
            <a:off x="4152068" y="5831439"/>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40" name="Rectangle 39">
            <a:extLst>
              <a:ext uri="{FF2B5EF4-FFF2-40B4-BE49-F238E27FC236}">
                <a16:creationId xmlns:a16="http://schemas.microsoft.com/office/drawing/2014/main" id="{AD2D3828-F4D3-41F0-A9F5-0E861CB3A37C}"/>
              </a:ext>
            </a:extLst>
          </p:cNvPr>
          <p:cNvSpPr/>
          <p:nvPr/>
        </p:nvSpPr>
        <p:spPr>
          <a:xfrm>
            <a:off x="2878975" y="5246670"/>
            <a:ext cx="409354" cy="45837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sp>
        <p:nvSpPr>
          <p:cNvPr id="41" name="Rectangle 40">
            <a:extLst>
              <a:ext uri="{FF2B5EF4-FFF2-40B4-BE49-F238E27FC236}">
                <a16:creationId xmlns:a16="http://schemas.microsoft.com/office/drawing/2014/main" id="{63285C9F-7940-406A-9591-749AF48909A1}"/>
              </a:ext>
            </a:extLst>
          </p:cNvPr>
          <p:cNvSpPr/>
          <p:nvPr/>
        </p:nvSpPr>
        <p:spPr>
          <a:xfrm>
            <a:off x="3415139" y="5256390"/>
            <a:ext cx="112076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 R</a:t>
            </a:r>
            <a:endParaRPr lang="en-US" dirty="0"/>
          </a:p>
        </p:txBody>
      </p:sp>
      <p:sp>
        <p:nvSpPr>
          <p:cNvPr id="42" name="Rectangle 41">
            <a:extLst>
              <a:ext uri="{FF2B5EF4-FFF2-40B4-BE49-F238E27FC236}">
                <a16:creationId xmlns:a16="http://schemas.microsoft.com/office/drawing/2014/main" id="{0F3031C4-2487-4681-828C-6FCE1378FB2F}"/>
              </a:ext>
            </a:extLst>
          </p:cNvPr>
          <p:cNvSpPr/>
          <p:nvPr/>
        </p:nvSpPr>
        <p:spPr>
          <a:xfrm>
            <a:off x="1448746" y="4666226"/>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a:t>
            </a:r>
            <a:r>
              <a:rPr lang="en-US" dirty="0">
                <a:ln w="0"/>
                <a:solidFill>
                  <a:schemeClr val="tx1"/>
                </a:solidFill>
              </a:rPr>
              <a:t>.RNO</a:t>
            </a:r>
            <a:r>
              <a:rPr lang="en-US" dirty="0">
                <a:solidFill>
                  <a:srgbClr val="808080"/>
                </a:solidFill>
              </a:rPr>
              <a:t>,</a:t>
            </a:r>
          </a:p>
        </p:txBody>
      </p:sp>
      <p:sp>
        <p:nvSpPr>
          <p:cNvPr id="43" name="Rectangle 42">
            <a:extLst>
              <a:ext uri="{FF2B5EF4-FFF2-40B4-BE49-F238E27FC236}">
                <a16:creationId xmlns:a16="http://schemas.microsoft.com/office/drawing/2014/main" id="{25260F75-1FED-4AF3-BE93-C8D8AC967485}"/>
              </a:ext>
            </a:extLst>
          </p:cNvPr>
          <p:cNvSpPr/>
          <p:nvPr/>
        </p:nvSpPr>
        <p:spPr>
          <a:xfrm>
            <a:off x="2566246" y="4654100"/>
            <a:ext cx="990316" cy="456027"/>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a:t>
            </a:r>
            <a:r>
              <a:rPr lang="en-US" dirty="0">
                <a:ln w="0"/>
                <a:solidFill>
                  <a:schemeClr val="tx1"/>
                </a:solidFill>
              </a:rPr>
              <a:t>.Name</a:t>
            </a:r>
            <a:r>
              <a:rPr lang="en-US" dirty="0">
                <a:solidFill>
                  <a:srgbClr val="808080"/>
                </a:solidFill>
              </a:rPr>
              <a:t>,</a:t>
            </a:r>
          </a:p>
        </p:txBody>
      </p:sp>
      <p:sp>
        <p:nvSpPr>
          <p:cNvPr id="44" name="Rectangle 43">
            <a:extLst>
              <a:ext uri="{FF2B5EF4-FFF2-40B4-BE49-F238E27FC236}">
                <a16:creationId xmlns:a16="http://schemas.microsoft.com/office/drawing/2014/main" id="{9438B319-BAB2-417C-BE6C-ABDED3656C7D}"/>
              </a:ext>
            </a:extLst>
          </p:cNvPr>
          <p:cNvSpPr/>
          <p:nvPr/>
        </p:nvSpPr>
        <p:spPr>
          <a:xfrm>
            <a:off x="3683756" y="4666225"/>
            <a:ext cx="1077327" cy="44390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a:t>
            </a:r>
            <a:r>
              <a:rPr lang="en-US" dirty="0">
                <a:ln w="0"/>
                <a:solidFill>
                  <a:schemeClr val="tx1"/>
                </a:solidFill>
              </a:rPr>
              <a:t>.Branch</a:t>
            </a:r>
            <a:r>
              <a:rPr lang="en-US" dirty="0">
                <a:solidFill>
                  <a:srgbClr val="808080"/>
                </a:solidFill>
              </a:rPr>
              <a:t>,</a:t>
            </a:r>
          </a:p>
        </p:txBody>
      </p:sp>
      <p:sp>
        <p:nvSpPr>
          <p:cNvPr id="45" name="Rectangle 44">
            <a:extLst>
              <a:ext uri="{FF2B5EF4-FFF2-40B4-BE49-F238E27FC236}">
                <a16:creationId xmlns:a16="http://schemas.microsoft.com/office/drawing/2014/main" id="{596D3343-3459-4074-A11E-6985FDE39AF8}"/>
              </a:ext>
            </a:extLst>
          </p:cNvPr>
          <p:cNvSpPr/>
          <p:nvPr/>
        </p:nvSpPr>
        <p:spPr>
          <a:xfrm>
            <a:off x="4875407" y="4666226"/>
            <a:ext cx="679468" cy="4439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a:t>
            </a:r>
            <a:r>
              <a:rPr lang="en-US" dirty="0">
                <a:ln w="0"/>
                <a:solidFill>
                  <a:schemeClr val="tx1"/>
                </a:solidFill>
              </a:rPr>
              <a:t>.SPI</a:t>
            </a:r>
          </a:p>
        </p:txBody>
      </p:sp>
      <p:graphicFrame>
        <p:nvGraphicFramePr>
          <p:cNvPr id="46" name="Table 45"/>
          <p:cNvGraphicFramePr>
            <a:graphicFrameLocks noGrp="1"/>
          </p:cNvGraphicFramePr>
          <p:nvPr>
            <p:extLst>
              <p:ext uri="{D42A27DB-BD31-4B8C-83A1-F6EECF244321}">
                <p14:modId xmlns:p14="http://schemas.microsoft.com/office/powerpoint/2010/main" val="3081417363"/>
              </p:ext>
            </p:extLst>
          </p:nvPr>
        </p:nvGraphicFramePr>
        <p:xfrm>
          <a:off x="6526724" y="978804"/>
          <a:ext cx="1979576" cy="2568848"/>
        </p:xfrm>
        <a:graphic>
          <a:graphicData uri="http://schemas.openxmlformats.org/drawingml/2006/table">
            <a:tbl>
              <a:tblPr bandRow="1">
                <a:tableStyleId>{073A0DAA-6AF3-43AB-8588-CEC1D06C72B9}</a:tableStyleId>
              </a:tblPr>
              <a:tblGrid>
                <a:gridCol w="511058">
                  <a:extLst>
                    <a:ext uri="{9D8B030D-6E8A-4147-A177-3AD203B41FA5}">
                      <a16:colId xmlns:a16="http://schemas.microsoft.com/office/drawing/2014/main" val="20000"/>
                    </a:ext>
                  </a:extLst>
                </a:gridCol>
                <a:gridCol w="766389">
                  <a:extLst>
                    <a:ext uri="{9D8B030D-6E8A-4147-A177-3AD203B41FA5}">
                      <a16:colId xmlns:a16="http://schemas.microsoft.com/office/drawing/2014/main" val="20001"/>
                    </a:ext>
                  </a:extLst>
                </a:gridCol>
                <a:gridCol w="702129">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a:solidFill>
                            <a:srgbClr val="000000"/>
                          </a:solidFill>
                          <a:effectLst/>
                          <a:latin typeface="+mj-lt"/>
                        </a:rPr>
                        <a:t>Meera</a:t>
                      </a: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47" name="Table 46"/>
          <p:cNvGraphicFramePr>
            <a:graphicFrameLocks noGrp="1"/>
          </p:cNvGraphicFramePr>
          <p:nvPr>
            <p:extLst>
              <p:ext uri="{D42A27DB-BD31-4B8C-83A1-F6EECF244321}">
                <p14:modId xmlns:p14="http://schemas.microsoft.com/office/powerpoint/2010/main" val="4001716047"/>
              </p:ext>
            </p:extLst>
          </p:nvPr>
        </p:nvGraphicFramePr>
        <p:xfrm>
          <a:off x="8582500" y="998322"/>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48" name="Table 47"/>
          <p:cNvGraphicFramePr>
            <a:graphicFrameLocks noGrp="1" noChangeAspect="1"/>
          </p:cNvGraphicFramePr>
          <p:nvPr>
            <p:extLst>
              <p:ext uri="{D42A27DB-BD31-4B8C-83A1-F6EECF244321}">
                <p14:modId xmlns:p14="http://schemas.microsoft.com/office/powerpoint/2010/main" val="3879223033"/>
              </p:ext>
            </p:extLst>
          </p:nvPr>
        </p:nvGraphicFramePr>
        <p:xfrm>
          <a:off x="6975337" y="4205761"/>
          <a:ext cx="2666988" cy="1853007"/>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6822">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04800">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a:solidFill>
                            <a:srgbClr val="000000"/>
                          </a:solidFill>
                          <a:effectLst/>
                          <a:latin typeface="+mj-lt"/>
                        </a:rPr>
                        <a:t>8.8</a:t>
                      </a:r>
                    </a:p>
                  </a:txBody>
                  <a:tcPr marL="9525" marR="9525" marT="9525" marB="0" anchor="b"/>
                </a:tc>
                <a:extLst>
                  <a:ext uri="{0D108BD9-81ED-4DB2-BD59-A6C34878D82A}">
                    <a16:rowId xmlns:a16="http://schemas.microsoft.com/office/drawing/2014/main" val="10002"/>
                  </a:ext>
                </a:extLst>
              </a:tr>
              <a:tr h="309597">
                <a:tc>
                  <a:txBody>
                    <a:bodyPr/>
                    <a:lstStyle/>
                    <a:p>
                      <a:pPr marL="36000" algn="l" fontAlgn="b"/>
                      <a:r>
                        <a:rPr lang="en-US" sz="1600" b="0" i="0" u="none" strike="noStrike">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dirty="0">
                          <a:solidFill>
                            <a:srgbClr val="000000"/>
                          </a:solidFill>
                          <a:effectLst/>
                          <a:latin typeface="+mj-lt"/>
                        </a:rPr>
                        <a:t>9.2</a:t>
                      </a:r>
                    </a:p>
                  </a:txBody>
                  <a:tcPr marL="9525" marR="9525" marT="9525" marB="0" anchor="b"/>
                </a:tc>
                <a:extLst>
                  <a:ext uri="{0D108BD9-81ED-4DB2-BD59-A6C34878D82A}">
                    <a16:rowId xmlns:a16="http://schemas.microsoft.com/office/drawing/2014/main" val="10003"/>
                  </a:ext>
                </a:extLst>
              </a:tr>
              <a:tr h="309597">
                <a:tc>
                  <a:txBody>
                    <a:bodyPr/>
                    <a:lstStyle/>
                    <a:p>
                      <a:pPr marL="36000" algn="l" fontAlgn="b"/>
                      <a:r>
                        <a:rPr lang="en-US" sz="1600" b="0" i="0" u="none" strike="noStrike">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tc>
                  <a:txBody>
                    <a:bodyPr/>
                    <a:lstStyle/>
                    <a:p>
                      <a:pPr marL="36000" algn="l" fontAlgn="b"/>
                      <a:r>
                        <a:rPr lang="en-US" sz="1600" b="0" i="0" u="none" strike="noStrike">
                          <a:solidFill>
                            <a:srgbClr val="000000"/>
                          </a:solidFill>
                          <a:effectLst/>
                          <a:latin typeface="+mj-lt"/>
                        </a:rPr>
                        <a:t>8.2</a:t>
                      </a:r>
                    </a:p>
                  </a:txBody>
                  <a:tcPr marL="9525" marR="9525" marT="9525" marB="0" anchor="b"/>
                </a:tc>
                <a:extLst>
                  <a:ext uri="{0D108BD9-81ED-4DB2-BD59-A6C34878D82A}">
                    <a16:rowId xmlns:a16="http://schemas.microsoft.com/office/drawing/2014/main" val="10004"/>
                  </a:ext>
                </a:extLst>
              </a:tr>
              <a:tr h="309597">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a:solidFill>
                            <a:srgbClr val="000000"/>
                          </a:solidFill>
                          <a:effectLst/>
                          <a:latin typeface="+mj-lt"/>
                        </a:rPr>
                        <a:t>Meera</a:t>
                      </a: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tc>
                  <a:txBody>
                    <a:bodyPr/>
                    <a:lstStyle/>
                    <a:p>
                      <a:pPr marL="36000" algn="l" fontAlgn="b"/>
                      <a:r>
                        <a:rPr lang="en-US" sz="1600" b="0" i="0" u="none" strike="noStrike" dirty="0">
                          <a:solidFill>
                            <a:srgbClr val="000000"/>
                          </a:solidFill>
                          <a:effectLst/>
                          <a:latin typeface="+mj-lt"/>
                        </a:rPr>
                        <a:t>7</a:t>
                      </a:r>
                    </a:p>
                  </a:txBody>
                  <a:tcPr marL="9525" marR="9525" marT="9525" marB="0" anchor="b"/>
                </a:tc>
                <a:extLst>
                  <a:ext uri="{0D108BD9-81ED-4DB2-BD59-A6C34878D82A}">
                    <a16:rowId xmlns:a16="http://schemas.microsoft.com/office/drawing/2014/main" val="10005"/>
                  </a:ext>
                </a:extLst>
              </a:tr>
            </a:tbl>
          </a:graphicData>
        </a:graphic>
      </p:graphicFrame>
      <p:pic>
        <p:nvPicPr>
          <p:cNvPr id="49" name="Picture 48">
            <a:extLst>
              <a:ext uri="{FF2B5EF4-FFF2-40B4-BE49-F238E27FC236}">
                <a16:creationId xmlns:a16="http://schemas.microsoft.com/office/drawing/2014/main" id="{005423A4-773D-4B0B-BB7A-10C0ED990D7B}"/>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rot="5400000" flipV="1">
            <a:off x="8068176" y="3789448"/>
            <a:ext cx="422103" cy="381000"/>
          </a:xfrm>
          <a:prstGeom prst="rect">
            <a:avLst/>
          </a:prstGeom>
        </p:spPr>
      </p:pic>
    </p:spTree>
    <p:extLst>
      <p:ext uri="{BB962C8B-B14F-4D97-AF65-F5344CB8AC3E}">
        <p14:creationId xmlns:p14="http://schemas.microsoft.com/office/powerpoint/2010/main" val="2087150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3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4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7"/>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4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9" grpId="0"/>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 </a:t>
            </a:r>
            <a:r>
              <a:rPr lang="en-US" dirty="0">
                <a:latin typeface="Roboto Condensed Light" panose="02000000000000000000" pitchFamily="2" charset="0"/>
                <a:ea typeface="Roboto Condensed Light" panose="02000000000000000000" pitchFamily="2" charset="0"/>
              </a:rPr>
              <a:t>(DBMS)</a:t>
            </a:r>
          </a:p>
          <a:p>
            <a:r>
              <a:rPr lang="en-US"/>
              <a:t>#2301CS361</a:t>
            </a:r>
            <a:endParaRPr lang="en-US" dirty="0"/>
          </a:p>
        </p:txBody>
      </p:sp>
      <p:sp>
        <p:nvSpPr>
          <p:cNvPr id="28" name="Text Placeholder 9">
            <a:extLst>
              <a:ext uri="{FF2B5EF4-FFF2-40B4-BE49-F238E27FC236}">
                <a16:creationId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firoz.sherasiya@darshan.ac.in</a:t>
            </a:r>
          </a:p>
        </p:txBody>
      </p:sp>
      <p:sp>
        <p:nvSpPr>
          <p:cNvPr id="29" name="Text Placeholder 10">
            <a:extLst>
              <a:ext uri="{FF2B5EF4-FFF2-40B4-BE49-F238E27FC236}">
                <a16:creationId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9879879861</a:t>
            </a:r>
          </a:p>
        </p:txBody>
      </p:sp>
      <p:sp>
        <p:nvSpPr>
          <p:cNvPr id="30" name="Text Placeholder 11">
            <a:extLst>
              <a:ext uri="{FF2B5EF4-FFF2-40B4-BE49-F238E27FC236}">
                <a16:creationId xmlns:a16="http://schemas.microsoft.com/office/drawing/2014/main" id="{915CF252-06A8-43C0-BB69-DA7109EA62D1}"/>
              </a:ext>
            </a:extLst>
          </p:cNvPr>
          <p:cNvSpPr>
            <a:spLocks noGrp="1"/>
          </p:cNvSpPr>
          <p:nvPr>
            <p:ph type="body" sz="quarter" idx="13"/>
          </p:nvPr>
        </p:nvSpPr>
        <p:spPr>
          <a:xfrm>
            <a:off x="1837678" y="5537768"/>
            <a:ext cx="3780000" cy="290081"/>
          </a:xfrm>
        </p:spPr>
        <p:txBody>
          <a:bodyPr/>
          <a:lstStyle/>
          <a:p>
            <a:r>
              <a:rPr lang="en-US"/>
              <a:t>Computer Science &amp; Engineering Department</a:t>
            </a:r>
            <a:endParaRPr lang="en-US" dirty="0"/>
          </a:p>
        </p:txBody>
      </p:sp>
      <p:sp>
        <p:nvSpPr>
          <p:cNvPr id="31" name="Text Placeholder 12">
            <a:extLst>
              <a:ext uri="{FF2B5EF4-FFF2-40B4-BE49-F238E27FC236}">
                <a16:creationId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r>
              <a:rPr lang="en-US" dirty="0"/>
              <a:t>Prof. Firoz A. Sherasiya</a:t>
            </a:r>
          </a:p>
        </p:txBody>
      </p:sp>
      <p:pic>
        <p:nvPicPr>
          <p:cNvPr id="32" name="Picture Placeholder 1"/>
          <p:cNvPicPr>
            <a:picLocks noGrp="1" noChangeAspect="1"/>
          </p:cNvPicPr>
          <p:nvPr>
            <p:ph type="pic" sz="quarter" idx="10"/>
          </p:nvPr>
        </p:nvPicPr>
        <p:blipFill>
          <a:blip r:embed="rId2" cstate="hqprint">
            <a:extLst>
              <a:ext uri="{28A0092B-C50C-407E-A947-70E740481C1C}">
                <a14:useLocalDpi xmlns:a14="http://schemas.microsoft.com/office/drawing/2010/main" val="0"/>
              </a:ext>
            </a:extLst>
          </a:blip>
          <a:srcRect/>
          <a:stretch/>
        </p:blipFill>
        <p:spPr>
          <a:xfrm>
            <a:off x="353569" y="5211251"/>
            <a:ext cx="1353599" cy="1353599"/>
          </a:xfrm>
        </p:spPr>
      </p:pic>
    </p:spTree>
    <p:extLst>
      <p:ext uri="{BB962C8B-B14F-4D97-AF65-F5344CB8AC3E}">
        <p14:creationId xmlns:p14="http://schemas.microsoft.com/office/powerpoint/2010/main" val="1453459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Left outer Join</a:t>
            </a:r>
            <a:endParaRPr lang="en-US" dirty="0"/>
          </a:p>
        </p:txBody>
      </p:sp>
      <p:sp>
        <p:nvSpPr>
          <p:cNvPr id="3" name="Content Placeholder 2"/>
          <p:cNvSpPr>
            <a:spLocks noGrp="1"/>
          </p:cNvSpPr>
          <p:nvPr>
            <p:ph idx="1"/>
          </p:nvPr>
        </p:nvSpPr>
        <p:spPr/>
        <p:txBody>
          <a:bodyPr/>
          <a:lstStyle/>
          <a:p>
            <a:r>
              <a:rPr lang="en-US" dirty="0"/>
              <a:t>Left outer join </a:t>
            </a:r>
            <a:r>
              <a:rPr lang="en-US" b="1" dirty="0">
                <a:solidFill>
                  <a:schemeClr val="tx2"/>
                </a:solidFill>
              </a:rPr>
              <a:t>return all records from the left table</a:t>
            </a:r>
            <a:r>
              <a:rPr lang="en-US" dirty="0"/>
              <a:t>, </a:t>
            </a:r>
            <a:r>
              <a:rPr lang="en-US" b="1" dirty="0"/>
              <a:t>and </a:t>
            </a:r>
            <a:r>
              <a:rPr lang="en-US" dirty="0"/>
              <a:t>the </a:t>
            </a:r>
            <a:r>
              <a:rPr lang="en-US" b="1" dirty="0">
                <a:solidFill>
                  <a:schemeClr val="tx2"/>
                </a:solidFill>
              </a:rPr>
              <a:t>matched records from the right table</a:t>
            </a:r>
            <a:r>
              <a:rPr lang="en-US" dirty="0"/>
              <a:t>.</a:t>
            </a:r>
          </a:p>
          <a:p>
            <a:endParaRPr lang="en-US" dirty="0"/>
          </a:p>
        </p:txBody>
      </p:sp>
      <p:sp>
        <p:nvSpPr>
          <p:cNvPr id="4" name="Freeform 3"/>
          <p:cNvSpPr/>
          <p:nvPr/>
        </p:nvSpPr>
        <p:spPr>
          <a:xfrm>
            <a:off x="5559661" y="2131113"/>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5" name="Freeform 4"/>
          <p:cNvSpPr/>
          <p:nvPr/>
        </p:nvSpPr>
        <p:spPr>
          <a:xfrm>
            <a:off x="4994178" y="2056527"/>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chemeClr val="accent6"/>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6" name="Freeform 5"/>
          <p:cNvSpPr/>
          <p:nvPr/>
        </p:nvSpPr>
        <p:spPr>
          <a:xfrm>
            <a:off x="5842682" y="2056527"/>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7" name="Left-Right Arrow 6"/>
          <p:cNvSpPr/>
          <p:nvPr/>
        </p:nvSpPr>
        <p:spPr>
          <a:xfrm>
            <a:off x="6855011" y="2340251"/>
            <a:ext cx="1143000" cy="502920"/>
          </a:xfrm>
          <a:prstGeom prst="lef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Output</a:t>
            </a:r>
          </a:p>
        </p:txBody>
      </p:sp>
      <p:sp>
        <p:nvSpPr>
          <p:cNvPr id="8" name="Oval 7"/>
          <p:cNvSpPr/>
          <p:nvPr/>
        </p:nvSpPr>
        <p:spPr>
          <a:xfrm>
            <a:off x="1027739" y="2055000"/>
            <a:ext cx="1130967" cy="1073422"/>
          </a:xfrm>
          <a:prstGeom prst="ellipse">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rgbClr val="FFFF00"/>
                </a:solidFill>
              </a:rPr>
              <a:t>Table1</a:t>
            </a:r>
          </a:p>
        </p:txBody>
      </p:sp>
      <p:sp>
        <p:nvSpPr>
          <p:cNvPr id="9" name="Oval 8"/>
          <p:cNvSpPr/>
          <p:nvPr/>
        </p:nvSpPr>
        <p:spPr>
          <a:xfrm>
            <a:off x="2301356" y="2055000"/>
            <a:ext cx="1133204" cy="1073422"/>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FFFF00"/>
                </a:solidFill>
              </a:rPr>
              <a:t>Table2</a:t>
            </a:r>
          </a:p>
        </p:txBody>
      </p:sp>
      <p:sp>
        <p:nvSpPr>
          <p:cNvPr id="10" name="Right Arrow 9"/>
          <p:cNvSpPr/>
          <p:nvPr/>
        </p:nvSpPr>
        <p:spPr>
          <a:xfrm>
            <a:off x="3677170" y="2326959"/>
            <a:ext cx="1143000" cy="502920"/>
          </a:xfrm>
          <a:prstGeom prs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Combine</a:t>
            </a:r>
          </a:p>
        </p:txBody>
      </p:sp>
      <p:sp>
        <p:nvSpPr>
          <p:cNvPr id="11" name="TextBox 10">
            <a:extLst>
              <a:ext uri="{FF2B5EF4-FFF2-40B4-BE49-F238E27FC236}">
                <a16:creationId xmlns:a16="http://schemas.microsoft.com/office/drawing/2014/main" id="{B8BDCC25-1E44-48A0-8550-F89E768A4A30}"/>
              </a:ext>
            </a:extLst>
          </p:cNvPr>
          <p:cNvSpPr txBox="1"/>
          <p:nvPr/>
        </p:nvSpPr>
        <p:spPr>
          <a:xfrm>
            <a:off x="343475" y="3451479"/>
            <a:ext cx="1104900" cy="367400"/>
          </a:xfrm>
          <a:prstGeom prst="rect">
            <a:avLst/>
          </a:prstGeom>
          <a:noFill/>
        </p:spPr>
        <p:txBody>
          <a:bodyPr wrap="square" rtlCol="0">
            <a:spAutoFit/>
          </a:bodyPr>
          <a:lstStyle/>
          <a:p>
            <a:r>
              <a:rPr lang="en-US" b="1" u="sng" dirty="0"/>
              <a:t>Syntax</a:t>
            </a:r>
          </a:p>
        </p:txBody>
      </p:sp>
      <p:sp>
        <p:nvSpPr>
          <p:cNvPr id="12" name="Rectangle 11"/>
          <p:cNvSpPr/>
          <p:nvPr/>
        </p:nvSpPr>
        <p:spPr>
          <a:xfrm>
            <a:off x="342900" y="4038314"/>
            <a:ext cx="7962900" cy="1981486"/>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473495" y="4227831"/>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4" name="Rectangle 13"/>
          <p:cNvSpPr/>
          <p:nvPr/>
        </p:nvSpPr>
        <p:spPr>
          <a:xfrm>
            <a:off x="1594406" y="4239797"/>
            <a:ext cx="106818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columns</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474632" y="4800457"/>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6" name="Rectangle 15"/>
          <p:cNvSpPr/>
          <p:nvPr/>
        </p:nvSpPr>
        <p:spPr>
          <a:xfrm>
            <a:off x="1565168" y="4806173"/>
            <a:ext cx="106819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a:t>
            </a:r>
            <a:endParaRPr lang="en-US" dirty="0"/>
          </a:p>
        </p:txBody>
      </p:sp>
      <p:sp>
        <p:nvSpPr>
          <p:cNvPr id="17" name="Rectangle 16"/>
          <p:cNvSpPr/>
          <p:nvPr/>
        </p:nvSpPr>
        <p:spPr>
          <a:xfrm>
            <a:off x="1061001" y="5382216"/>
            <a:ext cx="3117075"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Table1.column</a:t>
            </a:r>
            <a:r>
              <a:rPr lang="en-IN" dirty="0">
                <a:solidFill>
                  <a:srgbClr val="808080"/>
                </a:solidFill>
              </a:rPr>
              <a:t>=</a:t>
            </a:r>
            <a:r>
              <a:rPr lang="en-IN" dirty="0"/>
              <a:t>Table2.column</a:t>
            </a:r>
            <a:endParaRPr lang="en-US" dirty="0"/>
          </a:p>
        </p:txBody>
      </p:sp>
      <p:sp>
        <p:nvSpPr>
          <p:cNvPr id="18" name="Rectangle 17"/>
          <p:cNvSpPr/>
          <p:nvPr/>
        </p:nvSpPr>
        <p:spPr>
          <a:xfrm>
            <a:off x="473495" y="5362396"/>
            <a:ext cx="48198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4257255" y="5384194"/>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0" name="Rectangle 19"/>
          <p:cNvSpPr/>
          <p:nvPr/>
        </p:nvSpPr>
        <p:spPr>
          <a:xfrm>
            <a:off x="2731362" y="4800457"/>
            <a:ext cx="181540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LEFT OUTER JOIN</a:t>
            </a:r>
            <a:endParaRPr lang="en-US" dirty="0">
              <a:solidFill>
                <a:schemeClr val="accent1">
                  <a:lumMod val="50000"/>
                </a:schemeClr>
              </a:solidFill>
            </a:endParaRPr>
          </a:p>
        </p:txBody>
      </p:sp>
      <p:sp>
        <p:nvSpPr>
          <p:cNvPr id="21" name="Rectangle 20"/>
          <p:cNvSpPr/>
          <p:nvPr/>
        </p:nvSpPr>
        <p:spPr>
          <a:xfrm>
            <a:off x="4644771" y="4800457"/>
            <a:ext cx="104512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Tree>
    <p:extLst>
      <p:ext uri="{BB962C8B-B14F-4D97-AF65-F5344CB8AC3E}">
        <p14:creationId xmlns:p14="http://schemas.microsoft.com/office/powerpoint/2010/main" val="17494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p:cTn id="23" dur="1000" fill="hold"/>
                                        <p:tgtEl>
                                          <p:spTgt spid="5"/>
                                        </p:tgtEl>
                                        <p:attrNameLst>
                                          <p:attrName>ppt_w</p:attrName>
                                        </p:attrNameLst>
                                      </p:cBhvr>
                                      <p:tavLst>
                                        <p:tav tm="0">
                                          <p:val>
                                            <p:fltVal val="0"/>
                                          </p:val>
                                        </p:tav>
                                        <p:tav tm="100000">
                                          <p:val>
                                            <p:strVal val="#ppt_w"/>
                                          </p:val>
                                        </p:tav>
                                      </p:tavLst>
                                    </p:anim>
                                    <p:anim calcmode="lin" valueType="num">
                                      <p:cBhvr>
                                        <p:cTn id="24" dur="1000" fill="hold"/>
                                        <p:tgtEl>
                                          <p:spTgt spid="5"/>
                                        </p:tgtEl>
                                        <p:attrNameLst>
                                          <p:attrName>ppt_h</p:attrName>
                                        </p:attrNameLst>
                                      </p:cBhvr>
                                      <p:tavLst>
                                        <p:tav tm="0">
                                          <p:val>
                                            <p:fltVal val="0"/>
                                          </p:val>
                                        </p:tav>
                                        <p:tav tm="100000">
                                          <p:val>
                                            <p:strVal val="#ppt_h"/>
                                          </p:val>
                                        </p:tav>
                                      </p:tavLst>
                                    </p:anim>
                                    <p:anim calcmode="lin" valueType="num">
                                      <p:cBhvr>
                                        <p:cTn id="25" dur="1000" fill="hold"/>
                                        <p:tgtEl>
                                          <p:spTgt spid="5"/>
                                        </p:tgtEl>
                                        <p:attrNameLst>
                                          <p:attrName>style.rotation</p:attrName>
                                        </p:attrNameLst>
                                      </p:cBhvr>
                                      <p:tavLst>
                                        <p:tav tm="0">
                                          <p:val>
                                            <p:fltVal val="90"/>
                                          </p:val>
                                        </p:tav>
                                        <p:tav tm="100000">
                                          <p:val>
                                            <p:fltVal val="0"/>
                                          </p:val>
                                        </p:tav>
                                      </p:tavLst>
                                    </p:anim>
                                    <p:animEffect transition="in" filter="fade">
                                      <p:cBhvr>
                                        <p:cTn id="26" dur="1000"/>
                                        <p:tgtEl>
                                          <p:spTgt spid="5"/>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1000" fill="hold"/>
                                        <p:tgtEl>
                                          <p:spTgt spid="4"/>
                                        </p:tgtEl>
                                        <p:attrNameLst>
                                          <p:attrName>ppt_w</p:attrName>
                                        </p:attrNameLst>
                                      </p:cBhvr>
                                      <p:tavLst>
                                        <p:tav tm="0">
                                          <p:val>
                                            <p:fltVal val="0"/>
                                          </p:val>
                                        </p:tav>
                                        <p:tav tm="100000">
                                          <p:val>
                                            <p:strVal val="#ppt_w"/>
                                          </p:val>
                                        </p:tav>
                                      </p:tavLst>
                                    </p:anim>
                                    <p:anim calcmode="lin" valueType="num">
                                      <p:cBhvr>
                                        <p:cTn id="30" dur="1000" fill="hold"/>
                                        <p:tgtEl>
                                          <p:spTgt spid="4"/>
                                        </p:tgtEl>
                                        <p:attrNameLst>
                                          <p:attrName>ppt_h</p:attrName>
                                        </p:attrNameLst>
                                      </p:cBhvr>
                                      <p:tavLst>
                                        <p:tav tm="0">
                                          <p:val>
                                            <p:fltVal val="0"/>
                                          </p:val>
                                        </p:tav>
                                        <p:tav tm="100000">
                                          <p:val>
                                            <p:strVal val="#ppt_h"/>
                                          </p:val>
                                        </p:tav>
                                      </p:tavLst>
                                    </p:anim>
                                    <p:anim calcmode="lin" valueType="num">
                                      <p:cBhvr>
                                        <p:cTn id="31" dur="1000" fill="hold"/>
                                        <p:tgtEl>
                                          <p:spTgt spid="4"/>
                                        </p:tgtEl>
                                        <p:attrNameLst>
                                          <p:attrName>style.rotation</p:attrName>
                                        </p:attrNameLst>
                                      </p:cBhvr>
                                      <p:tavLst>
                                        <p:tav tm="0">
                                          <p:val>
                                            <p:fltVal val="90"/>
                                          </p:val>
                                        </p:tav>
                                        <p:tav tm="100000">
                                          <p:val>
                                            <p:fltVal val="0"/>
                                          </p:val>
                                        </p:tav>
                                      </p:tavLst>
                                    </p:anim>
                                    <p:animEffect transition="in" filter="fade">
                                      <p:cBhvr>
                                        <p:cTn id="32" dur="1000"/>
                                        <p:tgtEl>
                                          <p:spTgt spid="4"/>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1000" fill="hold"/>
                                        <p:tgtEl>
                                          <p:spTgt spid="6"/>
                                        </p:tgtEl>
                                        <p:attrNameLst>
                                          <p:attrName>ppt_w</p:attrName>
                                        </p:attrNameLst>
                                      </p:cBhvr>
                                      <p:tavLst>
                                        <p:tav tm="0">
                                          <p:val>
                                            <p:fltVal val="0"/>
                                          </p:val>
                                        </p:tav>
                                        <p:tav tm="100000">
                                          <p:val>
                                            <p:strVal val="#ppt_w"/>
                                          </p:val>
                                        </p:tav>
                                      </p:tavLst>
                                    </p:anim>
                                    <p:anim calcmode="lin" valueType="num">
                                      <p:cBhvr>
                                        <p:cTn id="36" dur="1000" fill="hold"/>
                                        <p:tgtEl>
                                          <p:spTgt spid="6"/>
                                        </p:tgtEl>
                                        <p:attrNameLst>
                                          <p:attrName>ppt_h</p:attrName>
                                        </p:attrNameLst>
                                      </p:cBhvr>
                                      <p:tavLst>
                                        <p:tav tm="0">
                                          <p:val>
                                            <p:fltVal val="0"/>
                                          </p:val>
                                        </p:tav>
                                        <p:tav tm="100000">
                                          <p:val>
                                            <p:strVal val="#ppt_h"/>
                                          </p:val>
                                        </p:tav>
                                      </p:tavLst>
                                    </p:anim>
                                    <p:anim calcmode="lin" valueType="num">
                                      <p:cBhvr>
                                        <p:cTn id="37" dur="1000" fill="hold"/>
                                        <p:tgtEl>
                                          <p:spTgt spid="6"/>
                                        </p:tgtEl>
                                        <p:attrNameLst>
                                          <p:attrName>style.rotation</p:attrName>
                                        </p:attrNameLst>
                                      </p:cBhvr>
                                      <p:tavLst>
                                        <p:tav tm="0">
                                          <p:val>
                                            <p:fltVal val="90"/>
                                          </p:val>
                                        </p:tav>
                                        <p:tav tm="100000">
                                          <p:val>
                                            <p:fltVal val="0"/>
                                          </p:val>
                                        </p:tav>
                                      </p:tavLst>
                                    </p:anim>
                                    <p:animEffect transition="in" filter="fade">
                                      <p:cBhvr>
                                        <p:cTn id="38" dur="1000"/>
                                        <p:tgtEl>
                                          <p:spTgt spid="6"/>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additive="base">
                                        <p:cTn id="43" dur="500" fill="hold"/>
                                        <p:tgtEl>
                                          <p:spTgt spid="7"/>
                                        </p:tgtEl>
                                        <p:attrNameLst>
                                          <p:attrName>ppt_x</p:attrName>
                                        </p:attrNameLst>
                                      </p:cBhvr>
                                      <p:tavLst>
                                        <p:tav tm="0">
                                          <p:val>
                                            <p:strVal val="#ppt_x"/>
                                          </p:val>
                                        </p:tav>
                                        <p:tav tm="100000">
                                          <p:val>
                                            <p:strVal val="#ppt_x"/>
                                          </p:val>
                                        </p:tav>
                                      </p:tavLst>
                                    </p:anim>
                                    <p:anim calcmode="lin" valueType="num">
                                      <p:cBhvr additive="base">
                                        <p:cTn id="4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path" presetSubtype="0" accel="50000" decel="50000" fill="hold" grpId="1" nodeType="clickEffect">
                                  <p:stCondLst>
                                    <p:cond delay="0"/>
                                  </p:stCondLst>
                                  <p:childTnLst>
                                    <p:animMotion origin="layout" path="M -4.16667E-6 -4.07407E-6 L 0.09462 0.04005 C 0.11441 0.04908 0.1441 0.05394 0.175 0.05394 C 0.21025 0.05394 0.23855 0.04908 0.25834 0.04005 L 0.35313 -4.07407E-6 " pathEditMode="relative" rAng="0" ptsTypes="AAAAA">
                                      <p:cBhvr>
                                        <p:cTn id="48" dur="2000" fill="hold"/>
                                        <p:tgtEl>
                                          <p:spTgt spid="5"/>
                                        </p:tgtEl>
                                        <p:attrNameLst>
                                          <p:attrName>ppt_x</p:attrName>
                                          <p:attrName>ppt_y</p:attrName>
                                        </p:attrNameLst>
                                      </p:cBhvr>
                                      <p:rCtr x="17656" y="2685"/>
                                    </p:animMotion>
                                  </p:childTnLst>
                                </p:cTn>
                              </p:par>
                              <p:par>
                                <p:cTn id="49" presetID="37" presetClass="path" presetSubtype="0" accel="50000" decel="50000" fill="hold" grpId="1" nodeType="withEffect">
                                  <p:stCondLst>
                                    <p:cond delay="0"/>
                                  </p:stCondLst>
                                  <p:childTnLst>
                                    <p:animMotion origin="layout" path="M 1.66667E-6 -4.07407E-6 L 0.09462 0.04005 C 0.11441 0.04908 0.1441 0.05394 0.175 0.05394 C 0.21024 0.05394 0.23854 0.04908 0.25833 0.04005 L 0.35312 -4.07407E-6 " pathEditMode="relative" rAng="0" ptsTypes="AAAAA">
                                      <p:cBhvr>
                                        <p:cTn id="50" dur="2000" fill="hold"/>
                                        <p:tgtEl>
                                          <p:spTgt spid="4"/>
                                        </p:tgtEl>
                                        <p:attrNameLst>
                                          <p:attrName>ppt_x</p:attrName>
                                          <p:attrName>ppt_y</p:attrName>
                                        </p:attrNameLst>
                                      </p:cBhvr>
                                      <p:rCtr x="17656" y="2685"/>
                                    </p:animMotion>
                                  </p:childTnLst>
                                </p:cTn>
                              </p:par>
                              <p:par>
                                <p:cTn id="51" presetID="1" presetClass="emph" presetSubtype="2" fill="hold" nodeType="withEffect">
                                  <p:stCondLst>
                                    <p:cond delay="0"/>
                                  </p:stCondLst>
                                  <p:childTnLst>
                                    <p:animClr clrSpc="rgb" dir="cw">
                                      <p:cBhvr>
                                        <p:cTn id="52" dur="2000" fill="hold"/>
                                        <p:tgtEl>
                                          <p:spTgt spid="4"/>
                                        </p:tgtEl>
                                        <p:attrNameLst>
                                          <p:attrName>fillcolor</p:attrName>
                                        </p:attrNameLst>
                                      </p:cBhvr>
                                      <p:to>
                                        <a:srgbClr val="C0504D"/>
                                      </p:to>
                                    </p:animClr>
                                    <p:set>
                                      <p:cBhvr>
                                        <p:cTn id="53" dur="2000" fill="hold"/>
                                        <p:tgtEl>
                                          <p:spTgt spid="4"/>
                                        </p:tgtEl>
                                        <p:attrNameLst>
                                          <p:attrName>fill.type</p:attrName>
                                        </p:attrNameLst>
                                      </p:cBhvr>
                                      <p:to>
                                        <p:strVal val="solid"/>
                                      </p:to>
                                    </p:set>
                                    <p:set>
                                      <p:cBhvr>
                                        <p:cTn id="54" dur="2000" fill="hold"/>
                                        <p:tgtEl>
                                          <p:spTgt spid="4"/>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7" grpId="0" animBg="1"/>
      <p:bldP spid="8" grpId="0"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397907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2" y="731706"/>
            <a:ext cx="6126480" cy="5878532"/>
          </a:xfrm>
          <a:prstGeom prst="rect">
            <a:avLst/>
          </a:prstGeom>
          <a:noFill/>
        </p:spPr>
        <p:txBody>
          <a:bodyPr wrap="square" rtlCol="0">
            <a:spAutoFit/>
          </a:bodyPr>
          <a:lstStyle/>
          <a:p>
            <a:pPr>
              <a:spcBef>
                <a:spcPts val="400"/>
              </a:spcBef>
            </a:pPr>
            <a:r>
              <a:rPr lang="en-US" sz="2400" b="1" dirty="0"/>
              <a:t>Outline</a:t>
            </a:r>
          </a:p>
          <a:p>
            <a:pPr marL="742950" lvl="1" indent="-285750">
              <a:spcBef>
                <a:spcPts val="400"/>
              </a:spcBef>
              <a:buFont typeface="Arial" panose="020B0604020202020204" pitchFamily="34" charset="0"/>
              <a:buChar char="•"/>
            </a:pPr>
            <a:r>
              <a:rPr lang="en-GB" sz="2400" dirty="0">
                <a:solidFill>
                  <a:schemeClr val="bg1">
                    <a:lumMod val="50000"/>
                  </a:schemeClr>
                </a:solidFill>
              </a:rPr>
              <a:t>Group by</a:t>
            </a:r>
          </a:p>
          <a:p>
            <a:pPr marL="742950" lvl="1" indent="-285750">
              <a:spcBef>
                <a:spcPts val="400"/>
              </a:spcBef>
              <a:buFont typeface="Arial" panose="020B0604020202020204" pitchFamily="34" charset="0"/>
              <a:buChar char="•"/>
            </a:pPr>
            <a:r>
              <a:rPr lang="en-GB" sz="2400" dirty="0">
                <a:solidFill>
                  <a:schemeClr val="bg1">
                    <a:lumMod val="50000"/>
                  </a:schemeClr>
                </a:solidFill>
              </a:rPr>
              <a:t>Joins</a:t>
            </a:r>
          </a:p>
          <a:p>
            <a:pPr marL="742950" lvl="1" indent="-285750">
              <a:spcBef>
                <a:spcPts val="400"/>
              </a:spcBef>
              <a:buFont typeface="Arial" panose="020B0604020202020204" pitchFamily="34" charset="0"/>
              <a:buChar char="•"/>
            </a:pPr>
            <a:r>
              <a:rPr lang="en-GB" sz="2400" dirty="0">
                <a:solidFill>
                  <a:schemeClr val="bg1">
                    <a:lumMod val="50000"/>
                  </a:schemeClr>
                </a:solidFill>
              </a:rPr>
              <a:t>Subquery</a:t>
            </a:r>
          </a:p>
          <a:p>
            <a:pPr marL="742950" lvl="1" indent="-285750">
              <a:spcBef>
                <a:spcPts val="400"/>
              </a:spcBef>
              <a:buFont typeface="Arial" panose="020B0604020202020204" pitchFamily="34" charset="0"/>
              <a:buChar char="•"/>
            </a:pPr>
            <a:r>
              <a:rPr lang="en-GB" sz="2400" dirty="0">
                <a:solidFill>
                  <a:schemeClr val="bg1">
                    <a:lumMod val="50000"/>
                  </a:schemeClr>
                </a:solidFill>
              </a:rPr>
              <a:t>Keys</a:t>
            </a:r>
          </a:p>
          <a:p>
            <a:pPr marL="742950" lvl="1" indent="-285750">
              <a:spcBef>
                <a:spcPts val="400"/>
              </a:spcBef>
              <a:buFont typeface="Arial" panose="020B0604020202020204" pitchFamily="34" charset="0"/>
              <a:buChar char="•"/>
            </a:pPr>
            <a:r>
              <a:rPr lang="en-GB" sz="2400" dirty="0">
                <a:solidFill>
                  <a:schemeClr val="bg1">
                    <a:lumMod val="50000"/>
                  </a:schemeClr>
                </a:solidFill>
              </a:rPr>
              <a:t>System Functions</a:t>
            </a:r>
          </a:p>
          <a:p>
            <a:pPr marL="742950" lvl="1" indent="-285750">
              <a:spcBef>
                <a:spcPts val="400"/>
              </a:spcBef>
              <a:buFont typeface="Arial" panose="020B0604020202020204" pitchFamily="34" charset="0"/>
              <a:buChar char="•"/>
            </a:pPr>
            <a:r>
              <a:rPr lang="en-GB" sz="2400" dirty="0">
                <a:solidFill>
                  <a:schemeClr val="bg1">
                    <a:lumMod val="50000"/>
                  </a:schemeClr>
                </a:solidFill>
              </a:rPr>
              <a:t>User Defined Functions (UDF)</a:t>
            </a:r>
          </a:p>
          <a:p>
            <a:pPr marL="742950" lvl="1" indent="-285750">
              <a:spcBef>
                <a:spcPts val="400"/>
              </a:spcBef>
              <a:buFont typeface="Arial" panose="020B0604020202020204" pitchFamily="34" charset="0"/>
              <a:buChar char="•"/>
            </a:pPr>
            <a:r>
              <a:rPr lang="en-GB" sz="2400" dirty="0">
                <a:solidFill>
                  <a:schemeClr val="bg1">
                    <a:lumMod val="50000"/>
                  </a:schemeClr>
                </a:solidFill>
              </a:rPr>
              <a:t>Stored Procedures</a:t>
            </a:r>
          </a:p>
          <a:p>
            <a:pPr marL="742950" lvl="1" indent="-285750">
              <a:spcBef>
                <a:spcPts val="400"/>
              </a:spcBef>
              <a:buFont typeface="Arial" panose="020B0604020202020204" pitchFamily="34" charset="0"/>
              <a:buChar char="•"/>
            </a:pPr>
            <a:r>
              <a:rPr lang="en-GB" sz="2400" dirty="0">
                <a:solidFill>
                  <a:schemeClr val="bg1">
                    <a:lumMod val="50000"/>
                  </a:schemeClr>
                </a:solidFill>
              </a:rPr>
              <a:t>Parameters in Stored Procedures</a:t>
            </a:r>
          </a:p>
          <a:p>
            <a:pPr marL="742950" lvl="1" indent="-285750">
              <a:spcBef>
                <a:spcPts val="400"/>
              </a:spcBef>
              <a:buFont typeface="Arial" panose="020B0604020202020204" pitchFamily="34" charset="0"/>
              <a:buChar char="•"/>
            </a:pPr>
            <a:r>
              <a:rPr lang="en-GB" sz="2400" dirty="0">
                <a:solidFill>
                  <a:schemeClr val="bg1">
                    <a:lumMod val="50000"/>
                  </a:schemeClr>
                </a:solidFill>
              </a:rPr>
              <a:t>Procedures v/s Functions</a:t>
            </a:r>
          </a:p>
          <a:p>
            <a:pPr marL="742950" lvl="1" indent="-285750">
              <a:spcBef>
                <a:spcPts val="400"/>
              </a:spcBef>
              <a:buFont typeface="Arial" panose="020B0604020202020204" pitchFamily="34" charset="0"/>
              <a:buChar char="•"/>
            </a:pPr>
            <a:r>
              <a:rPr lang="en-GB" sz="2400" dirty="0">
                <a:solidFill>
                  <a:schemeClr val="bg1">
                    <a:lumMod val="50000"/>
                  </a:schemeClr>
                </a:solidFill>
              </a:rPr>
              <a:t>Cursor</a:t>
            </a:r>
          </a:p>
          <a:p>
            <a:pPr marL="742950" lvl="1" indent="-285750">
              <a:spcBef>
                <a:spcPts val="400"/>
              </a:spcBef>
              <a:buFont typeface="Arial" panose="020B0604020202020204" pitchFamily="34" charset="0"/>
              <a:buChar char="•"/>
            </a:pPr>
            <a:r>
              <a:rPr lang="en-GB" sz="2400" dirty="0">
                <a:solidFill>
                  <a:schemeClr val="bg1">
                    <a:lumMod val="50000"/>
                  </a:schemeClr>
                </a:solidFill>
              </a:rPr>
              <a:t>Trigger</a:t>
            </a:r>
          </a:p>
          <a:p>
            <a:pPr marL="742950" lvl="1" indent="-285750">
              <a:spcBef>
                <a:spcPts val="400"/>
              </a:spcBef>
              <a:buFont typeface="Arial" panose="020B0604020202020204" pitchFamily="34" charset="0"/>
              <a:buChar char="•"/>
            </a:pPr>
            <a:r>
              <a:rPr lang="en-GB" sz="2400" dirty="0">
                <a:solidFill>
                  <a:schemeClr val="bg1">
                    <a:lumMod val="50000"/>
                  </a:schemeClr>
                </a:solidFill>
              </a:rPr>
              <a:t>Exception Handling</a:t>
            </a:r>
          </a:p>
          <a:p>
            <a:pPr marL="742950" lvl="1" indent="-285750">
              <a:spcBef>
                <a:spcPts val="400"/>
              </a:spcBef>
              <a:buFont typeface="Arial" panose="020B0604020202020204" pitchFamily="34" charset="0"/>
              <a:buChar char="•"/>
            </a:pPr>
            <a:r>
              <a:rPr lang="en-GB" sz="2400" dirty="0">
                <a:solidFill>
                  <a:schemeClr val="bg1">
                    <a:lumMod val="50000"/>
                  </a:schemeClr>
                </a:solidFill>
              </a:rPr>
              <a:t>TCL and DCL Commands</a:t>
            </a:r>
            <a:endParaRPr lang="en-US" sz="2400" dirty="0">
              <a:solidFill>
                <a:schemeClr val="bg1">
                  <a:lumMod val="50000"/>
                </a:schemeClr>
              </a:solidFill>
            </a:endParaRP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1000"/>
                            </p:stCondLst>
                            <p:childTnLst>
                              <p:par>
                                <p:cTn id="24" presetID="22" presetClass="entr" presetSubtype="1"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up)">
                                      <p:cBhvr>
                                        <p:cTn id="26" dur="500"/>
                                        <p:tgtEl>
                                          <p:spTgt spid="8"/>
                                        </p:tgtEl>
                                      </p:cBhvr>
                                    </p:animEffect>
                                  </p:childTnLst>
                                </p:cTn>
                              </p:par>
                            </p:childTnLst>
                          </p:cTn>
                        </p:par>
                        <p:par>
                          <p:cTn id="27" fill="hold">
                            <p:stCondLst>
                              <p:cond delay="1500"/>
                            </p:stCondLst>
                            <p:childTnLst>
                              <p:par>
                                <p:cTn id="28" presetID="22" presetClass="entr" presetSubtype="1" fill="hold" nodeType="after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up)">
                                      <p:cBhvr>
                                        <p:cTn id="30" dur="500"/>
                                        <p:tgtEl>
                                          <p:spTgt spid="5"/>
                                        </p:tgtEl>
                                      </p:cBhvr>
                                    </p:animEffect>
                                  </p:childTnLst>
                                </p:cTn>
                              </p:par>
                              <p:par>
                                <p:cTn id="31" presetID="10" presetClass="entr" presetSubtype="0" fill="hold"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Effect transition="in" filter="fade">
                                      <p:cBhvr>
                                        <p:cTn id="33" dur="500"/>
                                        <p:tgtEl>
                                          <p:spTgt spid="9">
                                            <p:txEl>
                                              <p:pRg st="1" end="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9">
                                            <p:txEl>
                                              <p:pRg st="2" end="2"/>
                                            </p:txEl>
                                          </p:spTgt>
                                        </p:tgtEl>
                                        <p:attrNameLst>
                                          <p:attrName>style.visibility</p:attrName>
                                        </p:attrNameLst>
                                      </p:cBhvr>
                                      <p:to>
                                        <p:strVal val="visible"/>
                                      </p:to>
                                    </p:set>
                                    <p:animEffect transition="in" filter="fade">
                                      <p:cBhvr>
                                        <p:cTn id="36" dur="500"/>
                                        <p:tgtEl>
                                          <p:spTgt spid="9">
                                            <p:txEl>
                                              <p:pRg st="2" end="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fade">
                                      <p:cBhvr>
                                        <p:cTn id="39" dur="500"/>
                                        <p:tgtEl>
                                          <p:spTgt spid="9">
                                            <p:txEl>
                                              <p:pRg st="3" end="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9">
                                            <p:txEl>
                                              <p:pRg st="4" end="4"/>
                                            </p:txEl>
                                          </p:spTgt>
                                        </p:tgtEl>
                                        <p:attrNameLst>
                                          <p:attrName>style.visibility</p:attrName>
                                        </p:attrNameLst>
                                      </p:cBhvr>
                                      <p:to>
                                        <p:strVal val="visible"/>
                                      </p:to>
                                    </p:set>
                                    <p:animEffect transition="in" filter="fade">
                                      <p:cBhvr>
                                        <p:cTn id="42" dur="500"/>
                                        <p:tgtEl>
                                          <p:spTgt spid="9">
                                            <p:txEl>
                                              <p:pRg st="4" end="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animEffect transition="in" filter="fade">
                                      <p:cBhvr>
                                        <p:cTn id="45" dur="500"/>
                                        <p:tgtEl>
                                          <p:spTgt spid="9">
                                            <p:txEl>
                                              <p:pRg st="5" end="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
                                            <p:txEl>
                                              <p:pRg st="6" end="6"/>
                                            </p:txEl>
                                          </p:spTgt>
                                        </p:tgtEl>
                                        <p:attrNameLst>
                                          <p:attrName>style.visibility</p:attrName>
                                        </p:attrNameLst>
                                      </p:cBhvr>
                                      <p:to>
                                        <p:strVal val="visible"/>
                                      </p:to>
                                    </p:set>
                                    <p:animEffect transition="in" filter="fade">
                                      <p:cBhvr>
                                        <p:cTn id="48" dur="500"/>
                                        <p:tgtEl>
                                          <p:spTgt spid="9">
                                            <p:txEl>
                                              <p:pRg st="6" end="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9">
                                            <p:txEl>
                                              <p:pRg st="7" end="7"/>
                                            </p:txEl>
                                          </p:spTgt>
                                        </p:tgtEl>
                                        <p:attrNameLst>
                                          <p:attrName>style.visibility</p:attrName>
                                        </p:attrNameLst>
                                      </p:cBhvr>
                                      <p:to>
                                        <p:strVal val="visible"/>
                                      </p:to>
                                    </p:set>
                                    <p:animEffect transition="in" filter="fade">
                                      <p:cBhvr>
                                        <p:cTn id="51" dur="500"/>
                                        <p:tgtEl>
                                          <p:spTgt spid="9">
                                            <p:txEl>
                                              <p:pRg st="7" end="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9">
                                            <p:txEl>
                                              <p:pRg st="8" end="8"/>
                                            </p:txEl>
                                          </p:spTgt>
                                        </p:tgtEl>
                                        <p:attrNameLst>
                                          <p:attrName>style.visibility</p:attrName>
                                        </p:attrNameLst>
                                      </p:cBhvr>
                                      <p:to>
                                        <p:strVal val="visible"/>
                                      </p:to>
                                    </p:set>
                                    <p:animEffect transition="in" filter="fade">
                                      <p:cBhvr>
                                        <p:cTn id="54" dur="500"/>
                                        <p:tgtEl>
                                          <p:spTgt spid="9">
                                            <p:txEl>
                                              <p:pRg st="8" end="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9">
                                            <p:txEl>
                                              <p:pRg st="9" end="9"/>
                                            </p:txEl>
                                          </p:spTgt>
                                        </p:tgtEl>
                                        <p:attrNameLst>
                                          <p:attrName>style.visibility</p:attrName>
                                        </p:attrNameLst>
                                      </p:cBhvr>
                                      <p:to>
                                        <p:strVal val="visible"/>
                                      </p:to>
                                    </p:set>
                                    <p:animEffect transition="in" filter="fade">
                                      <p:cBhvr>
                                        <p:cTn id="57" dur="500"/>
                                        <p:tgtEl>
                                          <p:spTgt spid="9">
                                            <p:txEl>
                                              <p:pRg st="9" end="9"/>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9">
                                            <p:txEl>
                                              <p:pRg st="10" end="10"/>
                                            </p:txEl>
                                          </p:spTgt>
                                        </p:tgtEl>
                                        <p:attrNameLst>
                                          <p:attrName>style.visibility</p:attrName>
                                        </p:attrNameLst>
                                      </p:cBhvr>
                                      <p:to>
                                        <p:strVal val="visible"/>
                                      </p:to>
                                    </p:set>
                                    <p:animEffect transition="in" filter="fade">
                                      <p:cBhvr>
                                        <p:cTn id="60" dur="500"/>
                                        <p:tgtEl>
                                          <p:spTgt spid="9">
                                            <p:txEl>
                                              <p:pRg st="10" end="10"/>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9">
                                            <p:txEl>
                                              <p:pRg st="11" end="11"/>
                                            </p:txEl>
                                          </p:spTgt>
                                        </p:tgtEl>
                                        <p:attrNameLst>
                                          <p:attrName>style.visibility</p:attrName>
                                        </p:attrNameLst>
                                      </p:cBhvr>
                                      <p:to>
                                        <p:strVal val="visible"/>
                                      </p:to>
                                    </p:set>
                                    <p:animEffect transition="in" filter="fade">
                                      <p:cBhvr>
                                        <p:cTn id="63" dur="500"/>
                                        <p:tgtEl>
                                          <p:spTgt spid="9">
                                            <p:txEl>
                                              <p:pRg st="11" end="11"/>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9">
                                            <p:txEl>
                                              <p:pRg st="12" end="12"/>
                                            </p:txEl>
                                          </p:spTgt>
                                        </p:tgtEl>
                                        <p:attrNameLst>
                                          <p:attrName>style.visibility</p:attrName>
                                        </p:attrNameLst>
                                      </p:cBhvr>
                                      <p:to>
                                        <p:strVal val="visible"/>
                                      </p:to>
                                    </p:set>
                                    <p:animEffect transition="in" filter="fade">
                                      <p:cBhvr>
                                        <p:cTn id="66" dur="500"/>
                                        <p:tgtEl>
                                          <p:spTgt spid="9">
                                            <p:txEl>
                                              <p:pRg st="12" end="12"/>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9">
                                            <p:txEl>
                                              <p:pRg st="13" end="13"/>
                                            </p:txEl>
                                          </p:spTgt>
                                        </p:tgtEl>
                                        <p:attrNameLst>
                                          <p:attrName>style.visibility</p:attrName>
                                        </p:attrNameLst>
                                      </p:cBhvr>
                                      <p:to>
                                        <p:strVal val="visible"/>
                                      </p:to>
                                    </p:set>
                                    <p:animEffect transition="in" filter="fade">
                                      <p:cBhvr>
                                        <p:cTn id="69" dur="500"/>
                                        <p:tgtEl>
                                          <p:spTgt spid="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Left outer Join(Cont..)</a:t>
            </a:r>
            <a:endParaRPr lang="en-US" dirty="0"/>
          </a:p>
        </p:txBody>
      </p:sp>
      <p:sp>
        <p:nvSpPr>
          <p:cNvPr id="4" name="TextBox 3"/>
          <p:cNvSpPr txBox="1"/>
          <p:nvPr/>
        </p:nvSpPr>
        <p:spPr>
          <a:xfrm>
            <a:off x="130889" y="876008"/>
            <a:ext cx="1080000" cy="369332"/>
          </a:xfrm>
          <a:prstGeom prst="rect">
            <a:avLst/>
          </a:prstGeom>
          <a:noFill/>
        </p:spPr>
        <p:txBody>
          <a:bodyPr wrap="square" rtlCol="0">
            <a:spAutoFit/>
          </a:bodyPr>
          <a:lstStyle/>
          <a:p>
            <a:r>
              <a:rPr lang="en-US" b="1" u="sng" dirty="0"/>
              <a:t>Example</a:t>
            </a:r>
          </a:p>
        </p:txBody>
      </p:sp>
      <p:sp>
        <p:nvSpPr>
          <p:cNvPr id="5" name="Rectangle 4"/>
          <p:cNvSpPr>
            <a:spLocks noChangeAspect="1"/>
          </p:cNvSpPr>
          <p:nvPr/>
        </p:nvSpPr>
        <p:spPr>
          <a:xfrm>
            <a:off x="419099" y="1392450"/>
            <a:ext cx="7962900" cy="1952996"/>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6" name="Rectangle 5"/>
          <p:cNvSpPr/>
          <p:nvPr/>
        </p:nvSpPr>
        <p:spPr>
          <a:xfrm>
            <a:off x="609600" y="1569888"/>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7" name="Rectangle 6"/>
          <p:cNvSpPr/>
          <p:nvPr/>
        </p:nvSpPr>
        <p:spPr>
          <a:xfrm>
            <a:off x="1713208" y="1569888"/>
            <a:ext cx="1456202"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.RNO,</a:t>
            </a:r>
          </a:p>
        </p:txBody>
      </p:sp>
      <p:sp>
        <p:nvSpPr>
          <p:cNvPr id="8" name="Rectangle 7"/>
          <p:cNvSpPr/>
          <p:nvPr/>
        </p:nvSpPr>
        <p:spPr>
          <a:xfrm>
            <a:off x="3282701" y="1547118"/>
            <a:ext cx="160674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.Name,</a:t>
            </a:r>
          </a:p>
        </p:txBody>
      </p:sp>
      <p:sp>
        <p:nvSpPr>
          <p:cNvPr id="9" name="Rectangle 8"/>
          <p:cNvSpPr/>
          <p:nvPr/>
        </p:nvSpPr>
        <p:spPr>
          <a:xfrm>
            <a:off x="5000197" y="1544986"/>
            <a:ext cx="177598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.Branch,</a:t>
            </a:r>
          </a:p>
        </p:txBody>
      </p:sp>
      <p:sp>
        <p:nvSpPr>
          <p:cNvPr id="10" name="Rectangle 9"/>
          <p:cNvSpPr/>
          <p:nvPr/>
        </p:nvSpPr>
        <p:spPr>
          <a:xfrm>
            <a:off x="6886930" y="1544986"/>
            <a:ext cx="11610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r>
              <a:rPr lang="en-US" dirty="0">
                <a:ln w="0"/>
                <a:solidFill>
                  <a:schemeClr val="tx1"/>
                </a:solidFill>
              </a:rPr>
              <a:t>.SPI</a:t>
            </a:r>
          </a:p>
        </p:txBody>
      </p:sp>
      <p:sp>
        <p:nvSpPr>
          <p:cNvPr id="11" name="Rectangle 10"/>
          <p:cNvSpPr/>
          <p:nvPr/>
        </p:nvSpPr>
        <p:spPr>
          <a:xfrm>
            <a:off x="622772" y="2145076"/>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2" name="Rectangle 11"/>
          <p:cNvSpPr/>
          <p:nvPr/>
        </p:nvSpPr>
        <p:spPr>
          <a:xfrm>
            <a:off x="1713209" y="214962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 </a:t>
            </a:r>
            <a:endParaRPr lang="en-US" dirty="0"/>
          </a:p>
        </p:txBody>
      </p:sp>
      <p:sp>
        <p:nvSpPr>
          <p:cNvPr id="13" name="Rectangle 12"/>
          <p:cNvSpPr/>
          <p:nvPr/>
        </p:nvSpPr>
        <p:spPr>
          <a:xfrm>
            <a:off x="3012564" y="2137105"/>
            <a:ext cx="1876883"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LEFT OUTER JOIN</a:t>
            </a:r>
            <a:endParaRPr lang="en-US" dirty="0">
              <a:solidFill>
                <a:schemeClr val="accent1">
                  <a:lumMod val="50000"/>
                </a:schemeClr>
              </a:solidFill>
            </a:endParaRPr>
          </a:p>
        </p:txBody>
      </p:sp>
      <p:sp>
        <p:nvSpPr>
          <p:cNvPr id="14" name="Rectangle 13"/>
          <p:cNvSpPr/>
          <p:nvPr/>
        </p:nvSpPr>
        <p:spPr>
          <a:xfrm>
            <a:off x="5000197" y="214962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 </a:t>
            </a:r>
            <a:endParaRPr lang="en-US" dirty="0"/>
          </a:p>
        </p:txBody>
      </p:sp>
      <p:sp>
        <p:nvSpPr>
          <p:cNvPr id="15" name="Rectangle 14"/>
          <p:cNvSpPr/>
          <p:nvPr/>
        </p:nvSpPr>
        <p:spPr>
          <a:xfrm>
            <a:off x="629358" y="2685589"/>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6" name="Rectangle 15"/>
          <p:cNvSpPr/>
          <p:nvPr/>
        </p:nvSpPr>
        <p:spPr>
          <a:xfrm>
            <a:off x="1210012" y="2670789"/>
            <a:ext cx="273954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17" name="Rectangle 16"/>
          <p:cNvSpPr/>
          <p:nvPr/>
        </p:nvSpPr>
        <p:spPr>
          <a:xfrm>
            <a:off x="4048220" y="2672520"/>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18" name="Picture 17"/>
          <p:cNvPicPr>
            <a:picLocks noChangeAspect="1"/>
          </p:cNvPicPr>
          <p:nvPr/>
        </p:nvPicPr>
        <p:blipFill>
          <a:blip r:embed="rId2"/>
          <a:stretch>
            <a:fillRect/>
          </a:stretch>
        </p:blipFill>
        <p:spPr>
          <a:xfrm>
            <a:off x="4419600" y="4774951"/>
            <a:ext cx="743902" cy="672186"/>
          </a:xfrm>
          <a:prstGeom prst="rect">
            <a:avLst/>
          </a:prstGeom>
        </p:spPr>
      </p:pic>
      <p:graphicFrame>
        <p:nvGraphicFramePr>
          <p:cNvPr id="19" name="Table 18"/>
          <p:cNvGraphicFramePr>
            <a:graphicFrameLocks noGrp="1"/>
          </p:cNvGraphicFramePr>
          <p:nvPr>
            <p:extLst>
              <p:ext uri="{D42A27DB-BD31-4B8C-83A1-F6EECF244321}">
                <p14:modId xmlns:p14="http://schemas.microsoft.com/office/powerpoint/2010/main" val="554839193"/>
              </p:ext>
            </p:extLst>
          </p:nvPr>
        </p:nvGraphicFramePr>
        <p:xfrm>
          <a:off x="580048" y="3746625"/>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a:solidFill>
                            <a:srgbClr val="000000"/>
                          </a:solidFill>
                          <a:effectLst/>
                          <a:latin typeface="+mj-lt"/>
                        </a:rPr>
                        <a:t>Meera</a:t>
                      </a: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484825720"/>
              </p:ext>
            </p:extLst>
          </p:nvPr>
        </p:nvGraphicFramePr>
        <p:xfrm>
          <a:off x="2957024" y="3766143"/>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21" name="Table 20"/>
          <p:cNvGraphicFramePr>
            <a:graphicFrameLocks noGrp="1" noChangeAspect="1"/>
          </p:cNvGraphicFramePr>
          <p:nvPr>
            <p:extLst>
              <p:ext uri="{D42A27DB-BD31-4B8C-83A1-F6EECF244321}">
                <p14:modId xmlns:p14="http://schemas.microsoft.com/office/powerpoint/2010/main" val="637879154"/>
              </p:ext>
            </p:extLst>
          </p:nvPr>
        </p:nvGraphicFramePr>
        <p:xfrm>
          <a:off x="5442687" y="3809250"/>
          <a:ext cx="2666988" cy="2462607"/>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6822">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04800">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a:solidFill>
                            <a:srgbClr val="000000"/>
                          </a:solidFill>
                          <a:effectLst/>
                          <a:latin typeface="+mj-lt"/>
                        </a:rPr>
                        <a:t>8.8</a:t>
                      </a:r>
                    </a:p>
                  </a:txBody>
                  <a:tcPr marL="9525" marR="9525" marT="9525" marB="0" anchor="b"/>
                </a:tc>
                <a:extLst>
                  <a:ext uri="{0D108BD9-81ED-4DB2-BD59-A6C34878D82A}">
                    <a16:rowId xmlns:a16="http://schemas.microsoft.com/office/drawing/2014/main" val="10002"/>
                  </a:ext>
                </a:extLst>
              </a:tr>
              <a:tr h="304800">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dirty="0">
                          <a:solidFill>
                            <a:srgbClr val="000000"/>
                          </a:solidFill>
                          <a:effectLst/>
                          <a:latin typeface="+mj-lt"/>
                        </a:rPr>
                        <a:t>9.2</a:t>
                      </a:r>
                    </a:p>
                  </a:txBody>
                  <a:tcPr marL="9525" marR="9525" marT="9525" marB="0" anchor="b"/>
                </a:tc>
                <a:extLst>
                  <a:ext uri="{0D108BD9-81ED-4DB2-BD59-A6C34878D82A}">
                    <a16:rowId xmlns:a16="http://schemas.microsoft.com/office/drawing/2014/main" val="10003"/>
                  </a:ext>
                </a:extLst>
              </a:tr>
              <a:tr h="304800">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4"/>
                  </a:ext>
                </a:extLst>
              </a:tr>
              <a:tr h="309597">
                <a:tc>
                  <a:txBody>
                    <a:bodyPr/>
                    <a:lstStyle/>
                    <a:p>
                      <a:pPr marL="36000" algn="l" fontAlgn="b"/>
                      <a:r>
                        <a:rPr lang="en-US" sz="1600" b="0" i="0" u="none" strike="noStrike">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tc>
                  <a:txBody>
                    <a:bodyPr/>
                    <a:lstStyle/>
                    <a:p>
                      <a:pPr marL="36000" algn="l" fontAlgn="b"/>
                      <a:r>
                        <a:rPr lang="en-US" sz="1600" b="0" i="0" u="none" strike="noStrike" dirty="0">
                          <a:solidFill>
                            <a:srgbClr val="000000"/>
                          </a:solidFill>
                          <a:effectLst/>
                          <a:latin typeface="+mj-lt"/>
                        </a:rPr>
                        <a:t>8.2</a:t>
                      </a:r>
                    </a:p>
                  </a:txBody>
                  <a:tcPr marL="9525" marR="9525" marT="9525" marB="0" anchor="b"/>
                </a:tc>
                <a:extLst>
                  <a:ext uri="{0D108BD9-81ED-4DB2-BD59-A6C34878D82A}">
                    <a16:rowId xmlns:a16="http://schemas.microsoft.com/office/drawing/2014/main" val="10005"/>
                  </a:ext>
                </a:extLst>
              </a:tr>
              <a:tr h="309597">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tc>
                  <a:txBody>
                    <a:bodyPr/>
                    <a:lstStyle/>
                    <a:p>
                      <a:pPr marL="36000" algn="l" fontAlgn="b"/>
                      <a:r>
                        <a:rPr lang="en-US" sz="1600" b="0" i="0" u="none" strike="noStrike" dirty="0">
                          <a:solidFill>
                            <a:srgbClr val="000000"/>
                          </a:solidFill>
                          <a:effectLst/>
                          <a:latin typeface="+mj-lt"/>
                        </a:rPr>
                        <a:t>7</a:t>
                      </a:r>
                    </a:p>
                  </a:txBody>
                  <a:tcPr marL="9525" marR="9525" marT="9525" marB="0" anchor="b"/>
                </a:tc>
                <a:extLst>
                  <a:ext uri="{0D108BD9-81ED-4DB2-BD59-A6C34878D82A}">
                    <a16:rowId xmlns:a16="http://schemas.microsoft.com/office/drawing/2014/main" val="10006"/>
                  </a:ext>
                </a:extLst>
              </a:tr>
              <a:tr h="309597">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50096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Right outer Join</a:t>
            </a:r>
            <a:endParaRPr lang="en-US" dirty="0"/>
          </a:p>
        </p:txBody>
      </p:sp>
      <p:sp>
        <p:nvSpPr>
          <p:cNvPr id="3" name="Content Placeholder 2"/>
          <p:cNvSpPr>
            <a:spLocks noGrp="1"/>
          </p:cNvSpPr>
          <p:nvPr>
            <p:ph idx="1"/>
          </p:nvPr>
        </p:nvSpPr>
        <p:spPr/>
        <p:txBody>
          <a:bodyPr/>
          <a:lstStyle/>
          <a:p>
            <a:r>
              <a:rPr lang="en-US" dirty="0"/>
              <a:t>Right outer join </a:t>
            </a:r>
            <a:r>
              <a:rPr lang="en-US" b="1" dirty="0">
                <a:solidFill>
                  <a:schemeClr val="tx2"/>
                </a:solidFill>
              </a:rPr>
              <a:t>return all records from the right table</a:t>
            </a:r>
            <a:r>
              <a:rPr lang="en-US" dirty="0"/>
              <a:t>, </a:t>
            </a:r>
            <a:r>
              <a:rPr lang="en-US" b="1" dirty="0"/>
              <a:t>and</a:t>
            </a:r>
            <a:r>
              <a:rPr lang="en-US" dirty="0"/>
              <a:t> the </a:t>
            </a:r>
            <a:r>
              <a:rPr lang="en-US" b="1" dirty="0">
                <a:solidFill>
                  <a:schemeClr val="tx2"/>
                </a:solidFill>
              </a:rPr>
              <a:t>matched records from the left table</a:t>
            </a:r>
            <a:r>
              <a:rPr lang="en-US" dirty="0"/>
              <a:t>.</a:t>
            </a:r>
          </a:p>
          <a:p>
            <a:endParaRPr lang="en-US" dirty="0"/>
          </a:p>
        </p:txBody>
      </p:sp>
      <p:sp>
        <p:nvSpPr>
          <p:cNvPr id="4" name="Oval 3"/>
          <p:cNvSpPr/>
          <p:nvPr/>
        </p:nvSpPr>
        <p:spPr>
          <a:xfrm>
            <a:off x="965029" y="2045375"/>
            <a:ext cx="1130967" cy="1073422"/>
          </a:xfrm>
          <a:prstGeom prst="ellipse">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rgbClr val="FFFF00"/>
                </a:solidFill>
              </a:rPr>
              <a:t>Table1</a:t>
            </a:r>
          </a:p>
        </p:txBody>
      </p:sp>
      <p:sp>
        <p:nvSpPr>
          <p:cNvPr id="5" name="Oval 4"/>
          <p:cNvSpPr/>
          <p:nvPr/>
        </p:nvSpPr>
        <p:spPr>
          <a:xfrm>
            <a:off x="2238646" y="2045375"/>
            <a:ext cx="1133204" cy="1073422"/>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FFFF00"/>
                </a:solidFill>
              </a:rPr>
              <a:t>Table2</a:t>
            </a:r>
          </a:p>
        </p:txBody>
      </p:sp>
      <p:sp>
        <p:nvSpPr>
          <p:cNvPr id="6" name="Freeform 5"/>
          <p:cNvSpPr/>
          <p:nvPr/>
        </p:nvSpPr>
        <p:spPr>
          <a:xfrm>
            <a:off x="5533097" y="2119961"/>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7" name="Freeform 6"/>
          <p:cNvSpPr/>
          <p:nvPr/>
        </p:nvSpPr>
        <p:spPr>
          <a:xfrm>
            <a:off x="4967614" y="2045375"/>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chemeClr val="accent6"/>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8" name="Freeform 7"/>
          <p:cNvSpPr/>
          <p:nvPr/>
        </p:nvSpPr>
        <p:spPr>
          <a:xfrm>
            <a:off x="5816118" y="2045375"/>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9" name="Right Arrow 8"/>
          <p:cNvSpPr/>
          <p:nvPr/>
        </p:nvSpPr>
        <p:spPr>
          <a:xfrm>
            <a:off x="3598785" y="2366933"/>
            <a:ext cx="1143000" cy="502920"/>
          </a:xfrm>
          <a:prstGeom prs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Combine</a:t>
            </a:r>
          </a:p>
        </p:txBody>
      </p:sp>
      <p:sp>
        <p:nvSpPr>
          <p:cNvPr id="10" name="Left-Right Arrow 9"/>
          <p:cNvSpPr/>
          <p:nvPr/>
        </p:nvSpPr>
        <p:spPr>
          <a:xfrm>
            <a:off x="6840383" y="2366933"/>
            <a:ext cx="1143000" cy="502920"/>
          </a:xfrm>
          <a:prstGeom prst="lef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Output</a:t>
            </a:r>
          </a:p>
        </p:txBody>
      </p:sp>
      <p:sp>
        <p:nvSpPr>
          <p:cNvPr id="11" name="TextBox 10">
            <a:extLst>
              <a:ext uri="{FF2B5EF4-FFF2-40B4-BE49-F238E27FC236}">
                <a16:creationId xmlns:a16="http://schemas.microsoft.com/office/drawing/2014/main" id="{B8BDCC25-1E44-48A0-8550-F89E768A4A30}"/>
              </a:ext>
            </a:extLst>
          </p:cNvPr>
          <p:cNvSpPr txBox="1"/>
          <p:nvPr/>
        </p:nvSpPr>
        <p:spPr>
          <a:xfrm>
            <a:off x="247225" y="3557997"/>
            <a:ext cx="1104900" cy="367400"/>
          </a:xfrm>
          <a:prstGeom prst="rect">
            <a:avLst/>
          </a:prstGeom>
          <a:noFill/>
        </p:spPr>
        <p:txBody>
          <a:bodyPr wrap="square" rtlCol="0">
            <a:spAutoFit/>
          </a:bodyPr>
          <a:lstStyle/>
          <a:p>
            <a:r>
              <a:rPr lang="en-US" b="1" u="sng" dirty="0"/>
              <a:t>Syntax</a:t>
            </a:r>
          </a:p>
        </p:txBody>
      </p:sp>
      <p:sp>
        <p:nvSpPr>
          <p:cNvPr id="12" name="Rectangle 11"/>
          <p:cNvSpPr/>
          <p:nvPr/>
        </p:nvSpPr>
        <p:spPr>
          <a:xfrm>
            <a:off x="342900" y="4038314"/>
            <a:ext cx="7962900" cy="1981486"/>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473495" y="4227831"/>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4" name="Rectangle 13"/>
          <p:cNvSpPr/>
          <p:nvPr/>
        </p:nvSpPr>
        <p:spPr>
          <a:xfrm>
            <a:off x="1594406" y="4239797"/>
            <a:ext cx="106818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columns</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474632" y="4800457"/>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6" name="Rectangle 15"/>
          <p:cNvSpPr/>
          <p:nvPr/>
        </p:nvSpPr>
        <p:spPr>
          <a:xfrm>
            <a:off x="1565168" y="4806173"/>
            <a:ext cx="106819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a:t>
            </a:r>
            <a:endParaRPr lang="en-US" dirty="0"/>
          </a:p>
        </p:txBody>
      </p:sp>
      <p:sp>
        <p:nvSpPr>
          <p:cNvPr id="17" name="Rectangle 16"/>
          <p:cNvSpPr/>
          <p:nvPr/>
        </p:nvSpPr>
        <p:spPr>
          <a:xfrm>
            <a:off x="1074820" y="5399483"/>
            <a:ext cx="3117075"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Table1.column</a:t>
            </a:r>
            <a:r>
              <a:rPr lang="en-IN" dirty="0">
                <a:solidFill>
                  <a:srgbClr val="808080"/>
                </a:solidFill>
              </a:rPr>
              <a:t>=</a:t>
            </a:r>
            <a:r>
              <a:rPr lang="en-IN" dirty="0"/>
              <a:t>Table2.column</a:t>
            </a:r>
            <a:endParaRPr lang="en-US" dirty="0"/>
          </a:p>
        </p:txBody>
      </p:sp>
      <p:sp>
        <p:nvSpPr>
          <p:cNvPr id="18" name="Rectangle 17"/>
          <p:cNvSpPr/>
          <p:nvPr/>
        </p:nvSpPr>
        <p:spPr>
          <a:xfrm>
            <a:off x="487314" y="5379663"/>
            <a:ext cx="48198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4271074" y="5401461"/>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a:t>
            </a:r>
          </a:p>
        </p:txBody>
      </p:sp>
      <p:sp>
        <p:nvSpPr>
          <p:cNvPr id="20" name="Rectangle 19"/>
          <p:cNvSpPr/>
          <p:nvPr/>
        </p:nvSpPr>
        <p:spPr>
          <a:xfrm>
            <a:off x="2756594" y="4817554"/>
            <a:ext cx="196780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RIGHT OUTER JOIN</a:t>
            </a:r>
            <a:endParaRPr lang="en-US" dirty="0">
              <a:solidFill>
                <a:schemeClr val="accent1">
                  <a:lumMod val="50000"/>
                </a:schemeClr>
              </a:solidFill>
            </a:endParaRPr>
          </a:p>
        </p:txBody>
      </p:sp>
      <p:sp>
        <p:nvSpPr>
          <p:cNvPr id="21" name="Rectangle 20"/>
          <p:cNvSpPr/>
          <p:nvPr/>
        </p:nvSpPr>
        <p:spPr>
          <a:xfrm>
            <a:off x="4847635" y="4817554"/>
            <a:ext cx="104512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Tree>
    <p:extLst>
      <p:ext uri="{BB962C8B-B14F-4D97-AF65-F5344CB8AC3E}">
        <p14:creationId xmlns:p14="http://schemas.microsoft.com/office/powerpoint/2010/main" val="245412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style.rotation</p:attrName>
                                        </p:attrNameLst>
                                      </p:cBhvr>
                                      <p:tavLst>
                                        <p:tav tm="0">
                                          <p:val>
                                            <p:fltVal val="90"/>
                                          </p:val>
                                        </p:tav>
                                        <p:tav tm="100000">
                                          <p:val>
                                            <p:fltVal val="0"/>
                                          </p:val>
                                        </p:tav>
                                      </p:tavLst>
                                    </p:anim>
                                    <p:animEffect transition="in" filter="fade">
                                      <p:cBhvr>
                                        <p:cTn id="26" dur="1000"/>
                                        <p:tgtEl>
                                          <p:spTgt spid="7"/>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 calcmode="lin" valueType="num">
                                      <p:cBhvr>
                                        <p:cTn id="31" dur="1000" fill="hold"/>
                                        <p:tgtEl>
                                          <p:spTgt spid="6"/>
                                        </p:tgtEl>
                                        <p:attrNameLst>
                                          <p:attrName>style.rotation</p:attrName>
                                        </p:attrNameLst>
                                      </p:cBhvr>
                                      <p:tavLst>
                                        <p:tav tm="0">
                                          <p:val>
                                            <p:fltVal val="90"/>
                                          </p:val>
                                        </p:tav>
                                        <p:tav tm="100000">
                                          <p:val>
                                            <p:fltVal val="0"/>
                                          </p:val>
                                        </p:tav>
                                      </p:tavLst>
                                    </p:anim>
                                    <p:animEffect transition="in" filter="fade">
                                      <p:cBhvr>
                                        <p:cTn id="32" dur="1000"/>
                                        <p:tgtEl>
                                          <p:spTgt spid="6"/>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style.rotation</p:attrName>
                                        </p:attrNameLst>
                                      </p:cBhvr>
                                      <p:tavLst>
                                        <p:tav tm="0">
                                          <p:val>
                                            <p:fltVal val="90"/>
                                          </p:val>
                                        </p:tav>
                                        <p:tav tm="100000">
                                          <p:val>
                                            <p:fltVal val="0"/>
                                          </p:val>
                                        </p:tav>
                                      </p:tavLst>
                                    </p:anim>
                                    <p:animEffect transition="in" filter="fade">
                                      <p:cBhvr>
                                        <p:cTn id="38" dur="1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path" presetSubtype="0" accel="50000" decel="50000" fill="hold" grpId="1" nodeType="clickEffect">
                                  <p:stCondLst>
                                    <p:cond delay="0"/>
                                  </p:stCondLst>
                                  <p:childTnLst>
                                    <p:animMotion origin="layout" path="M 1.66667E-6 -4.07407E-6 L 0.07986 0.04005 C 0.0967 0.04908 0.1217 0.05394 0.14774 0.05394 C 0.1776 0.05394 0.20139 0.04908 0.21823 0.04005 L 0.29826 -4.07407E-6 " pathEditMode="relative" rAng="0" ptsTypes="AAAAA">
                                      <p:cBhvr>
                                        <p:cTn id="48" dur="2000" fill="hold"/>
                                        <p:tgtEl>
                                          <p:spTgt spid="6"/>
                                        </p:tgtEl>
                                        <p:attrNameLst>
                                          <p:attrName>ppt_x</p:attrName>
                                          <p:attrName>ppt_y</p:attrName>
                                        </p:attrNameLst>
                                      </p:cBhvr>
                                      <p:rCtr x="14913" y="2685"/>
                                    </p:animMotion>
                                  </p:childTnLst>
                                </p:cTn>
                              </p:par>
                              <p:par>
                                <p:cTn id="49" presetID="37" presetClass="path" presetSubtype="0" accel="50000" decel="50000" fill="hold" grpId="1" nodeType="withEffect">
                                  <p:stCondLst>
                                    <p:cond delay="0"/>
                                  </p:stCondLst>
                                  <p:childTnLst>
                                    <p:animMotion origin="layout" path="M 3.88889E-6 -4.07407E-6 L 0.07986 0.04005 C 0.0967 0.04908 0.1217 0.05394 0.14774 0.05394 C 0.1776 0.05394 0.20139 0.04908 0.21823 0.04005 L 0.29826 -4.07407E-6 " pathEditMode="relative" rAng="0" ptsTypes="AAAAA">
                                      <p:cBhvr>
                                        <p:cTn id="50" dur="2000" fill="hold"/>
                                        <p:tgtEl>
                                          <p:spTgt spid="8"/>
                                        </p:tgtEl>
                                        <p:attrNameLst>
                                          <p:attrName>ppt_x</p:attrName>
                                          <p:attrName>ppt_y</p:attrName>
                                        </p:attrNameLst>
                                      </p:cBhvr>
                                      <p:rCtr x="14913" y="2685"/>
                                    </p:animMotion>
                                  </p:childTnLst>
                                </p:cTn>
                              </p:par>
                              <p:par>
                                <p:cTn id="51" presetID="1" presetClass="emph" presetSubtype="2" fill="hold" nodeType="withEffect">
                                  <p:stCondLst>
                                    <p:cond delay="0"/>
                                  </p:stCondLst>
                                  <p:childTnLst>
                                    <p:animClr clrSpc="rgb" dir="cw">
                                      <p:cBhvr>
                                        <p:cTn id="52" dur="2000" fill="hold"/>
                                        <p:tgtEl>
                                          <p:spTgt spid="6"/>
                                        </p:tgtEl>
                                        <p:attrNameLst>
                                          <p:attrName>fillcolor</p:attrName>
                                        </p:attrNameLst>
                                      </p:cBhvr>
                                      <p:to>
                                        <a:srgbClr val="76923C"/>
                                      </p:to>
                                    </p:animClr>
                                    <p:set>
                                      <p:cBhvr>
                                        <p:cTn id="53" dur="2000" fill="hold"/>
                                        <p:tgtEl>
                                          <p:spTgt spid="6"/>
                                        </p:tgtEl>
                                        <p:attrNameLst>
                                          <p:attrName>fill.type</p:attrName>
                                        </p:attrNameLst>
                                      </p:cBhvr>
                                      <p:to>
                                        <p:strVal val="solid"/>
                                      </p:to>
                                    </p:set>
                                    <p:set>
                                      <p:cBhvr>
                                        <p:cTn id="54" dur="2000" fill="hold"/>
                                        <p:tgtEl>
                                          <p:spTgt spid="6"/>
                                        </p:tgtEl>
                                        <p:attrNameLst>
                                          <p:attrName>fill.on</p:attrName>
                                        </p:attrNameLst>
                                      </p:cBhvr>
                                      <p:to>
                                        <p:strVal val="tru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5"/>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8"/>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7"/>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7" grpId="0" animBg="1"/>
      <p:bldP spid="8" grpId="0" animBg="1"/>
      <p:bldP spid="8" grpId="1"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Right outer Join(Cont..)</a:t>
            </a:r>
            <a:endParaRPr lang="en-US" dirty="0"/>
          </a:p>
        </p:txBody>
      </p:sp>
      <p:sp>
        <p:nvSpPr>
          <p:cNvPr id="4" name="TextBox 3"/>
          <p:cNvSpPr txBox="1"/>
          <p:nvPr/>
        </p:nvSpPr>
        <p:spPr>
          <a:xfrm>
            <a:off x="162025" y="865846"/>
            <a:ext cx="1080000" cy="360000"/>
          </a:xfrm>
          <a:prstGeom prst="rect">
            <a:avLst/>
          </a:prstGeom>
          <a:noFill/>
        </p:spPr>
        <p:txBody>
          <a:bodyPr wrap="square" rtlCol="0">
            <a:spAutoFit/>
          </a:bodyPr>
          <a:lstStyle/>
          <a:p>
            <a:r>
              <a:rPr lang="en-US" b="1" u="sng" dirty="0"/>
              <a:t>Example</a:t>
            </a:r>
          </a:p>
        </p:txBody>
      </p:sp>
      <p:sp>
        <p:nvSpPr>
          <p:cNvPr id="5" name="Rectangle 4"/>
          <p:cNvSpPr/>
          <p:nvPr/>
        </p:nvSpPr>
        <p:spPr>
          <a:xfrm>
            <a:off x="571500" y="1352555"/>
            <a:ext cx="7962900" cy="182057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6" name="Rectangle 5"/>
          <p:cNvSpPr/>
          <p:nvPr/>
        </p:nvSpPr>
        <p:spPr>
          <a:xfrm>
            <a:off x="762000" y="1529993"/>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7" name="Rectangle 6"/>
          <p:cNvSpPr/>
          <p:nvPr/>
        </p:nvSpPr>
        <p:spPr>
          <a:xfrm>
            <a:off x="1865608" y="1529993"/>
            <a:ext cx="1456202"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.RNO</a:t>
            </a:r>
            <a:r>
              <a:rPr lang="en-US" dirty="0">
                <a:solidFill>
                  <a:srgbClr val="808080"/>
                </a:solidFill>
              </a:rPr>
              <a:t>,</a:t>
            </a:r>
          </a:p>
        </p:txBody>
      </p:sp>
      <p:sp>
        <p:nvSpPr>
          <p:cNvPr id="8" name="Rectangle 7"/>
          <p:cNvSpPr/>
          <p:nvPr/>
        </p:nvSpPr>
        <p:spPr>
          <a:xfrm>
            <a:off x="3435101" y="1507223"/>
            <a:ext cx="160674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.Name</a:t>
            </a:r>
            <a:r>
              <a:rPr lang="en-US" dirty="0">
                <a:solidFill>
                  <a:srgbClr val="808080"/>
                </a:solidFill>
              </a:rPr>
              <a:t>,</a:t>
            </a:r>
          </a:p>
        </p:txBody>
      </p:sp>
      <p:sp>
        <p:nvSpPr>
          <p:cNvPr id="9" name="Rectangle 8"/>
          <p:cNvSpPr/>
          <p:nvPr/>
        </p:nvSpPr>
        <p:spPr>
          <a:xfrm>
            <a:off x="5152597" y="1505091"/>
            <a:ext cx="177598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.Branch</a:t>
            </a:r>
            <a:r>
              <a:rPr lang="en-US" dirty="0">
                <a:solidFill>
                  <a:srgbClr val="808080"/>
                </a:solidFill>
              </a:rPr>
              <a:t>,</a:t>
            </a:r>
          </a:p>
        </p:txBody>
      </p:sp>
      <p:sp>
        <p:nvSpPr>
          <p:cNvPr id="10" name="Rectangle 9"/>
          <p:cNvSpPr/>
          <p:nvPr/>
        </p:nvSpPr>
        <p:spPr>
          <a:xfrm>
            <a:off x="7039330" y="1505091"/>
            <a:ext cx="11610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r>
              <a:rPr lang="en-US" dirty="0">
                <a:ln w="0"/>
                <a:solidFill>
                  <a:schemeClr val="tx1"/>
                </a:solidFill>
              </a:rPr>
              <a:t>.SPI</a:t>
            </a:r>
          </a:p>
        </p:txBody>
      </p:sp>
      <p:sp>
        <p:nvSpPr>
          <p:cNvPr id="11" name="Rectangle 10"/>
          <p:cNvSpPr/>
          <p:nvPr/>
        </p:nvSpPr>
        <p:spPr>
          <a:xfrm>
            <a:off x="775172" y="2105181"/>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2" name="Rectangle 11"/>
          <p:cNvSpPr/>
          <p:nvPr/>
        </p:nvSpPr>
        <p:spPr>
          <a:xfrm>
            <a:off x="1865609" y="2109730"/>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 </a:t>
            </a:r>
            <a:endParaRPr lang="en-US" dirty="0"/>
          </a:p>
        </p:txBody>
      </p:sp>
      <p:sp>
        <p:nvSpPr>
          <p:cNvPr id="13" name="Rectangle 12"/>
          <p:cNvSpPr/>
          <p:nvPr/>
        </p:nvSpPr>
        <p:spPr>
          <a:xfrm>
            <a:off x="3164965" y="2097210"/>
            <a:ext cx="1987632"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RIGHT OUTER JOIN</a:t>
            </a:r>
            <a:endParaRPr lang="en-US" dirty="0">
              <a:solidFill>
                <a:schemeClr val="accent1">
                  <a:lumMod val="50000"/>
                </a:schemeClr>
              </a:solidFill>
            </a:endParaRPr>
          </a:p>
        </p:txBody>
      </p:sp>
      <p:sp>
        <p:nvSpPr>
          <p:cNvPr id="14" name="Rectangle 13"/>
          <p:cNvSpPr/>
          <p:nvPr/>
        </p:nvSpPr>
        <p:spPr>
          <a:xfrm>
            <a:off x="5270439" y="2109730"/>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 </a:t>
            </a:r>
            <a:endParaRPr lang="en-US" dirty="0"/>
          </a:p>
        </p:txBody>
      </p:sp>
      <p:sp>
        <p:nvSpPr>
          <p:cNvPr id="15" name="Rectangle 14"/>
          <p:cNvSpPr/>
          <p:nvPr/>
        </p:nvSpPr>
        <p:spPr>
          <a:xfrm>
            <a:off x="781758" y="2645694"/>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6" name="Rectangle 15"/>
          <p:cNvSpPr/>
          <p:nvPr/>
        </p:nvSpPr>
        <p:spPr>
          <a:xfrm>
            <a:off x="1362412" y="2630894"/>
            <a:ext cx="273954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17" name="Rectangle 16"/>
          <p:cNvSpPr/>
          <p:nvPr/>
        </p:nvSpPr>
        <p:spPr>
          <a:xfrm>
            <a:off x="4200620" y="2632625"/>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18" name="Picture 17"/>
          <p:cNvPicPr>
            <a:picLocks noChangeAspect="1"/>
          </p:cNvPicPr>
          <p:nvPr/>
        </p:nvPicPr>
        <p:blipFill>
          <a:blip r:embed="rId2"/>
          <a:stretch>
            <a:fillRect/>
          </a:stretch>
        </p:blipFill>
        <p:spPr>
          <a:xfrm>
            <a:off x="4685942" y="4450236"/>
            <a:ext cx="806921" cy="729130"/>
          </a:xfrm>
          <a:prstGeom prst="rect">
            <a:avLst/>
          </a:prstGeom>
        </p:spPr>
      </p:pic>
      <p:graphicFrame>
        <p:nvGraphicFramePr>
          <p:cNvPr id="19" name="Table 18"/>
          <p:cNvGraphicFramePr>
            <a:graphicFrameLocks noGrp="1"/>
          </p:cNvGraphicFramePr>
          <p:nvPr>
            <p:extLst>
              <p:ext uri="{D42A27DB-BD31-4B8C-83A1-F6EECF244321}">
                <p14:modId xmlns:p14="http://schemas.microsoft.com/office/powerpoint/2010/main" val="2926358334"/>
              </p:ext>
            </p:extLst>
          </p:nvPr>
        </p:nvGraphicFramePr>
        <p:xfrm>
          <a:off x="598146" y="3429000"/>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dirty="0">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4067312728"/>
              </p:ext>
            </p:extLst>
          </p:nvPr>
        </p:nvGraphicFramePr>
        <p:xfrm>
          <a:off x="2975122" y="3448518"/>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dirty="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21" name="Table 20"/>
          <p:cNvGraphicFramePr>
            <a:graphicFrameLocks noGrp="1" noChangeAspect="1"/>
          </p:cNvGraphicFramePr>
          <p:nvPr>
            <p:extLst>
              <p:ext uri="{D42A27DB-BD31-4B8C-83A1-F6EECF244321}">
                <p14:modId xmlns:p14="http://schemas.microsoft.com/office/powerpoint/2010/main" val="3434744011"/>
              </p:ext>
            </p:extLst>
          </p:nvPr>
        </p:nvGraphicFramePr>
        <p:xfrm>
          <a:off x="5791212" y="3491625"/>
          <a:ext cx="2666988" cy="2157807"/>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6822">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04800">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a:solidFill>
                            <a:srgbClr val="000000"/>
                          </a:solidFill>
                          <a:effectLst/>
                          <a:latin typeface="+mj-lt"/>
                        </a:rPr>
                        <a:t>8.8</a:t>
                      </a:r>
                    </a:p>
                  </a:txBody>
                  <a:tcPr marL="9525" marR="9525" marT="9525" marB="0" anchor="b"/>
                </a:tc>
                <a:extLst>
                  <a:ext uri="{0D108BD9-81ED-4DB2-BD59-A6C34878D82A}">
                    <a16:rowId xmlns:a16="http://schemas.microsoft.com/office/drawing/2014/main" val="10002"/>
                  </a:ext>
                </a:extLst>
              </a:tr>
              <a:tr h="304800">
                <a:tc>
                  <a:txBody>
                    <a:bodyPr/>
                    <a:lstStyle/>
                    <a:p>
                      <a:pPr marL="36000" algn="l" fontAlgn="b"/>
                      <a:r>
                        <a:rPr lang="en-US" sz="1600" b="0" i="0" u="none" strike="noStrike">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dirty="0">
                          <a:solidFill>
                            <a:srgbClr val="000000"/>
                          </a:solidFill>
                          <a:effectLst/>
                          <a:latin typeface="+mj-lt"/>
                        </a:rPr>
                        <a:t>9.2</a:t>
                      </a:r>
                    </a:p>
                  </a:txBody>
                  <a:tcPr marL="9525" marR="9525" marT="9525" marB="0" anchor="b"/>
                </a:tc>
                <a:extLst>
                  <a:ext uri="{0D108BD9-81ED-4DB2-BD59-A6C34878D82A}">
                    <a16:rowId xmlns:a16="http://schemas.microsoft.com/office/drawing/2014/main" val="10003"/>
                  </a:ext>
                </a:extLst>
              </a:tr>
              <a:tr h="309597">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tc>
                  <a:txBody>
                    <a:bodyPr/>
                    <a:lstStyle/>
                    <a:p>
                      <a:pPr marL="36000" algn="l" fontAlgn="b"/>
                      <a:r>
                        <a:rPr lang="en-US" sz="1600" b="0" i="0" u="none" strike="noStrike" dirty="0">
                          <a:solidFill>
                            <a:srgbClr val="000000"/>
                          </a:solidFill>
                          <a:effectLst/>
                          <a:latin typeface="+mj-lt"/>
                        </a:rPr>
                        <a:t>8.2</a:t>
                      </a:r>
                    </a:p>
                  </a:txBody>
                  <a:tcPr marL="9525" marR="9525" marT="9525" marB="0" anchor="b"/>
                </a:tc>
                <a:extLst>
                  <a:ext uri="{0D108BD9-81ED-4DB2-BD59-A6C34878D82A}">
                    <a16:rowId xmlns:a16="http://schemas.microsoft.com/office/drawing/2014/main" val="10004"/>
                  </a:ext>
                </a:extLst>
              </a:tr>
              <a:tr h="309597">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tc>
                  <a:txBody>
                    <a:bodyPr/>
                    <a:lstStyle/>
                    <a:p>
                      <a:pPr marL="36000" algn="l" fontAlgn="b"/>
                      <a:r>
                        <a:rPr lang="en-US" sz="1600" b="0" i="0" u="none" strike="noStrike" dirty="0">
                          <a:solidFill>
                            <a:srgbClr val="000000"/>
                          </a:solidFill>
                          <a:effectLst/>
                          <a:latin typeface="+mj-lt"/>
                        </a:rPr>
                        <a:t>7</a:t>
                      </a:r>
                    </a:p>
                  </a:txBody>
                  <a:tcPr marL="9525" marR="9525" marT="9525" marB="0" anchor="b"/>
                </a:tc>
                <a:extLst>
                  <a:ext uri="{0D108BD9-81ED-4DB2-BD59-A6C34878D82A}">
                    <a16:rowId xmlns:a16="http://schemas.microsoft.com/office/drawing/2014/main" val="10005"/>
                  </a:ext>
                </a:extLst>
              </a:tr>
              <a:tr h="309597">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0" u="none" strike="noStrike" dirty="0">
                          <a:solidFill>
                            <a:srgbClr val="000000"/>
                          </a:solidFill>
                          <a:effectLst/>
                          <a:latin typeface="+mj-lt"/>
                        </a:rPr>
                        <a:t>8.9</a:t>
                      </a: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031991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Full outer Join</a:t>
            </a:r>
            <a:endParaRPr lang="en-US" dirty="0"/>
          </a:p>
        </p:txBody>
      </p:sp>
      <p:sp>
        <p:nvSpPr>
          <p:cNvPr id="3" name="Content Placeholder 2"/>
          <p:cNvSpPr>
            <a:spLocks noGrp="1"/>
          </p:cNvSpPr>
          <p:nvPr>
            <p:ph idx="1"/>
          </p:nvPr>
        </p:nvSpPr>
        <p:spPr/>
        <p:txBody>
          <a:bodyPr/>
          <a:lstStyle/>
          <a:p>
            <a:r>
              <a:rPr lang="en-US" dirty="0"/>
              <a:t>Full outer join return </a:t>
            </a:r>
            <a:r>
              <a:rPr lang="en-US" b="1" dirty="0">
                <a:solidFill>
                  <a:schemeClr val="tx2"/>
                </a:solidFill>
              </a:rPr>
              <a:t>all records </a:t>
            </a:r>
            <a:r>
              <a:rPr lang="en-US" dirty="0"/>
              <a:t>when there is a match in either left or right table.</a:t>
            </a:r>
          </a:p>
          <a:p>
            <a:endParaRPr lang="en-US" dirty="0"/>
          </a:p>
        </p:txBody>
      </p:sp>
      <p:sp>
        <p:nvSpPr>
          <p:cNvPr id="4" name="Oval 3"/>
          <p:cNvSpPr/>
          <p:nvPr/>
        </p:nvSpPr>
        <p:spPr>
          <a:xfrm>
            <a:off x="859154" y="1852875"/>
            <a:ext cx="1130967" cy="1073422"/>
          </a:xfrm>
          <a:prstGeom prst="ellipse">
            <a:avLst/>
          </a:prstGeom>
          <a:solidFill>
            <a:schemeClr val="accent6"/>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rgbClr val="FFFF00"/>
                </a:solidFill>
              </a:rPr>
              <a:t>Table1</a:t>
            </a:r>
          </a:p>
        </p:txBody>
      </p:sp>
      <p:sp>
        <p:nvSpPr>
          <p:cNvPr id="5" name="Oval 4"/>
          <p:cNvSpPr/>
          <p:nvPr/>
        </p:nvSpPr>
        <p:spPr>
          <a:xfrm>
            <a:off x="2132771" y="1852875"/>
            <a:ext cx="1133204" cy="1073422"/>
          </a:xfrm>
          <a:prstGeom prst="ellipse">
            <a:avLst/>
          </a:pr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rgbClr val="FFFF00"/>
                </a:solidFill>
              </a:rPr>
              <a:t>Table2</a:t>
            </a:r>
          </a:p>
        </p:txBody>
      </p:sp>
      <p:sp>
        <p:nvSpPr>
          <p:cNvPr id="6" name="Freeform 5"/>
          <p:cNvSpPr/>
          <p:nvPr/>
        </p:nvSpPr>
        <p:spPr>
          <a:xfrm>
            <a:off x="5236933" y="1927461"/>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7" name="Freeform 6"/>
          <p:cNvSpPr/>
          <p:nvPr/>
        </p:nvSpPr>
        <p:spPr>
          <a:xfrm>
            <a:off x="4671450" y="1852875"/>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chemeClr val="accent6"/>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8" name="Freeform 7"/>
          <p:cNvSpPr/>
          <p:nvPr/>
        </p:nvSpPr>
        <p:spPr>
          <a:xfrm>
            <a:off x="5519954" y="1852875"/>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chemeClr val="accent3">
              <a:lumMod val="75000"/>
            </a:schemeClr>
          </a:solidFill>
        </p:spPr>
        <p:style>
          <a:lnRef idx="0">
            <a:schemeClr val="accent3"/>
          </a:lnRef>
          <a:fillRef idx="3">
            <a:schemeClr val="accent3"/>
          </a:fillRef>
          <a:effectRef idx="3">
            <a:schemeClr val="accent3"/>
          </a:effectRef>
          <a:fontRef idx="minor">
            <a:schemeClr val="lt1"/>
          </a:fontRef>
        </p:style>
        <p:txBody>
          <a:bodyPr wrap="square" rtlCol="0" anchor="ctr">
            <a:noAutofit/>
          </a:bodyPr>
          <a:lstStyle/>
          <a:p>
            <a:pPr algn="ctr"/>
            <a:endParaRPr lang="en-US" dirty="0">
              <a:solidFill>
                <a:srgbClr val="FFFF00"/>
              </a:solidFill>
            </a:endParaRPr>
          </a:p>
        </p:txBody>
      </p:sp>
      <p:sp>
        <p:nvSpPr>
          <p:cNvPr id="9" name="Right Arrow 8"/>
          <p:cNvSpPr/>
          <p:nvPr/>
        </p:nvSpPr>
        <p:spPr>
          <a:xfrm>
            <a:off x="3395596" y="2174433"/>
            <a:ext cx="1143000" cy="502920"/>
          </a:xfrm>
          <a:prstGeom prs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Combine</a:t>
            </a:r>
          </a:p>
        </p:txBody>
      </p:sp>
      <p:sp>
        <p:nvSpPr>
          <p:cNvPr id="10" name="Left-Right Arrow 9"/>
          <p:cNvSpPr/>
          <p:nvPr/>
        </p:nvSpPr>
        <p:spPr>
          <a:xfrm>
            <a:off x="6576450" y="2138126"/>
            <a:ext cx="1143000" cy="502920"/>
          </a:xfrm>
          <a:prstGeom prst="leftRightArrow">
            <a:avLst/>
          </a:prstGeom>
          <a:solidFill>
            <a:schemeClr val="tx2">
              <a:lumMod val="60000"/>
              <a:lumOff val="40000"/>
            </a:schemeClr>
          </a:solidFill>
          <a:ln>
            <a:solidFill>
              <a:schemeClr val="tx2">
                <a:lumMod val="60000"/>
                <a:lumOff val="40000"/>
              </a:schemeClr>
            </a:solidFill>
          </a:ln>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solidFill>
                  <a:srgbClr val="000099"/>
                </a:solidFill>
              </a:rPr>
              <a:t>Output</a:t>
            </a:r>
          </a:p>
        </p:txBody>
      </p:sp>
      <p:sp>
        <p:nvSpPr>
          <p:cNvPr id="11" name="TextBox 10">
            <a:extLst>
              <a:ext uri="{FF2B5EF4-FFF2-40B4-BE49-F238E27FC236}">
                <a16:creationId xmlns:a16="http://schemas.microsoft.com/office/drawing/2014/main" id="{B8BDCC25-1E44-48A0-8550-F89E768A4A30}"/>
              </a:ext>
            </a:extLst>
          </p:cNvPr>
          <p:cNvSpPr txBox="1"/>
          <p:nvPr/>
        </p:nvSpPr>
        <p:spPr>
          <a:xfrm>
            <a:off x="199100" y="3355872"/>
            <a:ext cx="1104900" cy="367400"/>
          </a:xfrm>
          <a:prstGeom prst="rect">
            <a:avLst/>
          </a:prstGeom>
          <a:noFill/>
        </p:spPr>
        <p:txBody>
          <a:bodyPr wrap="square" rtlCol="0">
            <a:spAutoFit/>
          </a:bodyPr>
          <a:lstStyle/>
          <a:p>
            <a:r>
              <a:rPr lang="en-US" b="1" u="sng" dirty="0"/>
              <a:t>Syntax</a:t>
            </a:r>
          </a:p>
        </p:txBody>
      </p:sp>
      <p:sp>
        <p:nvSpPr>
          <p:cNvPr id="12" name="Rectangle 11"/>
          <p:cNvSpPr/>
          <p:nvPr/>
        </p:nvSpPr>
        <p:spPr>
          <a:xfrm>
            <a:off x="342900" y="4038314"/>
            <a:ext cx="7962900" cy="1981486"/>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3" name="Rectangle 12"/>
          <p:cNvSpPr/>
          <p:nvPr/>
        </p:nvSpPr>
        <p:spPr>
          <a:xfrm>
            <a:off x="473495" y="4227831"/>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4" name="Rectangle 13"/>
          <p:cNvSpPr/>
          <p:nvPr/>
        </p:nvSpPr>
        <p:spPr>
          <a:xfrm>
            <a:off x="1594406" y="4239797"/>
            <a:ext cx="106818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columns</a:t>
            </a:r>
            <a:endParaRPr lang="en-US" dirty="0">
              <a:ln w="0"/>
              <a:solidFill>
                <a:schemeClr val="tx1"/>
              </a:solidFill>
              <a:effectLst>
                <a:outerShdw blurRad="38100" dist="19050" dir="2700000" algn="tl" rotWithShape="0">
                  <a:schemeClr val="dk1">
                    <a:alpha val="40000"/>
                  </a:schemeClr>
                </a:outerShdw>
              </a:effectLst>
            </a:endParaRPr>
          </a:p>
        </p:txBody>
      </p:sp>
      <p:sp>
        <p:nvSpPr>
          <p:cNvPr id="15" name="Rectangle 14"/>
          <p:cNvSpPr/>
          <p:nvPr/>
        </p:nvSpPr>
        <p:spPr>
          <a:xfrm>
            <a:off x="474632" y="4800457"/>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6" name="Rectangle 15"/>
          <p:cNvSpPr/>
          <p:nvPr/>
        </p:nvSpPr>
        <p:spPr>
          <a:xfrm>
            <a:off x="1565168" y="4806173"/>
            <a:ext cx="106819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a:t>
            </a:r>
            <a:endParaRPr lang="en-US" dirty="0"/>
          </a:p>
        </p:txBody>
      </p:sp>
      <p:sp>
        <p:nvSpPr>
          <p:cNvPr id="17" name="Rectangle 16"/>
          <p:cNvSpPr/>
          <p:nvPr/>
        </p:nvSpPr>
        <p:spPr>
          <a:xfrm>
            <a:off x="1061001" y="5383648"/>
            <a:ext cx="3117075"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Table1.column</a:t>
            </a:r>
            <a:r>
              <a:rPr lang="en-IN" dirty="0">
                <a:solidFill>
                  <a:srgbClr val="808080"/>
                </a:solidFill>
              </a:rPr>
              <a:t>=</a:t>
            </a:r>
            <a:r>
              <a:rPr lang="en-IN" dirty="0"/>
              <a:t>Table2.column</a:t>
            </a:r>
            <a:endParaRPr lang="en-US" dirty="0"/>
          </a:p>
        </p:txBody>
      </p:sp>
      <p:sp>
        <p:nvSpPr>
          <p:cNvPr id="18" name="Rectangle 17"/>
          <p:cNvSpPr/>
          <p:nvPr/>
        </p:nvSpPr>
        <p:spPr>
          <a:xfrm>
            <a:off x="473495" y="5363828"/>
            <a:ext cx="48198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4257255" y="5385626"/>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0" name="Rectangle 19"/>
          <p:cNvSpPr/>
          <p:nvPr/>
        </p:nvSpPr>
        <p:spPr>
          <a:xfrm>
            <a:off x="2756594" y="4817554"/>
            <a:ext cx="189160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FULL OUTER JOIN</a:t>
            </a:r>
            <a:endParaRPr lang="en-US" dirty="0">
              <a:solidFill>
                <a:schemeClr val="accent1">
                  <a:lumMod val="50000"/>
                </a:schemeClr>
              </a:solidFill>
            </a:endParaRPr>
          </a:p>
        </p:txBody>
      </p:sp>
      <p:sp>
        <p:nvSpPr>
          <p:cNvPr id="21" name="Rectangle 20"/>
          <p:cNvSpPr/>
          <p:nvPr/>
        </p:nvSpPr>
        <p:spPr>
          <a:xfrm>
            <a:off x="4771435" y="4817554"/>
            <a:ext cx="104512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Tree>
    <p:extLst>
      <p:ext uri="{BB962C8B-B14F-4D97-AF65-F5344CB8AC3E}">
        <p14:creationId xmlns:p14="http://schemas.microsoft.com/office/powerpoint/2010/main" val="209401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style.rotation</p:attrName>
                                        </p:attrNameLst>
                                      </p:cBhvr>
                                      <p:tavLst>
                                        <p:tav tm="0">
                                          <p:val>
                                            <p:fltVal val="90"/>
                                          </p:val>
                                        </p:tav>
                                        <p:tav tm="100000">
                                          <p:val>
                                            <p:fltVal val="0"/>
                                          </p:val>
                                        </p:tav>
                                      </p:tavLst>
                                    </p:anim>
                                    <p:animEffect transition="in" filter="fade">
                                      <p:cBhvr>
                                        <p:cTn id="26" dur="1000"/>
                                        <p:tgtEl>
                                          <p:spTgt spid="7"/>
                                        </p:tgtEl>
                                      </p:cBhvr>
                                    </p:animEffect>
                                  </p:childTnLst>
                                </p:cTn>
                              </p:par>
                              <p:par>
                                <p:cTn id="27" presetID="3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1000" fill="hold"/>
                                        <p:tgtEl>
                                          <p:spTgt spid="6"/>
                                        </p:tgtEl>
                                        <p:attrNameLst>
                                          <p:attrName>ppt_w</p:attrName>
                                        </p:attrNameLst>
                                      </p:cBhvr>
                                      <p:tavLst>
                                        <p:tav tm="0">
                                          <p:val>
                                            <p:fltVal val="0"/>
                                          </p:val>
                                        </p:tav>
                                        <p:tav tm="100000">
                                          <p:val>
                                            <p:strVal val="#ppt_w"/>
                                          </p:val>
                                        </p:tav>
                                      </p:tavLst>
                                    </p:anim>
                                    <p:anim calcmode="lin" valueType="num">
                                      <p:cBhvr>
                                        <p:cTn id="30" dur="1000" fill="hold"/>
                                        <p:tgtEl>
                                          <p:spTgt spid="6"/>
                                        </p:tgtEl>
                                        <p:attrNameLst>
                                          <p:attrName>ppt_h</p:attrName>
                                        </p:attrNameLst>
                                      </p:cBhvr>
                                      <p:tavLst>
                                        <p:tav tm="0">
                                          <p:val>
                                            <p:fltVal val="0"/>
                                          </p:val>
                                        </p:tav>
                                        <p:tav tm="100000">
                                          <p:val>
                                            <p:strVal val="#ppt_h"/>
                                          </p:val>
                                        </p:tav>
                                      </p:tavLst>
                                    </p:anim>
                                    <p:anim calcmode="lin" valueType="num">
                                      <p:cBhvr>
                                        <p:cTn id="31" dur="1000" fill="hold"/>
                                        <p:tgtEl>
                                          <p:spTgt spid="6"/>
                                        </p:tgtEl>
                                        <p:attrNameLst>
                                          <p:attrName>style.rotation</p:attrName>
                                        </p:attrNameLst>
                                      </p:cBhvr>
                                      <p:tavLst>
                                        <p:tav tm="0">
                                          <p:val>
                                            <p:fltVal val="90"/>
                                          </p:val>
                                        </p:tav>
                                        <p:tav tm="100000">
                                          <p:val>
                                            <p:fltVal val="0"/>
                                          </p:val>
                                        </p:tav>
                                      </p:tavLst>
                                    </p:anim>
                                    <p:animEffect transition="in" filter="fade">
                                      <p:cBhvr>
                                        <p:cTn id="32" dur="1000"/>
                                        <p:tgtEl>
                                          <p:spTgt spid="6"/>
                                        </p:tgtEl>
                                      </p:cBhvr>
                                    </p:animEffect>
                                  </p:childTnLst>
                                </p:cTn>
                              </p:par>
                              <p:par>
                                <p:cTn id="33" presetID="3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1000" fill="hold"/>
                                        <p:tgtEl>
                                          <p:spTgt spid="8"/>
                                        </p:tgtEl>
                                        <p:attrNameLst>
                                          <p:attrName>ppt_w</p:attrName>
                                        </p:attrNameLst>
                                      </p:cBhvr>
                                      <p:tavLst>
                                        <p:tav tm="0">
                                          <p:val>
                                            <p:fltVal val="0"/>
                                          </p:val>
                                        </p:tav>
                                        <p:tav tm="100000">
                                          <p:val>
                                            <p:strVal val="#ppt_w"/>
                                          </p:val>
                                        </p:tav>
                                      </p:tavLst>
                                    </p:anim>
                                    <p:anim calcmode="lin" valueType="num">
                                      <p:cBhvr>
                                        <p:cTn id="36" dur="1000" fill="hold"/>
                                        <p:tgtEl>
                                          <p:spTgt spid="8"/>
                                        </p:tgtEl>
                                        <p:attrNameLst>
                                          <p:attrName>ppt_h</p:attrName>
                                        </p:attrNameLst>
                                      </p:cBhvr>
                                      <p:tavLst>
                                        <p:tav tm="0">
                                          <p:val>
                                            <p:fltVal val="0"/>
                                          </p:val>
                                        </p:tav>
                                        <p:tav tm="100000">
                                          <p:val>
                                            <p:strVal val="#ppt_h"/>
                                          </p:val>
                                        </p:tav>
                                      </p:tavLst>
                                    </p:anim>
                                    <p:anim calcmode="lin" valueType="num">
                                      <p:cBhvr>
                                        <p:cTn id="37" dur="1000" fill="hold"/>
                                        <p:tgtEl>
                                          <p:spTgt spid="8"/>
                                        </p:tgtEl>
                                        <p:attrNameLst>
                                          <p:attrName>style.rotation</p:attrName>
                                        </p:attrNameLst>
                                      </p:cBhvr>
                                      <p:tavLst>
                                        <p:tav tm="0">
                                          <p:val>
                                            <p:fltVal val="90"/>
                                          </p:val>
                                        </p:tav>
                                        <p:tav tm="100000">
                                          <p:val>
                                            <p:fltVal val="0"/>
                                          </p:val>
                                        </p:tav>
                                      </p:tavLst>
                                    </p:anim>
                                    <p:animEffect transition="in" filter="fade">
                                      <p:cBhvr>
                                        <p:cTn id="38" dur="10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500" fill="hold"/>
                                        <p:tgtEl>
                                          <p:spTgt spid="10"/>
                                        </p:tgtEl>
                                        <p:attrNameLst>
                                          <p:attrName>ppt_x</p:attrName>
                                        </p:attrNameLst>
                                      </p:cBhvr>
                                      <p:tavLst>
                                        <p:tav tm="0">
                                          <p:val>
                                            <p:strVal val="#ppt_x"/>
                                          </p:val>
                                        </p:tav>
                                        <p:tav tm="100000">
                                          <p:val>
                                            <p:strVal val="#ppt_x"/>
                                          </p:val>
                                        </p:tav>
                                      </p:tavLst>
                                    </p:anim>
                                    <p:anim calcmode="lin" valueType="num">
                                      <p:cBhvr additive="base">
                                        <p:cTn id="4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37" presetClass="path" presetSubtype="0" accel="50000" decel="50000" fill="hold" grpId="1" nodeType="clickEffect">
                                  <p:stCondLst>
                                    <p:cond delay="0"/>
                                  </p:stCondLst>
                                  <p:childTnLst>
                                    <p:animMotion origin="layout" path="M -8.33333E-7 -4.07407E-6 L 0.09132 0.04005 C 0.11059 0.04908 0.13924 0.05394 0.1691 0.05394 C 0.20313 0.05394 0.23038 0.04908 0.24965 0.04005 L 0.34115 -4.07407E-6 " pathEditMode="relative" rAng="0" ptsTypes="AAAAA">
                                      <p:cBhvr>
                                        <p:cTn id="48" dur="2000" fill="hold"/>
                                        <p:tgtEl>
                                          <p:spTgt spid="7"/>
                                        </p:tgtEl>
                                        <p:attrNameLst>
                                          <p:attrName>ppt_x</p:attrName>
                                          <p:attrName>ppt_y</p:attrName>
                                        </p:attrNameLst>
                                      </p:cBhvr>
                                      <p:rCtr x="17049" y="2685"/>
                                    </p:animMotion>
                                  </p:childTnLst>
                                </p:cTn>
                              </p:par>
                              <p:par>
                                <p:cTn id="49" presetID="37" presetClass="path" presetSubtype="0" accel="50000" decel="50000" fill="hold" grpId="1" nodeType="withEffect">
                                  <p:stCondLst>
                                    <p:cond delay="0"/>
                                  </p:stCondLst>
                                  <p:childTnLst>
                                    <p:animMotion origin="layout" path="M 5E-6 -4.07407E-6 L 0.09132 0.04005 C 0.1106 0.04908 0.13924 0.05394 0.1691 0.05394 C 0.20313 0.05394 0.23039 0.04908 0.24966 0.04005 L 0.34115 -4.07407E-6 " pathEditMode="relative" rAng="0" ptsTypes="AAAAA">
                                      <p:cBhvr>
                                        <p:cTn id="50" dur="2000" fill="hold"/>
                                        <p:tgtEl>
                                          <p:spTgt spid="6"/>
                                        </p:tgtEl>
                                        <p:attrNameLst>
                                          <p:attrName>ppt_x</p:attrName>
                                          <p:attrName>ppt_y</p:attrName>
                                        </p:attrNameLst>
                                      </p:cBhvr>
                                      <p:rCtr x="17049" y="2685"/>
                                    </p:animMotion>
                                  </p:childTnLst>
                                </p:cTn>
                              </p:par>
                              <p:par>
                                <p:cTn id="51" presetID="37" presetClass="path" presetSubtype="0" accel="50000" decel="50000" fill="hold" grpId="1" nodeType="withEffect">
                                  <p:stCondLst>
                                    <p:cond delay="0"/>
                                  </p:stCondLst>
                                  <p:childTnLst>
                                    <p:animMotion origin="layout" path="M -2.77778E-6 -4.07407E-6 L 0.09132 0.04005 C 0.11059 0.04908 0.13924 0.05394 0.1691 0.05394 C 0.20313 0.05394 0.23038 0.04908 0.24966 0.04005 L 0.34115 -4.07407E-6 " pathEditMode="relative" rAng="0" ptsTypes="AAAAA">
                                      <p:cBhvr>
                                        <p:cTn id="52" dur="2000" fill="hold"/>
                                        <p:tgtEl>
                                          <p:spTgt spid="8"/>
                                        </p:tgtEl>
                                        <p:attrNameLst>
                                          <p:attrName>ppt_x</p:attrName>
                                          <p:attrName>ppt_y</p:attrName>
                                        </p:attrNameLst>
                                      </p:cBhvr>
                                      <p:rCtr x="17049" y="2685"/>
                                    </p:animMotion>
                                  </p:childTnLst>
                                </p:cTn>
                              </p:par>
                              <p:par>
                                <p:cTn id="53" presetID="1" presetClass="emph" presetSubtype="2" fill="hold" nodeType="withEffect">
                                  <p:stCondLst>
                                    <p:cond delay="0"/>
                                  </p:stCondLst>
                                  <p:childTnLst>
                                    <p:animClr clrSpc="rgb" dir="cw">
                                      <p:cBhvr>
                                        <p:cTn id="54" dur="2000" fill="hold"/>
                                        <p:tgtEl>
                                          <p:spTgt spid="7"/>
                                        </p:tgtEl>
                                        <p:attrNameLst>
                                          <p:attrName>fillcolor</p:attrName>
                                        </p:attrNameLst>
                                      </p:cBhvr>
                                      <p:to>
                                        <a:srgbClr val="9469A5"/>
                                      </p:to>
                                    </p:animClr>
                                    <p:set>
                                      <p:cBhvr>
                                        <p:cTn id="55" dur="2000" fill="hold"/>
                                        <p:tgtEl>
                                          <p:spTgt spid="7"/>
                                        </p:tgtEl>
                                        <p:attrNameLst>
                                          <p:attrName>fill.type</p:attrName>
                                        </p:attrNameLst>
                                      </p:cBhvr>
                                      <p:to>
                                        <p:strVal val="solid"/>
                                      </p:to>
                                    </p:set>
                                    <p:set>
                                      <p:cBhvr>
                                        <p:cTn id="56" dur="2000" fill="hold"/>
                                        <p:tgtEl>
                                          <p:spTgt spid="7"/>
                                        </p:tgtEl>
                                        <p:attrNameLst>
                                          <p:attrName>fill.on</p:attrName>
                                        </p:attrNameLst>
                                      </p:cBhvr>
                                      <p:to>
                                        <p:strVal val="true"/>
                                      </p:to>
                                    </p:set>
                                  </p:childTnLst>
                                </p:cTn>
                              </p:par>
                              <p:par>
                                <p:cTn id="57" presetID="1" presetClass="emph" presetSubtype="2" fill="hold" nodeType="withEffect">
                                  <p:stCondLst>
                                    <p:cond delay="0"/>
                                  </p:stCondLst>
                                  <p:childTnLst>
                                    <p:animClr clrSpc="rgb" dir="cw">
                                      <p:cBhvr>
                                        <p:cTn id="58" dur="2000" fill="hold"/>
                                        <p:tgtEl>
                                          <p:spTgt spid="6"/>
                                        </p:tgtEl>
                                        <p:attrNameLst>
                                          <p:attrName>fillcolor</p:attrName>
                                        </p:attrNameLst>
                                      </p:cBhvr>
                                      <p:to>
                                        <a:srgbClr val="9469A5"/>
                                      </p:to>
                                    </p:animClr>
                                    <p:set>
                                      <p:cBhvr>
                                        <p:cTn id="59" dur="2000" fill="hold"/>
                                        <p:tgtEl>
                                          <p:spTgt spid="6"/>
                                        </p:tgtEl>
                                        <p:attrNameLst>
                                          <p:attrName>fill.type</p:attrName>
                                        </p:attrNameLst>
                                      </p:cBhvr>
                                      <p:to>
                                        <p:strVal val="solid"/>
                                      </p:to>
                                    </p:set>
                                    <p:set>
                                      <p:cBhvr>
                                        <p:cTn id="60" dur="2000" fill="hold"/>
                                        <p:tgtEl>
                                          <p:spTgt spid="6"/>
                                        </p:tgtEl>
                                        <p:attrNameLst>
                                          <p:attrName>fill.on</p:attrName>
                                        </p:attrNameLst>
                                      </p:cBhvr>
                                      <p:to>
                                        <p:strVal val="true"/>
                                      </p:to>
                                    </p:set>
                                  </p:childTnLst>
                                </p:cTn>
                              </p:par>
                              <p:par>
                                <p:cTn id="61" presetID="1" presetClass="emph" presetSubtype="2" fill="hold" nodeType="withEffect">
                                  <p:stCondLst>
                                    <p:cond delay="0"/>
                                  </p:stCondLst>
                                  <p:childTnLst>
                                    <p:animClr clrSpc="rgb" dir="cw">
                                      <p:cBhvr>
                                        <p:cTn id="62" dur="2000" fill="hold"/>
                                        <p:tgtEl>
                                          <p:spTgt spid="8"/>
                                        </p:tgtEl>
                                        <p:attrNameLst>
                                          <p:attrName>fillcolor</p:attrName>
                                        </p:attrNameLst>
                                      </p:cBhvr>
                                      <p:to>
                                        <a:srgbClr val="9469A5"/>
                                      </p:to>
                                    </p:animClr>
                                    <p:set>
                                      <p:cBhvr>
                                        <p:cTn id="63" dur="2000" fill="hold"/>
                                        <p:tgtEl>
                                          <p:spTgt spid="8"/>
                                        </p:tgtEl>
                                        <p:attrNameLst>
                                          <p:attrName>fill.type</p:attrName>
                                        </p:attrNameLst>
                                      </p:cBhvr>
                                      <p:to>
                                        <p:strVal val="solid"/>
                                      </p:to>
                                    </p:set>
                                    <p:set>
                                      <p:cBhvr>
                                        <p:cTn id="64" dur="2000" fill="hold"/>
                                        <p:tgtEl>
                                          <p:spTgt spid="8"/>
                                        </p:tgtEl>
                                        <p:attrNameLst>
                                          <p:attrName>fill.on</p:attrName>
                                        </p:attrNameLst>
                                      </p:cBhvr>
                                      <p:to>
                                        <p:strVal val="tru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4"/>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5"/>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8"/>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 grpId="1" animBg="1"/>
      <p:bldP spid="7" grpId="0" animBg="1"/>
      <p:bldP spid="7" grpId="1" animBg="1"/>
      <p:bldP spid="8" grpId="0" animBg="1"/>
      <p:bldP spid="8" grpId="1" animBg="1"/>
      <p:bldP spid="9" grpId="0" animBg="1"/>
      <p:bldP spid="10" grpId="0" animBg="1"/>
      <p:bldP spid="11" grpId="0"/>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Full outer Join(Cont..)</a:t>
            </a:r>
            <a:endParaRPr lang="en-US" dirty="0"/>
          </a:p>
        </p:txBody>
      </p:sp>
      <p:sp>
        <p:nvSpPr>
          <p:cNvPr id="4" name="TextBox 3"/>
          <p:cNvSpPr txBox="1"/>
          <p:nvPr/>
        </p:nvSpPr>
        <p:spPr>
          <a:xfrm>
            <a:off x="171450" y="888881"/>
            <a:ext cx="1080000" cy="360000"/>
          </a:xfrm>
          <a:prstGeom prst="rect">
            <a:avLst/>
          </a:prstGeom>
          <a:noFill/>
        </p:spPr>
        <p:txBody>
          <a:bodyPr wrap="square" rtlCol="0">
            <a:spAutoFit/>
          </a:bodyPr>
          <a:lstStyle/>
          <a:p>
            <a:r>
              <a:rPr lang="en-US" b="1" u="sng" dirty="0"/>
              <a:t>Example</a:t>
            </a:r>
          </a:p>
        </p:txBody>
      </p:sp>
      <p:sp>
        <p:nvSpPr>
          <p:cNvPr id="5" name="Rectangle 4"/>
          <p:cNvSpPr/>
          <p:nvPr/>
        </p:nvSpPr>
        <p:spPr>
          <a:xfrm>
            <a:off x="533400" y="1344325"/>
            <a:ext cx="7962900" cy="182057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6" name="Rectangle 5"/>
          <p:cNvSpPr/>
          <p:nvPr/>
        </p:nvSpPr>
        <p:spPr>
          <a:xfrm>
            <a:off x="723900" y="1521763"/>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7" name="Rectangle 6"/>
          <p:cNvSpPr/>
          <p:nvPr/>
        </p:nvSpPr>
        <p:spPr>
          <a:xfrm>
            <a:off x="1827508" y="1521763"/>
            <a:ext cx="1456202"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.RNO</a:t>
            </a:r>
            <a:r>
              <a:rPr lang="en-US" dirty="0">
                <a:solidFill>
                  <a:srgbClr val="808080"/>
                </a:solidFill>
              </a:rPr>
              <a:t>,</a:t>
            </a:r>
          </a:p>
        </p:txBody>
      </p:sp>
      <p:sp>
        <p:nvSpPr>
          <p:cNvPr id="8" name="Rectangle 7"/>
          <p:cNvSpPr/>
          <p:nvPr/>
        </p:nvSpPr>
        <p:spPr>
          <a:xfrm>
            <a:off x="3397001" y="1498993"/>
            <a:ext cx="160674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.Name</a:t>
            </a:r>
            <a:r>
              <a:rPr lang="en-US" dirty="0">
                <a:solidFill>
                  <a:srgbClr val="808080"/>
                </a:solidFill>
              </a:rPr>
              <a:t>,</a:t>
            </a:r>
          </a:p>
        </p:txBody>
      </p:sp>
      <p:sp>
        <p:nvSpPr>
          <p:cNvPr id="9" name="Rectangle 8"/>
          <p:cNvSpPr/>
          <p:nvPr/>
        </p:nvSpPr>
        <p:spPr>
          <a:xfrm>
            <a:off x="5114497" y="1496861"/>
            <a:ext cx="177598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r>
              <a:rPr lang="en-US" dirty="0">
                <a:ln w="0"/>
                <a:solidFill>
                  <a:schemeClr val="tx1"/>
                </a:solidFill>
              </a:rPr>
              <a:t>.Branch</a:t>
            </a:r>
            <a:r>
              <a:rPr lang="en-US" dirty="0">
                <a:solidFill>
                  <a:srgbClr val="808080"/>
                </a:solidFill>
              </a:rPr>
              <a:t>,</a:t>
            </a:r>
          </a:p>
        </p:txBody>
      </p:sp>
      <p:sp>
        <p:nvSpPr>
          <p:cNvPr id="10" name="Rectangle 9"/>
          <p:cNvSpPr/>
          <p:nvPr/>
        </p:nvSpPr>
        <p:spPr>
          <a:xfrm>
            <a:off x="7001230" y="1496861"/>
            <a:ext cx="11610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r>
              <a:rPr lang="en-US" dirty="0">
                <a:ln w="0"/>
                <a:solidFill>
                  <a:schemeClr val="tx1"/>
                </a:solidFill>
              </a:rPr>
              <a:t>.SPI</a:t>
            </a:r>
          </a:p>
        </p:txBody>
      </p:sp>
      <p:sp>
        <p:nvSpPr>
          <p:cNvPr id="11" name="Rectangle 10"/>
          <p:cNvSpPr/>
          <p:nvPr/>
        </p:nvSpPr>
        <p:spPr>
          <a:xfrm>
            <a:off x="737072" y="2096951"/>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2" name="Rectangle 11"/>
          <p:cNvSpPr/>
          <p:nvPr/>
        </p:nvSpPr>
        <p:spPr>
          <a:xfrm>
            <a:off x="1827509" y="2101500"/>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 </a:t>
            </a:r>
            <a:endParaRPr lang="en-US" dirty="0"/>
          </a:p>
        </p:txBody>
      </p:sp>
      <p:sp>
        <p:nvSpPr>
          <p:cNvPr id="13" name="Rectangle 12"/>
          <p:cNvSpPr/>
          <p:nvPr/>
        </p:nvSpPr>
        <p:spPr>
          <a:xfrm>
            <a:off x="3126864" y="2088980"/>
            <a:ext cx="1876883"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FULL OUTER JOIN</a:t>
            </a:r>
            <a:endParaRPr lang="en-US" dirty="0">
              <a:solidFill>
                <a:schemeClr val="accent1">
                  <a:lumMod val="50000"/>
                </a:schemeClr>
              </a:solidFill>
            </a:endParaRPr>
          </a:p>
        </p:txBody>
      </p:sp>
      <p:sp>
        <p:nvSpPr>
          <p:cNvPr id="14" name="Rectangle 13"/>
          <p:cNvSpPr/>
          <p:nvPr/>
        </p:nvSpPr>
        <p:spPr>
          <a:xfrm>
            <a:off x="5114497" y="2088980"/>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 </a:t>
            </a:r>
            <a:endParaRPr lang="en-US" dirty="0"/>
          </a:p>
        </p:txBody>
      </p:sp>
      <p:sp>
        <p:nvSpPr>
          <p:cNvPr id="15" name="Rectangle 14"/>
          <p:cNvSpPr/>
          <p:nvPr/>
        </p:nvSpPr>
        <p:spPr>
          <a:xfrm>
            <a:off x="743658" y="2637464"/>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6" name="Rectangle 15"/>
          <p:cNvSpPr/>
          <p:nvPr/>
        </p:nvSpPr>
        <p:spPr>
          <a:xfrm>
            <a:off x="1324312" y="2622664"/>
            <a:ext cx="2739540"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Student.RNO</a:t>
            </a:r>
            <a:r>
              <a:rPr lang="en-IN" dirty="0">
                <a:solidFill>
                  <a:srgbClr val="808080"/>
                </a:solidFill>
              </a:rPr>
              <a:t>=</a:t>
            </a:r>
            <a:r>
              <a:rPr lang="en-IN" dirty="0"/>
              <a:t> </a:t>
            </a:r>
            <a:r>
              <a:rPr lang="en-IN" dirty="0" err="1"/>
              <a:t>Result.RNO</a:t>
            </a:r>
            <a:endParaRPr lang="en-US" dirty="0"/>
          </a:p>
        </p:txBody>
      </p:sp>
      <p:sp>
        <p:nvSpPr>
          <p:cNvPr id="17" name="Rectangle 16"/>
          <p:cNvSpPr/>
          <p:nvPr/>
        </p:nvSpPr>
        <p:spPr>
          <a:xfrm>
            <a:off x="4162520" y="2624395"/>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18" name="Picture 17"/>
          <p:cNvPicPr>
            <a:picLocks noChangeAspect="1"/>
          </p:cNvPicPr>
          <p:nvPr/>
        </p:nvPicPr>
        <p:blipFill>
          <a:blip r:embed="rId2"/>
          <a:stretch>
            <a:fillRect/>
          </a:stretch>
        </p:blipFill>
        <p:spPr>
          <a:xfrm>
            <a:off x="4314988" y="4457326"/>
            <a:ext cx="743902" cy="672186"/>
          </a:xfrm>
          <a:prstGeom prst="rect">
            <a:avLst/>
          </a:prstGeom>
          <a:ln>
            <a:noFill/>
          </a:ln>
        </p:spPr>
      </p:pic>
      <p:graphicFrame>
        <p:nvGraphicFramePr>
          <p:cNvPr id="19" name="Table 18"/>
          <p:cNvGraphicFramePr>
            <a:graphicFrameLocks noGrp="1"/>
          </p:cNvGraphicFramePr>
          <p:nvPr>
            <p:extLst>
              <p:ext uri="{D42A27DB-BD31-4B8C-83A1-F6EECF244321}">
                <p14:modId xmlns:p14="http://schemas.microsoft.com/office/powerpoint/2010/main" val="420300905"/>
              </p:ext>
            </p:extLst>
          </p:nvPr>
        </p:nvGraphicFramePr>
        <p:xfrm>
          <a:off x="475436" y="3429000"/>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3930771294"/>
              </p:ext>
            </p:extLst>
          </p:nvPr>
        </p:nvGraphicFramePr>
        <p:xfrm>
          <a:off x="2852412" y="3448518"/>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dirty="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21" name="Table 20"/>
          <p:cNvGraphicFramePr>
            <a:graphicFrameLocks noGrp="1" noChangeAspect="1"/>
          </p:cNvGraphicFramePr>
          <p:nvPr>
            <p:extLst>
              <p:ext uri="{D42A27DB-BD31-4B8C-83A1-F6EECF244321}">
                <p14:modId xmlns:p14="http://schemas.microsoft.com/office/powerpoint/2010/main" val="3274093715"/>
              </p:ext>
            </p:extLst>
          </p:nvPr>
        </p:nvGraphicFramePr>
        <p:xfrm>
          <a:off x="5442687" y="3491625"/>
          <a:ext cx="2666988" cy="2772204"/>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96822">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04800">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a:solidFill>
                            <a:srgbClr val="000000"/>
                          </a:solidFill>
                          <a:effectLst/>
                          <a:latin typeface="+mj-lt"/>
                        </a:rPr>
                        <a:t>8.8</a:t>
                      </a:r>
                    </a:p>
                  </a:txBody>
                  <a:tcPr marL="9525" marR="9525" marT="9525" marB="0" anchor="b"/>
                </a:tc>
                <a:extLst>
                  <a:ext uri="{0D108BD9-81ED-4DB2-BD59-A6C34878D82A}">
                    <a16:rowId xmlns:a16="http://schemas.microsoft.com/office/drawing/2014/main" val="10002"/>
                  </a:ext>
                </a:extLst>
              </a:tr>
              <a:tr h="304800">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tc>
                  <a:txBody>
                    <a:bodyPr/>
                    <a:lstStyle/>
                    <a:p>
                      <a:pPr marL="36000" algn="l" fontAlgn="b"/>
                      <a:r>
                        <a:rPr lang="en-US" sz="1600" b="0" i="0" u="none" strike="noStrike" dirty="0">
                          <a:solidFill>
                            <a:srgbClr val="000000"/>
                          </a:solidFill>
                          <a:effectLst/>
                          <a:latin typeface="+mj-lt"/>
                        </a:rPr>
                        <a:t>9.2</a:t>
                      </a:r>
                    </a:p>
                  </a:txBody>
                  <a:tcPr marL="9525" marR="9525" marT="9525" marB="0" anchor="b"/>
                </a:tc>
                <a:extLst>
                  <a:ext uri="{0D108BD9-81ED-4DB2-BD59-A6C34878D82A}">
                    <a16:rowId xmlns:a16="http://schemas.microsoft.com/office/drawing/2014/main" val="10003"/>
                  </a:ext>
                </a:extLst>
              </a:tr>
              <a:tr h="304800">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4"/>
                  </a:ext>
                </a:extLst>
              </a:tr>
              <a:tr h="309597">
                <a:tc>
                  <a:txBody>
                    <a:bodyPr/>
                    <a:lstStyle/>
                    <a:p>
                      <a:pPr marL="36000" algn="l" fontAlgn="b"/>
                      <a:r>
                        <a:rPr lang="en-US" sz="1600" b="0" i="0" u="none" strike="noStrike">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tc>
                  <a:txBody>
                    <a:bodyPr/>
                    <a:lstStyle/>
                    <a:p>
                      <a:pPr marL="36000" algn="l" fontAlgn="b"/>
                      <a:r>
                        <a:rPr lang="en-US" sz="1600" b="0" i="0" u="none" strike="noStrike" dirty="0">
                          <a:solidFill>
                            <a:srgbClr val="000000"/>
                          </a:solidFill>
                          <a:effectLst/>
                          <a:latin typeface="+mj-lt"/>
                        </a:rPr>
                        <a:t>8.2</a:t>
                      </a:r>
                    </a:p>
                  </a:txBody>
                  <a:tcPr marL="9525" marR="9525" marT="9525" marB="0" anchor="b"/>
                </a:tc>
                <a:extLst>
                  <a:ext uri="{0D108BD9-81ED-4DB2-BD59-A6C34878D82A}">
                    <a16:rowId xmlns:a16="http://schemas.microsoft.com/office/drawing/2014/main" val="10005"/>
                  </a:ext>
                </a:extLst>
              </a:tr>
              <a:tr h="309597">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tc>
                  <a:txBody>
                    <a:bodyPr/>
                    <a:lstStyle/>
                    <a:p>
                      <a:pPr marL="36000" algn="l" fontAlgn="b"/>
                      <a:r>
                        <a:rPr lang="en-US" sz="1600" b="0" i="0" u="none" strike="noStrike" dirty="0">
                          <a:solidFill>
                            <a:srgbClr val="000000"/>
                          </a:solidFill>
                          <a:effectLst/>
                          <a:latin typeface="+mj-lt"/>
                        </a:rPr>
                        <a:t>7</a:t>
                      </a:r>
                    </a:p>
                  </a:txBody>
                  <a:tcPr marL="9525" marR="9525" marT="9525" marB="0" anchor="b"/>
                </a:tc>
                <a:extLst>
                  <a:ext uri="{0D108BD9-81ED-4DB2-BD59-A6C34878D82A}">
                    <a16:rowId xmlns:a16="http://schemas.microsoft.com/office/drawing/2014/main" val="10006"/>
                  </a:ext>
                </a:extLst>
              </a:tr>
              <a:tr h="309597">
                <a:tc>
                  <a:txBody>
                    <a:bodyPr/>
                    <a:lstStyle/>
                    <a:p>
                      <a:pPr marL="36000" algn="l" fontAlgn="b"/>
                      <a:r>
                        <a:rPr lang="en-US" sz="1600" b="0" i="0" u="none" strike="noStrike">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7"/>
                  </a:ext>
                </a:extLst>
              </a:tr>
              <a:tr h="309597">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0" u="none" strike="noStrike" dirty="0">
                          <a:solidFill>
                            <a:srgbClr val="000000"/>
                          </a:solidFill>
                          <a:effectLst/>
                          <a:latin typeface="+mj-lt"/>
                        </a:rPr>
                        <a:t>8.9</a:t>
                      </a:r>
                    </a:p>
                  </a:txBody>
                  <a:tcPr marL="9525" marR="9525" marT="9525" marB="0" anchor="b"/>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165063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 Join</a:t>
            </a:r>
            <a:endParaRPr lang="en-US" dirty="0"/>
          </a:p>
        </p:txBody>
      </p:sp>
      <p:sp>
        <p:nvSpPr>
          <p:cNvPr id="3" name="Content Placeholder 2"/>
          <p:cNvSpPr>
            <a:spLocks noGrp="1"/>
          </p:cNvSpPr>
          <p:nvPr>
            <p:ph idx="1"/>
          </p:nvPr>
        </p:nvSpPr>
        <p:spPr/>
        <p:txBody>
          <a:bodyPr/>
          <a:lstStyle/>
          <a:p>
            <a:r>
              <a:rPr lang="en-US" dirty="0"/>
              <a:t>Cross join produces </a:t>
            </a:r>
            <a:r>
              <a:rPr lang="en-US" b="1" dirty="0">
                <a:solidFill>
                  <a:schemeClr val="tx2"/>
                </a:solidFill>
              </a:rPr>
              <a:t>Cartesian product </a:t>
            </a:r>
            <a:r>
              <a:rPr lang="en-US" dirty="0"/>
              <a:t>of the tables that are involved in the join.</a:t>
            </a:r>
          </a:p>
          <a:p>
            <a:r>
              <a:rPr lang="en-US" dirty="0"/>
              <a:t>The size of a Cartesian product is the </a:t>
            </a:r>
            <a:r>
              <a:rPr lang="en-US" b="1" dirty="0">
                <a:solidFill>
                  <a:schemeClr val="tx2"/>
                </a:solidFill>
              </a:rPr>
              <a:t>number of the rows in the first table</a:t>
            </a:r>
            <a:r>
              <a:rPr lang="en-US" dirty="0"/>
              <a:t> </a:t>
            </a:r>
            <a:r>
              <a:rPr lang="en-US" b="1" dirty="0">
                <a:solidFill>
                  <a:schemeClr val="accent6"/>
                </a:solidFill>
              </a:rPr>
              <a:t>multiplied by</a:t>
            </a:r>
            <a:r>
              <a:rPr lang="en-US" dirty="0">
                <a:solidFill>
                  <a:schemeClr val="accent6"/>
                </a:solidFill>
              </a:rPr>
              <a:t> </a:t>
            </a:r>
            <a:r>
              <a:rPr lang="en-US" dirty="0"/>
              <a:t>the </a:t>
            </a:r>
            <a:r>
              <a:rPr lang="en-US" b="1" dirty="0">
                <a:solidFill>
                  <a:schemeClr val="tx2"/>
                </a:solidFill>
              </a:rPr>
              <a:t>number of rows in the second table </a:t>
            </a:r>
            <a:r>
              <a:rPr lang="en-US" dirty="0"/>
              <a:t>like this.</a:t>
            </a:r>
          </a:p>
          <a:p>
            <a:endParaRPr lang="en-US" dirty="0"/>
          </a:p>
        </p:txBody>
      </p:sp>
      <p:sp>
        <p:nvSpPr>
          <p:cNvPr id="4" name="Oval 3"/>
          <p:cNvSpPr/>
          <p:nvPr/>
        </p:nvSpPr>
        <p:spPr>
          <a:xfrm>
            <a:off x="1828802" y="2743200"/>
            <a:ext cx="1828798" cy="1853820"/>
          </a:xfrm>
          <a:prstGeom prst="ellipse">
            <a:avLst/>
          </a:prstGeom>
          <a:solidFill>
            <a:srgbClr val="F8A15A"/>
          </a:solidFill>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a:solidFill>
                  <a:schemeClr val="tx2">
                    <a:lumMod val="50000"/>
                  </a:schemeClr>
                </a:solidFill>
              </a:rPr>
              <a:t>Table1</a:t>
            </a:r>
          </a:p>
          <a:p>
            <a:pPr algn="r"/>
            <a:r>
              <a:rPr lang="en-US" sz="1600" dirty="0">
                <a:solidFill>
                  <a:schemeClr val="tx1"/>
                </a:solidFill>
              </a:rPr>
              <a:t>1</a:t>
            </a:r>
          </a:p>
          <a:p>
            <a:pPr algn="r"/>
            <a:endParaRPr lang="en-US" sz="1600" dirty="0">
              <a:solidFill>
                <a:schemeClr val="tx1"/>
              </a:solidFill>
            </a:endParaRPr>
          </a:p>
          <a:p>
            <a:pPr algn="r"/>
            <a:r>
              <a:rPr lang="en-US" sz="1600" dirty="0">
                <a:solidFill>
                  <a:schemeClr val="tx1"/>
                </a:solidFill>
              </a:rPr>
              <a:t>2</a:t>
            </a:r>
          </a:p>
          <a:p>
            <a:pPr algn="r"/>
            <a:endParaRPr lang="en-US" sz="1600" dirty="0">
              <a:solidFill>
                <a:schemeClr val="tx1"/>
              </a:solidFill>
            </a:endParaRPr>
          </a:p>
          <a:p>
            <a:pPr algn="r"/>
            <a:r>
              <a:rPr lang="en-US" sz="1600" dirty="0">
                <a:solidFill>
                  <a:schemeClr val="tx1"/>
                </a:solidFill>
              </a:rPr>
              <a:t>3</a:t>
            </a:r>
          </a:p>
        </p:txBody>
      </p:sp>
      <p:sp>
        <p:nvSpPr>
          <p:cNvPr id="5" name="Oval 4"/>
          <p:cNvSpPr/>
          <p:nvPr/>
        </p:nvSpPr>
        <p:spPr>
          <a:xfrm>
            <a:off x="5154042" y="2701249"/>
            <a:ext cx="1828800" cy="1873827"/>
          </a:xfrm>
          <a:prstGeom prst="ellipse">
            <a:avLst/>
          </a:prstGeom>
          <a:solidFill>
            <a:srgbClr val="AEAB3F"/>
          </a:solidFill>
        </p:spPr>
        <p:style>
          <a:lnRef idx="0">
            <a:schemeClr val="accent3"/>
          </a:lnRef>
          <a:fillRef idx="3">
            <a:schemeClr val="accent3"/>
          </a:fillRef>
          <a:effectRef idx="3">
            <a:schemeClr val="accent3"/>
          </a:effectRef>
          <a:fontRef idx="minor">
            <a:schemeClr val="lt1"/>
          </a:fontRef>
        </p:style>
        <p:txBody>
          <a:bodyPr rtlCol="0" anchor="ctr"/>
          <a:lstStyle/>
          <a:p>
            <a:pPr algn="ctr"/>
            <a:r>
              <a:rPr lang="en-US" dirty="0">
                <a:solidFill>
                  <a:schemeClr val="tx2">
                    <a:lumMod val="50000"/>
                  </a:schemeClr>
                </a:solidFill>
              </a:rPr>
              <a:t>Table2</a:t>
            </a:r>
          </a:p>
          <a:p>
            <a:r>
              <a:rPr lang="en-US" sz="1600" dirty="0">
                <a:solidFill>
                  <a:schemeClr val="tx1"/>
                </a:solidFill>
              </a:rPr>
              <a:t>A</a:t>
            </a:r>
          </a:p>
          <a:p>
            <a:endParaRPr lang="en-US" sz="1600" dirty="0">
              <a:solidFill>
                <a:schemeClr val="tx1"/>
              </a:solidFill>
            </a:endParaRPr>
          </a:p>
          <a:p>
            <a:r>
              <a:rPr lang="en-US" sz="1600" dirty="0">
                <a:solidFill>
                  <a:schemeClr val="tx1"/>
                </a:solidFill>
              </a:rPr>
              <a:t>B</a:t>
            </a:r>
          </a:p>
          <a:p>
            <a:endParaRPr lang="en-US" sz="1600" dirty="0">
              <a:solidFill>
                <a:schemeClr val="tx1"/>
              </a:solidFill>
            </a:endParaRPr>
          </a:p>
          <a:p>
            <a:r>
              <a:rPr lang="en-US" sz="1600" dirty="0">
                <a:solidFill>
                  <a:schemeClr val="tx1"/>
                </a:solidFill>
              </a:rPr>
              <a:t>C</a:t>
            </a:r>
          </a:p>
        </p:txBody>
      </p:sp>
      <p:cxnSp>
        <p:nvCxnSpPr>
          <p:cNvPr id="6" name="Straight Connector 5"/>
          <p:cNvCxnSpPr>
            <a:endCxn id="5" idx="3"/>
          </p:cNvCxnSpPr>
          <p:nvPr/>
        </p:nvCxnSpPr>
        <p:spPr>
          <a:xfrm flipV="1">
            <a:off x="3314892" y="4300660"/>
            <a:ext cx="2196000" cy="6152"/>
          </a:xfrm>
          <a:prstGeom prst="line">
            <a:avLst/>
          </a:prstGeom>
          <a:ln>
            <a:solidFill>
              <a:srgbClr val="002060"/>
            </a:solidFill>
          </a:ln>
        </p:spPr>
        <p:style>
          <a:lnRef idx="2">
            <a:schemeClr val="accent2"/>
          </a:lnRef>
          <a:fillRef idx="0">
            <a:schemeClr val="accent2"/>
          </a:fillRef>
          <a:effectRef idx="1">
            <a:schemeClr val="accent2"/>
          </a:effectRef>
          <a:fontRef idx="minor">
            <a:schemeClr val="tx1"/>
          </a:fontRef>
        </p:style>
      </p:cxnSp>
      <p:cxnSp>
        <p:nvCxnSpPr>
          <p:cNvPr id="7" name="Straight Connector 6"/>
          <p:cNvCxnSpPr/>
          <p:nvPr/>
        </p:nvCxnSpPr>
        <p:spPr>
          <a:xfrm flipV="1">
            <a:off x="3314893" y="3257198"/>
            <a:ext cx="2136391" cy="1"/>
          </a:xfrm>
          <a:prstGeom prst="line">
            <a:avLst/>
          </a:prstGeom>
          <a:ln>
            <a:solidFill>
              <a:schemeClr val="accent6"/>
            </a:solidFill>
          </a:ln>
        </p:spPr>
        <p:style>
          <a:lnRef idx="2">
            <a:schemeClr val="accent2"/>
          </a:lnRef>
          <a:fillRef idx="0">
            <a:schemeClr val="accent2"/>
          </a:fillRef>
          <a:effectRef idx="1">
            <a:schemeClr val="accent2"/>
          </a:effectRef>
          <a:fontRef idx="minor">
            <a:schemeClr val="tx1"/>
          </a:fontRef>
        </p:style>
      </p:cxnSp>
      <p:cxnSp>
        <p:nvCxnSpPr>
          <p:cNvPr id="8" name="Straight Connector 7"/>
          <p:cNvCxnSpPr/>
          <p:nvPr/>
        </p:nvCxnSpPr>
        <p:spPr>
          <a:xfrm>
            <a:off x="3314891" y="3246053"/>
            <a:ext cx="2196918" cy="1057615"/>
          </a:xfrm>
          <a:prstGeom prst="line">
            <a:avLst/>
          </a:prstGeom>
          <a:ln>
            <a:solidFill>
              <a:schemeClr val="accent6"/>
            </a:solidFill>
          </a:ln>
        </p:spPr>
        <p:style>
          <a:lnRef idx="2">
            <a:schemeClr val="accent2"/>
          </a:lnRef>
          <a:fillRef idx="0">
            <a:schemeClr val="accent2"/>
          </a:fillRef>
          <a:effectRef idx="1">
            <a:schemeClr val="accent2"/>
          </a:effectRef>
          <a:fontRef idx="minor">
            <a:schemeClr val="tx1"/>
          </a:fontRef>
        </p:style>
      </p:cxnSp>
      <p:cxnSp>
        <p:nvCxnSpPr>
          <p:cNvPr id="9" name="Straight Connector 8"/>
          <p:cNvCxnSpPr/>
          <p:nvPr/>
        </p:nvCxnSpPr>
        <p:spPr>
          <a:xfrm>
            <a:off x="3302680" y="3252556"/>
            <a:ext cx="2148604" cy="517257"/>
          </a:xfrm>
          <a:prstGeom prst="line">
            <a:avLst/>
          </a:prstGeom>
          <a:ln>
            <a:solidFill>
              <a:schemeClr val="accent6"/>
            </a:solidFill>
          </a:ln>
        </p:spPr>
        <p:style>
          <a:lnRef idx="2">
            <a:schemeClr val="accent2"/>
          </a:lnRef>
          <a:fillRef idx="0">
            <a:schemeClr val="accent2"/>
          </a:fillRef>
          <a:effectRef idx="1">
            <a:schemeClr val="accent2"/>
          </a:effectRef>
          <a:fontRef idx="minor">
            <a:schemeClr val="tx1"/>
          </a:fontRef>
        </p:style>
      </p:cxnSp>
      <p:cxnSp>
        <p:nvCxnSpPr>
          <p:cNvPr id="10" name="Straight Connector 9"/>
          <p:cNvCxnSpPr/>
          <p:nvPr/>
        </p:nvCxnSpPr>
        <p:spPr>
          <a:xfrm flipV="1">
            <a:off x="3314893" y="3774456"/>
            <a:ext cx="2161155" cy="11140"/>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cxnSp>
        <p:nvCxnSpPr>
          <p:cNvPr id="11" name="Straight Connector 10"/>
          <p:cNvCxnSpPr/>
          <p:nvPr/>
        </p:nvCxnSpPr>
        <p:spPr>
          <a:xfrm flipV="1">
            <a:off x="3314893" y="3257198"/>
            <a:ext cx="2136391" cy="528403"/>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p:nvPr/>
        </p:nvCxnSpPr>
        <p:spPr>
          <a:xfrm flipV="1">
            <a:off x="3313975" y="3772258"/>
            <a:ext cx="2137309" cy="527006"/>
          </a:xfrm>
          <a:prstGeom prst="line">
            <a:avLst/>
          </a:prstGeom>
          <a:ln>
            <a:solidFill>
              <a:srgbClr val="002060"/>
            </a:solidFill>
          </a:ln>
        </p:spPr>
        <p:style>
          <a:lnRef idx="2">
            <a:schemeClr val="accent2"/>
          </a:lnRef>
          <a:fillRef idx="0">
            <a:schemeClr val="accent2"/>
          </a:fillRef>
          <a:effectRef idx="1">
            <a:schemeClr val="accent2"/>
          </a:effectRef>
          <a:fontRef idx="minor">
            <a:schemeClr val="tx1"/>
          </a:fontRef>
        </p:style>
      </p:cxnSp>
      <p:cxnSp>
        <p:nvCxnSpPr>
          <p:cNvPr id="13" name="Straight Connector 12"/>
          <p:cNvCxnSpPr/>
          <p:nvPr/>
        </p:nvCxnSpPr>
        <p:spPr>
          <a:xfrm flipV="1">
            <a:off x="3314893" y="3257198"/>
            <a:ext cx="2136391" cy="1038820"/>
          </a:xfrm>
          <a:prstGeom prst="line">
            <a:avLst/>
          </a:prstGeom>
          <a:ln>
            <a:solidFill>
              <a:srgbClr val="002060"/>
            </a:solidFill>
          </a:ln>
        </p:spPr>
        <p:style>
          <a:lnRef idx="2">
            <a:schemeClr val="accent2"/>
          </a:lnRef>
          <a:fillRef idx="0">
            <a:schemeClr val="accent2"/>
          </a:fillRef>
          <a:effectRef idx="1">
            <a:schemeClr val="accent2"/>
          </a:effectRef>
          <a:fontRef idx="minor">
            <a:schemeClr val="tx1"/>
          </a:fontRef>
        </p:style>
      </p:cxnSp>
      <p:sp>
        <p:nvSpPr>
          <p:cNvPr id="14" name="TextBox 13">
            <a:extLst>
              <a:ext uri="{FF2B5EF4-FFF2-40B4-BE49-F238E27FC236}">
                <a16:creationId xmlns:a16="http://schemas.microsoft.com/office/drawing/2014/main" id="{B8BDCC25-1E44-48A0-8550-F89E768A4A30}"/>
              </a:ext>
            </a:extLst>
          </p:cNvPr>
          <p:cNvSpPr txBox="1"/>
          <p:nvPr/>
        </p:nvSpPr>
        <p:spPr>
          <a:xfrm>
            <a:off x="208696" y="4531227"/>
            <a:ext cx="1104900" cy="367400"/>
          </a:xfrm>
          <a:prstGeom prst="rect">
            <a:avLst/>
          </a:prstGeom>
          <a:noFill/>
        </p:spPr>
        <p:txBody>
          <a:bodyPr wrap="square" rtlCol="0">
            <a:spAutoFit/>
          </a:bodyPr>
          <a:lstStyle/>
          <a:p>
            <a:r>
              <a:rPr lang="en-US" b="1" u="sng" dirty="0"/>
              <a:t>Syntax</a:t>
            </a:r>
          </a:p>
        </p:txBody>
      </p:sp>
      <p:sp>
        <p:nvSpPr>
          <p:cNvPr id="15" name="Rectangle 14"/>
          <p:cNvSpPr/>
          <p:nvPr/>
        </p:nvSpPr>
        <p:spPr>
          <a:xfrm>
            <a:off x="609600" y="4876800"/>
            <a:ext cx="7962900" cy="129540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Rectangle 15"/>
          <p:cNvSpPr/>
          <p:nvPr/>
        </p:nvSpPr>
        <p:spPr>
          <a:xfrm>
            <a:off x="740195" y="5010977"/>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7" name="Rectangle 16"/>
          <p:cNvSpPr/>
          <p:nvPr/>
        </p:nvSpPr>
        <p:spPr>
          <a:xfrm>
            <a:off x="1861107" y="5010977"/>
            <a:ext cx="42489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sp>
        <p:nvSpPr>
          <p:cNvPr id="18" name="Rectangle 17"/>
          <p:cNvSpPr/>
          <p:nvPr/>
        </p:nvSpPr>
        <p:spPr>
          <a:xfrm>
            <a:off x="741332" y="5583603"/>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9" name="Rectangle 18"/>
          <p:cNvSpPr/>
          <p:nvPr/>
        </p:nvSpPr>
        <p:spPr>
          <a:xfrm>
            <a:off x="1843376" y="5589319"/>
            <a:ext cx="1068190" cy="45148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a:t>
            </a:r>
            <a:endParaRPr lang="en-US" dirty="0"/>
          </a:p>
        </p:txBody>
      </p:sp>
      <p:sp>
        <p:nvSpPr>
          <p:cNvPr id="20" name="Rectangle 19"/>
          <p:cNvSpPr/>
          <p:nvPr/>
        </p:nvSpPr>
        <p:spPr>
          <a:xfrm>
            <a:off x="3023295" y="5600700"/>
            <a:ext cx="1224868"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Cross Join</a:t>
            </a:r>
            <a:endParaRPr lang="en-US" dirty="0">
              <a:solidFill>
                <a:schemeClr val="accent1">
                  <a:lumMod val="50000"/>
                </a:schemeClr>
              </a:solidFill>
            </a:endParaRPr>
          </a:p>
        </p:txBody>
      </p:sp>
      <p:sp>
        <p:nvSpPr>
          <p:cNvPr id="21" name="Rectangle 20"/>
          <p:cNvSpPr/>
          <p:nvPr/>
        </p:nvSpPr>
        <p:spPr>
          <a:xfrm>
            <a:off x="4359892" y="5600700"/>
            <a:ext cx="939422"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table2</a:t>
            </a:r>
            <a:endParaRPr lang="en-US" dirty="0"/>
          </a:p>
        </p:txBody>
      </p:sp>
      <p:sp>
        <p:nvSpPr>
          <p:cNvPr id="22" name="Rectangle 21"/>
          <p:cNvSpPr/>
          <p:nvPr/>
        </p:nvSpPr>
        <p:spPr>
          <a:xfrm>
            <a:off x="5411043" y="5610472"/>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3" name="Rectangle 22"/>
          <p:cNvSpPr/>
          <p:nvPr/>
        </p:nvSpPr>
        <p:spPr>
          <a:xfrm>
            <a:off x="3140429" y="5600700"/>
            <a:ext cx="990599"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cxnSp>
        <p:nvCxnSpPr>
          <p:cNvPr id="24" name="Straight Connector 23"/>
          <p:cNvCxnSpPr/>
          <p:nvPr/>
        </p:nvCxnSpPr>
        <p:spPr>
          <a:xfrm>
            <a:off x="3333525" y="3783275"/>
            <a:ext cx="2177368" cy="517385"/>
          </a:xfrm>
          <a:prstGeom prst="line">
            <a:avLst/>
          </a:prstGeom>
          <a:ln>
            <a:solidFill>
              <a:srgbClr val="00B05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65094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par>
                                <p:cTn id="16" presetID="1" presetClass="entr" presetSubtype="0" fill="hold" nodeType="with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 calcmode="lin" valueType="num">
                                      <p:cBhvr>
                                        <p:cTn id="43" dur="500" fill="hold"/>
                                        <p:tgtEl>
                                          <p:spTgt spid="7"/>
                                        </p:tgtEl>
                                        <p:attrNameLst>
                                          <p:attrName>ppt_w</p:attrName>
                                        </p:attrNameLst>
                                      </p:cBhvr>
                                      <p:tavLst>
                                        <p:tav tm="0">
                                          <p:val>
                                            <p:fltVal val="0"/>
                                          </p:val>
                                        </p:tav>
                                        <p:tav tm="100000">
                                          <p:val>
                                            <p:strVal val="#ppt_w"/>
                                          </p:val>
                                        </p:tav>
                                      </p:tavLst>
                                    </p:anim>
                                    <p:anim calcmode="lin" valueType="num">
                                      <p:cBhvr>
                                        <p:cTn id="44" dur="500" fill="hold"/>
                                        <p:tgtEl>
                                          <p:spTgt spid="7"/>
                                        </p:tgtEl>
                                        <p:attrNameLst>
                                          <p:attrName>ppt_h</p:attrName>
                                        </p:attrNameLst>
                                      </p:cBhvr>
                                      <p:tavLst>
                                        <p:tav tm="0">
                                          <p:val>
                                            <p:fltVal val="0"/>
                                          </p:val>
                                        </p:tav>
                                        <p:tav tm="100000">
                                          <p:val>
                                            <p:strVal val="#ppt_h"/>
                                          </p:val>
                                        </p:tav>
                                      </p:tavLst>
                                    </p:anim>
                                    <p:animEffect transition="in" filter="fade">
                                      <p:cBhvr>
                                        <p:cTn id="45" dur="500"/>
                                        <p:tgtEl>
                                          <p:spTgt spid="7"/>
                                        </p:tgtEl>
                                      </p:cBhvr>
                                    </p:animEffect>
                                  </p:childTnLst>
                                </p:cTn>
                              </p:par>
                              <p:par>
                                <p:cTn id="46" presetID="53" presetClass="entr" presetSubtype="16" fill="hold" nodeType="with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p:cTn id="48" dur="500" fill="hold"/>
                                        <p:tgtEl>
                                          <p:spTgt spid="9"/>
                                        </p:tgtEl>
                                        <p:attrNameLst>
                                          <p:attrName>ppt_w</p:attrName>
                                        </p:attrNameLst>
                                      </p:cBhvr>
                                      <p:tavLst>
                                        <p:tav tm="0">
                                          <p:val>
                                            <p:fltVal val="0"/>
                                          </p:val>
                                        </p:tav>
                                        <p:tav tm="100000">
                                          <p:val>
                                            <p:strVal val="#ppt_w"/>
                                          </p:val>
                                        </p:tav>
                                      </p:tavLst>
                                    </p:anim>
                                    <p:anim calcmode="lin" valueType="num">
                                      <p:cBhvr>
                                        <p:cTn id="49" dur="500" fill="hold"/>
                                        <p:tgtEl>
                                          <p:spTgt spid="9"/>
                                        </p:tgtEl>
                                        <p:attrNameLst>
                                          <p:attrName>ppt_h</p:attrName>
                                        </p:attrNameLst>
                                      </p:cBhvr>
                                      <p:tavLst>
                                        <p:tav tm="0">
                                          <p:val>
                                            <p:fltVal val="0"/>
                                          </p:val>
                                        </p:tav>
                                        <p:tav tm="100000">
                                          <p:val>
                                            <p:strVal val="#ppt_h"/>
                                          </p:val>
                                        </p:tav>
                                      </p:tavLst>
                                    </p:anim>
                                    <p:animEffect transition="in" filter="fade">
                                      <p:cBhvr>
                                        <p:cTn id="50" dur="500"/>
                                        <p:tgtEl>
                                          <p:spTgt spid="9"/>
                                        </p:tgtEl>
                                      </p:cBhvr>
                                    </p:animEffect>
                                  </p:childTnLst>
                                </p:cTn>
                              </p:par>
                              <p:par>
                                <p:cTn id="51" presetID="53" presetClass="entr" presetSubtype="16" fill="hold" nodeType="withEffect">
                                  <p:stCondLst>
                                    <p:cond delay="0"/>
                                  </p:stCondLst>
                                  <p:childTnLst>
                                    <p:set>
                                      <p:cBhvr>
                                        <p:cTn id="52" dur="1" fill="hold">
                                          <p:stCondLst>
                                            <p:cond delay="0"/>
                                          </p:stCondLst>
                                        </p:cTn>
                                        <p:tgtEl>
                                          <p:spTgt spid="8"/>
                                        </p:tgtEl>
                                        <p:attrNameLst>
                                          <p:attrName>style.visibility</p:attrName>
                                        </p:attrNameLst>
                                      </p:cBhvr>
                                      <p:to>
                                        <p:strVal val="visible"/>
                                      </p:to>
                                    </p:set>
                                    <p:anim calcmode="lin" valueType="num">
                                      <p:cBhvr>
                                        <p:cTn id="53" dur="500" fill="hold"/>
                                        <p:tgtEl>
                                          <p:spTgt spid="8"/>
                                        </p:tgtEl>
                                        <p:attrNameLst>
                                          <p:attrName>ppt_w</p:attrName>
                                        </p:attrNameLst>
                                      </p:cBhvr>
                                      <p:tavLst>
                                        <p:tav tm="0">
                                          <p:val>
                                            <p:fltVal val="0"/>
                                          </p:val>
                                        </p:tav>
                                        <p:tav tm="100000">
                                          <p:val>
                                            <p:strVal val="#ppt_w"/>
                                          </p:val>
                                        </p:tav>
                                      </p:tavLst>
                                    </p:anim>
                                    <p:anim calcmode="lin" valueType="num">
                                      <p:cBhvr>
                                        <p:cTn id="54" dur="500" fill="hold"/>
                                        <p:tgtEl>
                                          <p:spTgt spid="8"/>
                                        </p:tgtEl>
                                        <p:attrNameLst>
                                          <p:attrName>ppt_h</p:attrName>
                                        </p:attrNameLst>
                                      </p:cBhvr>
                                      <p:tavLst>
                                        <p:tav tm="0">
                                          <p:val>
                                            <p:fltVal val="0"/>
                                          </p:val>
                                        </p:tav>
                                        <p:tav tm="100000">
                                          <p:val>
                                            <p:strVal val="#ppt_h"/>
                                          </p:val>
                                        </p:tav>
                                      </p:tavLst>
                                    </p:anim>
                                    <p:animEffect transition="in" filter="fade">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par>
                                <p:cTn id="63" presetID="53" presetClass="entr" presetSubtype="16"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Effect transition="in" filter="fade">
                                      <p:cBhvr>
                                        <p:cTn id="67" dur="500"/>
                                        <p:tgtEl>
                                          <p:spTgt spid="24"/>
                                        </p:tgtEl>
                                      </p:cBhvr>
                                    </p:animEffect>
                                  </p:childTnLst>
                                </p:cTn>
                              </p:par>
                              <p:par>
                                <p:cTn id="68" presetID="53" presetClass="entr" presetSubtype="16" fill="hold" nodeType="withEffect">
                                  <p:stCondLst>
                                    <p:cond delay="0"/>
                                  </p:stCondLst>
                                  <p:childTnLst>
                                    <p:set>
                                      <p:cBhvr>
                                        <p:cTn id="69" dur="1" fill="hold">
                                          <p:stCondLst>
                                            <p:cond delay="0"/>
                                          </p:stCondLst>
                                        </p:cTn>
                                        <p:tgtEl>
                                          <p:spTgt spid="10"/>
                                        </p:tgtEl>
                                        <p:attrNameLst>
                                          <p:attrName>style.visibility</p:attrName>
                                        </p:attrNameLst>
                                      </p:cBhvr>
                                      <p:to>
                                        <p:strVal val="visible"/>
                                      </p:to>
                                    </p:set>
                                    <p:anim calcmode="lin" valueType="num">
                                      <p:cBhvr>
                                        <p:cTn id="70" dur="500" fill="hold"/>
                                        <p:tgtEl>
                                          <p:spTgt spid="10"/>
                                        </p:tgtEl>
                                        <p:attrNameLst>
                                          <p:attrName>ppt_w</p:attrName>
                                        </p:attrNameLst>
                                      </p:cBhvr>
                                      <p:tavLst>
                                        <p:tav tm="0">
                                          <p:val>
                                            <p:fltVal val="0"/>
                                          </p:val>
                                        </p:tav>
                                        <p:tav tm="100000">
                                          <p:val>
                                            <p:strVal val="#ppt_w"/>
                                          </p:val>
                                        </p:tav>
                                      </p:tavLst>
                                    </p:anim>
                                    <p:anim calcmode="lin" valueType="num">
                                      <p:cBhvr>
                                        <p:cTn id="71" dur="500" fill="hold"/>
                                        <p:tgtEl>
                                          <p:spTgt spid="10"/>
                                        </p:tgtEl>
                                        <p:attrNameLst>
                                          <p:attrName>ppt_h</p:attrName>
                                        </p:attrNameLst>
                                      </p:cBhvr>
                                      <p:tavLst>
                                        <p:tav tm="0">
                                          <p:val>
                                            <p:fltVal val="0"/>
                                          </p:val>
                                        </p:tav>
                                        <p:tav tm="100000">
                                          <p:val>
                                            <p:strVal val="#ppt_h"/>
                                          </p:val>
                                        </p:tav>
                                      </p:tavLst>
                                    </p:anim>
                                    <p:animEffect transition="in" filter="fade">
                                      <p:cBhvr>
                                        <p:cTn id="72" dur="500"/>
                                        <p:tgtEl>
                                          <p:spTgt spid="10"/>
                                        </p:tgtEl>
                                      </p:cBhvr>
                                    </p:animEffec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nodeType="clickEffect">
                                  <p:stCondLst>
                                    <p:cond delay="0"/>
                                  </p:stCondLst>
                                  <p:childTnLst>
                                    <p:set>
                                      <p:cBhvr>
                                        <p:cTn id="76" dur="1" fill="hold">
                                          <p:stCondLst>
                                            <p:cond delay="0"/>
                                          </p:stCondLst>
                                        </p:cTn>
                                        <p:tgtEl>
                                          <p:spTgt spid="6"/>
                                        </p:tgtEl>
                                        <p:attrNameLst>
                                          <p:attrName>style.visibility</p:attrName>
                                        </p:attrNameLst>
                                      </p:cBhvr>
                                      <p:to>
                                        <p:strVal val="visible"/>
                                      </p:to>
                                    </p:set>
                                    <p:anim calcmode="lin" valueType="num">
                                      <p:cBhvr>
                                        <p:cTn id="77" dur="500" fill="hold"/>
                                        <p:tgtEl>
                                          <p:spTgt spid="6"/>
                                        </p:tgtEl>
                                        <p:attrNameLst>
                                          <p:attrName>ppt_w</p:attrName>
                                        </p:attrNameLst>
                                      </p:cBhvr>
                                      <p:tavLst>
                                        <p:tav tm="0">
                                          <p:val>
                                            <p:fltVal val="0"/>
                                          </p:val>
                                        </p:tav>
                                        <p:tav tm="100000">
                                          <p:val>
                                            <p:strVal val="#ppt_w"/>
                                          </p:val>
                                        </p:tav>
                                      </p:tavLst>
                                    </p:anim>
                                    <p:anim calcmode="lin" valueType="num">
                                      <p:cBhvr>
                                        <p:cTn id="78" dur="500" fill="hold"/>
                                        <p:tgtEl>
                                          <p:spTgt spid="6"/>
                                        </p:tgtEl>
                                        <p:attrNameLst>
                                          <p:attrName>ppt_h</p:attrName>
                                        </p:attrNameLst>
                                      </p:cBhvr>
                                      <p:tavLst>
                                        <p:tav tm="0">
                                          <p:val>
                                            <p:fltVal val="0"/>
                                          </p:val>
                                        </p:tav>
                                        <p:tav tm="100000">
                                          <p:val>
                                            <p:strVal val="#ppt_h"/>
                                          </p:val>
                                        </p:tav>
                                      </p:tavLst>
                                    </p:anim>
                                    <p:animEffect transition="in" filter="fade">
                                      <p:cBhvr>
                                        <p:cTn id="79" dur="500"/>
                                        <p:tgtEl>
                                          <p:spTgt spid="6"/>
                                        </p:tgtEl>
                                      </p:cBhvr>
                                    </p:animEffect>
                                  </p:childTnLst>
                                </p:cTn>
                              </p:par>
                              <p:par>
                                <p:cTn id="80" presetID="53" presetClass="entr" presetSubtype="16" fill="hold" nodeType="withEffect">
                                  <p:stCondLst>
                                    <p:cond delay="0"/>
                                  </p:stCondLst>
                                  <p:childTnLst>
                                    <p:set>
                                      <p:cBhvr>
                                        <p:cTn id="81" dur="1" fill="hold">
                                          <p:stCondLst>
                                            <p:cond delay="0"/>
                                          </p:stCondLst>
                                        </p:cTn>
                                        <p:tgtEl>
                                          <p:spTgt spid="13"/>
                                        </p:tgtEl>
                                        <p:attrNameLst>
                                          <p:attrName>style.visibility</p:attrName>
                                        </p:attrNameLst>
                                      </p:cBhvr>
                                      <p:to>
                                        <p:strVal val="visible"/>
                                      </p:to>
                                    </p:set>
                                    <p:anim calcmode="lin" valueType="num">
                                      <p:cBhvr>
                                        <p:cTn id="82" dur="500" fill="hold"/>
                                        <p:tgtEl>
                                          <p:spTgt spid="13"/>
                                        </p:tgtEl>
                                        <p:attrNameLst>
                                          <p:attrName>ppt_w</p:attrName>
                                        </p:attrNameLst>
                                      </p:cBhvr>
                                      <p:tavLst>
                                        <p:tav tm="0">
                                          <p:val>
                                            <p:fltVal val="0"/>
                                          </p:val>
                                        </p:tav>
                                        <p:tav tm="100000">
                                          <p:val>
                                            <p:strVal val="#ppt_w"/>
                                          </p:val>
                                        </p:tav>
                                      </p:tavLst>
                                    </p:anim>
                                    <p:anim calcmode="lin" valueType="num">
                                      <p:cBhvr>
                                        <p:cTn id="83" dur="500" fill="hold"/>
                                        <p:tgtEl>
                                          <p:spTgt spid="13"/>
                                        </p:tgtEl>
                                        <p:attrNameLst>
                                          <p:attrName>ppt_h</p:attrName>
                                        </p:attrNameLst>
                                      </p:cBhvr>
                                      <p:tavLst>
                                        <p:tav tm="0">
                                          <p:val>
                                            <p:fltVal val="0"/>
                                          </p:val>
                                        </p:tav>
                                        <p:tav tm="100000">
                                          <p:val>
                                            <p:strVal val="#ppt_h"/>
                                          </p:val>
                                        </p:tav>
                                      </p:tavLst>
                                    </p:anim>
                                    <p:animEffect transition="in" filter="fade">
                                      <p:cBhvr>
                                        <p:cTn id="84" dur="500"/>
                                        <p:tgtEl>
                                          <p:spTgt spid="13"/>
                                        </p:tgtEl>
                                      </p:cBhvr>
                                    </p:animEffect>
                                  </p:childTnLst>
                                </p:cTn>
                              </p:par>
                              <p:par>
                                <p:cTn id="85" presetID="53" presetClass="entr" presetSubtype="16" fill="hold" nodeType="withEffect">
                                  <p:stCondLst>
                                    <p:cond delay="0"/>
                                  </p:stCondLst>
                                  <p:childTnLst>
                                    <p:set>
                                      <p:cBhvr>
                                        <p:cTn id="86" dur="1" fill="hold">
                                          <p:stCondLst>
                                            <p:cond delay="0"/>
                                          </p:stCondLst>
                                        </p:cTn>
                                        <p:tgtEl>
                                          <p:spTgt spid="12"/>
                                        </p:tgtEl>
                                        <p:attrNameLst>
                                          <p:attrName>style.visibility</p:attrName>
                                        </p:attrNameLst>
                                      </p:cBhvr>
                                      <p:to>
                                        <p:strVal val="visible"/>
                                      </p:to>
                                    </p:set>
                                    <p:anim calcmode="lin" valueType="num">
                                      <p:cBhvr>
                                        <p:cTn id="87" dur="500" fill="hold"/>
                                        <p:tgtEl>
                                          <p:spTgt spid="12"/>
                                        </p:tgtEl>
                                        <p:attrNameLst>
                                          <p:attrName>ppt_w</p:attrName>
                                        </p:attrNameLst>
                                      </p:cBhvr>
                                      <p:tavLst>
                                        <p:tav tm="0">
                                          <p:val>
                                            <p:fltVal val="0"/>
                                          </p:val>
                                        </p:tav>
                                        <p:tav tm="100000">
                                          <p:val>
                                            <p:strVal val="#ppt_w"/>
                                          </p:val>
                                        </p:tav>
                                      </p:tavLst>
                                    </p:anim>
                                    <p:anim calcmode="lin" valueType="num">
                                      <p:cBhvr>
                                        <p:cTn id="88" dur="500" fill="hold"/>
                                        <p:tgtEl>
                                          <p:spTgt spid="12"/>
                                        </p:tgtEl>
                                        <p:attrNameLst>
                                          <p:attrName>ppt_h</p:attrName>
                                        </p:attrNameLst>
                                      </p:cBhvr>
                                      <p:tavLst>
                                        <p:tav tm="0">
                                          <p:val>
                                            <p:fltVal val="0"/>
                                          </p:val>
                                        </p:tav>
                                        <p:tav tm="100000">
                                          <p:val>
                                            <p:strVal val="#ppt_h"/>
                                          </p:val>
                                        </p:tav>
                                      </p:tavLst>
                                    </p:anim>
                                    <p:animEffect transition="in" filter="fade">
                                      <p:cBhvr>
                                        <p:cTn id="89" dur="500"/>
                                        <p:tgtEl>
                                          <p:spTgt spid="12"/>
                                        </p:tgtEl>
                                      </p:cBhvr>
                                    </p:animEffect>
                                  </p:childTnLst>
                                </p:cTn>
                              </p:par>
                            </p:childTnLst>
                          </p:cTn>
                        </p:par>
                      </p:childTnLst>
                    </p:cTn>
                  </p:par>
                  <p:par>
                    <p:cTn id="90" fill="hold">
                      <p:stCondLst>
                        <p:cond delay="indefinite"/>
                      </p:stCondLst>
                      <p:childTnLst>
                        <p:par>
                          <p:cTn id="91" fill="hold">
                            <p:stCondLst>
                              <p:cond delay="0"/>
                            </p:stCondLst>
                            <p:childTnLst>
                              <p:par>
                                <p:cTn id="92" presetID="1" presetClass="entr" presetSubtype="0" fill="hold" grpId="0" nodeType="clickEffect">
                                  <p:stCondLst>
                                    <p:cond delay="0"/>
                                  </p:stCondLst>
                                  <p:childTnLst>
                                    <p:set>
                                      <p:cBhvr>
                                        <p:cTn id="93" dur="1" fill="hold">
                                          <p:stCondLst>
                                            <p:cond delay="0"/>
                                          </p:stCondLst>
                                        </p:cTn>
                                        <p:tgtEl>
                                          <p:spTgt spid="14"/>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15"/>
                                        </p:tgtEl>
                                        <p:attrNameLst>
                                          <p:attrName>style.visibility</p:attrName>
                                        </p:attrNameLst>
                                      </p:cBhvr>
                                      <p:to>
                                        <p:strVal val="visible"/>
                                      </p:to>
                                    </p:set>
                                  </p:childTnLst>
                                </p:cTn>
                              </p:par>
                            </p:childTnLst>
                          </p:cTn>
                        </p:par>
                      </p:childTnLst>
                    </p:cTn>
                  </p:par>
                  <p:par>
                    <p:cTn id="96" fill="hold">
                      <p:stCondLst>
                        <p:cond delay="indefinite"/>
                      </p:stCondLst>
                      <p:childTnLst>
                        <p:par>
                          <p:cTn id="97" fill="hold">
                            <p:stCondLst>
                              <p:cond delay="0"/>
                            </p:stCondLst>
                            <p:childTnLst>
                              <p:par>
                                <p:cTn id="98" presetID="1" presetClass="entr" presetSubtype="0" fill="hold" grpId="0" nodeType="clickEffect">
                                  <p:stCondLst>
                                    <p:cond delay="0"/>
                                  </p:stCondLst>
                                  <p:childTnLst>
                                    <p:set>
                                      <p:cBhvr>
                                        <p:cTn id="99" dur="1" fill="hold">
                                          <p:stCondLst>
                                            <p:cond delay="0"/>
                                          </p:stCondLst>
                                        </p:cTn>
                                        <p:tgtEl>
                                          <p:spTgt spid="16"/>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17"/>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ntr" presetSubtype="0" fill="hold" grpId="0" nodeType="clickEffect">
                                  <p:stCondLst>
                                    <p:cond delay="0"/>
                                  </p:stCondLst>
                                  <p:childTnLst>
                                    <p:set>
                                      <p:cBhvr>
                                        <p:cTn id="107" dur="1" fill="hold">
                                          <p:stCondLst>
                                            <p:cond delay="0"/>
                                          </p:stCondLst>
                                        </p:cTn>
                                        <p:tgtEl>
                                          <p:spTgt spid="18"/>
                                        </p:tgtEl>
                                        <p:attrNameLst>
                                          <p:attrName>style.visibility</p:attrName>
                                        </p:attrNameLst>
                                      </p:cBhvr>
                                      <p:to>
                                        <p:strVal val="visibl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grpId="0" nodeType="clickEffect">
                                  <p:stCondLst>
                                    <p:cond delay="0"/>
                                  </p:stCondLst>
                                  <p:childTnLst>
                                    <p:set>
                                      <p:cBhvr>
                                        <p:cTn id="111" dur="1" fill="hold">
                                          <p:stCondLst>
                                            <p:cond delay="0"/>
                                          </p:stCondLst>
                                        </p:cTn>
                                        <p:tgtEl>
                                          <p:spTgt spid="19"/>
                                        </p:tgtEl>
                                        <p:attrNameLst>
                                          <p:attrName>style.visibility</p:attrName>
                                        </p:attrNameLst>
                                      </p:cBhvr>
                                      <p:to>
                                        <p:strVal val="visible"/>
                                      </p:to>
                                    </p:set>
                                  </p:childTnLst>
                                </p:cTn>
                              </p:par>
                            </p:childTnLst>
                          </p:cTn>
                        </p:par>
                      </p:childTnLst>
                    </p:cTn>
                  </p:par>
                  <p:par>
                    <p:cTn id="112" fill="hold">
                      <p:stCondLst>
                        <p:cond delay="indefinite"/>
                      </p:stCondLst>
                      <p:childTnLst>
                        <p:par>
                          <p:cTn id="113" fill="hold">
                            <p:stCondLst>
                              <p:cond delay="0"/>
                            </p:stCondLst>
                            <p:childTnLst>
                              <p:par>
                                <p:cTn id="114" presetID="1" presetClass="entr" presetSubtype="0" fill="hold" grpId="0" nodeType="clickEffect">
                                  <p:stCondLst>
                                    <p:cond delay="0"/>
                                  </p:stCondLst>
                                  <p:childTnLst>
                                    <p:set>
                                      <p:cBhvr>
                                        <p:cTn id="115" dur="1" fill="hold">
                                          <p:stCondLst>
                                            <p:cond delay="0"/>
                                          </p:stCondLst>
                                        </p:cTn>
                                        <p:tgtEl>
                                          <p:spTgt spid="20"/>
                                        </p:tgtEl>
                                        <p:attrNameLst>
                                          <p:attrName>style.visibility</p:attrName>
                                        </p:attrNameLst>
                                      </p:cBhvr>
                                      <p:to>
                                        <p:strVal val="visible"/>
                                      </p:to>
                                    </p:set>
                                  </p:childTnLst>
                                </p:cTn>
                              </p:par>
                            </p:childTnLst>
                          </p:cTn>
                        </p:par>
                      </p:childTnLst>
                    </p:cTn>
                  </p:par>
                  <p:par>
                    <p:cTn id="116" fill="hold">
                      <p:stCondLst>
                        <p:cond delay="indefinite"/>
                      </p:stCondLst>
                      <p:childTnLst>
                        <p:par>
                          <p:cTn id="117" fill="hold">
                            <p:stCondLst>
                              <p:cond delay="0"/>
                            </p:stCondLst>
                            <p:childTnLst>
                              <p:par>
                                <p:cTn id="118" presetID="1" presetClass="entr" presetSubtype="0" fill="hold" grpId="0" nodeType="clickEffect">
                                  <p:stCondLst>
                                    <p:cond delay="0"/>
                                  </p:stCondLst>
                                  <p:childTnLst>
                                    <p:set>
                                      <p:cBhvr>
                                        <p:cTn id="119" dur="1" fill="hold">
                                          <p:stCondLst>
                                            <p:cond delay="0"/>
                                          </p:stCondLst>
                                        </p:cTn>
                                        <p:tgtEl>
                                          <p:spTgt spid="21"/>
                                        </p:tgtEl>
                                        <p:attrNameLst>
                                          <p:attrName>style.visibility</p:attrName>
                                        </p:attrNameLst>
                                      </p:cBhvr>
                                      <p:to>
                                        <p:strVal val="visible"/>
                                      </p:to>
                                    </p:se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22"/>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1" presetClass="exit" presetSubtype="0" fill="hold" grpId="1" nodeType="clickEffect">
                                  <p:stCondLst>
                                    <p:cond delay="0"/>
                                  </p:stCondLst>
                                  <p:childTnLst>
                                    <p:set>
                                      <p:cBhvr>
                                        <p:cTn id="127" dur="1" fill="hold">
                                          <p:stCondLst>
                                            <p:cond delay="0"/>
                                          </p:stCondLst>
                                        </p:cTn>
                                        <p:tgtEl>
                                          <p:spTgt spid="16"/>
                                        </p:tgtEl>
                                        <p:attrNameLst>
                                          <p:attrName>style.visibility</p:attrName>
                                        </p:attrNameLst>
                                      </p:cBhvr>
                                      <p:to>
                                        <p:strVal val="hidden"/>
                                      </p:to>
                                    </p:set>
                                  </p:childTnLst>
                                </p:cTn>
                              </p:par>
                              <p:par>
                                <p:cTn id="128" presetID="1" presetClass="exit" presetSubtype="0" fill="hold" grpId="1" nodeType="withEffect">
                                  <p:stCondLst>
                                    <p:cond delay="0"/>
                                  </p:stCondLst>
                                  <p:childTnLst>
                                    <p:set>
                                      <p:cBhvr>
                                        <p:cTn id="129" dur="1" fill="hold">
                                          <p:stCondLst>
                                            <p:cond delay="0"/>
                                          </p:stCondLst>
                                        </p:cTn>
                                        <p:tgtEl>
                                          <p:spTgt spid="17"/>
                                        </p:tgtEl>
                                        <p:attrNameLst>
                                          <p:attrName>style.visibility</p:attrName>
                                        </p:attrNameLst>
                                      </p:cBhvr>
                                      <p:to>
                                        <p:strVal val="hidden"/>
                                      </p:to>
                                    </p:set>
                                  </p:childTnLst>
                                </p:cTn>
                              </p:par>
                              <p:par>
                                <p:cTn id="130" presetID="1" presetClass="exit" presetSubtype="0" fill="hold" grpId="1" nodeType="withEffect">
                                  <p:stCondLst>
                                    <p:cond delay="0"/>
                                  </p:stCondLst>
                                  <p:childTnLst>
                                    <p:set>
                                      <p:cBhvr>
                                        <p:cTn id="131" dur="1" fill="hold">
                                          <p:stCondLst>
                                            <p:cond delay="0"/>
                                          </p:stCondLst>
                                        </p:cTn>
                                        <p:tgtEl>
                                          <p:spTgt spid="18"/>
                                        </p:tgtEl>
                                        <p:attrNameLst>
                                          <p:attrName>style.visibility</p:attrName>
                                        </p:attrNameLst>
                                      </p:cBhvr>
                                      <p:to>
                                        <p:strVal val="hidden"/>
                                      </p:to>
                                    </p:set>
                                  </p:childTnLst>
                                </p:cTn>
                              </p:par>
                              <p:par>
                                <p:cTn id="132" presetID="1" presetClass="exit" presetSubtype="0" fill="hold" grpId="1" nodeType="withEffect">
                                  <p:stCondLst>
                                    <p:cond delay="0"/>
                                  </p:stCondLst>
                                  <p:childTnLst>
                                    <p:set>
                                      <p:cBhvr>
                                        <p:cTn id="133" dur="1" fill="hold">
                                          <p:stCondLst>
                                            <p:cond delay="0"/>
                                          </p:stCondLst>
                                        </p:cTn>
                                        <p:tgtEl>
                                          <p:spTgt spid="19"/>
                                        </p:tgtEl>
                                        <p:attrNameLst>
                                          <p:attrName>style.visibility</p:attrName>
                                        </p:attrNameLst>
                                      </p:cBhvr>
                                      <p:to>
                                        <p:strVal val="hidden"/>
                                      </p:to>
                                    </p:set>
                                  </p:childTnLst>
                                </p:cTn>
                              </p:par>
                              <p:par>
                                <p:cTn id="134" presetID="1" presetClass="exit" presetSubtype="0" fill="hold" grpId="1" nodeType="withEffect">
                                  <p:stCondLst>
                                    <p:cond delay="0"/>
                                  </p:stCondLst>
                                  <p:childTnLst>
                                    <p:set>
                                      <p:cBhvr>
                                        <p:cTn id="135" dur="1" fill="hold">
                                          <p:stCondLst>
                                            <p:cond delay="0"/>
                                          </p:stCondLst>
                                        </p:cTn>
                                        <p:tgtEl>
                                          <p:spTgt spid="20"/>
                                        </p:tgtEl>
                                        <p:attrNameLst>
                                          <p:attrName>style.visibility</p:attrName>
                                        </p:attrNameLst>
                                      </p:cBhvr>
                                      <p:to>
                                        <p:strVal val="hidden"/>
                                      </p:to>
                                    </p:set>
                                  </p:childTnLst>
                                </p:cTn>
                              </p:par>
                              <p:par>
                                <p:cTn id="136" presetID="1" presetClass="exit" presetSubtype="0" fill="hold" grpId="1" nodeType="withEffect">
                                  <p:stCondLst>
                                    <p:cond delay="0"/>
                                  </p:stCondLst>
                                  <p:childTnLst>
                                    <p:set>
                                      <p:cBhvr>
                                        <p:cTn id="137" dur="1" fill="hold">
                                          <p:stCondLst>
                                            <p:cond delay="0"/>
                                          </p:stCondLst>
                                        </p:cTn>
                                        <p:tgtEl>
                                          <p:spTgt spid="21"/>
                                        </p:tgtEl>
                                        <p:attrNameLst>
                                          <p:attrName>style.visibility</p:attrName>
                                        </p:attrNameLst>
                                      </p:cBhvr>
                                      <p:to>
                                        <p:strVal val="hidden"/>
                                      </p:to>
                                    </p:set>
                                  </p:childTnLst>
                                </p:cTn>
                              </p:par>
                              <p:par>
                                <p:cTn id="138" presetID="1" presetClass="exit" presetSubtype="0" fill="hold" grpId="1" nodeType="withEffect">
                                  <p:stCondLst>
                                    <p:cond delay="0"/>
                                  </p:stCondLst>
                                  <p:childTnLst>
                                    <p:set>
                                      <p:cBhvr>
                                        <p:cTn id="139" dur="1" fill="hold">
                                          <p:stCondLst>
                                            <p:cond delay="0"/>
                                          </p:stCondLst>
                                        </p:cTn>
                                        <p:tgtEl>
                                          <p:spTgt spid="22"/>
                                        </p:tgtEl>
                                        <p:attrNameLst>
                                          <p:attrName>style.visibility</p:attrName>
                                        </p:attrNameLst>
                                      </p:cBhvr>
                                      <p:to>
                                        <p:strVal val="hidden"/>
                                      </p:to>
                                    </p:set>
                                  </p:childTnLst>
                                </p:cTn>
                              </p:par>
                            </p:childTnLst>
                          </p:cTn>
                        </p:par>
                      </p:childTnLst>
                    </p:cTn>
                  </p:par>
                  <p:par>
                    <p:cTn id="140" fill="hold">
                      <p:stCondLst>
                        <p:cond delay="indefinite"/>
                      </p:stCondLst>
                      <p:childTnLst>
                        <p:par>
                          <p:cTn id="141" fill="hold">
                            <p:stCondLst>
                              <p:cond delay="0"/>
                            </p:stCondLst>
                            <p:childTnLst>
                              <p:par>
                                <p:cTn id="142" presetID="1" presetClass="entr" presetSubtype="0" fill="hold" grpId="2" nodeType="clickEffect">
                                  <p:stCondLst>
                                    <p:cond delay="0"/>
                                  </p:stCondLst>
                                  <p:childTnLst>
                                    <p:set>
                                      <p:cBhvr>
                                        <p:cTn id="143" dur="1" fill="hold">
                                          <p:stCondLst>
                                            <p:cond delay="0"/>
                                          </p:stCondLst>
                                        </p:cTn>
                                        <p:tgtEl>
                                          <p:spTgt spid="16"/>
                                        </p:tgtEl>
                                        <p:attrNameLst>
                                          <p:attrName>style.visibility</p:attrName>
                                        </p:attrNameLst>
                                      </p:cBhvr>
                                      <p:to>
                                        <p:strVal val="visible"/>
                                      </p:to>
                                    </p:set>
                                  </p:childTnLst>
                                </p:cTn>
                              </p:par>
                            </p:childTnLst>
                          </p:cTn>
                        </p:par>
                      </p:childTnLst>
                    </p:cTn>
                  </p:par>
                  <p:par>
                    <p:cTn id="144" fill="hold">
                      <p:stCondLst>
                        <p:cond delay="indefinite"/>
                      </p:stCondLst>
                      <p:childTnLst>
                        <p:par>
                          <p:cTn id="145" fill="hold">
                            <p:stCondLst>
                              <p:cond delay="0"/>
                            </p:stCondLst>
                            <p:childTnLst>
                              <p:par>
                                <p:cTn id="146" presetID="1" presetClass="entr" presetSubtype="0" fill="hold" grpId="2" nodeType="clickEffect">
                                  <p:stCondLst>
                                    <p:cond delay="0"/>
                                  </p:stCondLst>
                                  <p:childTnLst>
                                    <p:set>
                                      <p:cBhvr>
                                        <p:cTn id="147" dur="1" fill="hold">
                                          <p:stCondLst>
                                            <p:cond delay="0"/>
                                          </p:stCondLst>
                                        </p:cTn>
                                        <p:tgtEl>
                                          <p:spTgt spid="17"/>
                                        </p:tgtEl>
                                        <p:attrNameLst>
                                          <p:attrName>style.visibility</p:attrName>
                                        </p:attrNameLst>
                                      </p:cBhvr>
                                      <p:to>
                                        <p:strVal val="visible"/>
                                      </p:to>
                                    </p:set>
                                  </p:childTnLst>
                                </p:cTn>
                              </p:par>
                            </p:childTnLst>
                          </p:cTn>
                        </p:par>
                      </p:childTnLst>
                    </p:cTn>
                  </p:par>
                  <p:par>
                    <p:cTn id="148" fill="hold">
                      <p:stCondLst>
                        <p:cond delay="indefinite"/>
                      </p:stCondLst>
                      <p:childTnLst>
                        <p:par>
                          <p:cTn id="149" fill="hold">
                            <p:stCondLst>
                              <p:cond delay="0"/>
                            </p:stCondLst>
                            <p:childTnLst>
                              <p:par>
                                <p:cTn id="150" presetID="1" presetClass="entr" presetSubtype="0" fill="hold" grpId="2" nodeType="clickEffect">
                                  <p:stCondLst>
                                    <p:cond delay="0"/>
                                  </p:stCondLst>
                                  <p:childTnLst>
                                    <p:set>
                                      <p:cBhvr>
                                        <p:cTn id="151" dur="1" fill="hold">
                                          <p:stCondLst>
                                            <p:cond delay="0"/>
                                          </p:stCondLst>
                                        </p:cTn>
                                        <p:tgtEl>
                                          <p:spTgt spid="18"/>
                                        </p:tgtEl>
                                        <p:attrNameLst>
                                          <p:attrName>style.visibility</p:attrName>
                                        </p:attrNameLst>
                                      </p:cBhvr>
                                      <p:to>
                                        <p:strVal val="visible"/>
                                      </p:to>
                                    </p:set>
                                  </p:childTnLst>
                                </p:cTn>
                              </p:par>
                            </p:childTnLst>
                          </p:cTn>
                        </p:par>
                      </p:childTnLst>
                    </p:cTn>
                  </p:par>
                  <p:par>
                    <p:cTn id="152" fill="hold">
                      <p:stCondLst>
                        <p:cond delay="indefinite"/>
                      </p:stCondLst>
                      <p:childTnLst>
                        <p:par>
                          <p:cTn id="153" fill="hold">
                            <p:stCondLst>
                              <p:cond delay="0"/>
                            </p:stCondLst>
                            <p:childTnLst>
                              <p:par>
                                <p:cTn id="154" presetID="1" presetClass="entr" presetSubtype="0" fill="hold" grpId="2" nodeType="clickEffect">
                                  <p:stCondLst>
                                    <p:cond delay="0"/>
                                  </p:stCondLst>
                                  <p:childTnLst>
                                    <p:set>
                                      <p:cBhvr>
                                        <p:cTn id="155" dur="1" fill="hold">
                                          <p:stCondLst>
                                            <p:cond delay="0"/>
                                          </p:stCondLst>
                                        </p:cTn>
                                        <p:tgtEl>
                                          <p:spTgt spid="19"/>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grpId="0" nodeType="clickEffect">
                                  <p:stCondLst>
                                    <p:cond delay="0"/>
                                  </p:stCondLst>
                                  <p:childTnLst>
                                    <p:set>
                                      <p:cBhvr>
                                        <p:cTn id="159" dur="1" fill="hold">
                                          <p:stCondLst>
                                            <p:cond delay="0"/>
                                          </p:stCondLst>
                                        </p:cTn>
                                        <p:tgtEl>
                                          <p:spTgt spid="23"/>
                                        </p:tgtEl>
                                        <p:attrNameLst>
                                          <p:attrName>style.visibility</p:attrName>
                                        </p:attrNameLst>
                                      </p:cBhvr>
                                      <p:to>
                                        <p:strVal val="visible"/>
                                      </p:to>
                                    </p:set>
                                  </p:childTnLst>
                                </p:cTn>
                              </p:par>
                            </p:childTnLst>
                          </p:cTn>
                        </p:par>
                      </p:childTnLst>
                    </p:cTn>
                  </p:par>
                  <p:par>
                    <p:cTn id="160" fill="hold">
                      <p:stCondLst>
                        <p:cond delay="indefinite"/>
                      </p:stCondLst>
                      <p:childTnLst>
                        <p:par>
                          <p:cTn id="161" fill="hold">
                            <p:stCondLst>
                              <p:cond delay="0"/>
                            </p:stCondLst>
                            <p:childTnLst>
                              <p:par>
                                <p:cTn id="162" presetID="1" presetClass="entr" presetSubtype="0" fill="hold" grpId="2" nodeType="clickEffect">
                                  <p:stCondLst>
                                    <p:cond delay="0"/>
                                  </p:stCondLst>
                                  <p:childTnLst>
                                    <p:set>
                                      <p:cBhvr>
                                        <p:cTn id="163" dur="1" fill="hold">
                                          <p:stCondLst>
                                            <p:cond delay="0"/>
                                          </p:stCondLst>
                                        </p:cTn>
                                        <p:tgtEl>
                                          <p:spTgt spid="21"/>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2" nodeType="clickEffect">
                                  <p:stCondLst>
                                    <p:cond delay="0"/>
                                  </p:stCondLst>
                                  <p:childTnLst>
                                    <p:set>
                                      <p:cBhvr>
                                        <p:cTn id="167" dur="1" fill="hold">
                                          <p:stCondLst>
                                            <p:cond delay="0"/>
                                          </p:stCondLst>
                                        </p:cTn>
                                        <p:tgtEl>
                                          <p:spTgt spid="22"/>
                                        </p:tgtEl>
                                        <p:attrNameLst>
                                          <p:attrName>style.visibility</p:attrName>
                                        </p:attrNameLst>
                                      </p:cBhvr>
                                      <p:to>
                                        <p:strVal val="visible"/>
                                      </p:to>
                                    </p:set>
                                  </p:childTnLst>
                                </p:cTn>
                              </p:par>
                            </p:childTnLst>
                          </p:cTn>
                        </p:par>
                      </p:childTnLst>
                    </p:cTn>
                  </p:par>
                  <p:par>
                    <p:cTn id="168" fill="hold">
                      <p:stCondLst>
                        <p:cond delay="indefinite"/>
                      </p:stCondLst>
                      <p:childTnLst>
                        <p:par>
                          <p:cTn id="169" fill="hold">
                            <p:stCondLst>
                              <p:cond delay="0"/>
                            </p:stCondLst>
                            <p:childTnLst>
                              <p:par>
                                <p:cTn id="170" presetID="1" presetClass="exit" presetSubtype="0" fill="hold" grpId="1" nodeType="clickEffect">
                                  <p:stCondLst>
                                    <p:cond delay="0"/>
                                  </p:stCondLst>
                                  <p:childTnLst>
                                    <p:set>
                                      <p:cBhvr>
                                        <p:cTn id="171" dur="1" fill="hold">
                                          <p:stCondLst>
                                            <p:cond delay="0"/>
                                          </p:stCondLst>
                                        </p:cTn>
                                        <p:tgtEl>
                                          <p:spTgt spid="23"/>
                                        </p:tgtEl>
                                        <p:attrNameLst>
                                          <p:attrName>style.visibility</p:attrName>
                                        </p:attrNameLst>
                                      </p:cBhvr>
                                      <p:to>
                                        <p:strVal val="hidden"/>
                                      </p:to>
                                    </p:set>
                                  </p:childTnLst>
                                </p:cTn>
                              </p:par>
                            </p:childTnLst>
                          </p:cTn>
                        </p:par>
                      </p:childTnLst>
                    </p:cTn>
                  </p:par>
                  <p:par>
                    <p:cTn id="172" fill="hold">
                      <p:stCondLst>
                        <p:cond delay="indefinite"/>
                      </p:stCondLst>
                      <p:childTnLst>
                        <p:par>
                          <p:cTn id="173" fill="hold">
                            <p:stCondLst>
                              <p:cond delay="0"/>
                            </p:stCondLst>
                            <p:childTnLst>
                              <p:par>
                                <p:cTn id="174" presetID="1" presetClass="entr" presetSubtype="0" fill="hold" grpId="2" nodeType="clickEffect">
                                  <p:stCondLst>
                                    <p:cond delay="0"/>
                                  </p:stCondLst>
                                  <p:childTnLst>
                                    <p:set>
                                      <p:cBhvr>
                                        <p:cTn id="175"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4" grpId="0"/>
      <p:bldP spid="15" grpId="0"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P spid="19" grpId="2" animBg="1"/>
      <p:bldP spid="20" grpId="0" animBg="1"/>
      <p:bldP spid="20" grpId="1" animBg="1"/>
      <p:bldP spid="20" grpId="2" animBg="1"/>
      <p:bldP spid="21" grpId="0" animBg="1"/>
      <p:bldP spid="21" grpId="1" animBg="1"/>
      <p:bldP spid="21" grpId="2" animBg="1"/>
      <p:bldP spid="22" grpId="0" animBg="1"/>
      <p:bldP spid="22" grpId="1" animBg="1"/>
      <p:bldP spid="22" grpId="2" animBg="1"/>
      <p:bldP spid="23" grpId="0" animBg="1"/>
      <p:bldP spid="23"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Cross Join(Cont..)</a:t>
            </a:r>
            <a:endParaRPr lang="en-US" dirty="0"/>
          </a:p>
        </p:txBody>
      </p:sp>
      <p:pic>
        <p:nvPicPr>
          <p:cNvPr id="4" name="Picture 3"/>
          <p:cNvPicPr>
            <a:picLocks noChangeAspect="1"/>
          </p:cNvPicPr>
          <p:nvPr/>
        </p:nvPicPr>
        <p:blipFill>
          <a:blip r:embed="rId2"/>
          <a:stretch>
            <a:fillRect/>
          </a:stretch>
        </p:blipFill>
        <p:spPr>
          <a:xfrm>
            <a:off x="4758893" y="1760339"/>
            <a:ext cx="1350732" cy="1219200"/>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619906517"/>
              </p:ext>
            </p:extLst>
          </p:nvPr>
        </p:nvGraphicFramePr>
        <p:xfrm>
          <a:off x="475436" y="1066800"/>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Student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Branch</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CE</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dirty="0">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EC</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EE</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ME</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735776785"/>
              </p:ext>
            </p:extLst>
          </p:nvPr>
        </p:nvGraphicFramePr>
        <p:xfrm>
          <a:off x="2852412" y="1336568"/>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a:solidFill>
                            <a:srgbClr val="000000"/>
                          </a:solidFill>
                          <a:effectLst/>
                          <a:latin typeface="Calibri" panose="020F0502020204030204" pitchFamily="34" charset="0"/>
                        </a:rPr>
                        <a:t>Result</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8.8</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9.2</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8.2</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7</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dirty="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8.9</a:t>
                      </a:r>
                    </a:p>
                  </a:txBody>
                  <a:tcPr marL="9525" marR="9525" marT="9525" marB="0" anchor="b"/>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noChangeAspect="1"/>
          </p:cNvGraphicFramePr>
          <p:nvPr>
            <p:extLst>
              <p:ext uri="{D42A27DB-BD31-4B8C-83A1-F6EECF244321}">
                <p14:modId xmlns:p14="http://schemas.microsoft.com/office/powerpoint/2010/main" val="997992947"/>
              </p:ext>
            </p:extLst>
          </p:nvPr>
        </p:nvGraphicFramePr>
        <p:xfrm>
          <a:off x="6314173" y="125151"/>
          <a:ext cx="2483317" cy="6400800"/>
        </p:xfrm>
        <a:graphic>
          <a:graphicData uri="http://schemas.openxmlformats.org/drawingml/2006/table">
            <a:tbl>
              <a:tblPr bandRow="1">
                <a:tableStyleId>{073A0DAA-6AF3-43AB-8588-CEC1D06C72B9}</a:tableStyleId>
              </a:tblPr>
              <a:tblGrid>
                <a:gridCol w="531562">
                  <a:extLst>
                    <a:ext uri="{9D8B030D-6E8A-4147-A177-3AD203B41FA5}">
                      <a16:colId xmlns:a16="http://schemas.microsoft.com/office/drawing/2014/main" val="20000"/>
                    </a:ext>
                  </a:extLst>
                </a:gridCol>
                <a:gridCol w="739096">
                  <a:extLst>
                    <a:ext uri="{9D8B030D-6E8A-4147-A177-3AD203B41FA5}">
                      <a16:colId xmlns:a16="http://schemas.microsoft.com/office/drawing/2014/main" val="20001"/>
                    </a:ext>
                  </a:extLst>
                </a:gridCol>
                <a:gridCol w="678481">
                  <a:extLst>
                    <a:ext uri="{9D8B030D-6E8A-4147-A177-3AD203B41FA5}">
                      <a16:colId xmlns:a16="http://schemas.microsoft.com/office/drawing/2014/main" val="20002"/>
                    </a:ext>
                  </a:extLst>
                </a:gridCol>
                <a:gridCol w="534178">
                  <a:extLst>
                    <a:ext uri="{9D8B030D-6E8A-4147-A177-3AD203B41FA5}">
                      <a16:colId xmlns:a16="http://schemas.microsoft.com/office/drawing/2014/main" val="20003"/>
                    </a:ext>
                  </a:extLst>
                </a:gridCol>
              </a:tblGrid>
              <a:tr h="172805">
                <a:tc gridSpan="3">
                  <a:txBody>
                    <a:bodyPr/>
                    <a:lstStyle/>
                    <a:p>
                      <a:pPr marL="36000" algn="l" fontAlgn="b"/>
                      <a:r>
                        <a:rPr lang="en-US" sz="125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25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172805">
                <a:tc>
                  <a:txBody>
                    <a:bodyPr/>
                    <a:lstStyle/>
                    <a:p>
                      <a:pPr marL="36000" algn="l" fontAlgn="b"/>
                      <a:r>
                        <a:rPr lang="en-US" sz="1250" b="1" i="0" u="none" strike="noStrike" dirty="0">
                          <a:solidFill>
                            <a:srgbClr val="FFFFFF"/>
                          </a:solidFill>
                          <a:effectLst/>
                          <a:latin typeface="+mj-lt"/>
                        </a:rPr>
                        <a:t>RNO</a:t>
                      </a:r>
                    </a:p>
                  </a:txBody>
                  <a:tcPr marL="9525" marR="9525" marT="9525" marB="0" anchor="b">
                    <a:solidFill>
                      <a:schemeClr val="tx1"/>
                    </a:solidFill>
                  </a:tcPr>
                </a:tc>
                <a:tc>
                  <a:txBody>
                    <a:bodyPr/>
                    <a:lstStyle/>
                    <a:p>
                      <a:pPr marL="36000" algn="l" fontAlgn="b"/>
                      <a:r>
                        <a:rPr lang="en-US" sz="125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250" b="1" i="0" u="none" strike="noStrike" dirty="0">
                          <a:solidFill>
                            <a:srgbClr val="FFFFFF"/>
                          </a:solidFill>
                          <a:effectLst/>
                          <a:latin typeface="+mj-lt"/>
                        </a:rPr>
                        <a:t>Branch</a:t>
                      </a:r>
                    </a:p>
                  </a:txBody>
                  <a:tcPr marL="9525" marR="9525" marT="9525" marB="0" anchor="b">
                    <a:solidFill>
                      <a:schemeClr val="tx1"/>
                    </a:solidFill>
                  </a:tcPr>
                </a:tc>
                <a:tc>
                  <a:txBody>
                    <a:bodyPr/>
                    <a:lstStyle/>
                    <a:p>
                      <a:pPr marL="36000" algn="l" fontAlgn="b"/>
                      <a:r>
                        <a:rPr lang="en-US" sz="1250" b="1" i="0" u="none" strike="noStrike" dirty="0">
                          <a:solidFill>
                            <a:srgbClr val="FFFFFF"/>
                          </a:solidFill>
                          <a:effectLst/>
                          <a:latin typeface="+mj-lt"/>
                        </a:rPr>
                        <a:t>SPI</a:t>
                      </a:r>
                    </a:p>
                  </a:txBody>
                  <a:tcPr marL="9525" marR="9525" marT="9525" marB="0" anchor="b">
                    <a:solidFill>
                      <a:schemeClr val="tx1"/>
                    </a:solidFill>
                  </a:tcPr>
                </a:tc>
                <a:extLst>
                  <a:ext uri="{0D108BD9-81ED-4DB2-BD59-A6C34878D82A}">
                    <a16:rowId xmlns:a16="http://schemas.microsoft.com/office/drawing/2014/main" val="10001"/>
                  </a:ext>
                </a:extLst>
              </a:tr>
              <a:tr h="172805">
                <a:tc>
                  <a:txBody>
                    <a:bodyPr/>
                    <a:lstStyle/>
                    <a:p>
                      <a:pPr marL="36000" algn="l" fontAlgn="b"/>
                      <a:r>
                        <a:rPr lang="en-US" sz="1250" b="0" i="0" u="none" strike="noStrike" dirty="0">
                          <a:solidFill>
                            <a:srgbClr val="000000"/>
                          </a:solidFill>
                          <a:effectLst/>
                          <a:latin typeface="+mj-lt"/>
                        </a:rPr>
                        <a:t>101</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Raju</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2"/>
                  </a:ext>
                </a:extLst>
              </a:tr>
              <a:tr h="172805">
                <a:tc>
                  <a:txBody>
                    <a:bodyPr/>
                    <a:lstStyle/>
                    <a:p>
                      <a:pPr marL="36000" algn="l" fontAlgn="b"/>
                      <a:r>
                        <a:rPr lang="en-US" sz="1250" b="0" i="0" u="none" strike="noStrike" dirty="0">
                          <a:solidFill>
                            <a:srgbClr val="000000"/>
                          </a:solidFill>
                          <a:effectLst/>
                          <a:latin typeface="+mj-lt"/>
                        </a:rPr>
                        <a:t>102</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Amit</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85000"/>
                      </a:schemeClr>
                    </a:solidFill>
                  </a:tcPr>
                </a:tc>
                <a:tc>
                  <a:txBody>
                    <a:bodyPr/>
                    <a:lstStyle/>
                    <a:p>
                      <a:pPr marL="36000"/>
                      <a:r>
                        <a:rPr lang="en-US" sz="1250" dirty="0">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3"/>
                  </a:ext>
                </a:extLst>
              </a:tr>
              <a:tr h="172805">
                <a:tc>
                  <a:txBody>
                    <a:bodyPr/>
                    <a:lstStyle/>
                    <a:p>
                      <a:pPr marL="36000" algn="l" fontAlgn="b"/>
                      <a:r>
                        <a:rPr lang="en-US" sz="1250" b="0" i="0" u="none" strike="noStrike" dirty="0">
                          <a:solidFill>
                            <a:srgbClr val="000000"/>
                          </a:solidFill>
                          <a:effectLst/>
                          <a:latin typeface="+mj-lt"/>
                        </a:rPr>
                        <a:t>103</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Sanjay</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85000"/>
                      </a:schemeClr>
                    </a:solidFill>
                  </a:tcPr>
                </a:tc>
                <a:tc>
                  <a:txBody>
                    <a:bodyPr/>
                    <a:lstStyle/>
                    <a:p>
                      <a:pPr marL="36000"/>
                      <a:r>
                        <a:rPr lang="en-US" sz="1250" dirty="0">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4"/>
                  </a:ext>
                </a:extLst>
              </a:tr>
              <a:tr h="172805">
                <a:tc>
                  <a:txBody>
                    <a:bodyPr/>
                    <a:lstStyle/>
                    <a:p>
                      <a:pPr marL="36000" algn="l" fontAlgn="b"/>
                      <a:r>
                        <a:rPr lang="en-US" sz="1250" b="0" i="0" u="none" strike="noStrike" dirty="0">
                          <a:solidFill>
                            <a:srgbClr val="000000"/>
                          </a:solidFill>
                          <a:effectLst/>
                          <a:latin typeface="+mj-lt"/>
                        </a:rPr>
                        <a:t>104</a:t>
                      </a:r>
                    </a:p>
                  </a:txBody>
                  <a:tcPr marL="9525" marR="9525" marT="9525" marB="0" anchor="b">
                    <a:solidFill>
                      <a:schemeClr val="bg1">
                        <a:lumMod val="85000"/>
                      </a:schemeClr>
                    </a:solidFill>
                  </a:tcPr>
                </a:tc>
                <a:tc>
                  <a:txBody>
                    <a:bodyPr/>
                    <a:lstStyle/>
                    <a:p>
                      <a:pPr marL="36000" algn="l" fontAlgn="b"/>
                      <a:r>
                        <a:rPr lang="en-US" sz="1250" b="0" i="0" u="none" strike="noStrike" dirty="0" err="1">
                          <a:solidFill>
                            <a:srgbClr val="000000"/>
                          </a:solidFill>
                          <a:effectLst/>
                          <a:latin typeface="+mj-lt"/>
                        </a:rPr>
                        <a:t>Neha</a:t>
                      </a:r>
                      <a:endParaRPr lang="en-US" sz="1250" b="0" i="0" u="none" strike="noStrike" dirty="0">
                        <a:solidFill>
                          <a:srgbClr val="000000"/>
                        </a:solidFill>
                        <a:effectLst/>
                        <a:latin typeface="+mj-lt"/>
                      </a:endParaRP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EC</a:t>
                      </a:r>
                    </a:p>
                  </a:txBody>
                  <a:tcPr marL="9525" marR="9525" marT="9525" marB="0" anchor="b">
                    <a:solidFill>
                      <a:schemeClr val="bg1">
                        <a:lumMod val="85000"/>
                      </a:schemeClr>
                    </a:solidFill>
                  </a:tcPr>
                </a:tc>
                <a:tc>
                  <a:txBody>
                    <a:bodyPr/>
                    <a:lstStyle/>
                    <a:p>
                      <a:pPr marL="36000"/>
                      <a:r>
                        <a:rPr lang="en-US" sz="1250" dirty="0">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5"/>
                  </a:ext>
                </a:extLst>
              </a:tr>
              <a:tr h="172805">
                <a:tc>
                  <a:txBody>
                    <a:bodyPr/>
                    <a:lstStyle/>
                    <a:p>
                      <a:pPr marL="36000" algn="l" fontAlgn="b"/>
                      <a:r>
                        <a:rPr lang="en-US" sz="1250" b="0" i="0" u="none" strike="noStrike" dirty="0">
                          <a:solidFill>
                            <a:srgbClr val="000000"/>
                          </a:solidFill>
                          <a:effectLst/>
                          <a:latin typeface="+mj-lt"/>
                        </a:rPr>
                        <a:t>105</a:t>
                      </a:r>
                    </a:p>
                  </a:txBody>
                  <a:tcPr marL="9525" marR="9525" marT="9525" marB="0" anchor="b">
                    <a:solidFill>
                      <a:schemeClr val="bg1">
                        <a:lumMod val="85000"/>
                      </a:schemeClr>
                    </a:solidFill>
                  </a:tcPr>
                </a:tc>
                <a:tc>
                  <a:txBody>
                    <a:bodyPr/>
                    <a:lstStyle/>
                    <a:p>
                      <a:pPr marL="36000" algn="l" fontAlgn="b"/>
                      <a:r>
                        <a:rPr lang="en-US" sz="1250" b="0" i="0" u="none" strike="noStrike" dirty="0" err="1">
                          <a:solidFill>
                            <a:srgbClr val="000000"/>
                          </a:solidFill>
                          <a:effectLst/>
                          <a:latin typeface="+mj-lt"/>
                        </a:rPr>
                        <a:t>Meera</a:t>
                      </a:r>
                      <a:endParaRPr lang="en-US" sz="1250" b="0" i="0" u="none" strike="noStrike" dirty="0">
                        <a:solidFill>
                          <a:srgbClr val="000000"/>
                        </a:solidFill>
                        <a:effectLst/>
                        <a:latin typeface="+mj-lt"/>
                      </a:endParaRP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EE</a:t>
                      </a:r>
                    </a:p>
                  </a:txBody>
                  <a:tcPr marL="9525" marR="9525" marT="9525" marB="0" anchor="b">
                    <a:solidFill>
                      <a:schemeClr val="bg1">
                        <a:lumMod val="85000"/>
                      </a:schemeClr>
                    </a:solidFill>
                  </a:tcPr>
                </a:tc>
                <a:tc>
                  <a:txBody>
                    <a:bodyPr/>
                    <a:lstStyle/>
                    <a:p>
                      <a:pPr marL="36000"/>
                      <a:r>
                        <a:rPr lang="en-US" sz="1250" dirty="0">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6"/>
                  </a:ext>
                </a:extLst>
              </a:tr>
              <a:tr h="172805">
                <a:tc>
                  <a:txBody>
                    <a:bodyPr/>
                    <a:lstStyle/>
                    <a:p>
                      <a:pPr marL="36000" algn="l" fontAlgn="b"/>
                      <a:r>
                        <a:rPr lang="en-US" sz="1250" b="0" i="0" u="none" strike="noStrike" dirty="0">
                          <a:solidFill>
                            <a:srgbClr val="000000"/>
                          </a:solidFill>
                          <a:effectLst/>
                          <a:latin typeface="+mj-lt"/>
                        </a:rPr>
                        <a:t>106</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Mahesh</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8.8</a:t>
                      </a:r>
                    </a:p>
                  </a:txBody>
                  <a:tcPr marL="9525" marR="9525" marT="9525" marB="0" anchor="b">
                    <a:solidFill>
                      <a:schemeClr val="bg1">
                        <a:lumMod val="85000"/>
                      </a:schemeClr>
                    </a:solidFill>
                  </a:tcPr>
                </a:tc>
                <a:extLst>
                  <a:ext uri="{0D108BD9-81ED-4DB2-BD59-A6C34878D82A}">
                    <a16:rowId xmlns:a16="http://schemas.microsoft.com/office/drawing/2014/main" val="10007"/>
                  </a:ext>
                </a:extLst>
              </a:tr>
              <a:tr h="172805">
                <a:tc>
                  <a:txBody>
                    <a:bodyPr/>
                    <a:lstStyle/>
                    <a:p>
                      <a:pPr marL="36000" algn="l" fontAlgn="b"/>
                      <a:r>
                        <a:rPr lang="en-US" sz="1250" b="0" i="0" u="none" strike="noStrike" dirty="0">
                          <a:solidFill>
                            <a:srgbClr val="000000"/>
                          </a:solidFill>
                          <a:effectLst/>
                          <a:latin typeface="+mj-lt"/>
                        </a:rPr>
                        <a:t>101</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Raju</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08"/>
                  </a:ext>
                </a:extLst>
              </a:tr>
              <a:tr h="172805">
                <a:tc>
                  <a:txBody>
                    <a:bodyPr/>
                    <a:lstStyle/>
                    <a:p>
                      <a:pPr marL="36000" algn="l" fontAlgn="b"/>
                      <a:r>
                        <a:rPr lang="en-US" sz="1250" b="0" i="0" u="none" strike="noStrike" dirty="0">
                          <a:solidFill>
                            <a:srgbClr val="000000"/>
                          </a:solidFill>
                          <a:effectLst/>
                          <a:latin typeface="+mj-lt"/>
                        </a:rPr>
                        <a:t>102</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Amit</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09"/>
                  </a:ext>
                </a:extLst>
              </a:tr>
              <a:tr h="172805">
                <a:tc>
                  <a:txBody>
                    <a:bodyPr/>
                    <a:lstStyle/>
                    <a:p>
                      <a:pPr marL="36000" algn="l" fontAlgn="b"/>
                      <a:r>
                        <a:rPr lang="en-US" sz="1250" b="0" i="0" u="none" strike="noStrike" dirty="0">
                          <a:solidFill>
                            <a:srgbClr val="000000"/>
                          </a:solidFill>
                          <a:effectLst/>
                          <a:latin typeface="+mj-lt"/>
                        </a:rPr>
                        <a:t>103</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Sanjay</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10"/>
                  </a:ext>
                </a:extLst>
              </a:tr>
              <a:tr h="172805">
                <a:tc>
                  <a:txBody>
                    <a:bodyPr/>
                    <a:lstStyle/>
                    <a:p>
                      <a:pPr marL="36000" algn="l" fontAlgn="b"/>
                      <a:r>
                        <a:rPr lang="en-US" sz="1250" b="0" i="0" u="none" strike="noStrike" dirty="0">
                          <a:solidFill>
                            <a:srgbClr val="000000"/>
                          </a:solidFill>
                          <a:effectLst/>
                          <a:latin typeface="+mj-lt"/>
                        </a:rPr>
                        <a:t>104</a:t>
                      </a:r>
                    </a:p>
                  </a:txBody>
                  <a:tcPr marL="9525" marR="9525" marT="9525" marB="0" anchor="b">
                    <a:solidFill>
                      <a:schemeClr val="bg1">
                        <a:lumMod val="95000"/>
                      </a:schemeClr>
                    </a:solidFill>
                  </a:tcPr>
                </a:tc>
                <a:tc>
                  <a:txBody>
                    <a:bodyPr/>
                    <a:lstStyle/>
                    <a:p>
                      <a:pPr marL="36000" algn="l" fontAlgn="b"/>
                      <a:r>
                        <a:rPr lang="en-US" sz="1250" b="0" i="0" u="none" strike="noStrike" dirty="0" err="1">
                          <a:solidFill>
                            <a:srgbClr val="000000"/>
                          </a:solidFill>
                          <a:effectLst/>
                          <a:latin typeface="+mj-lt"/>
                        </a:rPr>
                        <a:t>Neha</a:t>
                      </a:r>
                      <a:endParaRPr lang="en-US" sz="1250" b="0" i="0" u="none" strike="noStrike" dirty="0">
                        <a:solidFill>
                          <a:srgbClr val="000000"/>
                        </a:solidFill>
                        <a:effectLst/>
                        <a:latin typeface="+mj-lt"/>
                      </a:endParaRP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EC</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11"/>
                  </a:ext>
                </a:extLst>
              </a:tr>
              <a:tr h="172805">
                <a:tc>
                  <a:txBody>
                    <a:bodyPr/>
                    <a:lstStyle/>
                    <a:p>
                      <a:pPr marL="36000" algn="l" fontAlgn="b"/>
                      <a:r>
                        <a:rPr lang="en-US" sz="1250" b="0" i="0" u="none" strike="noStrike" dirty="0">
                          <a:solidFill>
                            <a:srgbClr val="000000"/>
                          </a:solidFill>
                          <a:effectLst/>
                          <a:latin typeface="+mj-lt"/>
                        </a:rPr>
                        <a:t>105</a:t>
                      </a:r>
                    </a:p>
                  </a:txBody>
                  <a:tcPr marL="9525" marR="9525" marT="9525" marB="0" anchor="b">
                    <a:solidFill>
                      <a:schemeClr val="bg1">
                        <a:lumMod val="95000"/>
                      </a:schemeClr>
                    </a:solidFill>
                  </a:tcPr>
                </a:tc>
                <a:tc>
                  <a:txBody>
                    <a:bodyPr/>
                    <a:lstStyle/>
                    <a:p>
                      <a:pPr marL="36000" algn="l" fontAlgn="b"/>
                      <a:r>
                        <a:rPr lang="en-US" sz="1250" b="0" i="0" u="none" strike="noStrike" dirty="0" err="1">
                          <a:solidFill>
                            <a:srgbClr val="000000"/>
                          </a:solidFill>
                          <a:effectLst/>
                          <a:latin typeface="+mj-lt"/>
                        </a:rPr>
                        <a:t>Meera</a:t>
                      </a:r>
                      <a:endParaRPr lang="en-US" sz="1250" b="0" i="0" u="none" strike="noStrike" dirty="0">
                        <a:solidFill>
                          <a:srgbClr val="000000"/>
                        </a:solidFill>
                        <a:effectLst/>
                        <a:latin typeface="+mj-lt"/>
                      </a:endParaRP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EE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12"/>
                  </a:ext>
                </a:extLst>
              </a:tr>
              <a:tr h="172805">
                <a:tc>
                  <a:txBody>
                    <a:bodyPr/>
                    <a:lstStyle/>
                    <a:p>
                      <a:pPr marL="36000" algn="l" fontAlgn="b"/>
                      <a:r>
                        <a:rPr lang="en-US" sz="1250" b="0" i="0" u="none" strike="noStrike" dirty="0">
                          <a:solidFill>
                            <a:srgbClr val="000000"/>
                          </a:solidFill>
                          <a:effectLst/>
                          <a:latin typeface="+mj-lt"/>
                        </a:rPr>
                        <a:t>106</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Mahesh</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9.2</a:t>
                      </a:r>
                    </a:p>
                  </a:txBody>
                  <a:tcPr marL="9525" marR="9525" marT="9525" marB="0" anchor="b">
                    <a:solidFill>
                      <a:schemeClr val="bg1">
                        <a:lumMod val="95000"/>
                      </a:schemeClr>
                    </a:solidFill>
                  </a:tcPr>
                </a:tc>
                <a:extLst>
                  <a:ext uri="{0D108BD9-81ED-4DB2-BD59-A6C34878D82A}">
                    <a16:rowId xmlns:a16="http://schemas.microsoft.com/office/drawing/2014/main" val="10013"/>
                  </a:ext>
                </a:extLst>
              </a:tr>
              <a:tr h="172805">
                <a:tc>
                  <a:txBody>
                    <a:bodyPr/>
                    <a:lstStyle/>
                    <a:p>
                      <a:pPr marL="36000" algn="l" fontAlgn="b"/>
                      <a:r>
                        <a:rPr lang="en-US" sz="1250" b="0" i="0" u="none" strike="noStrike" dirty="0">
                          <a:solidFill>
                            <a:srgbClr val="000000"/>
                          </a:solidFill>
                          <a:effectLst/>
                          <a:latin typeface="+mj-lt"/>
                        </a:rPr>
                        <a:t>101</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Raju</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4"/>
                  </a:ext>
                </a:extLst>
              </a:tr>
              <a:tr h="172805">
                <a:tc>
                  <a:txBody>
                    <a:bodyPr/>
                    <a:lstStyle/>
                    <a:p>
                      <a:pPr marL="36000" algn="l" fontAlgn="b"/>
                      <a:r>
                        <a:rPr lang="en-US" sz="1250" b="0" i="0" u="none" strike="noStrike" dirty="0">
                          <a:solidFill>
                            <a:srgbClr val="000000"/>
                          </a:solidFill>
                          <a:effectLst/>
                          <a:latin typeface="+mj-lt"/>
                        </a:rPr>
                        <a:t>102</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Amit</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85000"/>
                      </a:schemeClr>
                    </a:solidFill>
                  </a:tcPr>
                </a:tc>
                <a:tc>
                  <a:txBody>
                    <a:bodyPr/>
                    <a:lstStyle/>
                    <a:p>
                      <a:pPr marL="36000"/>
                      <a:r>
                        <a:rPr lang="en-US" sz="1250" dirty="0">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5"/>
                  </a:ext>
                </a:extLst>
              </a:tr>
              <a:tr h="172805">
                <a:tc>
                  <a:txBody>
                    <a:bodyPr/>
                    <a:lstStyle/>
                    <a:p>
                      <a:pPr marL="36000" algn="l" fontAlgn="b"/>
                      <a:r>
                        <a:rPr lang="en-US" sz="1250" b="0" i="0" u="none" strike="noStrike" dirty="0">
                          <a:solidFill>
                            <a:srgbClr val="000000"/>
                          </a:solidFill>
                          <a:effectLst/>
                          <a:latin typeface="+mj-lt"/>
                        </a:rPr>
                        <a:t>103</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Sanjay</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85000"/>
                      </a:schemeClr>
                    </a:solidFill>
                  </a:tcPr>
                </a:tc>
                <a:tc>
                  <a:txBody>
                    <a:bodyPr/>
                    <a:lstStyle/>
                    <a:p>
                      <a:pPr marL="36000"/>
                      <a:r>
                        <a:rPr lang="en-US" sz="1250" dirty="0">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6"/>
                  </a:ext>
                </a:extLst>
              </a:tr>
              <a:tr h="172805">
                <a:tc>
                  <a:txBody>
                    <a:bodyPr/>
                    <a:lstStyle/>
                    <a:p>
                      <a:pPr marL="36000" algn="l" fontAlgn="b"/>
                      <a:r>
                        <a:rPr lang="en-US" sz="1250" b="0" i="0" u="none" strike="noStrike" dirty="0">
                          <a:solidFill>
                            <a:srgbClr val="000000"/>
                          </a:solidFill>
                          <a:effectLst/>
                          <a:latin typeface="+mj-lt"/>
                        </a:rPr>
                        <a:t>104</a:t>
                      </a:r>
                    </a:p>
                  </a:txBody>
                  <a:tcPr marL="9525" marR="9525" marT="9525" marB="0" anchor="b">
                    <a:solidFill>
                      <a:schemeClr val="bg1">
                        <a:lumMod val="85000"/>
                      </a:schemeClr>
                    </a:solidFill>
                  </a:tcPr>
                </a:tc>
                <a:tc>
                  <a:txBody>
                    <a:bodyPr/>
                    <a:lstStyle/>
                    <a:p>
                      <a:pPr marL="36000" algn="l" fontAlgn="b"/>
                      <a:r>
                        <a:rPr lang="en-US" sz="1250" b="0" i="0" u="none" strike="noStrike" dirty="0" err="1">
                          <a:solidFill>
                            <a:srgbClr val="000000"/>
                          </a:solidFill>
                          <a:effectLst/>
                          <a:latin typeface="+mj-lt"/>
                        </a:rPr>
                        <a:t>Neha</a:t>
                      </a:r>
                      <a:endParaRPr lang="en-US" sz="1250" b="0" i="0" u="none" strike="noStrike" dirty="0">
                        <a:solidFill>
                          <a:srgbClr val="000000"/>
                        </a:solidFill>
                        <a:effectLst/>
                        <a:latin typeface="+mj-lt"/>
                      </a:endParaRP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EC</a:t>
                      </a:r>
                    </a:p>
                  </a:txBody>
                  <a:tcPr marL="9525" marR="9525" marT="9525" marB="0" anchor="b">
                    <a:solidFill>
                      <a:schemeClr val="bg1">
                        <a:lumMod val="85000"/>
                      </a:schemeClr>
                    </a:solidFill>
                  </a:tcPr>
                </a:tc>
                <a:tc>
                  <a:txBody>
                    <a:bodyPr/>
                    <a:lstStyle/>
                    <a:p>
                      <a:pPr marL="36000"/>
                      <a:r>
                        <a:rPr lang="en-US" sz="1250" dirty="0">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7"/>
                  </a:ext>
                </a:extLst>
              </a:tr>
              <a:tr h="172805">
                <a:tc>
                  <a:txBody>
                    <a:bodyPr/>
                    <a:lstStyle/>
                    <a:p>
                      <a:pPr marL="36000" algn="l" fontAlgn="b"/>
                      <a:r>
                        <a:rPr lang="en-US" sz="1250" b="0" i="0" u="none" strike="noStrike" dirty="0">
                          <a:solidFill>
                            <a:srgbClr val="000000"/>
                          </a:solidFill>
                          <a:effectLst/>
                          <a:latin typeface="+mj-lt"/>
                        </a:rPr>
                        <a:t>105</a:t>
                      </a:r>
                    </a:p>
                  </a:txBody>
                  <a:tcPr marL="9525" marR="9525" marT="9525" marB="0" anchor="b">
                    <a:solidFill>
                      <a:schemeClr val="bg1">
                        <a:lumMod val="85000"/>
                      </a:schemeClr>
                    </a:solidFill>
                  </a:tcPr>
                </a:tc>
                <a:tc>
                  <a:txBody>
                    <a:bodyPr/>
                    <a:lstStyle/>
                    <a:p>
                      <a:pPr marL="36000" algn="l" fontAlgn="b"/>
                      <a:r>
                        <a:rPr lang="en-US" sz="1250" b="0" i="0" u="none" strike="noStrike" dirty="0" err="1">
                          <a:solidFill>
                            <a:srgbClr val="000000"/>
                          </a:solidFill>
                          <a:effectLst/>
                          <a:latin typeface="+mj-lt"/>
                        </a:rPr>
                        <a:t>Meera</a:t>
                      </a:r>
                      <a:endParaRPr lang="en-US" sz="1250" b="0" i="0" u="none" strike="noStrike" dirty="0">
                        <a:solidFill>
                          <a:srgbClr val="000000"/>
                        </a:solidFill>
                        <a:effectLst/>
                        <a:latin typeface="+mj-lt"/>
                      </a:endParaRP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EE</a:t>
                      </a:r>
                    </a:p>
                  </a:txBody>
                  <a:tcPr marL="9525" marR="9525" marT="9525" marB="0" anchor="b">
                    <a:solidFill>
                      <a:schemeClr val="bg1">
                        <a:lumMod val="85000"/>
                      </a:schemeClr>
                    </a:solidFill>
                  </a:tcPr>
                </a:tc>
                <a:tc>
                  <a:txBody>
                    <a:bodyPr/>
                    <a:lstStyle/>
                    <a:p>
                      <a:pPr marL="36000"/>
                      <a:r>
                        <a:rPr lang="en-US" sz="1250" dirty="0">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8"/>
                  </a:ext>
                </a:extLst>
              </a:tr>
              <a:tr h="172805">
                <a:tc>
                  <a:txBody>
                    <a:bodyPr/>
                    <a:lstStyle/>
                    <a:p>
                      <a:pPr marL="36000" algn="l" fontAlgn="b"/>
                      <a:r>
                        <a:rPr lang="en-US" sz="1250" b="0" i="0" u="none" strike="noStrike" dirty="0">
                          <a:solidFill>
                            <a:srgbClr val="000000"/>
                          </a:solidFill>
                          <a:effectLst/>
                          <a:latin typeface="+mj-lt"/>
                        </a:rPr>
                        <a:t>106</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Mahesh</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85000"/>
                      </a:schemeClr>
                    </a:solidFill>
                  </a:tcPr>
                </a:tc>
                <a:tc>
                  <a:txBody>
                    <a:bodyPr/>
                    <a:lstStyle/>
                    <a:p>
                      <a:pPr marL="36000" algn="l" fontAlgn="b"/>
                      <a:r>
                        <a:rPr lang="en-US" sz="1250" b="0" i="0" u="none" strike="noStrike" dirty="0">
                          <a:solidFill>
                            <a:srgbClr val="000000"/>
                          </a:solidFill>
                          <a:effectLst/>
                          <a:latin typeface="+mj-lt"/>
                        </a:rPr>
                        <a:t>8.2</a:t>
                      </a:r>
                    </a:p>
                  </a:txBody>
                  <a:tcPr marL="9525" marR="9525" marT="9525" marB="0" anchor="b">
                    <a:solidFill>
                      <a:schemeClr val="bg1">
                        <a:lumMod val="85000"/>
                      </a:schemeClr>
                    </a:solidFill>
                  </a:tcPr>
                </a:tc>
                <a:extLst>
                  <a:ext uri="{0D108BD9-81ED-4DB2-BD59-A6C34878D82A}">
                    <a16:rowId xmlns:a16="http://schemas.microsoft.com/office/drawing/2014/main" val="10019"/>
                  </a:ext>
                </a:extLst>
              </a:tr>
              <a:tr h="172805">
                <a:tc>
                  <a:txBody>
                    <a:bodyPr/>
                    <a:lstStyle/>
                    <a:p>
                      <a:pPr marL="36000" algn="l" fontAlgn="b"/>
                      <a:r>
                        <a:rPr lang="en-US" sz="1250" b="0" i="0" u="none" strike="noStrike" dirty="0">
                          <a:solidFill>
                            <a:srgbClr val="000000"/>
                          </a:solidFill>
                          <a:effectLst/>
                          <a:latin typeface="+mj-lt"/>
                        </a:rPr>
                        <a:t>101</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Raju</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0"/>
                  </a:ext>
                </a:extLst>
              </a:tr>
              <a:tr h="172805">
                <a:tc>
                  <a:txBody>
                    <a:bodyPr/>
                    <a:lstStyle/>
                    <a:p>
                      <a:pPr marL="36000" algn="l" fontAlgn="b"/>
                      <a:r>
                        <a:rPr lang="en-US" sz="1250" b="0" i="0" u="none" strike="noStrike" dirty="0">
                          <a:solidFill>
                            <a:srgbClr val="000000"/>
                          </a:solidFill>
                          <a:effectLst/>
                          <a:latin typeface="+mj-lt"/>
                        </a:rPr>
                        <a:t>102</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Amit</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95000"/>
                      </a:schemeClr>
                    </a:solidFill>
                  </a:tcPr>
                </a:tc>
                <a:tc>
                  <a:txBody>
                    <a:bodyPr/>
                    <a:lstStyle/>
                    <a:p>
                      <a:pPr marL="36000"/>
                      <a:r>
                        <a:rPr lang="en-US" sz="1250" dirty="0">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1"/>
                  </a:ext>
                </a:extLst>
              </a:tr>
              <a:tr h="172805">
                <a:tc>
                  <a:txBody>
                    <a:bodyPr/>
                    <a:lstStyle/>
                    <a:p>
                      <a:pPr marL="36000" algn="l" fontAlgn="b"/>
                      <a:r>
                        <a:rPr lang="en-US" sz="1250" b="0" i="0" u="none" strike="noStrike" dirty="0">
                          <a:solidFill>
                            <a:srgbClr val="000000"/>
                          </a:solidFill>
                          <a:effectLst/>
                          <a:latin typeface="+mj-lt"/>
                        </a:rPr>
                        <a:t>103</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Sanjay</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95000"/>
                      </a:schemeClr>
                    </a:solidFill>
                  </a:tcPr>
                </a:tc>
                <a:tc>
                  <a:txBody>
                    <a:bodyPr/>
                    <a:lstStyle/>
                    <a:p>
                      <a:pPr marL="36000"/>
                      <a:r>
                        <a:rPr lang="en-US" sz="1250" dirty="0">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2"/>
                  </a:ext>
                </a:extLst>
              </a:tr>
              <a:tr h="172805">
                <a:tc>
                  <a:txBody>
                    <a:bodyPr/>
                    <a:lstStyle/>
                    <a:p>
                      <a:pPr marL="36000" algn="l" fontAlgn="b"/>
                      <a:r>
                        <a:rPr lang="en-US" sz="1250" b="0" i="0" u="none" strike="noStrike" dirty="0">
                          <a:solidFill>
                            <a:srgbClr val="000000"/>
                          </a:solidFill>
                          <a:effectLst/>
                          <a:latin typeface="+mj-lt"/>
                        </a:rPr>
                        <a:t>104</a:t>
                      </a:r>
                    </a:p>
                  </a:txBody>
                  <a:tcPr marL="9525" marR="9525" marT="9525" marB="0" anchor="b">
                    <a:solidFill>
                      <a:schemeClr val="bg1">
                        <a:lumMod val="95000"/>
                      </a:schemeClr>
                    </a:solidFill>
                  </a:tcPr>
                </a:tc>
                <a:tc>
                  <a:txBody>
                    <a:bodyPr/>
                    <a:lstStyle/>
                    <a:p>
                      <a:pPr marL="36000" algn="l" fontAlgn="b"/>
                      <a:r>
                        <a:rPr lang="en-US" sz="1250" b="0" i="0" u="none" strike="noStrike" dirty="0" err="1">
                          <a:solidFill>
                            <a:srgbClr val="000000"/>
                          </a:solidFill>
                          <a:effectLst/>
                          <a:latin typeface="+mj-lt"/>
                        </a:rPr>
                        <a:t>Neha</a:t>
                      </a:r>
                      <a:endParaRPr lang="en-US" sz="1250" b="0" i="0" u="none" strike="noStrike" dirty="0">
                        <a:solidFill>
                          <a:srgbClr val="000000"/>
                        </a:solidFill>
                        <a:effectLst/>
                        <a:latin typeface="+mj-lt"/>
                      </a:endParaRP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EC</a:t>
                      </a:r>
                    </a:p>
                  </a:txBody>
                  <a:tcPr marL="9525" marR="9525" marT="9525" marB="0" anchor="b">
                    <a:solidFill>
                      <a:schemeClr val="bg1">
                        <a:lumMod val="95000"/>
                      </a:schemeClr>
                    </a:solidFill>
                  </a:tcPr>
                </a:tc>
                <a:tc>
                  <a:txBody>
                    <a:bodyPr/>
                    <a:lstStyle/>
                    <a:p>
                      <a:pPr marL="36000"/>
                      <a:r>
                        <a:rPr lang="en-US" sz="1250" dirty="0">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3"/>
                  </a:ext>
                </a:extLst>
              </a:tr>
              <a:tr h="172805">
                <a:tc>
                  <a:txBody>
                    <a:bodyPr/>
                    <a:lstStyle/>
                    <a:p>
                      <a:pPr marL="36000" algn="l" fontAlgn="b"/>
                      <a:r>
                        <a:rPr lang="en-US" sz="1250" b="0" i="0" u="none" strike="noStrike" dirty="0">
                          <a:solidFill>
                            <a:srgbClr val="000000"/>
                          </a:solidFill>
                          <a:effectLst/>
                          <a:latin typeface="+mj-lt"/>
                        </a:rPr>
                        <a:t>105</a:t>
                      </a:r>
                    </a:p>
                  </a:txBody>
                  <a:tcPr marL="9525" marR="9525" marT="9525" marB="0" anchor="b">
                    <a:solidFill>
                      <a:schemeClr val="bg1">
                        <a:lumMod val="95000"/>
                      </a:schemeClr>
                    </a:solidFill>
                  </a:tcPr>
                </a:tc>
                <a:tc>
                  <a:txBody>
                    <a:bodyPr/>
                    <a:lstStyle/>
                    <a:p>
                      <a:pPr marL="36000" algn="l" fontAlgn="b"/>
                      <a:r>
                        <a:rPr lang="en-US" sz="1250" b="0" i="0" u="none" strike="noStrike" dirty="0" err="1">
                          <a:solidFill>
                            <a:srgbClr val="000000"/>
                          </a:solidFill>
                          <a:effectLst/>
                          <a:latin typeface="+mj-lt"/>
                        </a:rPr>
                        <a:t>Meera</a:t>
                      </a:r>
                      <a:endParaRPr lang="en-US" sz="1250" b="0" i="0" u="none" strike="noStrike" dirty="0">
                        <a:solidFill>
                          <a:srgbClr val="000000"/>
                        </a:solidFill>
                        <a:effectLst/>
                        <a:latin typeface="+mj-lt"/>
                      </a:endParaRP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EE</a:t>
                      </a:r>
                    </a:p>
                  </a:txBody>
                  <a:tcPr marL="9525" marR="9525" marT="9525" marB="0" anchor="b">
                    <a:solidFill>
                      <a:schemeClr val="bg1">
                        <a:lumMod val="95000"/>
                      </a:schemeClr>
                    </a:solidFill>
                  </a:tcPr>
                </a:tc>
                <a:tc>
                  <a:txBody>
                    <a:bodyPr/>
                    <a:lstStyle/>
                    <a:p>
                      <a:pPr marL="36000"/>
                      <a:r>
                        <a:rPr lang="en-US" sz="1250" dirty="0">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4"/>
                  </a:ext>
                </a:extLst>
              </a:tr>
              <a:tr h="172805">
                <a:tc>
                  <a:txBody>
                    <a:bodyPr/>
                    <a:lstStyle/>
                    <a:p>
                      <a:pPr marL="36000" algn="l" fontAlgn="b"/>
                      <a:r>
                        <a:rPr lang="en-US" sz="1250" b="0" i="0" u="none" strike="noStrike" dirty="0">
                          <a:solidFill>
                            <a:srgbClr val="000000"/>
                          </a:solidFill>
                          <a:effectLst/>
                          <a:latin typeface="+mj-lt"/>
                        </a:rPr>
                        <a:t>106</a:t>
                      </a:r>
                    </a:p>
                  </a:txBody>
                  <a:tcPr marL="9525" marR="9525" marT="9525" marB="0" anchor="b">
                    <a:solidFill>
                      <a:schemeClr val="bg1">
                        <a:lumMod val="95000"/>
                      </a:schemeClr>
                    </a:solidFill>
                  </a:tcPr>
                </a:tc>
                <a:tc>
                  <a:txBody>
                    <a:bodyPr/>
                    <a:lstStyle/>
                    <a:p>
                      <a:pPr marL="36000" algn="l" fontAlgn="b"/>
                      <a:r>
                        <a:rPr lang="en-US" sz="1250" b="0" i="0" u="none" strike="noStrike">
                          <a:solidFill>
                            <a:srgbClr val="000000"/>
                          </a:solidFill>
                          <a:effectLst/>
                          <a:latin typeface="+mj-lt"/>
                        </a:rPr>
                        <a:t>Mahesh</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95000"/>
                      </a:schemeClr>
                    </a:solidFill>
                  </a:tcPr>
                </a:tc>
                <a:tc>
                  <a:txBody>
                    <a:bodyPr/>
                    <a:lstStyle/>
                    <a:p>
                      <a:pPr marL="36000" algn="l" fontAlgn="b"/>
                      <a:r>
                        <a:rPr lang="en-US" sz="1250" b="0" i="0" u="none" strike="noStrike" dirty="0">
                          <a:solidFill>
                            <a:srgbClr val="000000"/>
                          </a:solidFill>
                          <a:effectLst/>
                          <a:latin typeface="+mj-lt"/>
                        </a:rPr>
                        <a:t>7</a:t>
                      </a:r>
                    </a:p>
                  </a:txBody>
                  <a:tcPr marL="9525" marR="9525" marT="9525" marB="0" anchor="b">
                    <a:solidFill>
                      <a:schemeClr val="bg1">
                        <a:lumMod val="95000"/>
                      </a:schemeClr>
                    </a:solidFill>
                  </a:tcPr>
                </a:tc>
                <a:extLst>
                  <a:ext uri="{0D108BD9-81ED-4DB2-BD59-A6C34878D82A}">
                    <a16:rowId xmlns:a16="http://schemas.microsoft.com/office/drawing/2014/main" val="10025"/>
                  </a:ext>
                </a:extLst>
              </a:tr>
              <a:tr h="172805">
                <a:tc>
                  <a:txBody>
                    <a:bodyPr/>
                    <a:lstStyle/>
                    <a:p>
                      <a:pPr marL="36000" algn="l" fontAlgn="b"/>
                      <a:r>
                        <a:rPr lang="en-US" sz="1250" b="0" i="0" u="none" strike="noStrike" dirty="0">
                          <a:solidFill>
                            <a:srgbClr val="000000"/>
                          </a:solidFill>
                          <a:effectLst/>
                          <a:latin typeface="+mj-lt"/>
                        </a:rPr>
                        <a:t>101</a:t>
                      </a:r>
                    </a:p>
                  </a:txBody>
                  <a:tcPr marL="9525" marR="9525" marT="9525" marB="0" anchor="b">
                    <a:solidFill>
                      <a:schemeClr val="bg1">
                        <a:lumMod val="75000"/>
                      </a:schemeClr>
                    </a:solidFill>
                  </a:tcPr>
                </a:tc>
                <a:tc>
                  <a:txBody>
                    <a:bodyPr/>
                    <a:lstStyle/>
                    <a:p>
                      <a:pPr marL="36000" algn="l" fontAlgn="b"/>
                      <a:r>
                        <a:rPr lang="en-US" sz="1250" b="0" i="0" u="none" strike="noStrike">
                          <a:solidFill>
                            <a:srgbClr val="000000"/>
                          </a:solidFill>
                          <a:effectLst/>
                          <a:latin typeface="+mj-lt"/>
                        </a:rPr>
                        <a:t>Raju</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26"/>
                  </a:ext>
                </a:extLst>
              </a:tr>
              <a:tr h="172805">
                <a:tc>
                  <a:txBody>
                    <a:bodyPr/>
                    <a:lstStyle/>
                    <a:p>
                      <a:pPr marL="36000" algn="l" fontAlgn="b"/>
                      <a:r>
                        <a:rPr lang="en-US" sz="1250" b="0" i="0" u="none" strike="noStrike" dirty="0">
                          <a:solidFill>
                            <a:srgbClr val="000000"/>
                          </a:solidFill>
                          <a:effectLst/>
                          <a:latin typeface="+mj-lt"/>
                        </a:rPr>
                        <a:t>102</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Amit</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CE</a:t>
                      </a:r>
                    </a:p>
                  </a:txBody>
                  <a:tcPr marL="9525" marR="9525" marT="9525" marB="0" anchor="b">
                    <a:solidFill>
                      <a:schemeClr val="bg1">
                        <a:lumMod val="75000"/>
                      </a:schemeClr>
                    </a:solidFill>
                  </a:tcPr>
                </a:tc>
                <a:tc>
                  <a:txBody>
                    <a:bodyPr/>
                    <a:lstStyle/>
                    <a:p>
                      <a:pPr marL="36000"/>
                      <a:r>
                        <a:rPr lang="en-US" sz="1250" dirty="0">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27"/>
                  </a:ext>
                </a:extLst>
              </a:tr>
              <a:tr h="172805">
                <a:tc>
                  <a:txBody>
                    <a:bodyPr/>
                    <a:lstStyle/>
                    <a:p>
                      <a:pPr marL="36000" algn="l" fontAlgn="b"/>
                      <a:r>
                        <a:rPr lang="en-US" sz="1250" b="0" i="0" u="none" strike="noStrike">
                          <a:solidFill>
                            <a:srgbClr val="000000"/>
                          </a:solidFill>
                          <a:effectLst/>
                          <a:latin typeface="+mj-lt"/>
                        </a:rPr>
                        <a:t>103</a:t>
                      </a:r>
                    </a:p>
                  </a:txBody>
                  <a:tcPr marL="9525" marR="9525" marT="9525" marB="0" anchor="b">
                    <a:solidFill>
                      <a:schemeClr val="bg1">
                        <a:lumMod val="75000"/>
                      </a:schemeClr>
                    </a:solidFill>
                  </a:tcPr>
                </a:tc>
                <a:tc>
                  <a:txBody>
                    <a:bodyPr/>
                    <a:lstStyle/>
                    <a:p>
                      <a:pPr marL="36000" algn="l" fontAlgn="b"/>
                      <a:r>
                        <a:rPr lang="en-US" sz="1250" b="0" i="0" u="none" strike="noStrike">
                          <a:solidFill>
                            <a:srgbClr val="000000"/>
                          </a:solidFill>
                          <a:effectLst/>
                          <a:latin typeface="+mj-lt"/>
                        </a:rPr>
                        <a:t>Sanjay</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75000"/>
                      </a:schemeClr>
                    </a:solidFill>
                  </a:tcPr>
                </a:tc>
                <a:tc>
                  <a:txBody>
                    <a:bodyPr/>
                    <a:lstStyle/>
                    <a:p>
                      <a:pPr marL="36000"/>
                      <a:r>
                        <a:rPr lang="en-US" sz="1250" dirty="0">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28"/>
                  </a:ext>
                </a:extLst>
              </a:tr>
              <a:tr h="172805">
                <a:tc>
                  <a:txBody>
                    <a:bodyPr/>
                    <a:lstStyle/>
                    <a:p>
                      <a:pPr marL="36000" algn="l" fontAlgn="b"/>
                      <a:r>
                        <a:rPr lang="en-US" sz="1250" b="0" i="0" u="none" strike="noStrike">
                          <a:solidFill>
                            <a:srgbClr val="000000"/>
                          </a:solidFill>
                          <a:effectLst/>
                          <a:latin typeface="+mj-lt"/>
                        </a:rPr>
                        <a:t>104</a:t>
                      </a:r>
                    </a:p>
                  </a:txBody>
                  <a:tcPr marL="9525" marR="9525" marT="9525" marB="0" anchor="b">
                    <a:solidFill>
                      <a:schemeClr val="bg1">
                        <a:lumMod val="75000"/>
                      </a:schemeClr>
                    </a:solidFill>
                  </a:tcPr>
                </a:tc>
                <a:tc>
                  <a:txBody>
                    <a:bodyPr/>
                    <a:lstStyle/>
                    <a:p>
                      <a:pPr marL="36000" algn="l" fontAlgn="b"/>
                      <a:r>
                        <a:rPr lang="en-US" sz="1250" b="0" i="0" u="none" strike="noStrike">
                          <a:solidFill>
                            <a:srgbClr val="000000"/>
                          </a:solidFill>
                          <a:effectLst/>
                          <a:latin typeface="+mj-lt"/>
                        </a:rPr>
                        <a:t>Neha</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EC</a:t>
                      </a:r>
                    </a:p>
                  </a:txBody>
                  <a:tcPr marL="9525" marR="9525" marT="9525" marB="0" anchor="b">
                    <a:solidFill>
                      <a:schemeClr val="bg1">
                        <a:lumMod val="75000"/>
                      </a:schemeClr>
                    </a:solidFill>
                  </a:tcPr>
                </a:tc>
                <a:tc>
                  <a:txBody>
                    <a:bodyPr/>
                    <a:lstStyle/>
                    <a:p>
                      <a:pPr marL="36000"/>
                      <a:r>
                        <a:rPr lang="en-US" sz="1250" dirty="0">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29"/>
                  </a:ext>
                </a:extLst>
              </a:tr>
              <a:tr h="172805">
                <a:tc>
                  <a:txBody>
                    <a:bodyPr/>
                    <a:lstStyle/>
                    <a:p>
                      <a:pPr marL="36000" algn="l" fontAlgn="b"/>
                      <a:r>
                        <a:rPr lang="en-US" sz="1250" b="0" i="0" u="none" strike="noStrike">
                          <a:solidFill>
                            <a:srgbClr val="000000"/>
                          </a:solidFill>
                          <a:effectLst/>
                          <a:latin typeface="+mj-lt"/>
                        </a:rPr>
                        <a:t>105</a:t>
                      </a:r>
                    </a:p>
                  </a:txBody>
                  <a:tcPr marL="9525" marR="9525" marT="9525" marB="0" anchor="b">
                    <a:solidFill>
                      <a:schemeClr val="bg1">
                        <a:lumMod val="75000"/>
                      </a:schemeClr>
                    </a:solidFill>
                  </a:tcPr>
                </a:tc>
                <a:tc>
                  <a:txBody>
                    <a:bodyPr/>
                    <a:lstStyle/>
                    <a:p>
                      <a:pPr marL="36000" algn="l" fontAlgn="b"/>
                      <a:r>
                        <a:rPr lang="en-US" sz="1250" b="0" i="0" u="none" strike="noStrike">
                          <a:solidFill>
                            <a:srgbClr val="000000"/>
                          </a:solidFill>
                          <a:effectLst/>
                          <a:latin typeface="+mj-lt"/>
                        </a:rPr>
                        <a:t>Meera</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EE</a:t>
                      </a:r>
                    </a:p>
                  </a:txBody>
                  <a:tcPr marL="9525" marR="9525" marT="9525" marB="0" anchor="b">
                    <a:solidFill>
                      <a:schemeClr val="bg1">
                        <a:lumMod val="75000"/>
                      </a:schemeClr>
                    </a:solidFill>
                  </a:tcPr>
                </a:tc>
                <a:tc>
                  <a:txBody>
                    <a:bodyPr/>
                    <a:lstStyle/>
                    <a:p>
                      <a:pPr marL="36000"/>
                      <a:r>
                        <a:rPr lang="en-US" sz="1250" dirty="0">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30"/>
                  </a:ext>
                </a:extLst>
              </a:tr>
              <a:tr h="172805">
                <a:tc>
                  <a:txBody>
                    <a:bodyPr/>
                    <a:lstStyle/>
                    <a:p>
                      <a:pPr marL="36000" algn="l" fontAlgn="b"/>
                      <a:r>
                        <a:rPr lang="en-US" sz="1250" b="0" i="0" u="none" strike="noStrike">
                          <a:solidFill>
                            <a:srgbClr val="000000"/>
                          </a:solidFill>
                          <a:effectLst/>
                          <a:latin typeface="+mj-lt"/>
                        </a:rPr>
                        <a:t>106</a:t>
                      </a:r>
                    </a:p>
                  </a:txBody>
                  <a:tcPr marL="9525" marR="9525" marT="9525" marB="0" anchor="b">
                    <a:solidFill>
                      <a:schemeClr val="bg1">
                        <a:lumMod val="75000"/>
                      </a:schemeClr>
                    </a:solidFill>
                  </a:tcPr>
                </a:tc>
                <a:tc>
                  <a:txBody>
                    <a:bodyPr/>
                    <a:lstStyle/>
                    <a:p>
                      <a:pPr marL="36000" algn="l" fontAlgn="b"/>
                      <a:r>
                        <a:rPr lang="en-US" sz="1250" b="0" i="0" u="none" strike="noStrike">
                          <a:solidFill>
                            <a:srgbClr val="000000"/>
                          </a:solidFill>
                          <a:effectLst/>
                          <a:latin typeface="+mj-lt"/>
                        </a:rPr>
                        <a:t>Mahesh</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ME</a:t>
                      </a:r>
                    </a:p>
                  </a:txBody>
                  <a:tcPr marL="9525" marR="9525" marT="9525" marB="0" anchor="b">
                    <a:solidFill>
                      <a:schemeClr val="bg1">
                        <a:lumMod val="75000"/>
                      </a:schemeClr>
                    </a:solidFill>
                  </a:tcPr>
                </a:tc>
                <a:tc>
                  <a:txBody>
                    <a:bodyPr/>
                    <a:lstStyle/>
                    <a:p>
                      <a:pPr marL="36000" algn="l" fontAlgn="b"/>
                      <a:r>
                        <a:rPr lang="en-US" sz="1250" b="0" i="0" u="none" strike="noStrike" dirty="0">
                          <a:solidFill>
                            <a:srgbClr val="000000"/>
                          </a:solidFill>
                          <a:effectLst/>
                          <a:latin typeface="+mj-lt"/>
                        </a:rPr>
                        <a:t>8.9</a:t>
                      </a:r>
                    </a:p>
                  </a:txBody>
                  <a:tcPr marL="9525" marR="9525" marT="9525" marB="0" anchor="b">
                    <a:solidFill>
                      <a:schemeClr val="bg1">
                        <a:lumMod val="75000"/>
                      </a:schemeClr>
                    </a:solidFill>
                  </a:tcPr>
                </a:tc>
                <a:extLst>
                  <a:ext uri="{0D108BD9-81ED-4DB2-BD59-A6C34878D82A}">
                    <a16:rowId xmlns:a16="http://schemas.microsoft.com/office/drawing/2014/main" val="10031"/>
                  </a:ext>
                </a:extLst>
              </a:tr>
            </a:tbl>
          </a:graphicData>
        </a:graphic>
      </p:graphicFrame>
      <p:sp>
        <p:nvSpPr>
          <p:cNvPr id="10" name="TextBox 9">
            <a:extLst>
              <a:ext uri="{FF2B5EF4-FFF2-40B4-BE49-F238E27FC236}">
                <a16:creationId xmlns:a16="http://schemas.microsoft.com/office/drawing/2014/main" id="{B8BDCC25-1E44-48A0-8550-F89E768A4A30}"/>
              </a:ext>
            </a:extLst>
          </p:cNvPr>
          <p:cNvSpPr txBox="1"/>
          <p:nvPr/>
        </p:nvSpPr>
        <p:spPr>
          <a:xfrm>
            <a:off x="208696" y="4531227"/>
            <a:ext cx="1104900" cy="367400"/>
          </a:xfrm>
          <a:prstGeom prst="rect">
            <a:avLst/>
          </a:prstGeom>
          <a:noFill/>
        </p:spPr>
        <p:txBody>
          <a:bodyPr wrap="square" rtlCol="0">
            <a:spAutoFit/>
          </a:bodyPr>
          <a:lstStyle/>
          <a:p>
            <a:r>
              <a:rPr lang="en-US" b="1" u="sng" dirty="0"/>
              <a:t>Example</a:t>
            </a:r>
          </a:p>
        </p:txBody>
      </p:sp>
      <p:sp>
        <p:nvSpPr>
          <p:cNvPr id="11" name="Rectangle 10"/>
          <p:cNvSpPr/>
          <p:nvPr/>
        </p:nvSpPr>
        <p:spPr>
          <a:xfrm>
            <a:off x="609600" y="4876800"/>
            <a:ext cx="5500025" cy="1295400"/>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2" name="Rectangle 11"/>
          <p:cNvSpPr/>
          <p:nvPr/>
        </p:nvSpPr>
        <p:spPr>
          <a:xfrm>
            <a:off x="740195" y="5010977"/>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3" name="Rectangle 12"/>
          <p:cNvSpPr/>
          <p:nvPr/>
        </p:nvSpPr>
        <p:spPr>
          <a:xfrm>
            <a:off x="1861107" y="5010977"/>
            <a:ext cx="424894"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sp>
        <p:nvSpPr>
          <p:cNvPr id="14" name="Rectangle 13"/>
          <p:cNvSpPr/>
          <p:nvPr/>
        </p:nvSpPr>
        <p:spPr>
          <a:xfrm>
            <a:off x="741332" y="5583603"/>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5" name="Rectangle 14"/>
          <p:cNvSpPr/>
          <p:nvPr/>
        </p:nvSpPr>
        <p:spPr>
          <a:xfrm>
            <a:off x="1843376" y="5589319"/>
            <a:ext cx="1068190" cy="45148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Student</a:t>
            </a:r>
            <a:endParaRPr lang="en-US" dirty="0"/>
          </a:p>
        </p:txBody>
      </p:sp>
      <p:sp>
        <p:nvSpPr>
          <p:cNvPr id="16" name="Rectangle 15"/>
          <p:cNvSpPr/>
          <p:nvPr/>
        </p:nvSpPr>
        <p:spPr>
          <a:xfrm>
            <a:off x="3023295" y="5600700"/>
            <a:ext cx="1224868"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chemeClr val="accent1">
                    <a:lumMod val="50000"/>
                  </a:schemeClr>
                </a:solidFill>
              </a:rPr>
              <a:t>Cross Join</a:t>
            </a:r>
            <a:endParaRPr lang="en-US" dirty="0">
              <a:solidFill>
                <a:schemeClr val="accent1">
                  <a:lumMod val="50000"/>
                </a:schemeClr>
              </a:solidFill>
            </a:endParaRPr>
          </a:p>
        </p:txBody>
      </p:sp>
      <p:sp>
        <p:nvSpPr>
          <p:cNvPr id="17" name="Rectangle 16"/>
          <p:cNvSpPr/>
          <p:nvPr/>
        </p:nvSpPr>
        <p:spPr>
          <a:xfrm>
            <a:off x="4359892" y="5600700"/>
            <a:ext cx="939422"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Result</a:t>
            </a:r>
            <a:endParaRPr lang="en-US" dirty="0"/>
          </a:p>
        </p:txBody>
      </p:sp>
      <p:sp>
        <p:nvSpPr>
          <p:cNvPr id="18" name="Rectangle 17"/>
          <p:cNvSpPr/>
          <p:nvPr/>
        </p:nvSpPr>
        <p:spPr>
          <a:xfrm>
            <a:off x="5411043" y="5610472"/>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19" name="Rectangle 18"/>
          <p:cNvSpPr/>
          <p:nvPr/>
        </p:nvSpPr>
        <p:spPr>
          <a:xfrm>
            <a:off x="3140429" y="5600700"/>
            <a:ext cx="990599" cy="440103"/>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a:t>
            </a:r>
            <a:endParaRPr lang="en-US" dirty="0">
              <a:solidFill>
                <a:srgbClr val="808080"/>
              </a:solidFill>
            </a:endParaRPr>
          </a:p>
        </p:txBody>
      </p:sp>
    </p:spTree>
    <p:extLst>
      <p:ext uri="{BB962C8B-B14F-4D97-AF65-F5344CB8AC3E}">
        <p14:creationId xmlns:p14="http://schemas.microsoft.com/office/powerpoint/2010/main" val="405283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1" nodeType="click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6"/>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8"/>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2" nodeType="clickEffect">
                                  <p:stCondLst>
                                    <p:cond delay="0"/>
                                  </p:stCondLst>
                                  <p:childTnLst>
                                    <p:set>
                                      <p:cBhvr>
                                        <p:cTn id="62" dur="1" fill="hold">
                                          <p:stCondLst>
                                            <p:cond delay="0"/>
                                          </p:stCondLst>
                                        </p:cTn>
                                        <p:tgtEl>
                                          <p:spTgt spid="1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2" nodeType="clickEffect">
                                  <p:stCondLst>
                                    <p:cond delay="0"/>
                                  </p:stCondLst>
                                  <p:childTnLst>
                                    <p:set>
                                      <p:cBhvr>
                                        <p:cTn id="66" dur="1" fill="hold">
                                          <p:stCondLst>
                                            <p:cond delay="0"/>
                                          </p:stCondLst>
                                        </p:cTn>
                                        <p:tgtEl>
                                          <p:spTgt spid="1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2" nodeType="clickEffect">
                                  <p:stCondLst>
                                    <p:cond delay="0"/>
                                  </p:stCondLst>
                                  <p:childTnLst>
                                    <p:set>
                                      <p:cBhvr>
                                        <p:cTn id="70" dur="1" fill="hold">
                                          <p:stCondLst>
                                            <p:cond delay="0"/>
                                          </p:stCondLst>
                                        </p:cTn>
                                        <p:tgtEl>
                                          <p:spTgt spid="1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2" nodeType="clickEffect">
                                  <p:stCondLst>
                                    <p:cond delay="0"/>
                                  </p:stCondLst>
                                  <p:childTnLst>
                                    <p:set>
                                      <p:cBhvr>
                                        <p:cTn id="74" dur="1" fill="hold">
                                          <p:stCondLst>
                                            <p:cond delay="0"/>
                                          </p:stCondLst>
                                        </p:cTn>
                                        <p:tgtEl>
                                          <p:spTgt spid="1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2" nodeType="clickEffect">
                                  <p:stCondLst>
                                    <p:cond delay="0"/>
                                  </p:stCondLst>
                                  <p:childTnLst>
                                    <p:set>
                                      <p:cBhvr>
                                        <p:cTn id="82" dur="1" fill="hold">
                                          <p:stCondLst>
                                            <p:cond delay="0"/>
                                          </p:stCondLst>
                                        </p:cTn>
                                        <p:tgtEl>
                                          <p:spTgt spid="1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2" nodeType="click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9"/>
                                        </p:tgtEl>
                                        <p:attrNameLst>
                                          <p:attrName>style.visibility</p:attrName>
                                        </p:attrNameLst>
                                      </p:cBhvr>
                                      <p:to>
                                        <p:strVal val="hidden"/>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2" nodeType="clickEffect">
                                  <p:stCondLst>
                                    <p:cond delay="0"/>
                                  </p:stCondLst>
                                  <p:childTnLst>
                                    <p:set>
                                      <p:cBhvr>
                                        <p:cTn id="94" dur="1" fill="hold">
                                          <p:stCondLst>
                                            <p:cond delay="0"/>
                                          </p:stCondLst>
                                        </p:cTn>
                                        <p:tgtEl>
                                          <p:spTgt spid="16"/>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2" grpId="1" animBg="1"/>
      <p:bldP spid="12" grpId="2" animBg="1"/>
      <p:bldP spid="13" grpId="0" animBg="1"/>
      <p:bldP spid="13" grpId="1" animBg="1"/>
      <p:bldP spid="13" grpId="2" animBg="1"/>
      <p:bldP spid="14" grpId="0" animBg="1"/>
      <p:bldP spid="14" grpId="1" animBg="1"/>
      <p:bldP spid="14" grpId="2" animBg="1"/>
      <p:bldP spid="15" grpId="0" animBg="1"/>
      <p:bldP spid="15" grpId="1" animBg="1"/>
      <p:bldP spid="15" grpId="2" animBg="1"/>
      <p:bldP spid="16" grpId="0" animBg="1"/>
      <p:bldP spid="16" grpId="1" animBg="1"/>
      <p:bldP spid="16" grpId="2" animBg="1"/>
      <p:bldP spid="17" grpId="0" animBg="1"/>
      <p:bldP spid="17" grpId="1" animBg="1"/>
      <p:bldP spid="17" grpId="2" animBg="1"/>
      <p:bldP spid="18" grpId="0" animBg="1"/>
      <p:bldP spid="18" grpId="1" animBg="1"/>
      <p:bldP spid="18" grpId="2" animBg="1"/>
      <p:bldP spid="19" grpId="0" animBg="1"/>
      <p:bldP spid="19"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Join</a:t>
            </a:r>
          </a:p>
        </p:txBody>
      </p:sp>
      <p:sp>
        <p:nvSpPr>
          <p:cNvPr id="3" name="Content Placeholder 2"/>
          <p:cNvSpPr>
            <a:spLocks noGrp="1"/>
          </p:cNvSpPr>
          <p:nvPr>
            <p:ph idx="1"/>
          </p:nvPr>
        </p:nvSpPr>
        <p:spPr/>
        <p:txBody>
          <a:bodyPr/>
          <a:lstStyle/>
          <a:p>
            <a:r>
              <a:rPr lang="en-US" dirty="0"/>
              <a:t>A Self Join is a regular join, but the </a:t>
            </a:r>
            <a:r>
              <a:rPr lang="en-US" b="1" dirty="0">
                <a:solidFill>
                  <a:schemeClr val="tx2"/>
                </a:solidFill>
              </a:rPr>
              <a:t>table is joined with itself</a:t>
            </a:r>
            <a:r>
              <a:rPr lang="en-US" dirty="0"/>
              <a:t>.</a:t>
            </a:r>
          </a:p>
          <a:p>
            <a:r>
              <a:rPr lang="en-US" dirty="0"/>
              <a:t>Self join is used to retrieve the records having similarity between records in the same table.</a:t>
            </a:r>
          </a:p>
          <a:p>
            <a:r>
              <a:rPr lang="en-US" dirty="0"/>
              <a:t>Here, </a:t>
            </a:r>
            <a:r>
              <a:rPr lang="en-US" b="1" dirty="0">
                <a:solidFill>
                  <a:schemeClr val="tx2"/>
                </a:solidFill>
              </a:rPr>
              <a:t>we need to use aliases for the same table to set a self join between single table</a:t>
            </a:r>
            <a:r>
              <a:rPr lang="en-US" dirty="0"/>
              <a:t>.</a:t>
            </a:r>
          </a:p>
          <a:p>
            <a:r>
              <a:rPr lang="en-US" dirty="0"/>
              <a:t>Self join would be of any type like inner self join, left self join, right self join etc.</a:t>
            </a:r>
          </a:p>
          <a:p>
            <a:endParaRPr lang="en-US" dirty="0"/>
          </a:p>
        </p:txBody>
      </p:sp>
    </p:spTree>
    <p:extLst>
      <p:ext uri="{BB962C8B-B14F-4D97-AF65-F5344CB8AC3E}">
        <p14:creationId xmlns:p14="http://schemas.microsoft.com/office/powerpoint/2010/main" val="119438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Join(Cont..)</a:t>
            </a:r>
          </a:p>
        </p:txBody>
      </p:sp>
      <p:sp>
        <p:nvSpPr>
          <p:cNvPr id="4" name="TextBox 3">
            <a:extLst>
              <a:ext uri="{FF2B5EF4-FFF2-40B4-BE49-F238E27FC236}">
                <a16:creationId xmlns:a16="http://schemas.microsoft.com/office/drawing/2014/main" id="{53952E51-6F32-4CDC-80AE-420C8332A1DF}"/>
              </a:ext>
            </a:extLst>
          </p:cNvPr>
          <p:cNvSpPr txBox="1"/>
          <p:nvPr/>
        </p:nvSpPr>
        <p:spPr>
          <a:xfrm>
            <a:off x="172850" y="880868"/>
            <a:ext cx="1104900" cy="367400"/>
          </a:xfrm>
          <a:prstGeom prst="rect">
            <a:avLst/>
          </a:prstGeom>
          <a:noFill/>
        </p:spPr>
        <p:txBody>
          <a:bodyPr wrap="square" rtlCol="0">
            <a:spAutoFit/>
          </a:bodyPr>
          <a:lstStyle/>
          <a:p>
            <a:r>
              <a:rPr lang="en-US" b="1" u="sng" dirty="0"/>
              <a:t>Syntax</a:t>
            </a:r>
          </a:p>
        </p:txBody>
      </p:sp>
      <p:sp>
        <p:nvSpPr>
          <p:cNvPr id="5" name="Rectangle 4"/>
          <p:cNvSpPr/>
          <p:nvPr/>
        </p:nvSpPr>
        <p:spPr>
          <a:xfrm>
            <a:off x="152399" y="1320074"/>
            <a:ext cx="6049773" cy="2024531"/>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6" name="Rectangle 5"/>
          <p:cNvSpPr/>
          <p:nvPr/>
        </p:nvSpPr>
        <p:spPr>
          <a:xfrm>
            <a:off x="321339" y="1560904"/>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7" name="Rectangle 6"/>
          <p:cNvSpPr/>
          <p:nvPr/>
        </p:nvSpPr>
        <p:spPr>
          <a:xfrm>
            <a:off x="1442250" y="1572870"/>
            <a:ext cx="1919696" cy="44523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a.Column_Name</a:t>
            </a:r>
            <a:r>
              <a:rPr lang="en-IN" dirty="0">
                <a:solidFill>
                  <a:srgbClr val="808080"/>
                </a:solidFill>
              </a:rPr>
              <a:t>,</a:t>
            </a:r>
            <a:endParaRPr lang="en-US" dirty="0">
              <a:solidFill>
                <a:srgbClr val="808080"/>
              </a:solidFill>
            </a:endParaRPr>
          </a:p>
        </p:txBody>
      </p:sp>
      <p:sp>
        <p:nvSpPr>
          <p:cNvPr id="8" name="Rectangle 7"/>
          <p:cNvSpPr/>
          <p:nvPr/>
        </p:nvSpPr>
        <p:spPr>
          <a:xfrm>
            <a:off x="321339" y="2148352"/>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9" name="Rectangle 8"/>
          <p:cNvSpPr/>
          <p:nvPr/>
        </p:nvSpPr>
        <p:spPr>
          <a:xfrm>
            <a:off x="1442249" y="2142522"/>
            <a:ext cx="104661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 a</a:t>
            </a:r>
            <a:endParaRPr lang="en-US" dirty="0"/>
          </a:p>
        </p:txBody>
      </p:sp>
      <p:sp>
        <p:nvSpPr>
          <p:cNvPr id="10" name="Rectangle 9"/>
          <p:cNvSpPr/>
          <p:nvPr/>
        </p:nvSpPr>
        <p:spPr>
          <a:xfrm>
            <a:off x="1442250" y="2724139"/>
            <a:ext cx="2620732"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a.Column</a:t>
            </a:r>
            <a:r>
              <a:rPr lang="en-IN" dirty="0">
                <a:solidFill>
                  <a:srgbClr val="808080"/>
                </a:solidFill>
              </a:rPr>
              <a:t>=</a:t>
            </a:r>
            <a:r>
              <a:rPr lang="en-IN" dirty="0" err="1"/>
              <a:t>b.Column</a:t>
            </a:r>
            <a:endParaRPr lang="en-US" dirty="0"/>
          </a:p>
        </p:txBody>
      </p:sp>
      <p:sp>
        <p:nvSpPr>
          <p:cNvPr id="11" name="Rectangle 10"/>
          <p:cNvSpPr/>
          <p:nvPr/>
        </p:nvSpPr>
        <p:spPr>
          <a:xfrm>
            <a:off x="321339" y="2704319"/>
            <a:ext cx="99031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2" name="Rectangle 11"/>
          <p:cNvSpPr/>
          <p:nvPr/>
        </p:nvSpPr>
        <p:spPr>
          <a:xfrm>
            <a:off x="4142161" y="2726117"/>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13" name="Rectangle 12"/>
          <p:cNvSpPr/>
          <p:nvPr/>
        </p:nvSpPr>
        <p:spPr>
          <a:xfrm>
            <a:off x="2596756" y="2141348"/>
            <a:ext cx="1143861" cy="45837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Inner Join</a:t>
            </a:r>
            <a:endParaRPr lang="en-US" dirty="0">
              <a:solidFill>
                <a:srgbClr val="808080"/>
              </a:solidFill>
            </a:endParaRPr>
          </a:p>
        </p:txBody>
      </p:sp>
      <p:sp>
        <p:nvSpPr>
          <p:cNvPr id="14" name="Rectangle 13"/>
          <p:cNvSpPr/>
          <p:nvPr/>
        </p:nvSpPr>
        <p:spPr>
          <a:xfrm>
            <a:off x="3848505" y="2148352"/>
            <a:ext cx="964157"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Table1 b</a:t>
            </a:r>
            <a:endParaRPr lang="en-US" dirty="0"/>
          </a:p>
        </p:txBody>
      </p:sp>
      <p:sp>
        <p:nvSpPr>
          <p:cNvPr id="15" name="Rectangle 14"/>
          <p:cNvSpPr/>
          <p:nvPr/>
        </p:nvSpPr>
        <p:spPr>
          <a:xfrm>
            <a:off x="3481887" y="1560904"/>
            <a:ext cx="1806864" cy="44523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b.Column_Name</a:t>
            </a:r>
            <a:endParaRPr lang="en-US" dirty="0">
              <a:ln w="0"/>
              <a:solidFill>
                <a:schemeClr val="tx1"/>
              </a:solidFill>
              <a:effectLst>
                <a:outerShdw blurRad="38100" dist="19050" dir="2700000" algn="tl" rotWithShape="0">
                  <a:schemeClr val="dk1">
                    <a:alpha val="40000"/>
                  </a:schemeClr>
                </a:outerShdw>
              </a:effectLst>
            </a:endParaRPr>
          </a:p>
        </p:txBody>
      </p:sp>
      <p:sp>
        <p:nvSpPr>
          <p:cNvPr id="17" name="TextBox 16">
            <a:extLst>
              <a:ext uri="{FF2B5EF4-FFF2-40B4-BE49-F238E27FC236}">
                <a16:creationId xmlns:a16="http://schemas.microsoft.com/office/drawing/2014/main" id="{F868FFA3-A1A0-42B6-B65F-E59457A5B38E}"/>
              </a:ext>
            </a:extLst>
          </p:cNvPr>
          <p:cNvSpPr txBox="1"/>
          <p:nvPr/>
        </p:nvSpPr>
        <p:spPr>
          <a:xfrm>
            <a:off x="172850" y="3541992"/>
            <a:ext cx="1080000" cy="360000"/>
          </a:xfrm>
          <a:prstGeom prst="rect">
            <a:avLst/>
          </a:prstGeom>
          <a:noFill/>
        </p:spPr>
        <p:txBody>
          <a:bodyPr wrap="square" rtlCol="0">
            <a:spAutoFit/>
          </a:bodyPr>
          <a:lstStyle/>
          <a:p>
            <a:r>
              <a:rPr lang="en-US" b="1" u="sng" dirty="0"/>
              <a:t>Example</a:t>
            </a:r>
          </a:p>
        </p:txBody>
      </p:sp>
      <p:sp>
        <p:nvSpPr>
          <p:cNvPr id="18" name="Rectangle 17"/>
          <p:cNvSpPr/>
          <p:nvPr/>
        </p:nvSpPr>
        <p:spPr>
          <a:xfrm>
            <a:off x="152400" y="3996017"/>
            <a:ext cx="6049773" cy="2024531"/>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9" name="Rectangle 18"/>
          <p:cNvSpPr/>
          <p:nvPr/>
        </p:nvSpPr>
        <p:spPr>
          <a:xfrm>
            <a:off x="329446" y="4149643"/>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20" name="Rectangle 19"/>
          <p:cNvSpPr/>
          <p:nvPr/>
        </p:nvSpPr>
        <p:spPr>
          <a:xfrm>
            <a:off x="1450357" y="4161609"/>
            <a:ext cx="2238860" cy="44523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e.Name</a:t>
            </a:r>
            <a:r>
              <a:rPr lang="en-IN" dirty="0"/>
              <a:t> as Employee</a:t>
            </a:r>
            <a:r>
              <a:rPr lang="en-IN" dirty="0">
                <a:solidFill>
                  <a:srgbClr val="808080"/>
                </a:solidFill>
              </a:rPr>
              <a:t>,</a:t>
            </a:r>
            <a:endParaRPr lang="en-US" dirty="0">
              <a:solidFill>
                <a:srgbClr val="808080"/>
              </a:solidFill>
            </a:endParaRPr>
          </a:p>
        </p:txBody>
      </p:sp>
      <p:sp>
        <p:nvSpPr>
          <p:cNvPr id="21" name="Rectangle 20"/>
          <p:cNvSpPr/>
          <p:nvPr/>
        </p:nvSpPr>
        <p:spPr>
          <a:xfrm>
            <a:off x="329446" y="4737091"/>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22" name="Rectangle 21"/>
          <p:cNvSpPr/>
          <p:nvPr/>
        </p:nvSpPr>
        <p:spPr>
          <a:xfrm>
            <a:off x="1450356" y="4731261"/>
            <a:ext cx="130000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 e</a:t>
            </a:r>
            <a:endParaRPr lang="en-US" dirty="0"/>
          </a:p>
        </p:txBody>
      </p:sp>
      <p:sp>
        <p:nvSpPr>
          <p:cNvPr id="23" name="Rectangle 22"/>
          <p:cNvSpPr/>
          <p:nvPr/>
        </p:nvSpPr>
        <p:spPr>
          <a:xfrm>
            <a:off x="1450357" y="5312878"/>
            <a:ext cx="2620732"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e.MngrNo</a:t>
            </a:r>
            <a:r>
              <a:rPr lang="en-IN" dirty="0">
                <a:solidFill>
                  <a:srgbClr val="808080"/>
                </a:solidFill>
              </a:rPr>
              <a:t>=</a:t>
            </a:r>
            <a:r>
              <a:rPr lang="en-IN" dirty="0" err="1"/>
              <a:t>m.EmpNo</a:t>
            </a:r>
            <a:endParaRPr lang="en-US" dirty="0"/>
          </a:p>
        </p:txBody>
      </p:sp>
      <p:sp>
        <p:nvSpPr>
          <p:cNvPr id="24" name="Rectangle 23"/>
          <p:cNvSpPr/>
          <p:nvPr/>
        </p:nvSpPr>
        <p:spPr>
          <a:xfrm>
            <a:off x="329446" y="5293058"/>
            <a:ext cx="990316" cy="416261"/>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25" name="Rectangle 24"/>
          <p:cNvSpPr/>
          <p:nvPr/>
        </p:nvSpPr>
        <p:spPr>
          <a:xfrm>
            <a:off x="4150268" y="5314856"/>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6" name="Rectangle 25"/>
          <p:cNvSpPr/>
          <p:nvPr/>
        </p:nvSpPr>
        <p:spPr>
          <a:xfrm>
            <a:off x="2877175" y="4730087"/>
            <a:ext cx="1133046" cy="45837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Inner Join</a:t>
            </a:r>
            <a:endParaRPr lang="en-US" dirty="0">
              <a:solidFill>
                <a:srgbClr val="808080"/>
              </a:solidFill>
            </a:endParaRPr>
          </a:p>
        </p:txBody>
      </p:sp>
      <p:sp>
        <p:nvSpPr>
          <p:cNvPr id="27" name="Rectangle 26"/>
          <p:cNvSpPr/>
          <p:nvPr/>
        </p:nvSpPr>
        <p:spPr>
          <a:xfrm>
            <a:off x="4137031" y="4731261"/>
            <a:ext cx="1396033"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Employee m</a:t>
            </a:r>
          </a:p>
        </p:txBody>
      </p:sp>
      <p:sp>
        <p:nvSpPr>
          <p:cNvPr id="28" name="Rectangle 27"/>
          <p:cNvSpPr/>
          <p:nvPr/>
        </p:nvSpPr>
        <p:spPr>
          <a:xfrm>
            <a:off x="3819812" y="4161609"/>
            <a:ext cx="2180423" cy="445234"/>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m.Name</a:t>
            </a:r>
            <a:r>
              <a:rPr lang="en-IN" dirty="0"/>
              <a:t> as Manager</a:t>
            </a:r>
            <a:endParaRPr lang="en-US" dirty="0">
              <a:ln w="0"/>
              <a:solidFill>
                <a:schemeClr val="tx1"/>
              </a:solidFill>
              <a:effectLst>
                <a:outerShdw blurRad="38100" dist="19050" dir="2700000" algn="tl" rotWithShape="0">
                  <a:schemeClr val="dk1">
                    <a:alpha val="40000"/>
                  </a:schemeClr>
                </a:outerShdw>
              </a:effectLst>
            </a:endParaRPr>
          </a:p>
        </p:txBody>
      </p:sp>
      <p:graphicFrame>
        <p:nvGraphicFramePr>
          <p:cNvPr id="29" name="Table 28"/>
          <p:cNvGraphicFramePr>
            <a:graphicFrameLocks noGrp="1"/>
          </p:cNvGraphicFramePr>
          <p:nvPr>
            <p:extLst>
              <p:ext uri="{D42A27DB-BD31-4B8C-83A1-F6EECF244321}">
                <p14:modId xmlns:p14="http://schemas.microsoft.com/office/powerpoint/2010/main" val="86749088"/>
              </p:ext>
            </p:extLst>
          </p:nvPr>
        </p:nvGraphicFramePr>
        <p:xfrm>
          <a:off x="7412369" y="1013167"/>
          <a:ext cx="2513255" cy="2506631"/>
        </p:xfrm>
        <a:graphic>
          <a:graphicData uri="http://schemas.openxmlformats.org/drawingml/2006/table">
            <a:tbl>
              <a:tblPr bandRow="1">
                <a:tableStyleId>{073A0DAA-6AF3-43AB-8588-CEC1D06C72B9}</a:tableStyleId>
              </a:tblPr>
              <a:tblGrid>
                <a:gridCol w="798756">
                  <a:extLst>
                    <a:ext uri="{9D8B030D-6E8A-4147-A177-3AD203B41FA5}">
                      <a16:colId xmlns:a16="http://schemas.microsoft.com/office/drawing/2014/main" val="20000"/>
                    </a:ext>
                  </a:extLst>
                </a:gridCol>
                <a:gridCol w="823081">
                  <a:extLst>
                    <a:ext uri="{9D8B030D-6E8A-4147-A177-3AD203B41FA5}">
                      <a16:colId xmlns:a16="http://schemas.microsoft.com/office/drawing/2014/main" val="20001"/>
                    </a:ext>
                  </a:extLst>
                </a:gridCol>
                <a:gridCol w="891418">
                  <a:extLst>
                    <a:ext uri="{9D8B030D-6E8A-4147-A177-3AD203B41FA5}">
                      <a16:colId xmlns:a16="http://schemas.microsoft.com/office/drawing/2014/main" val="20002"/>
                    </a:ext>
                  </a:extLst>
                </a:gridCol>
              </a:tblGrid>
              <a:tr h="307233">
                <a:tc gridSpan="3">
                  <a:txBody>
                    <a:bodyPr/>
                    <a:lstStyle/>
                    <a:p>
                      <a:pPr marL="36000" algn="l" fontAlgn="b"/>
                      <a:r>
                        <a:rPr lang="en-US" sz="1600" b="1" i="0" u="none" strike="noStrike" dirty="0">
                          <a:solidFill>
                            <a:srgbClr val="000000"/>
                          </a:solidFill>
                          <a:effectLst/>
                          <a:latin typeface="Calibri" panose="020F0502020204030204" pitchFamily="34" charset="0"/>
                        </a:rPr>
                        <a:t>Employee</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56000">
                <a:tc>
                  <a:txBody>
                    <a:bodyPr/>
                    <a:lstStyle/>
                    <a:p>
                      <a:pPr marL="36000" algn="l" fontAlgn="b"/>
                      <a:r>
                        <a:rPr lang="en-US" sz="1600" b="1" i="0" u="none" strike="noStrike" dirty="0" err="1">
                          <a:solidFill>
                            <a:srgbClr val="FFFFFF"/>
                          </a:solidFill>
                          <a:effectLst/>
                          <a:latin typeface="+mj-lt"/>
                        </a:rPr>
                        <a:t>EmpNo</a:t>
                      </a:r>
                      <a:endParaRPr lang="en-US" sz="1600" b="1" i="0" u="none" strike="noStrike" dirty="0">
                        <a:solidFill>
                          <a:srgbClr val="FFFFFF"/>
                        </a:solidFill>
                        <a:effectLst/>
                        <a:latin typeface="+mj-lt"/>
                      </a:endParaRP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MngrNo</a:t>
                      </a:r>
                      <a:endParaRPr lang="en-US" sz="1600" b="1" i="0" u="none" strike="noStrike" dirty="0">
                        <a:solidFill>
                          <a:srgbClr val="FFFFFF"/>
                        </a:solidFill>
                        <a:effectLst/>
                        <a:latin typeface="+mj-lt"/>
                      </a:endParaRPr>
                    </a:p>
                  </a:txBody>
                  <a:tcPr marL="9525" marR="9525" marT="9525" marB="0" anchor="b">
                    <a:solidFill>
                      <a:schemeClr val="tx1"/>
                    </a:solidFill>
                  </a:tcPr>
                </a:tc>
                <a:extLst>
                  <a:ext uri="{0D108BD9-81ED-4DB2-BD59-A6C34878D82A}">
                    <a16:rowId xmlns:a16="http://schemas.microsoft.com/office/drawing/2014/main" val="10001"/>
                  </a:ext>
                </a:extLst>
              </a:tr>
              <a:tr h="307233">
                <a:tc>
                  <a:txBody>
                    <a:bodyPr/>
                    <a:lstStyle/>
                    <a:p>
                      <a:pPr marL="36000" algn="l" fontAlgn="b"/>
                      <a:r>
                        <a:rPr lang="en-US" sz="1600" b="0" i="0" u="none" strike="noStrike" dirty="0">
                          <a:solidFill>
                            <a:srgbClr val="000000"/>
                          </a:solidFill>
                          <a:effectLst/>
                          <a:latin typeface="+mj-lt"/>
                        </a:rPr>
                        <a:t>E00001</a:t>
                      </a:r>
                    </a:p>
                  </a:txBody>
                  <a:tcPr marL="9525" marR="9525" marT="9525" marB="0" anchor="b"/>
                </a:tc>
                <a:tc>
                  <a:txBody>
                    <a:bodyPr/>
                    <a:lstStyle/>
                    <a:p>
                      <a:pPr marL="36000" algn="l" fontAlgn="b"/>
                      <a:r>
                        <a:rPr lang="en-US" sz="1600" b="0" i="0" u="none" strike="noStrike" dirty="0" err="1">
                          <a:solidFill>
                            <a:srgbClr val="000000"/>
                          </a:solidFill>
                          <a:effectLst/>
                          <a:latin typeface="+mj-lt"/>
                        </a:rPr>
                        <a:t>Tarun</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E00002</a:t>
                      </a:r>
                    </a:p>
                  </a:txBody>
                  <a:tcPr marL="9525" marR="9525" marT="9525" marB="0" anchor="b"/>
                </a:tc>
                <a:extLst>
                  <a:ext uri="{0D108BD9-81ED-4DB2-BD59-A6C34878D82A}">
                    <a16:rowId xmlns:a16="http://schemas.microsoft.com/office/drawing/2014/main" val="10002"/>
                  </a:ext>
                </a:extLst>
              </a:tr>
              <a:tr h="307233">
                <a:tc>
                  <a:txBody>
                    <a:bodyPr/>
                    <a:lstStyle/>
                    <a:p>
                      <a:pPr marL="3600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mj-lt"/>
                        </a:rPr>
                        <a:t>E00002</a:t>
                      </a:r>
                    </a:p>
                  </a:txBody>
                  <a:tcPr marL="9525" marR="9525" marT="9525" marB="0" anchor="b"/>
                </a:tc>
                <a:tc>
                  <a:txBody>
                    <a:bodyPr/>
                    <a:lstStyle/>
                    <a:p>
                      <a:pPr marL="36000" algn="l" fontAlgn="b"/>
                      <a:r>
                        <a:rPr lang="en-US" sz="1600" b="0" i="0" u="none" strike="noStrike" dirty="0">
                          <a:solidFill>
                            <a:srgbClr val="000000"/>
                          </a:solidFill>
                          <a:effectLst/>
                          <a:latin typeface="+mj-lt"/>
                        </a:rPr>
                        <a:t>Rohan</a:t>
                      </a:r>
                    </a:p>
                  </a:txBody>
                  <a:tcPr marL="9525" marR="9525" marT="9525" marB="0" anchor="b"/>
                </a:tc>
                <a:tc>
                  <a:txBody>
                    <a:bodyPr/>
                    <a:lstStyle/>
                    <a:p>
                      <a:pPr marL="36000" algn="l" fontAlgn="b"/>
                      <a:r>
                        <a:rPr lang="en-US" sz="1600" b="0" i="0" u="none" strike="noStrike" dirty="0">
                          <a:solidFill>
                            <a:srgbClr val="000000"/>
                          </a:solidFill>
                          <a:effectLst/>
                          <a:latin typeface="+mj-lt"/>
                        </a:rPr>
                        <a:t>E00005</a:t>
                      </a:r>
                    </a:p>
                  </a:txBody>
                  <a:tcPr marL="9525" marR="9525" marT="9525" marB="0" anchor="b"/>
                </a:tc>
                <a:extLst>
                  <a:ext uri="{0D108BD9-81ED-4DB2-BD59-A6C34878D82A}">
                    <a16:rowId xmlns:a16="http://schemas.microsoft.com/office/drawing/2014/main" val="10003"/>
                  </a:ext>
                </a:extLst>
              </a:tr>
              <a:tr h="307233">
                <a:tc>
                  <a:txBody>
                    <a:bodyPr/>
                    <a:lstStyle/>
                    <a:p>
                      <a:pPr marL="36000" algn="l" fontAlgn="b"/>
                      <a:r>
                        <a:rPr lang="en-US" sz="1600" b="0" i="0" u="none" strike="noStrike" dirty="0">
                          <a:solidFill>
                            <a:srgbClr val="000000"/>
                          </a:solidFill>
                          <a:effectLst/>
                          <a:latin typeface="+mj-lt"/>
                        </a:rPr>
                        <a:t>E00003</a:t>
                      </a:r>
                    </a:p>
                  </a:txBody>
                  <a:tcPr marL="9525" marR="9525" marT="9525" marB="0" anchor="b"/>
                </a:tc>
                <a:tc>
                  <a:txBody>
                    <a:bodyPr/>
                    <a:lstStyle/>
                    <a:p>
                      <a:pPr marL="36000" algn="l" fontAlgn="b"/>
                      <a:r>
                        <a:rPr lang="en-US" sz="1600" b="0" i="0" u="none" strike="noStrike" dirty="0" err="1">
                          <a:solidFill>
                            <a:srgbClr val="000000"/>
                          </a:solidFill>
                          <a:effectLst/>
                          <a:latin typeface="+mj-lt"/>
                        </a:rPr>
                        <a:t>Priya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E00005</a:t>
                      </a:r>
                    </a:p>
                  </a:txBody>
                  <a:tcPr marL="9525" marR="9525" marT="9525" marB="0" anchor="b"/>
                </a:tc>
                <a:extLst>
                  <a:ext uri="{0D108BD9-81ED-4DB2-BD59-A6C34878D82A}">
                    <a16:rowId xmlns:a16="http://schemas.microsoft.com/office/drawing/2014/main" val="10004"/>
                  </a:ext>
                </a:extLst>
              </a:tr>
              <a:tr h="307233">
                <a:tc>
                  <a:txBody>
                    <a:bodyPr/>
                    <a:lstStyle/>
                    <a:p>
                      <a:pPr marL="36000" algn="l" fontAlgn="b"/>
                      <a:r>
                        <a:rPr lang="en-US" sz="1600" b="0" i="0" u="none" strike="noStrike" dirty="0">
                          <a:solidFill>
                            <a:srgbClr val="000000"/>
                          </a:solidFill>
                          <a:effectLst/>
                          <a:latin typeface="+mj-lt"/>
                        </a:rPr>
                        <a:t>E00004</a:t>
                      </a:r>
                    </a:p>
                  </a:txBody>
                  <a:tcPr marL="9525" marR="9525" marT="9525" marB="0" anchor="b"/>
                </a:tc>
                <a:tc>
                  <a:txBody>
                    <a:bodyPr/>
                    <a:lstStyle/>
                    <a:p>
                      <a:pPr marL="36000" algn="l" fontAlgn="b"/>
                      <a:r>
                        <a:rPr lang="en-US" sz="1600" b="0" i="0" u="none" strike="noStrike" dirty="0">
                          <a:solidFill>
                            <a:srgbClr val="000000"/>
                          </a:solidFill>
                          <a:effectLst/>
                          <a:latin typeface="+mj-lt"/>
                        </a:rPr>
                        <a:t>Milan</a:t>
                      </a:r>
                    </a:p>
                  </a:txBody>
                  <a:tcPr marL="9525" marR="9525" marT="9525" marB="0" anchor="b"/>
                </a:tc>
                <a:tc>
                  <a:txBody>
                    <a:bodyPr/>
                    <a:lstStyle/>
                    <a:p>
                      <a:pPr marL="36000" algn="l" fontAlgn="b"/>
                      <a:r>
                        <a:rPr lang="en-US" sz="1600" b="0" i="0"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5"/>
                  </a:ext>
                </a:extLst>
              </a:tr>
              <a:tr h="307233">
                <a:tc>
                  <a:txBody>
                    <a:bodyPr/>
                    <a:lstStyle/>
                    <a:p>
                      <a:pPr marL="36000" algn="l" fontAlgn="b"/>
                      <a:r>
                        <a:rPr lang="en-US" sz="1600" b="0" i="0" u="none" strike="noStrike" dirty="0">
                          <a:solidFill>
                            <a:srgbClr val="000000"/>
                          </a:solidFill>
                          <a:effectLst/>
                          <a:latin typeface="+mj-lt"/>
                        </a:rPr>
                        <a:t>E00005</a:t>
                      </a:r>
                    </a:p>
                  </a:txBody>
                  <a:tcPr marL="9525" marR="9525" marT="9525" marB="0" anchor="b"/>
                </a:tc>
                <a:tc>
                  <a:txBody>
                    <a:bodyPr/>
                    <a:lstStyle/>
                    <a:p>
                      <a:pPr marL="36000" algn="l" fontAlgn="b"/>
                      <a:r>
                        <a:rPr lang="en-US" sz="1600" b="0" i="0" u="none" strike="noStrike" dirty="0">
                          <a:solidFill>
                            <a:srgbClr val="000000"/>
                          </a:solidFill>
                          <a:effectLst/>
                          <a:latin typeface="+mj-lt"/>
                        </a:rPr>
                        <a:t>Jay</a:t>
                      </a:r>
                    </a:p>
                  </a:txBody>
                  <a:tcPr marL="9525" marR="9525" marT="9525" marB="0" anchor="b"/>
                </a:tc>
                <a:tc>
                  <a:txBody>
                    <a:bodyPr/>
                    <a:lstStyle/>
                    <a:p>
                      <a:pPr marL="36000" algn="l" fontAlgn="b"/>
                      <a:r>
                        <a:rPr lang="en-US" sz="1600" b="0" i="0"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6"/>
                  </a:ext>
                </a:extLst>
              </a:tr>
              <a:tr h="307233">
                <a:tc>
                  <a:txBody>
                    <a:bodyPr/>
                    <a:lstStyle/>
                    <a:p>
                      <a:pPr marL="36000" algn="l" fontAlgn="b"/>
                      <a:r>
                        <a:rPr lang="en-US" sz="1600" b="0" i="0" u="none" strike="noStrike" dirty="0">
                          <a:solidFill>
                            <a:srgbClr val="000000"/>
                          </a:solidFill>
                          <a:effectLst/>
                          <a:latin typeface="+mj-lt"/>
                        </a:rPr>
                        <a:t>E00006</a:t>
                      </a:r>
                    </a:p>
                  </a:txBody>
                  <a:tcPr marL="9525" marR="9525" marT="9525" marB="0" anchor="b"/>
                </a:tc>
                <a:tc>
                  <a:txBody>
                    <a:bodyPr/>
                    <a:lstStyle/>
                    <a:p>
                      <a:pPr marL="36000" algn="l" fontAlgn="b"/>
                      <a:r>
                        <a:rPr lang="en-US" sz="1600" b="0" i="0" u="none" strike="noStrike" dirty="0" err="1">
                          <a:solidFill>
                            <a:srgbClr val="000000"/>
                          </a:solidFill>
                          <a:effectLst/>
                          <a:latin typeface="+mj-lt"/>
                        </a:rPr>
                        <a:t>Anjana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E00003</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130965781"/>
              </p:ext>
            </p:extLst>
          </p:nvPr>
        </p:nvGraphicFramePr>
        <p:xfrm>
          <a:off x="7525325" y="3952083"/>
          <a:ext cx="1865555" cy="1828798"/>
        </p:xfrm>
        <a:graphic>
          <a:graphicData uri="http://schemas.openxmlformats.org/drawingml/2006/table">
            <a:tbl>
              <a:tblPr bandRow="1">
                <a:tableStyleId>{073A0DAA-6AF3-43AB-8588-CEC1D06C72B9}</a:tableStyleId>
              </a:tblPr>
              <a:tblGrid>
                <a:gridCol w="918787">
                  <a:extLst>
                    <a:ext uri="{9D8B030D-6E8A-4147-A177-3AD203B41FA5}">
                      <a16:colId xmlns:a16="http://schemas.microsoft.com/office/drawing/2014/main" val="20000"/>
                    </a:ext>
                  </a:extLst>
                </a:gridCol>
                <a:gridCol w="946768">
                  <a:extLst>
                    <a:ext uri="{9D8B030D-6E8A-4147-A177-3AD203B41FA5}">
                      <a16:colId xmlns:a16="http://schemas.microsoft.com/office/drawing/2014/main" val="20001"/>
                    </a:ext>
                  </a:extLst>
                </a:gridCol>
              </a:tblGrid>
              <a:tr h="296944">
                <a:tc gridSpan="2">
                  <a:txBody>
                    <a:bodyPr/>
                    <a:lstStyle/>
                    <a:p>
                      <a:pPr marL="36000" algn="l" fontAlgn="b"/>
                      <a:r>
                        <a:rPr lang="en-US" sz="1600" b="1" i="0" u="none" strike="noStrike" dirty="0">
                          <a:solidFill>
                            <a:srgbClr val="000000"/>
                          </a:solidFill>
                          <a:effectLst/>
                          <a:latin typeface="Calibri" panose="020F0502020204030204" pitchFamily="34" charset="0"/>
                        </a:rPr>
                        <a:t>Employee</a:t>
                      </a: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44078">
                <a:tc>
                  <a:txBody>
                    <a:bodyPr/>
                    <a:lstStyle/>
                    <a:p>
                      <a:pPr marL="36000" algn="l" fontAlgn="b"/>
                      <a:r>
                        <a:rPr lang="en-US" sz="1600" b="1" i="0" u="none" strike="noStrike" dirty="0">
                          <a:solidFill>
                            <a:srgbClr val="FFFFFF"/>
                          </a:solidFill>
                          <a:effectLst/>
                          <a:latin typeface="+mj-lt"/>
                        </a:rPr>
                        <a:t>Employee</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Manager</a:t>
                      </a:r>
                    </a:p>
                  </a:txBody>
                  <a:tcPr marL="9525" marR="9525" marT="9525" marB="0" anchor="b">
                    <a:solidFill>
                      <a:schemeClr val="tx1"/>
                    </a:solidFill>
                  </a:tcPr>
                </a:tc>
                <a:extLst>
                  <a:ext uri="{0D108BD9-81ED-4DB2-BD59-A6C34878D82A}">
                    <a16:rowId xmlns:a16="http://schemas.microsoft.com/office/drawing/2014/main" val="10001"/>
                  </a:ext>
                </a:extLst>
              </a:tr>
              <a:tr h="296944">
                <a:tc>
                  <a:txBody>
                    <a:bodyPr/>
                    <a:lstStyle/>
                    <a:p>
                      <a:pPr marL="36000" algn="l" fontAlgn="b"/>
                      <a:r>
                        <a:rPr lang="en-US" sz="1600" b="0" i="0" u="none" strike="noStrike" dirty="0" err="1">
                          <a:solidFill>
                            <a:srgbClr val="000000"/>
                          </a:solidFill>
                          <a:effectLst/>
                          <a:latin typeface="+mj-lt"/>
                        </a:rPr>
                        <a:t>Tarun</a:t>
                      </a:r>
                      <a:endParaRPr lang="en-US" sz="1600" b="0" i="0" u="none" strike="noStrike" dirty="0">
                        <a:solidFill>
                          <a:srgbClr val="000000"/>
                        </a:solidFill>
                        <a:effectLst/>
                        <a:latin typeface="+mj-lt"/>
                      </a:endParaRPr>
                    </a:p>
                  </a:txBody>
                  <a:tcPr marL="9525" marR="9525" marT="9525" marB="0" anchor="b"/>
                </a:tc>
                <a:tc>
                  <a:txBody>
                    <a:bodyPr/>
                    <a:lstStyle/>
                    <a:p>
                      <a:pPr marL="36000" marR="0" indent="0" algn="l"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effectLst/>
                          <a:latin typeface="+mj-lt"/>
                        </a:rPr>
                        <a:t>Rohan</a:t>
                      </a:r>
                    </a:p>
                  </a:txBody>
                  <a:tcPr marL="9525" marR="9525" marT="9525" marB="0" anchor="b"/>
                </a:tc>
                <a:extLst>
                  <a:ext uri="{0D108BD9-81ED-4DB2-BD59-A6C34878D82A}">
                    <a16:rowId xmlns:a16="http://schemas.microsoft.com/office/drawing/2014/main" val="10002"/>
                  </a:ext>
                </a:extLst>
              </a:tr>
              <a:tr h="296944">
                <a:tc>
                  <a:txBody>
                    <a:bodyPr/>
                    <a:lstStyle/>
                    <a:p>
                      <a:pPr marL="36000" algn="l" fontAlgn="b"/>
                      <a:r>
                        <a:rPr lang="en-US" sz="1600" b="0" i="0" u="none" strike="noStrike" dirty="0">
                          <a:solidFill>
                            <a:srgbClr val="000000"/>
                          </a:solidFill>
                          <a:effectLst/>
                          <a:latin typeface="+mj-lt"/>
                        </a:rPr>
                        <a:t>Rohan</a:t>
                      </a:r>
                    </a:p>
                  </a:txBody>
                  <a:tcPr marL="9525" marR="9525" marT="9525" marB="0" anchor="b"/>
                </a:tc>
                <a:tc>
                  <a:txBody>
                    <a:bodyPr/>
                    <a:lstStyle/>
                    <a:p>
                      <a:pPr marL="36000" algn="l" fontAlgn="b"/>
                      <a:r>
                        <a:rPr lang="en-US" sz="1600" b="0" i="0" u="none" strike="noStrike" dirty="0">
                          <a:solidFill>
                            <a:srgbClr val="000000"/>
                          </a:solidFill>
                          <a:effectLst/>
                          <a:latin typeface="+mj-lt"/>
                        </a:rPr>
                        <a:t>Jay</a:t>
                      </a:r>
                    </a:p>
                  </a:txBody>
                  <a:tcPr marL="9525" marR="9525" marT="9525" marB="0" anchor="b"/>
                </a:tc>
                <a:extLst>
                  <a:ext uri="{0D108BD9-81ED-4DB2-BD59-A6C34878D82A}">
                    <a16:rowId xmlns:a16="http://schemas.microsoft.com/office/drawing/2014/main" val="10003"/>
                  </a:ext>
                </a:extLst>
              </a:tr>
              <a:tr h="296944">
                <a:tc>
                  <a:txBody>
                    <a:bodyPr/>
                    <a:lstStyle/>
                    <a:p>
                      <a:pPr marL="36000" algn="l" fontAlgn="b"/>
                      <a:r>
                        <a:rPr lang="en-US" sz="1600" b="0" i="0" u="none" strike="noStrike" dirty="0" err="1">
                          <a:solidFill>
                            <a:srgbClr val="000000"/>
                          </a:solidFill>
                          <a:effectLst/>
                          <a:latin typeface="+mj-lt"/>
                        </a:rPr>
                        <a:t>Priya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Jay</a:t>
                      </a:r>
                    </a:p>
                  </a:txBody>
                  <a:tcPr marL="9525" marR="9525" marT="9525" marB="0" anchor="b"/>
                </a:tc>
                <a:extLst>
                  <a:ext uri="{0D108BD9-81ED-4DB2-BD59-A6C34878D82A}">
                    <a16:rowId xmlns:a16="http://schemas.microsoft.com/office/drawing/2014/main" val="10004"/>
                  </a:ext>
                </a:extLst>
              </a:tr>
              <a:tr h="296944">
                <a:tc>
                  <a:txBody>
                    <a:bodyPr/>
                    <a:lstStyle/>
                    <a:p>
                      <a:pPr marL="36000"/>
                      <a:r>
                        <a:rPr lang="en-US" sz="1600" b="0" i="0" u="none" strike="noStrike" kern="1200" dirty="0" err="1">
                          <a:solidFill>
                            <a:srgbClr val="000000"/>
                          </a:solidFill>
                          <a:effectLst/>
                          <a:latin typeface="+mj-lt"/>
                          <a:ea typeface="+mn-ea"/>
                          <a:cs typeface="+mn-cs"/>
                        </a:rPr>
                        <a:t>Anjana</a:t>
                      </a:r>
                      <a:endParaRPr lang="en-US" sz="1600" b="0" i="0" u="none" strike="noStrike" kern="1200" dirty="0">
                        <a:solidFill>
                          <a:srgbClr val="000000"/>
                        </a:solidFill>
                        <a:effectLst/>
                        <a:latin typeface="+mj-lt"/>
                        <a:ea typeface="+mn-ea"/>
                        <a:cs typeface="+mn-cs"/>
                      </a:endParaRPr>
                    </a:p>
                  </a:txBody>
                  <a:tcPr marL="9525" marR="9525" marT="9525" marB="0" anchor="b"/>
                </a:tc>
                <a:tc>
                  <a:txBody>
                    <a:bodyPr/>
                    <a:lstStyle/>
                    <a:p>
                      <a:pPr marL="36000" algn="l" fontAlgn="b"/>
                      <a:r>
                        <a:rPr lang="en-US" sz="1600" b="0" i="0" u="none" strike="noStrike" dirty="0" err="1">
                          <a:solidFill>
                            <a:srgbClr val="000000"/>
                          </a:solidFill>
                          <a:effectLst/>
                          <a:latin typeface="+mj-lt"/>
                        </a:rPr>
                        <a:t>Priya</a:t>
                      </a:r>
                      <a:endParaRPr lang="en-US" sz="1600" b="0" i="0" u="none" strike="noStrike" dirty="0">
                        <a:solidFill>
                          <a:srgbClr val="000000"/>
                        </a:solidFill>
                        <a:effectLst/>
                        <a:latin typeface="+mj-lt"/>
                      </a:endParaRPr>
                    </a:p>
                  </a:txBody>
                  <a:tcPr marL="9525" marR="9525" marT="9525" marB="0" anchor="b"/>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211729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7"/>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2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2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7" grpId="0"/>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Join Examples</a:t>
            </a:r>
            <a:endParaRPr lang="en-US" dirty="0"/>
          </a:p>
        </p:txBody>
      </p:sp>
      <p:sp>
        <p:nvSpPr>
          <p:cNvPr id="3" name="Content Placeholder 2"/>
          <p:cNvSpPr>
            <a:spLocks noGrp="1"/>
          </p:cNvSpPr>
          <p:nvPr>
            <p:ph idx="1"/>
          </p:nvPr>
        </p:nvSpPr>
        <p:spPr/>
        <p:txBody>
          <a:bodyPr/>
          <a:lstStyle/>
          <a:p>
            <a:endParaRPr lang="en-US"/>
          </a:p>
        </p:txBody>
      </p:sp>
      <p:sp>
        <p:nvSpPr>
          <p:cNvPr id="4" name="Oval 3">
            <a:extLst>
              <a:ext uri="{FF2B5EF4-FFF2-40B4-BE49-F238E27FC236}">
                <a16:creationId xmlns:a16="http://schemas.microsoft.com/office/drawing/2014/main" id="{C30EFB18-E975-4602-8BE9-15B7A732C9A3}"/>
              </a:ext>
            </a:extLst>
          </p:cNvPr>
          <p:cNvSpPr/>
          <p:nvPr/>
        </p:nvSpPr>
        <p:spPr>
          <a:xfrm>
            <a:off x="888725" y="1038586"/>
            <a:ext cx="1143000" cy="1010271"/>
          </a:xfrm>
          <a:prstGeom prst="ellipse">
            <a:avLst/>
          </a:pr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Calibri"/>
                <a:ea typeface="+mn-ea"/>
                <a:cs typeface="+mn-cs"/>
              </a:rPr>
              <a:t>Table1</a:t>
            </a:r>
          </a:p>
        </p:txBody>
      </p:sp>
      <p:sp>
        <p:nvSpPr>
          <p:cNvPr id="5" name="Oval 4">
            <a:extLst>
              <a:ext uri="{FF2B5EF4-FFF2-40B4-BE49-F238E27FC236}">
                <a16:creationId xmlns:a16="http://schemas.microsoft.com/office/drawing/2014/main" id="{4983F359-4093-4394-8F1E-C3394A937B29}"/>
              </a:ext>
            </a:extLst>
          </p:cNvPr>
          <p:cNvSpPr/>
          <p:nvPr/>
        </p:nvSpPr>
        <p:spPr>
          <a:xfrm>
            <a:off x="2137528" y="1047035"/>
            <a:ext cx="1143000" cy="1011600"/>
          </a:xfrm>
          <a:prstGeom prst="ellipse">
            <a:avLst/>
          </a:pr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Calibri"/>
                <a:ea typeface="+mn-ea"/>
                <a:cs typeface="+mn-cs"/>
              </a:rPr>
              <a:t>Table2</a:t>
            </a:r>
          </a:p>
        </p:txBody>
      </p:sp>
      <p:sp>
        <p:nvSpPr>
          <p:cNvPr id="6" name="Right Arrow 39">
            <a:extLst>
              <a:ext uri="{FF2B5EF4-FFF2-40B4-BE49-F238E27FC236}">
                <a16:creationId xmlns:a16="http://schemas.microsoft.com/office/drawing/2014/main" id="{6A46F5F0-DCF9-4AFE-8F4A-25128CAD1C29}"/>
              </a:ext>
            </a:extLst>
          </p:cNvPr>
          <p:cNvSpPr/>
          <p:nvPr/>
        </p:nvSpPr>
        <p:spPr>
          <a:xfrm>
            <a:off x="3484651" y="1371600"/>
            <a:ext cx="429504" cy="283020"/>
          </a:xfrm>
          <a:prstGeom prs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7" name="Left-Right Arrow 40">
            <a:extLst>
              <a:ext uri="{FF2B5EF4-FFF2-40B4-BE49-F238E27FC236}">
                <a16:creationId xmlns:a16="http://schemas.microsoft.com/office/drawing/2014/main" id="{7A7DB33B-0178-4DBB-AEFA-F1C652AA2887}"/>
              </a:ext>
            </a:extLst>
          </p:cNvPr>
          <p:cNvSpPr/>
          <p:nvPr/>
        </p:nvSpPr>
        <p:spPr>
          <a:xfrm rot="8394108">
            <a:off x="3173218" y="2561523"/>
            <a:ext cx="1109793" cy="338328"/>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8" name="Freeform 54">
            <a:extLst>
              <a:ext uri="{FF2B5EF4-FFF2-40B4-BE49-F238E27FC236}">
                <a16:creationId xmlns:a16="http://schemas.microsoft.com/office/drawing/2014/main" id="{36AFEFDD-BC1E-441E-BAC9-8705C2849AF7}"/>
              </a:ext>
            </a:extLst>
          </p:cNvPr>
          <p:cNvSpPr/>
          <p:nvPr/>
        </p:nvSpPr>
        <p:spPr>
          <a:xfrm>
            <a:off x="4886079" y="1118756"/>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9" name="Freeform 53">
            <a:extLst>
              <a:ext uri="{FF2B5EF4-FFF2-40B4-BE49-F238E27FC236}">
                <a16:creationId xmlns:a16="http://schemas.microsoft.com/office/drawing/2014/main" id="{8046A0C3-7664-4BDE-8E4F-1575D3B46116}"/>
              </a:ext>
            </a:extLst>
          </p:cNvPr>
          <p:cNvSpPr/>
          <p:nvPr/>
        </p:nvSpPr>
        <p:spPr>
          <a:xfrm>
            <a:off x="4320596" y="1044170"/>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0" name="Freeform 52">
            <a:extLst>
              <a:ext uri="{FF2B5EF4-FFF2-40B4-BE49-F238E27FC236}">
                <a16:creationId xmlns:a16="http://schemas.microsoft.com/office/drawing/2014/main" id="{86FE5F2E-6048-4154-99AE-0E8E275C8330}"/>
              </a:ext>
            </a:extLst>
          </p:cNvPr>
          <p:cNvSpPr/>
          <p:nvPr/>
        </p:nvSpPr>
        <p:spPr>
          <a:xfrm>
            <a:off x="5169100" y="1044170"/>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1" name="Left-Right Arrow 20">
            <a:extLst>
              <a:ext uri="{FF2B5EF4-FFF2-40B4-BE49-F238E27FC236}">
                <a16:creationId xmlns:a16="http://schemas.microsoft.com/office/drawing/2014/main" id="{8F91CF62-D5E6-406E-BCBC-E0B7DEE0542D}"/>
              </a:ext>
            </a:extLst>
          </p:cNvPr>
          <p:cNvSpPr/>
          <p:nvPr/>
        </p:nvSpPr>
        <p:spPr>
          <a:xfrm rot="13216632">
            <a:off x="5910083" y="2556369"/>
            <a:ext cx="1106424" cy="338328"/>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12" name="Left-Right Arrow 21">
            <a:extLst>
              <a:ext uri="{FF2B5EF4-FFF2-40B4-BE49-F238E27FC236}">
                <a16:creationId xmlns:a16="http://schemas.microsoft.com/office/drawing/2014/main" id="{E75DF16F-A888-40AA-960E-012E41E53C81}"/>
              </a:ext>
            </a:extLst>
          </p:cNvPr>
          <p:cNvSpPr/>
          <p:nvPr/>
        </p:nvSpPr>
        <p:spPr>
          <a:xfrm rot="5400000">
            <a:off x="4635194" y="2683685"/>
            <a:ext cx="979426" cy="336456"/>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13" name="TextBox 12">
            <a:extLst>
              <a:ext uri="{FF2B5EF4-FFF2-40B4-BE49-F238E27FC236}">
                <a16:creationId xmlns:a16="http://schemas.microsoft.com/office/drawing/2014/main" id="{B6D116D4-945B-4A7B-BC03-365B9E30AA8D}"/>
              </a:ext>
            </a:extLst>
          </p:cNvPr>
          <p:cNvSpPr txBox="1"/>
          <p:nvPr/>
        </p:nvSpPr>
        <p:spPr>
          <a:xfrm>
            <a:off x="1551955" y="3520005"/>
            <a:ext cx="1871431"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Left Outer Join</a:t>
            </a:r>
          </a:p>
        </p:txBody>
      </p:sp>
      <p:sp>
        <p:nvSpPr>
          <p:cNvPr id="14" name="TextBox 13">
            <a:extLst>
              <a:ext uri="{FF2B5EF4-FFF2-40B4-BE49-F238E27FC236}">
                <a16:creationId xmlns:a16="http://schemas.microsoft.com/office/drawing/2014/main" id="{B51C689C-9F0F-499C-9569-32FC58C03F8E}"/>
              </a:ext>
            </a:extLst>
          </p:cNvPr>
          <p:cNvSpPr txBox="1"/>
          <p:nvPr/>
        </p:nvSpPr>
        <p:spPr>
          <a:xfrm>
            <a:off x="1551955" y="5188803"/>
            <a:ext cx="2213613"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kumimoji="0" lang="en-US" sz="1600" b="0" i="0" u="none" strike="noStrike" kern="0" cap="none" spc="0" normalizeH="0" baseline="0" noProof="0" dirty="0">
                <a:ln>
                  <a:noFill/>
                </a:ln>
                <a:solidFill>
                  <a:prstClr val="black">
                    <a:lumMod val="50000"/>
                    <a:lumOff val="50000"/>
                  </a:prstClr>
                </a:solidFill>
                <a:effectLst/>
                <a:uLnTx/>
                <a:uFillTx/>
              </a:rPr>
              <a:t>LEFT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p:txBody>
      </p:sp>
      <p:sp>
        <p:nvSpPr>
          <p:cNvPr id="15" name="TextBox 14">
            <a:extLst>
              <a:ext uri="{FF2B5EF4-FFF2-40B4-BE49-F238E27FC236}">
                <a16:creationId xmlns:a16="http://schemas.microsoft.com/office/drawing/2014/main" id="{1674A37E-8A95-4585-A4CD-BA3A02B5040C}"/>
              </a:ext>
            </a:extLst>
          </p:cNvPr>
          <p:cNvSpPr txBox="1"/>
          <p:nvPr/>
        </p:nvSpPr>
        <p:spPr>
          <a:xfrm>
            <a:off x="4295155" y="3514669"/>
            <a:ext cx="1871431"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Right Outer Join</a:t>
            </a:r>
          </a:p>
        </p:txBody>
      </p:sp>
      <p:sp>
        <p:nvSpPr>
          <p:cNvPr id="16" name="TextBox 15">
            <a:extLst>
              <a:ext uri="{FF2B5EF4-FFF2-40B4-BE49-F238E27FC236}">
                <a16:creationId xmlns:a16="http://schemas.microsoft.com/office/drawing/2014/main" id="{1B3B54D4-13E2-490E-9C2E-DBAB8CAF3CAC}"/>
              </a:ext>
            </a:extLst>
          </p:cNvPr>
          <p:cNvSpPr txBox="1"/>
          <p:nvPr/>
        </p:nvSpPr>
        <p:spPr>
          <a:xfrm>
            <a:off x="4295155" y="5188803"/>
            <a:ext cx="2213613"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kumimoji="0" lang="en-US" sz="1600" b="0" i="0" u="none" strike="noStrike" kern="0" cap="none" spc="0" normalizeH="0" baseline="0" noProof="0" dirty="0">
                <a:ln>
                  <a:noFill/>
                </a:ln>
                <a:solidFill>
                  <a:prstClr val="black">
                    <a:lumMod val="50000"/>
                    <a:lumOff val="50000"/>
                  </a:prstClr>
                </a:solidFill>
                <a:effectLst/>
                <a:uLnTx/>
                <a:uFillTx/>
              </a:rPr>
              <a:t>RIGHT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p:txBody>
      </p:sp>
      <p:sp>
        <p:nvSpPr>
          <p:cNvPr id="17" name="TextBox 16">
            <a:extLst>
              <a:ext uri="{FF2B5EF4-FFF2-40B4-BE49-F238E27FC236}">
                <a16:creationId xmlns:a16="http://schemas.microsoft.com/office/drawing/2014/main" id="{816CC8EC-65F8-4507-A87E-D7D9856320C1}"/>
              </a:ext>
            </a:extLst>
          </p:cNvPr>
          <p:cNvSpPr txBox="1"/>
          <p:nvPr/>
        </p:nvSpPr>
        <p:spPr>
          <a:xfrm>
            <a:off x="7099585" y="3514669"/>
            <a:ext cx="1871431" cy="338554"/>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Full Outer Join</a:t>
            </a:r>
          </a:p>
        </p:txBody>
      </p:sp>
      <p:sp>
        <p:nvSpPr>
          <p:cNvPr id="18" name="TextBox 17">
            <a:extLst>
              <a:ext uri="{FF2B5EF4-FFF2-40B4-BE49-F238E27FC236}">
                <a16:creationId xmlns:a16="http://schemas.microsoft.com/office/drawing/2014/main" id="{F6E515BF-0E5F-4B9C-BA3E-4DFD5307982D}"/>
              </a:ext>
            </a:extLst>
          </p:cNvPr>
          <p:cNvSpPr txBox="1"/>
          <p:nvPr/>
        </p:nvSpPr>
        <p:spPr>
          <a:xfrm>
            <a:off x="7332054" y="5188803"/>
            <a:ext cx="1786271" cy="830997"/>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kumimoji="0" lang="en-US" sz="1600" b="0" i="0" u="none" strike="noStrike" kern="0" cap="none" spc="0" normalizeH="0" baseline="0" noProof="0" dirty="0">
                <a:ln>
                  <a:noFill/>
                </a:ln>
                <a:solidFill>
                  <a:prstClr val="black">
                    <a:lumMod val="50000"/>
                    <a:lumOff val="50000"/>
                  </a:prstClr>
                </a:solidFill>
                <a:effectLst/>
                <a:uLnTx/>
                <a:uFillTx/>
              </a:rPr>
              <a:t>FULL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p:txBody>
      </p:sp>
      <p:sp>
        <p:nvSpPr>
          <p:cNvPr id="19" name="Freeform 32">
            <a:extLst>
              <a:ext uri="{FF2B5EF4-FFF2-40B4-BE49-F238E27FC236}">
                <a16:creationId xmlns:a16="http://schemas.microsoft.com/office/drawing/2014/main" id="{FC6AF3AB-CA90-47E8-B4E8-C5D1ABCE760B}"/>
              </a:ext>
            </a:extLst>
          </p:cNvPr>
          <p:cNvSpPr/>
          <p:nvPr/>
        </p:nvSpPr>
        <p:spPr>
          <a:xfrm>
            <a:off x="2193638" y="4065781"/>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0" name="Freeform 33">
            <a:extLst>
              <a:ext uri="{FF2B5EF4-FFF2-40B4-BE49-F238E27FC236}">
                <a16:creationId xmlns:a16="http://schemas.microsoft.com/office/drawing/2014/main" id="{0B5651F4-7AE3-4DD9-AB18-C9A75412D353}"/>
              </a:ext>
            </a:extLst>
          </p:cNvPr>
          <p:cNvSpPr/>
          <p:nvPr/>
        </p:nvSpPr>
        <p:spPr>
          <a:xfrm>
            <a:off x="1628155" y="3991195"/>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1" name="Freeform 36">
            <a:extLst>
              <a:ext uri="{FF2B5EF4-FFF2-40B4-BE49-F238E27FC236}">
                <a16:creationId xmlns:a16="http://schemas.microsoft.com/office/drawing/2014/main" id="{5A9608C9-B31D-4876-9116-8224402F0F63}"/>
              </a:ext>
            </a:extLst>
          </p:cNvPr>
          <p:cNvSpPr/>
          <p:nvPr/>
        </p:nvSpPr>
        <p:spPr>
          <a:xfrm>
            <a:off x="4509874" y="4065781"/>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2" name="Freeform 37">
            <a:extLst>
              <a:ext uri="{FF2B5EF4-FFF2-40B4-BE49-F238E27FC236}">
                <a16:creationId xmlns:a16="http://schemas.microsoft.com/office/drawing/2014/main" id="{9E8038A3-EF7E-48E1-8E91-2203B821309A}"/>
              </a:ext>
            </a:extLst>
          </p:cNvPr>
          <p:cNvSpPr/>
          <p:nvPr/>
        </p:nvSpPr>
        <p:spPr>
          <a:xfrm>
            <a:off x="4792895" y="3991195"/>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3" name="Freeform 38">
            <a:extLst>
              <a:ext uri="{FF2B5EF4-FFF2-40B4-BE49-F238E27FC236}">
                <a16:creationId xmlns:a16="http://schemas.microsoft.com/office/drawing/2014/main" id="{826668A9-7964-4098-9DBA-6339E84520C0}"/>
              </a:ext>
            </a:extLst>
          </p:cNvPr>
          <p:cNvSpPr/>
          <p:nvPr/>
        </p:nvSpPr>
        <p:spPr>
          <a:xfrm>
            <a:off x="7729269" y="4065781"/>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4" name="Freeform 41">
            <a:extLst>
              <a:ext uri="{FF2B5EF4-FFF2-40B4-BE49-F238E27FC236}">
                <a16:creationId xmlns:a16="http://schemas.microsoft.com/office/drawing/2014/main" id="{0375C6D5-6956-4A2E-A2FD-353108FB16EC}"/>
              </a:ext>
            </a:extLst>
          </p:cNvPr>
          <p:cNvSpPr/>
          <p:nvPr/>
        </p:nvSpPr>
        <p:spPr>
          <a:xfrm>
            <a:off x="7163786" y="3991195"/>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5" name="Freeform 42">
            <a:extLst>
              <a:ext uri="{FF2B5EF4-FFF2-40B4-BE49-F238E27FC236}">
                <a16:creationId xmlns:a16="http://schemas.microsoft.com/office/drawing/2014/main" id="{37D2EBBD-B1A2-43F8-9157-F9F79F9FABAD}"/>
              </a:ext>
            </a:extLst>
          </p:cNvPr>
          <p:cNvSpPr/>
          <p:nvPr/>
        </p:nvSpPr>
        <p:spPr>
          <a:xfrm>
            <a:off x="8012290" y="3991195"/>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Tree>
    <p:extLst>
      <p:ext uri="{BB962C8B-B14F-4D97-AF65-F5344CB8AC3E}">
        <p14:creationId xmlns:p14="http://schemas.microsoft.com/office/powerpoint/2010/main" val="17470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xit" presetSubtype="0" fill="hold" grpId="1" nodeType="withEffect">
                                  <p:stCondLst>
                                    <p:cond delay="0"/>
                                  </p:stCondLst>
                                  <p:childTnLst>
                                    <p:set>
                                      <p:cBhvr>
                                        <p:cTn id="26" dur="1" fill="hold">
                                          <p:stCondLst>
                                            <p:cond delay="0"/>
                                          </p:stCondLst>
                                        </p:cTn>
                                        <p:tgtEl>
                                          <p:spTgt spid="4"/>
                                        </p:tgtEl>
                                        <p:attrNameLst>
                                          <p:attrName>style.visibility</p:attrName>
                                        </p:attrNameLst>
                                      </p:cBhvr>
                                      <p:to>
                                        <p:strVal val="hidden"/>
                                      </p:to>
                                    </p:set>
                                  </p:childTnLst>
                                </p:cTn>
                              </p:par>
                              <p:par>
                                <p:cTn id="27" presetID="1" presetClass="exit" presetSubtype="0" fill="hold" grpId="1" nodeType="withEffect">
                                  <p:stCondLst>
                                    <p:cond delay="0"/>
                                  </p:stCondLst>
                                  <p:childTnLst>
                                    <p:set>
                                      <p:cBhvr>
                                        <p:cTn id="28" dur="1" fill="hold">
                                          <p:stCondLst>
                                            <p:cond delay="0"/>
                                          </p:stCondLst>
                                        </p:cTn>
                                        <p:tgtEl>
                                          <p:spTgt spid="5"/>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6"/>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8" grpId="0" animBg="1"/>
      <p:bldP spid="9" grpId="0" animBg="1"/>
      <p:bldP spid="10" grpId="0" animBg="1"/>
      <p:bldP spid="11" grpId="0" animBg="1"/>
      <p:bldP spid="12" grpId="0" animBg="1"/>
      <p:bldP spid="13" grpId="0"/>
      <p:bldP spid="14" grpId="0"/>
      <p:bldP spid="15" grpId="0"/>
      <p:bldP spid="16" grpId="0"/>
      <p:bldP spid="17" grpId="0"/>
      <p:bldP spid="18" grpId="0"/>
      <p:bldP spid="19" grpId="0" animBg="1"/>
      <p:bldP spid="20" grpId="0" animBg="1"/>
      <p:bldP spid="21" grpId="0" animBg="1"/>
      <p:bldP spid="22" grpId="0" animBg="1"/>
      <p:bldP spid="23" grpId="0" animBg="1"/>
      <p:bldP spid="24"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gradFill flip="none" rotWithShape="1">
                  <a:gsLst>
                    <a:gs pos="10000">
                      <a:schemeClr val="accent6">
                        <a:lumMod val="50000"/>
                      </a:schemeClr>
                    </a:gs>
                    <a:gs pos="100000">
                      <a:schemeClr val="accent6"/>
                    </a:gs>
                  </a:gsLst>
                  <a:lin ang="0" scaled="1"/>
                  <a:tileRect/>
                </a:gradFill>
              </a:rPr>
              <a:t>Group by </a:t>
            </a:r>
          </a:p>
        </p:txBody>
      </p:sp>
      <p:sp>
        <p:nvSpPr>
          <p:cNvPr id="5" name="Text Placeholder 4"/>
          <p:cNvSpPr>
            <a:spLocks noGrp="1"/>
          </p:cNvSpPr>
          <p:nvPr>
            <p:ph type="body" idx="1"/>
          </p:nvPr>
        </p:nvSpPr>
        <p:spPr/>
        <p:txBody>
          <a:bodyPr/>
          <a:lstStyle/>
          <a:p>
            <a:r>
              <a:rPr lang="en-US" dirty="0"/>
              <a:t>Section - 1</a:t>
            </a:r>
          </a:p>
          <a:p>
            <a:endParaRPr lang="en-US" dirty="0"/>
          </a:p>
        </p:txBody>
      </p:sp>
    </p:spTree>
    <p:extLst>
      <p:ext uri="{BB962C8B-B14F-4D97-AF65-F5344CB8AC3E}">
        <p14:creationId xmlns:p14="http://schemas.microsoft.com/office/powerpoint/2010/main" val="9714375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Join Examples(Cont..)</a:t>
            </a:r>
            <a:endParaRPr lang="en-US" dirty="0"/>
          </a:p>
        </p:txBody>
      </p:sp>
      <p:sp>
        <p:nvSpPr>
          <p:cNvPr id="3" name="Content Placeholder 2"/>
          <p:cNvSpPr>
            <a:spLocks noGrp="1"/>
          </p:cNvSpPr>
          <p:nvPr>
            <p:ph idx="1"/>
          </p:nvPr>
        </p:nvSpPr>
        <p:spPr/>
        <p:txBody>
          <a:bodyPr/>
          <a:lstStyle/>
          <a:p>
            <a:endParaRPr lang="en-US"/>
          </a:p>
        </p:txBody>
      </p:sp>
      <p:sp>
        <p:nvSpPr>
          <p:cNvPr id="4" name="Oval 3">
            <a:extLst>
              <a:ext uri="{FF2B5EF4-FFF2-40B4-BE49-F238E27FC236}">
                <a16:creationId xmlns:a16="http://schemas.microsoft.com/office/drawing/2014/main" id="{89F3EAE5-839D-4A12-9A84-00A167A18158}"/>
              </a:ext>
            </a:extLst>
          </p:cNvPr>
          <p:cNvSpPr/>
          <p:nvPr/>
        </p:nvSpPr>
        <p:spPr>
          <a:xfrm>
            <a:off x="717875" y="1072981"/>
            <a:ext cx="1144800" cy="1011600"/>
          </a:xfrm>
          <a:prstGeom prst="ellipse">
            <a:avLst/>
          </a:pr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Calibri"/>
                <a:ea typeface="+mn-ea"/>
                <a:cs typeface="+mn-cs"/>
              </a:rPr>
              <a:t>Table1</a:t>
            </a:r>
          </a:p>
        </p:txBody>
      </p:sp>
      <p:sp>
        <p:nvSpPr>
          <p:cNvPr id="5" name="Oval 4">
            <a:extLst>
              <a:ext uri="{FF2B5EF4-FFF2-40B4-BE49-F238E27FC236}">
                <a16:creationId xmlns:a16="http://schemas.microsoft.com/office/drawing/2014/main" id="{7FC747D3-F9F0-4B58-8A06-E1587139E017}"/>
              </a:ext>
            </a:extLst>
          </p:cNvPr>
          <p:cNvSpPr/>
          <p:nvPr/>
        </p:nvSpPr>
        <p:spPr>
          <a:xfrm>
            <a:off x="1966678" y="1044169"/>
            <a:ext cx="1144800" cy="1011600"/>
          </a:xfrm>
          <a:prstGeom prst="ellipse">
            <a:avLst/>
          </a:pr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00"/>
                </a:solidFill>
                <a:effectLst/>
                <a:uLnTx/>
                <a:uFillTx/>
                <a:latin typeface="Calibri"/>
                <a:ea typeface="+mn-ea"/>
                <a:cs typeface="+mn-cs"/>
              </a:rPr>
              <a:t>Table2</a:t>
            </a:r>
          </a:p>
        </p:txBody>
      </p:sp>
      <p:sp>
        <p:nvSpPr>
          <p:cNvPr id="6" name="Right Arrow 39">
            <a:extLst>
              <a:ext uri="{FF2B5EF4-FFF2-40B4-BE49-F238E27FC236}">
                <a16:creationId xmlns:a16="http://schemas.microsoft.com/office/drawing/2014/main" id="{3D6F35F1-6532-412E-8D3E-F1711C06AE77}"/>
              </a:ext>
            </a:extLst>
          </p:cNvPr>
          <p:cNvSpPr/>
          <p:nvPr/>
        </p:nvSpPr>
        <p:spPr>
          <a:xfrm>
            <a:off x="3313801" y="1371600"/>
            <a:ext cx="429504" cy="283020"/>
          </a:xfrm>
          <a:prstGeom prs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7" name="Left-Right Arrow 40">
            <a:extLst>
              <a:ext uri="{FF2B5EF4-FFF2-40B4-BE49-F238E27FC236}">
                <a16:creationId xmlns:a16="http://schemas.microsoft.com/office/drawing/2014/main" id="{D842B0B8-2DC7-404A-93D3-FA680826DDE2}"/>
              </a:ext>
            </a:extLst>
          </p:cNvPr>
          <p:cNvSpPr/>
          <p:nvPr/>
        </p:nvSpPr>
        <p:spPr>
          <a:xfrm rot="8394108">
            <a:off x="3002368" y="2561523"/>
            <a:ext cx="1109793" cy="338328"/>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8" name="Freeform 54">
            <a:extLst>
              <a:ext uri="{FF2B5EF4-FFF2-40B4-BE49-F238E27FC236}">
                <a16:creationId xmlns:a16="http://schemas.microsoft.com/office/drawing/2014/main" id="{157891F3-2189-4734-9DE3-E31577463692}"/>
              </a:ext>
            </a:extLst>
          </p:cNvPr>
          <p:cNvSpPr/>
          <p:nvPr/>
        </p:nvSpPr>
        <p:spPr>
          <a:xfrm>
            <a:off x="4715229" y="1118756"/>
            <a:ext cx="565485" cy="924250"/>
          </a:xfrm>
          <a:custGeom>
            <a:avLst/>
            <a:gdLst>
              <a:gd name="connsiteX0" fmla="*/ 283022 w 565485"/>
              <a:gd name="connsiteY0" fmla="*/ 0 h 924250"/>
              <a:gd name="connsiteX1" fmla="*/ 316168 w 565485"/>
              <a:gd name="connsiteY1" fmla="*/ 17076 h 924250"/>
              <a:gd name="connsiteX2" fmla="*/ 565485 w 565485"/>
              <a:gd name="connsiteY2" fmla="*/ 462125 h 924250"/>
              <a:gd name="connsiteX3" fmla="*/ 316168 w 565485"/>
              <a:gd name="connsiteY3" fmla="*/ 907174 h 924250"/>
              <a:gd name="connsiteX4" fmla="*/ 283022 w 565485"/>
              <a:gd name="connsiteY4" fmla="*/ 924250 h 924250"/>
              <a:gd name="connsiteX5" fmla="*/ 249809 w 565485"/>
              <a:gd name="connsiteY5" fmla="*/ 907174 h 924250"/>
              <a:gd name="connsiteX6" fmla="*/ 0 w 565485"/>
              <a:gd name="connsiteY6" fmla="*/ 462125 h 924250"/>
              <a:gd name="connsiteX7" fmla="*/ 249809 w 565485"/>
              <a:gd name="connsiteY7" fmla="*/ 17076 h 924250"/>
              <a:gd name="connsiteX8" fmla="*/ 283022 w 565485"/>
              <a:gd name="connsiteY8" fmla="*/ 0 h 924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5485" h="924250">
                <a:moveTo>
                  <a:pt x="283022" y="0"/>
                </a:moveTo>
                <a:lnTo>
                  <a:pt x="316168" y="17076"/>
                </a:lnTo>
                <a:cubicBezTo>
                  <a:pt x="466588" y="113527"/>
                  <a:pt x="565485" y="276865"/>
                  <a:pt x="565485" y="462125"/>
                </a:cubicBezTo>
                <a:cubicBezTo>
                  <a:pt x="565485" y="647386"/>
                  <a:pt x="466588" y="810723"/>
                  <a:pt x="316168" y="907174"/>
                </a:cubicBezTo>
                <a:lnTo>
                  <a:pt x="283022" y="924250"/>
                </a:lnTo>
                <a:lnTo>
                  <a:pt x="249809" y="907174"/>
                </a:lnTo>
                <a:cubicBezTo>
                  <a:pt x="99092" y="810723"/>
                  <a:pt x="0" y="647386"/>
                  <a:pt x="0" y="462125"/>
                </a:cubicBezTo>
                <a:cubicBezTo>
                  <a:pt x="0" y="276865"/>
                  <a:pt x="99092" y="113527"/>
                  <a:pt x="249809" y="17076"/>
                </a:cubicBezTo>
                <a:lnTo>
                  <a:pt x="283022" y="0"/>
                </a:lnTo>
                <a:close/>
              </a:path>
            </a:pathLst>
          </a:custGeom>
          <a:solidFill>
            <a:srgbClr val="FFC000"/>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9" name="Freeform 53">
            <a:extLst>
              <a:ext uri="{FF2B5EF4-FFF2-40B4-BE49-F238E27FC236}">
                <a16:creationId xmlns:a16="http://schemas.microsoft.com/office/drawing/2014/main" id="{E5185A54-6C65-4077-9800-6A3F2BD95F36}"/>
              </a:ext>
            </a:extLst>
          </p:cNvPr>
          <p:cNvSpPr/>
          <p:nvPr/>
        </p:nvSpPr>
        <p:spPr>
          <a:xfrm>
            <a:off x="4149746" y="1044170"/>
            <a:ext cx="848505" cy="1073422"/>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0" name="Freeform 52">
            <a:extLst>
              <a:ext uri="{FF2B5EF4-FFF2-40B4-BE49-F238E27FC236}">
                <a16:creationId xmlns:a16="http://schemas.microsoft.com/office/drawing/2014/main" id="{843A5673-273C-4667-855B-97A40E894516}"/>
              </a:ext>
            </a:extLst>
          </p:cNvPr>
          <p:cNvSpPr/>
          <p:nvPr/>
        </p:nvSpPr>
        <p:spPr>
          <a:xfrm>
            <a:off x="4998250" y="1044170"/>
            <a:ext cx="850182" cy="1073422"/>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1" name="Left-Right Arrow 20">
            <a:extLst>
              <a:ext uri="{FF2B5EF4-FFF2-40B4-BE49-F238E27FC236}">
                <a16:creationId xmlns:a16="http://schemas.microsoft.com/office/drawing/2014/main" id="{27C8B11B-E451-4FFB-843F-37BC0CFF7FFD}"/>
              </a:ext>
            </a:extLst>
          </p:cNvPr>
          <p:cNvSpPr/>
          <p:nvPr/>
        </p:nvSpPr>
        <p:spPr>
          <a:xfrm rot="13216632">
            <a:off x="5739233" y="2556369"/>
            <a:ext cx="1106424" cy="338328"/>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12" name="Left-Right Arrow 21">
            <a:extLst>
              <a:ext uri="{FF2B5EF4-FFF2-40B4-BE49-F238E27FC236}">
                <a16:creationId xmlns:a16="http://schemas.microsoft.com/office/drawing/2014/main" id="{B0BD0BCC-814D-4DDC-9EAA-7AC2907E34E5}"/>
              </a:ext>
            </a:extLst>
          </p:cNvPr>
          <p:cNvSpPr/>
          <p:nvPr/>
        </p:nvSpPr>
        <p:spPr>
          <a:xfrm rot="5400000">
            <a:off x="4464344" y="2683685"/>
            <a:ext cx="979426" cy="336456"/>
          </a:xfrm>
          <a:prstGeom prst="leftRightArrow">
            <a:avLst/>
          </a:prstGeom>
          <a:gradFill rotWithShape="1">
            <a:gsLst>
              <a:gs pos="0">
                <a:srgbClr val="4F81BD">
                  <a:shade val="51000"/>
                  <a:satMod val="130000"/>
                </a:srgbClr>
              </a:gs>
              <a:gs pos="80000">
                <a:srgbClr val="4F81BD">
                  <a:shade val="93000"/>
                  <a:satMod val="130000"/>
                </a:srgbClr>
              </a:gs>
              <a:gs pos="100000">
                <a:srgbClr val="4F81BD">
                  <a:shade val="94000"/>
                  <a:satMod val="135000"/>
                </a:srgb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99"/>
              </a:solidFill>
              <a:effectLst/>
              <a:uLnTx/>
              <a:uFillTx/>
              <a:latin typeface="Calibri"/>
              <a:ea typeface="+mn-ea"/>
              <a:cs typeface="+mn-cs"/>
            </a:endParaRPr>
          </a:p>
        </p:txBody>
      </p:sp>
      <p:sp>
        <p:nvSpPr>
          <p:cNvPr id="13" name="TextBox 12">
            <a:extLst>
              <a:ext uri="{FF2B5EF4-FFF2-40B4-BE49-F238E27FC236}">
                <a16:creationId xmlns:a16="http://schemas.microsoft.com/office/drawing/2014/main" id="{32252407-D670-4CBF-924F-0908F0A91E6E}"/>
              </a:ext>
            </a:extLst>
          </p:cNvPr>
          <p:cNvSpPr txBox="1"/>
          <p:nvPr/>
        </p:nvSpPr>
        <p:spPr>
          <a:xfrm>
            <a:off x="1381105" y="3338810"/>
            <a:ext cx="1871431"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Unmatched Rows From Left Table</a:t>
            </a:r>
          </a:p>
        </p:txBody>
      </p:sp>
      <p:sp>
        <p:nvSpPr>
          <p:cNvPr id="14" name="Freeform 23">
            <a:extLst>
              <a:ext uri="{FF2B5EF4-FFF2-40B4-BE49-F238E27FC236}">
                <a16:creationId xmlns:a16="http://schemas.microsoft.com/office/drawing/2014/main" id="{C59ECBEA-6A3A-4F37-AF50-5A7672A5F41C}"/>
              </a:ext>
            </a:extLst>
          </p:cNvPr>
          <p:cNvSpPr/>
          <p:nvPr/>
        </p:nvSpPr>
        <p:spPr>
          <a:xfrm>
            <a:off x="1747077" y="3923585"/>
            <a:ext cx="667260" cy="890171"/>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5" name="TextBox 14">
            <a:extLst>
              <a:ext uri="{FF2B5EF4-FFF2-40B4-BE49-F238E27FC236}">
                <a16:creationId xmlns:a16="http://schemas.microsoft.com/office/drawing/2014/main" id="{77C1F31B-4797-4EE7-8CD9-069755AD917A}"/>
              </a:ext>
            </a:extLst>
          </p:cNvPr>
          <p:cNvSpPr txBox="1"/>
          <p:nvPr/>
        </p:nvSpPr>
        <p:spPr>
          <a:xfrm>
            <a:off x="1381105" y="5007608"/>
            <a:ext cx="2213613" cy="1077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kumimoji="0" lang="en-US" sz="1600" b="0" i="0" u="none" strike="noStrike" kern="0" cap="none" spc="0" normalizeH="0" baseline="0" noProof="0" dirty="0">
                <a:ln>
                  <a:noFill/>
                </a:ln>
                <a:solidFill>
                  <a:prstClr val="black">
                    <a:lumMod val="50000"/>
                    <a:lumOff val="50000"/>
                  </a:prstClr>
                </a:solidFill>
                <a:effectLst/>
                <a:uLnTx/>
                <a:uFillTx/>
              </a:rPr>
              <a:t>LEFT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Where T2.Id2 IS NULL</a:t>
            </a:r>
          </a:p>
        </p:txBody>
      </p:sp>
      <p:sp>
        <p:nvSpPr>
          <p:cNvPr id="16" name="TextBox 15">
            <a:extLst>
              <a:ext uri="{FF2B5EF4-FFF2-40B4-BE49-F238E27FC236}">
                <a16:creationId xmlns:a16="http://schemas.microsoft.com/office/drawing/2014/main" id="{DEF0BEAA-F679-4B93-B20D-B15A995A0238}"/>
              </a:ext>
            </a:extLst>
          </p:cNvPr>
          <p:cNvSpPr txBox="1"/>
          <p:nvPr/>
        </p:nvSpPr>
        <p:spPr>
          <a:xfrm>
            <a:off x="4124305" y="3333474"/>
            <a:ext cx="1871431"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Unmatched Rows From Right Table</a:t>
            </a:r>
          </a:p>
        </p:txBody>
      </p:sp>
      <p:sp>
        <p:nvSpPr>
          <p:cNvPr id="17" name="Freeform 26">
            <a:extLst>
              <a:ext uri="{FF2B5EF4-FFF2-40B4-BE49-F238E27FC236}">
                <a16:creationId xmlns:a16="http://schemas.microsoft.com/office/drawing/2014/main" id="{F6B077E5-1212-4064-BC92-AE21309575E0}"/>
              </a:ext>
            </a:extLst>
          </p:cNvPr>
          <p:cNvSpPr/>
          <p:nvPr/>
        </p:nvSpPr>
        <p:spPr>
          <a:xfrm>
            <a:off x="4626132" y="3930021"/>
            <a:ext cx="667512" cy="886968"/>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18" name="TextBox 17">
            <a:extLst>
              <a:ext uri="{FF2B5EF4-FFF2-40B4-BE49-F238E27FC236}">
                <a16:creationId xmlns:a16="http://schemas.microsoft.com/office/drawing/2014/main" id="{2D193E8E-AC2F-4112-B9BA-37B2AA5B6E26}"/>
              </a:ext>
            </a:extLst>
          </p:cNvPr>
          <p:cNvSpPr txBox="1"/>
          <p:nvPr/>
        </p:nvSpPr>
        <p:spPr>
          <a:xfrm>
            <a:off x="4124305" y="5007608"/>
            <a:ext cx="2213613" cy="1077218"/>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lang="en-US" sz="1600" kern="0" dirty="0">
                <a:solidFill>
                  <a:prstClr val="black">
                    <a:lumMod val="50000"/>
                    <a:lumOff val="50000"/>
                  </a:prstClr>
                </a:solidFill>
              </a:rPr>
              <a:t>RIGHT</a:t>
            </a:r>
            <a:r>
              <a:rPr kumimoji="0" lang="en-US" sz="1600" b="0" i="0" u="none" strike="noStrike" kern="0" cap="none" spc="0" normalizeH="0" baseline="0" noProof="0" dirty="0">
                <a:ln>
                  <a:noFill/>
                </a:ln>
                <a:solidFill>
                  <a:prstClr val="black">
                    <a:lumMod val="50000"/>
                    <a:lumOff val="50000"/>
                  </a:prstClr>
                </a:solidFill>
                <a:effectLst/>
                <a:uLnTx/>
                <a:uFillTx/>
              </a:rPr>
              <a:t>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Where T1.Id1 IS NULL</a:t>
            </a:r>
          </a:p>
        </p:txBody>
      </p:sp>
      <p:sp>
        <p:nvSpPr>
          <p:cNvPr id="19" name="TextBox 18">
            <a:extLst>
              <a:ext uri="{FF2B5EF4-FFF2-40B4-BE49-F238E27FC236}">
                <a16:creationId xmlns:a16="http://schemas.microsoft.com/office/drawing/2014/main" id="{EBA8F01D-257C-429A-90BB-0E39A1E6A208}"/>
              </a:ext>
            </a:extLst>
          </p:cNvPr>
          <p:cNvSpPr txBox="1"/>
          <p:nvPr/>
        </p:nvSpPr>
        <p:spPr>
          <a:xfrm>
            <a:off x="6928735" y="3333474"/>
            <a:ext cx="2484520" cy="58477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Unmatched Rows From Left and Right Table</a:t>
            </a:r>
          </a:p>
        </p:txBody>
      </p:sp>
      <p:sp>
        <p:nvSpPr>
          <p:cNvPr id="20" name="Freeform 29">
            <a:extLst>
              <a:ext uri="{FF2B5EF4-FFF2-40B4-BE49-F238E27FC236}">
                <a16:creationId xmlns:a16="http://schemas.microsoft.com/office/drawing/2014/main" id="{409EACCA-3EA3-4040-91DD-88D80F5AA9D9}"/>
              </a:ext>
            </a:extLst>
          </p:cNvPr>
          <p:cNvSpPr/>
          <p:nvPr/>
        </p:nvSpPr>
        <p:spPr>
          <a:xfrm>
            <a:off x="7222979" y="3930021"/>
            <a:ext cx="667512" cy="886968"/>
          </a:xfrm>
          <a:custGeom>
            <a:avLst/>
            <a:gdLst>
              <a:gd name="connsiteX0" fmla="*/ 565484 w 848505"/>
              <a:gd name="connsiteY0" fmla="*/ 0 h 1073422"/>
              <a:gd name="connsiteX1" fmla="*/ 785596 w 848505"/>
              <a:gd name="connsiteY1" fmla="*/ 42177 h 1073422"/>
              <a:gd name="connsiteX2" fmla="*/ 848505 w 848505"/>
              <a:gd name="connsiteY2" fmla="*/ 74586 h 1073422"/>
              <a:gd name="connsiteX3" fmla="*/ 815292 w 848505"/>
              <a:gd name="connsiteY3" fmla="*/ 91662 h 1073422"/>
              <a:gd name="connsiteX4" fmla="*/ 565483 w 848505"/>
              <a:gd name="connsiteY4" fmla="*/ 536711 h 1073422"/>
              <a:gd name="connsiteX5" fmla="*/ 815292 w 848505"/>
              <a:gd name="connsiteY5" fmla="*/ 981760 h 1073422"/>
              <a:gd name="connsiteX6" fmla="*/ 848505 w 848505"/>
              <a:gd name="connsiteY6" fmla="*/ 998836 h 1073422"/>
              <a:gd name="connsiteX7" fmla="*/ 785596 w 848505"/>
              <a:gd name="connsiteY7" fmla="*/ 1031245 h 1073422"/>
              <a:gd name="connsiteX8" fmla="*/ 565484 w 848505"/>
              <a:gd name="connsiteY8" fmla="*/ 1073422 h 1073422"/>
              <a:gd name="connsiteX9" fmla="*/ 0 w 848505"/>
              <a:gd name="connsiteY9" fmla="*/ 536711 h 1073422"/>
              <a:gd name="connsiteX10" fmla="*/ 565484 w 848505"/>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8505" h="1073422">
                <a:moveTo>
                  <a:pt x="565484" y="0"/>
                </a:moveTo>
                <a:cubicBezTo>
                  <a:pt x="643561" y="0"/>
                  <a:pt x="717942" y="15019"/>
                  <a:pt x="785596" y="42177"/>
                </a:cubicBezTo>
                <a:lnTo>
                  <a:pt x="848505" y="74586"/>
                </a:lnTo>
                <a:lnTo>
                  <a:pt x="815292" y="91662"/>
                </a:lnTo>
                <a:cubicBezTo>
                  <a:pt x="664575" y="188113"/>
                  <a:pt x="565483" y="351451"/>
                  <a:pt x="565483" y="536711"/>
                </a:cubicBezTo>
                <a:cubicBezTo>
                  <a:pt x="565483" y="721972"/>
                  <a:pt x="664575" y="885309"/>
                  <a:pt x="815292" y="981760"/>
                </a:cubicBezTo>
                <a:lnTo>
                  <a:pt x="848505" y="998836"/>
                </a:lnTo>
                <a:lnTo>
                  <a:pt x="785596" y="1031245"/>
                </a:lnTo>
                <a:cubicBezTo>
                  <a:pt x="717942" y="1058404"/>
                  <a:pt x="643561" y="1073422"/>
                  <a:pt x="565484" y="1073422"/>
                </a:cubicBezTo>
                <a:cubicBezTo>
                  <a:pt x="253176" y="1073422"/>
                  <a:pt x="0" y="833128"/>
                  <a:pt x="0" y="536711"/>
                </a:cubicBezTo>
                <a:cubicBezTo>
                  <a:pt x="0" y="240294"/>
                  <a:pt x="253176" y="0"/>
                  <a:pt x="565484" y="0"/>
                </a:cubicBezTo>
                <a:close/>
              </a:path>
            </a:pathLst>
          </a:custGeom>
          <a:solidFill>
            <a:srgbClr val="C0504D"/>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1" name="Freeform 30">
            <a:extLst>
              <a:ext uri="{FF2B5EF4-FFF2-40B4-BE49-F238E27FC236}">
                <a16:creationId xmlns:a16="http://schemas.microsoft.com/office/drawing/2014/main" id="{66DBF8DA-1726-43C0-8F0E-2C64F9B1A6FE}"/>
              </a:ext>
            </a:extLst>
          </p:cNvPr>
          <p:cNvSpPr/>
          <p:nvPr/>
        </p:nvSpPr>
        <p:spPr>
          <a:xfrm>
            <a:off x="7890491" y="3930021"/>
            <a:ext cx="667512" cy="886968"/>
          </a:xfrm>
          <a:custGeom>
            <a:avLst/>
            <a:gdLst>
              <a:gd name="connsiteX0" fmla="*/ 283580 w 850182"/>
              <a:gd name="connsiteY0" fmla="*/ 0 h 1073422"/>
              <a:gd name="connsiteX1" fmla="*/ 850182 w 850182"/>
              <a:gd name="connsiteY1" fmla="*/ 536711 h 1073422"/>
              <a:gd name="connsiteX2" fmla="*/ 283580 w 850182"/>
              <a:gd name="connsiteY2" fmla="*/ 1073422 h 1073422"/>
              <a:gd name="connsiteX3" fmla="*/ 63033 w 850182"/>
              <a:gd name="connsiteY3" fmla="*/ 1031245 h 1073422"/>
              <a:gd name="connsiteX4" fmla="*/ 0 w 850182"/>
              <a:gd name="connsiteY4" fmla="*/ 998836 h 1073422"/>
              <a:gd name="connsiteX5" fmla="*/ 33146 w 850182"/>
              <a:gd name="connsiteY5" fmla="*/ 981760 h 1073422"/>
              <a:gd name="connsiteX6" fmla="*/ 282463 w 850182"/>
              <a:gd name="connsiteY6" fmla="*/ 536711 h 1073422"/>
              <a:gd name="connsiteX7" fmla="*/ 33146 w 850182"/>
              <a:gd name="connsiteY7" fmla="*/ 91662 h 1073422"/>
              <a:gd name="connsiteX8" fmla="*/ 0 w 850182"/>
              <a:gd name="connsiteY8" fmla="*/ 74586 h 1073422"/>
              <a:gd name="connsiteX9" fmla="*/ 63033 w 850182"/>
              <a:gd name="connsiteY9" fmla="*/ 42177 h 1073422"/>
              <a:gd name="connsiteX10" fmla="*/ 283580 w 850182"/>
              <a:gd name="connsiteY10" fmla="*/ 0 h 1073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50182" h="1073422">
                <a:moveTo>
                  <a:pt x="283580" y="0"/>
                </a:moveTo>
                <a:cubicBezTo>
                  <a:pt x="596506" y="0"/>
                  <a:pt x="850182" y="240294"/>
                  <a:pt x="850182" y="536711"/>
                </a:cubicBezTo>
                <a:cubicBezTo>
                  <a:pt x="850182" y="833128"/>
                  <a:pt x="596506" y="1073422"/>
                  <a:pt x="283580" y="1073422"/>
                </a:cubicBezTo>
                <a:cubicBezTo>
                  <a:pt x="205349" y="1073422"/>
                  <a:pt x="130820" y="1058404"/>
                  <a:pt x="63033" y="1031245"/>
                </a:cubicBezTo>
                <a:lnTo>
                  <a:pt x="0" y="998836"/>
                </a:lnTo>
                <a:lnTo>
                  <a:pt x="33146" y="981760"/>
                </a:lnTo>
                <a:cubicBezTo>
                  <a:pt x="183566" y="885309"/>
                  <a:pt x="282463" y="721972"/>
                  <a:pt x="282463" y="536711"/>
                </a:cubicBezTo>
                <a:cubicBezTo>
                  <a:pt x="282463" y="351451"/>
                  <a:pt x="183566" y="188113"/>
                  <a:pt x="33146" y="91662"/>
                </a:cubicBezTo>
                <a:lnTo>
                  <a:pt x="0" y="74586"/>
                </a:lnTo>
                <a:lnTo>
                  <a:pt x="63033" y="42177"/>
                </a:lnTo>
                <a:cubicBezTo>
                  <a:pt x="130820" y="15019"/>
                  <a:pt x="205349" y="0"/>
                  <a:pt x="283580" y="0"/>
                </a:cubicBezTo>
                <a:close/>
              </a:path>
            </a:pathLst>
          </a:custGeom>
          <a:solidFill>
            <a:srgbClr val="9BBB59">
              <a:lumMod val="75000"/>
            </a:srgb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FFF00"/>
              </a:solidFill>
              <a:effectLst/>
              <a:uLnTx/>
              <a:uFillTx/>
              <a:latin typeface="Calibri"/>
              <a:ea typeface="+mn-ea"/>
              <a:cs typeface="+mn-cs"/>
            </a:endParaRPr>
          </a:p>
        </p:txBody>
      </p:sp>
      <p:sp>
        <p:nvSpPr>
          <p:cNvPr id="22" name="TextBox 21">
            <a:extLst>
              <a:ext uri="{FF2B5EF4-FFF2-40B4-BE49-F238E27FC236}">
                <a16:creationId xmlns:a16="http://schemas.microsoft.com/office/drawing/2014/main" id="{7EF4C097-8C97-4584-90A0-A1D17C2169E4}"/>
              </a:ext>
            </a:extLst>
          </p:cNvPr>
          <p:cNvSpPr txBox="1"/>
          <p:nvPr/>
        </p:nvSpPr>
        <p:spPr>
          <a:xfrm>
            <a:off x="7161204" y="5007608"/>
            <a:ext cx="2213613" cy="1323439"/>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Select * From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T1 </a:t>
            </a:r>
            <a:r>
              <a:rPr kumimoji="0" lang="en-US" sz="1600" b="0" i="0" u="none" strike="noStrike" kern="0" cap="none" spc="0" normalizeH="0" baseline="0" noProof="0" dirty="0">
                <a:ln>
                  <a:noFill/>
                </a:ln>
                <a:solidFill>
                  <a:prstClr val="black">
                    <a:lumMod val="50000"/>
                    <a:lumOff val="50000"/>
                  </a:prstClr>
                </a:solidFill>
                <a:effectLst/>
                <a:uLnTx/>
                <a:uFillTx/>
              </a:rPr>
              <a:t>FULL JOIN </a:t>
            </a:r>
            <a:r>
              <a:rPr kumimoji="0" lang="en-US" sz="1600" b="0" i="0" u="none" strike="noStrike" kern="0" cap="none" spc="0" normalizeH="0" baseline="0" noProof="0" dirty="0">
                <a:ln>
                  <a:noFill/>
                </a:ln>
                <a:solidFill>
                  <a:prstClr val="black"/>
                </a:solidFill>
                <a:effectLst/>
                <a:uLnTx/>
                <a:uFillTx/>
              </a:rPr>
              <a:t>T2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ON T1.Id1=T2.Id2</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solidFill>
                <a:effectLst/>
                <a:uLnTx/>
                <a:uFillTx/>
              </a:rPr>
              <a:t>Where T1.Id1 IS NULL Or T2.Id2 IS NULL</a:t>
            </a:r>
          </a:p>
        </p:txBody>
      </p:sp>
    </p:spTree>
    <p:extLst>
      <p:ext uri="{BB962C8B-B14F-4D97-AF65-F5344CB8AC3E}">
        <p14:creationId xmlns:p14="http://schemas.microsoft.com/office/powerpoint/2010/main" val="1158498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xit" presetSubtype="0" fill="hold" grpId="1" nodeType="withEffect">
                                  <p:stCondLst>
                                    <p:cond delay="0"/>
                                  </p:stCondLst>
                                  <p:childTnLst>
                                    <p:set>
                                      <p:cBhvr>
                                        <p:cTn id="28" dur="1" fill="hold">
                                          <p:stCondLst>
                                            <p:cond delay="0"/>
                                          </p:stCondLst>
                                        </p:cTn>
                                        <p:tgtEl>
                                          <p:spTgt spid="4"/>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5"/>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animBg="1"/>
      <p:bldP spid="6" grpId="1" animBg="1"/>
      <p:bldP spid="7" grpId="0" animBg="1"/>
      <p:bldP spid="8" grpId="0" animBg="1"/>
      <p:bldP spid="9" grpId="0" animBg="1"/>
      <p:bldP spid="10" grpId="0" animBg="1"/>
      <p:bldP spid="11" grpId="0" animBg="1"/>
      <p:bldP spid="12" grpId="0" animBg="1"/>
      <p:bldP spid="13" grpId="0"/>
      <p:bldP spid="14" grpId="0" animBg="1"/>
      <p:bldP spid="15" grpId="0"/>
      <p:bldP spid="16" grpId="0"/>
      <p:bldP spid="17" grpId="0" animBg="1"/>
      <p:bldP spid="18" grpId="0"/>
      <p:bldP spid="19" grpId="0"/>
      <p:bldP spid="20" grpId="0" animBg="1"/>
      <p:bldP spid="21" grpId="0" animBg="1"/>
      <p:bldP spid="2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Join Examples(Cont..)</a:t>
            </a:r>
            <a:endParaRPr lang="en-US" dirty="0"/>
          </a:p>
        </p:txBody>
      </p:sp>
      <p:sp>
        <p:nvSpPr>
          <p:cNvPr id="3" name="Content Placeholder 2"/>
          <p:cNvSpPr>
            <a:spLocks noGrp="1"/>
          </p:cNvSpPr>
          <p:nvPr>
            <p:ph idx="1"/>
          </p:nvPr>
        </p:nvSpPr>
        <p:spPr/>
        <p:txBody>
          <a:bodyPr/>
          <a:lstStyle/>
          <a:p>
            <a:r>
              <a:rPr lang="en-US" dirty="0"/>
              <a:t>Unmatched Rows From the Left Table</a:t>
            </a:r>
          </a:p>
          <a:p>
            <a:endParaRPr lang="en-US" dirty="0"/>
          </a:p>
        </p:txBody>
      </p:sp>
      <p:sp>
        <p:nvSpPr>
          <p:cNvPr id="4" name="Rectangle 3"/>
          <p:cNvSpPr/>
          <p:nvPr/>
        </p:nvSpPr>
        <p:spPr>
          <a:xfrm>
            <a:off x="342900" y="1396153"/>
            <a:ext cx="8610600" cy="2397699"/>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476958" y="3221998"/>
            <a:ext cx="980179"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WHERE</a:t>
            </a:r>
            <a:endParaRPr lang="en-US" dirty="0">
              <a:solidFill>
                <a:srgbClr val="0000FF"/>
              </a:solidFill>
              <a:latin typeface="Consolas" panose="020B0609020204030204" pitchFamily="49" charset="0"/>
            </a:endParaRPr>
          </a:p>
        </p:txBody>
      </p:sp>
      <p:sp>
        <p:nvSpPr>
          <p:cNvPr id="6" name="Rectangle 5"/>
          <p:cNvSpPr/>
          <p:nvPr/>
        </p:nvSpPr>
        <p:spPr>
          <a:xfrm>
            <a:off x="1560808" y="3214833"/>
            <a:ext cx="1550122" cy="41034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EmpSalary</a:t>
            </a:r>
            <a:r>
              <a:rPr lang="en-US" dirty="0">
                <a:ln w="0"/>
                <a:solidFill>
                  <a:schemeClr val="tx1"/>
                </a:solidFill>
              </a:rPr>
              <a:t>.EID</a:t>
            </a:r>
          </a:p>
        </p:txBody>
      </p:sp>
      <p:sp>
        <p:nvSpPr>
          <p:cNvPr id="7" name="Rectangle 6"/>
          <p:cNvSpPr/>
          <p:nvPr/>
        </p:nvSpPr>
        <p:spPr>
          <a:xfrm>
            <a:off x="3187130" y="3221998"/>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IS</a:t>
            </a:r>
          </a:p>
        </p:txBody>
      </p:sp>
      <p:sp>
        <p:nvSpPr>
          <p:cNvPr id="8" name="Rectangle 7"/>
          <p:cNvSpPr/>
          <p:nvPr/>
        </p:nvSpPr>
        <p:spPr>
          <a:xfrm>
            <a:off x="3775540" y="3225812"/>
            <a:ext cx="720260"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NULL</a:t>
            </a:r>
          </a:p>
        </p:txBody>
      </p:sp>
      <p:sp>
        <p:nvSpPr>
          <p:cNvPr id="9" name="Rectangle 8"/>
          <p:cNvSpPr/>
          <p:nvPr/>
        </p:nvSpPr>
        <p:spPr>
          <a:xfrm>
            <a:off x="457200" y="1549488"/>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0" name="Rectangle 9"/>
          <p:cNvSpPr/>
          <p:nvPr/>
        </p:nvSpPr>
        <p:spPr>
          <a:xfrm>
            <a:off x="1560807" y="1549488"/>
            <a:ext cx="1569493"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.EID</a:t>
            </a:r>
            <a:r>
              <a:rPr lang="en-US" dirty="0">
                <a:solidFill>
                  <a:srgbClr val="808080"/>
                </a:solidFill>
              </a:rPr>
              <a:t>,</a:t>
            </a:r>
          </a:p>
        </p:txBody>
      </p:sp>
      <p:sp>
        <p:nvSpPr>
          <p:cNvPr id="11" name="Rectangle 10"/>
          <p:cNvSpPr/>
          <p:nvPr/>
        </p:nvSpPr>
        <p:spPr>
          <a:xfrm>
            <a:off x="3213114" y="1538666"/>
            <a:ext cx="182269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.Name</a:t>
            </a:r>
            <a:r>
              <a:rPr lang="en-US" dirty="0">
                <a:solidFill>
                  <a:srgbClr val="808080"/>
                </a:solidFill>
              </a:rPr>
              <a:t>,</a:t>
            </a:r>
          </a:p>
        </p:txBody>
      </p:sp>
      <p:sp>
        <p:nvSpPr>
          <p:cNvPr id="12" name="Rectangle 11"/>
          <p:cNvSpPr/>
          <p:nvPr/>
        </p:nvSpPr>
        <p:spPr>
          <a:xfrm>
            <a:off x="5118124" y="1540665"/>
            <a:ext cx="168278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a:t>
            </a:r>
            <a:r>
              <a:rPr lang="en-US" dirty="0" err="1">
                <a:ln w="0"/>
                <a:solidFill>
                  <a:schemeClr val="tx1"/>
                </a:solidFill>
              </a:rPr>
              <a:t>Dept</a:t>
            </a:r>
            <a:r>
              <a:rPr lang="en-US" dirty="0">
                <a:solidFill>
                  <a:srgbClr val="808080"/>
                </a:solidFill>
              </a:rPr>
              <a:t>,</a:t>
            </a:r>
          </a:p>
        </p:txBody>
      </p:sp>
      <p:sp>
        <p:nvSpPr>
          <p:cNvPr id="13" name="Rectangle 12"/>
          <p:cNvSpPr/>
          <p:nvPr/>
        </p:nvSpPr>
        <p:spPr>
          <a:xfrm>
            <a:off x="6872984" y="1538666"/>
            <a:ext cx="195227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EmpSalary.Amount</a:t>
            </a:r>
            <a:endParaRPr lang="en-US" dirty="0">
              <a:ln w="0"/>
              <a:solidFill>
                <a:schemeClr val="tx1"/>
              </a:solidFill>
            </a:endParaRPr>
          </a:p>
        </p:txBody>
      </p:sp>
      <p:sp>
        <p:nvSpPr>
          <p:cNvPr id="14" name="Rectangle 13"/>
          <p:cNvSpPr/>
          <p:nvPr/>
        </p:nvSpPr>
        <p:spPr>
          <a:xfrm>
            <a:off x="470372" y="2124676"/>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5" name="Rectangle 14"/>
          <p:cNvSpPr/>
          <p:nvPr/>
        </p:nvSpPr>
        <p:spPr>
          <a:xfrm>
            <a:off x="1560809" y="212922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 </a:t>
            </a:r>
            <a:endParaRPr lang="en-US" dirty="0"/>
          </a:p>
        </p:txBody>
      </p:sp>
      <p:sp>
        <p:nvSpPr>
          <p:cNvPr id="16" name="Rectangle 15"/>
          <p:cNvSpPr/>
          <p:nvPr/>
        </p:nvSpPr>
        <p:spPr>
          <a:xfrm>
            <a:off x="2860164" y="2116705"/>
            <a:ext cx="1559435"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Full Outer</a:t>
            </a:r>
            <a:r>
              <a:rPr lang="en-IN" dirty="0"/>
              <a:t> </a:t>
            </a:r>
            <a:r>
              <a:rPr lang="en-IN" dirty="0">
                <a:solidFill>
                  <a:srgbClr val="808080"/>
                </a:solidFill>
              </a:rPr>
              <a:t>Join</a:t>
            </a:r>
            <a:endParaRPr lang="en-US" dirty="0">
              <a:solidFill>
                <a:srgbClr val="808080"/>
              </a:solidFill>
            </a:endParaRPr>
          </a:p>
        </p:txBody>
      </p:sp>
      <p:sp>
        <p:nvSpPr>
          <p:cNvPr id="17" name="Rectangle 16"/>
          <p:cNvSpPr/>
          <p:nvPr/>
        </p:nvSpPr>
        <p:spPr>
          <a:xfrm>
            <a:off x="4511907" y="211670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EmpSalary</a:t>
            </a:r>
            <a:endParaRPr lang="en-US" dirty="0"/>
          </a:p>
        </p:txBody>
      </p:sp>
      <p:sp>
        <p:nvSpPr>
          <p:cNvPr id="18" name="Rectangle 17"/>
          <p:cNvSpPr/>
          <p:nvPr/>
        </p:nvSpPr>
        <p:spPr>
          <a:xfrm>
            <a:off x="476958" y="2665189"/>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1040168" y="2663827"/>
            <a:ext cx="3057188"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Employee.EID</a:t>
            </a:r>
            <a:r>
              <a:rPr lang="en-IN" dirty="0">
                <a:solidFill>
                  <a:srgbClr val="808080"/>
                </a:solidFill>
              </a:rPr>
              <a:t>=</a:t>
            </a:r>
            <a:r>
              <a:rPr lang="en-IN" dirty="0"/>
              <a:t> </a:t>
            </a:r>
            <a:r>
              <a:rPr lang="en-IN" dirty="0" err="1"/>
              <a:t>EmpSalary.EID</a:t>
            </a:r>
            <a:endParaRPr lang="en-US" dirty="0"/>
          </a:p>
        </p:txBody>
      </p:sp>
      <p:sp>
        <p:nvSpPr>
          <p:cNvPr id="20" name="Rectangle 19"/>
          <p:cNvSpPr/>
          <p:nvPr/>
        </p:nvSpPr>
        <p:spPr>
          <a:xfrm>
            <a:off x="4582326" y="3234457"/>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21" name="Picture 20"/>
          <p:cNvPicPr>
            <a:picLocks noChangeAspect="1"/>
          </p:cNvPicPr>
          <p:nvPr/>
        </p:nvPicPr>
        <p:blipFill>
          <a:blip r:embed="rId2"/>
          <a:stretch>
            <a:fillRect/>
          </a:stretch>
        </p:blipFill>
        <p:spPr>
          <a:xfrm>
            <a:off x="4573379" y="4993463"/>
            <a:ext cx="743902" cy="672186"/>
          </a:xfrm>
          <a:prstGeom prst="rect">
            <a:avLst/>
          </a:prstGeom>
        </p:spPr>
      </p:pic>
      <p:graphicFrame>
        <p:nvGraphicFramePr>
          <p:cNvPr id="22" name="Table 21"/>
          <p:cNvGraphicFramePr>
            <a:graphicFrameLocks noGrp="1" noChangeAspect="1"/>
          </p:cNvGraphicFramePr>
          <p:nvPr>
            <p:extLst>
              <p:ext uri="{D42A27DB-BD31-4B8C-83A1-F6EECF244321}">
                <p14:modId xmlns:p14="http://schemas.microsoft.com/office/powerpoint/2010/main" val="2773055984"/>
              </p:ext>
            </p:extLst>
          </p:nvPr>
        </p:nvGraphicFramePr>
        <p:xfrm>
          <a:off x="5517045" y="4674863"/>
          <a:ext cx="2788755" cy="929013"/>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818589">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09597">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2"/>
                  </a:ext>
                </a:extLst>
              </a:tr>
            </a:tbl>
          </a:graphicData>
        </a:graphic>
      </p:graphicFrame>
      <p:graphicFrame>
        <p:nvGraphicFramePr>
          <p:cNvPr id="23" name="Table 22"/>
          <p:cNvGraphicFramePr>
            <a:graphicFrameLocks noGrp="1"/>
          </p:cNvGraphicFramePr>
          <p:nvPr>
            <p:extLst>
              <p:ext uri="{D42A27DB-BD31-4B8C-83A1-F6EECF244321}">
                <p14:modId xmlns:p14="http://schemas.microsoft.com/office/powerpoint/2010/main" val="683446965"/>
              </p:ext>
            </p:extLst>
          </p:nvPr>
        </p:nvGraphicFramePr>
        <p:xfrm>
          <a:off x="533400" y="3899327"/>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Employee</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dirty="0">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IT</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Sales</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3443826726"/>
              </p:ext>
            </p:extLst>
          </p:nvPr>
        </p:nvGraphicFramePr>
        <p:xfrm>
          <a:off x="2907169" y="3961462"/>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err="1">
                          <a:solidFill>
                            <a:srgbClr val="000000"/>
                          </a:solidFill>
                          <a:effectLst/>
                          <a:latin typeface="Calibri" panose="020F0502020204030204" pitchFamily="34" charset="0"/>
                        </a:rPr>
                        <a:t>EmpSalary</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1000</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5000</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3000</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8000</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dirty="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2500</a:t>
                      </a: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4663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Join Examples(Cont..)</a:t>
            </a:r>
            <a:endParaRPr lang="en-US" dirty="0"/>
          </a:p>
        </p:txBody>
      </p:sp>
      <p:sp>
        <p:nvSpPr>
          <p:cNvPr id="3" name="Content Placeholder 2"/>
          <p:cNvSpPr>
            <a:spLocks noGrp="1"/>
          </p:cNvSpPr>
          <p:nvPr>
            <p:ph idx="1"/>
          </p:nvPr>
        </p:nvSpPr>
        <p:spPr/>
        <p:txBody>
          <a:bodyPr/>
          <a:lstStyle/>
          <a:p>
            <a:r>
              <a:rPr lang="en-US" dirty="0"/>
              <a:t>Unmatched Rows From the Right Table</a:t>
            </a:r>
          </a:p>
          <a:p>
            <a:endParaRPr lang="en-US" dirty="0"/>
          </a:p>
        </p:txBody>
      </p:sp>
      <p:sp>
        <p:nvSpPr>
          <p:cNvPr id="4" name="Rectangle 3"/>
          <p:cNvSpPr/>
          <p:nvPr/>
        </p:nvSpPr>
        <p:spPr>
          <a:xfrm>
            <a:off x="342900" y="1412096"/>
            <a:ext cx="8610600" cy="2321704"/>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476958" y="3184085"/>
            <a:ext cx="980179"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WHERE</a:t>
            </a:r>
            <a:endParaRPr lang="en-US" dirty="0">
              <a:solidFill>
                <a:srgbClr val="0000FF"/>
              </a:solidFill>
              <a:latin typeface="Consolas" panose="020B0609020204030204" pitchFamily="49" charset="0"/>
            </a:endParaRPr>
          </a:p>
        </p:txBody>
      </p:sp>
      <p:sp>
        <p:nvSpPr>
          <p:cNvPr id="6" name="Rectangle 5"/>
          <p:cNvSpPr/>
          <p:nvPr/>
        </p:nvSpPr>
        <p:spPr>
          <a:xfrm>
            <a:off x="1560808" y="3185789"/>
            <a:ext cx="1550122" cy="41034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.EID</a:t>
            </a:r>
          </a:p>
        </p:txBody>
      </p:sp>
      <p:sp>
        <p:nvSpPr>
          <p:cNvPr id="7" name="Rectangle 6"/>
          <p:cNvSpPr/>
          <p:nvPr/>
        </p:nvSpPr>
        <p:spPr>
          <a:xfrm>
            <a:off x="3187130" y="3192954"/>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IS</a:t>
            </a:r>
          </a:p>
        </p:txBody>
      </p:sp>
      <p:sp>
        <p:nvSpPr>
          <p:cNvPr id="8" name="Rectangle 7"/>
          <p:cNvSpPr/>
          <p:nvPr/>
        </p:nvSpPr>
        <p:spPr>
          <a:xfrm>
            <a:off x="3775540" y="3196768"/>
            <a:ext cx="720260"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NULL</a:t>
            </a:r>
          </a:p>
        </p:txBody>
      </p:sp>
      <p:sp>
        <p:nvSpPr>
          <p:cNvPr id="9" name="Rectangle 8"/>
          <p:cNvSpPr/>
          <p:nvPr/>
        </p:nvSpPr>
        <p:spPr>
          <a:xfrm>
            <a:off x="457200" y="1549038"/>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0" name="Rectangle 9"/>
          <p:cNvSpPr/>
          <p:nvPr/>
        </p:nvSpPr>
        <p:spPr>
          <a:xfrm>
            <a:off x="1560807" y="1549038"/>
            <a:ext cx="1569493"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.EID</a:t>
            </a:r>
            <a:r>
              <a:rPr lang="en-US" dirty="0">
                <a:solidFill>
                  <a:srgbClr val="808080"/>
                </a:solidFill>
              </a:rPr>
              <a:t>,</a:t>
            </a:r>
          </a:p>
        </p:txBody>
      </p:sp>
      <p:sp>
        <p:nvSpPr>
          <p:cNvPr id="11" name="Rectangle 10"/>
          <p:cNvSpPr/>
          <p:nvPr/>
        </p:nvSpPr>
        <p:spPr>
          <a:xfrm>
            <a:off x="3213114" y="1538216"/>
            <a:ext cx="182269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.Name</a:t>
            </a:r>
            <a:r>
              <a:rPr lang="en-US" dirty="0">
                <a:solidFill>
                  <a:srgbClr val="808080"/>
                </a:solidFill>
              </a:rPr>
              <a:t>,</a:t>
            </a:r>
          </a:p>
        </p:txBody>
      </p:sp>
      <p:sp>
        <p:nvSpPr>
          <p:cNvPr id="12" name="Rectangle 11"/>
          <p:cNvSpPr/>
          <p:nvPr/>
        </p:nvSpPr>
        <p:spPr>
          <a:xfrm>
            <a:off x="5118124" y="1540215"/>
            <a:ext cx="168278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a:t>
            </a:r>
            <a:r>
              <a:rPr lang="en-US" dirty="0" err="1">
                <a:ln w="0"/>
                <a:solidFill>
                  <a:schemeClr val="tx1"/>
                </a:solidFill>
              </a:rPr>
              <a:t>Dept</a:t>
            </a:r>
            <a:r>
              <a:rPr lang="en-US" dirty="0">
                <a:solidFill>
                  <a:srgbClr val="808080"/>
                </a:solidFill>
              </a:rPr>
              <a:t>,</a:t>
            </a:r>
          </a:p>
        </p:txBody>
      </p:sp>
      <p:sp>
        <p:nvSpPr>
          <p:cNvPr id="13" name="Rectangle 12"/>
          <p:cNvSpPr/>
          <p:nvPr/>
        </p:nvSpPr>
        <p:spPr>
          <a:xfrm>
            <a:off x="6872984" y="1538216"/>
            <a:ext cx="195227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EmpSalary.Amount</a:t>
            </a:r>
            <a:endParaRPr lang="en-US" dirty="0">
              <a:ln w="0"/>
              <a:solidFill>
                <a:schemeClr val="tx1"/>
              </a:solidFill>
            </a:endParaRPr>
          </a:p>
        </p:txBody>
      </p:sp>
      <p:sp>
        <p:nvSpPr>
          <p:cNvPr id="14" name="Rectangle 13"/>
          <p:cNvSpPr/>
          <p:nvPr/>
        </p:nvSpPr>
        <p:spPr>
          <a:xfrm>
            <a:off x="470372" y="2124226"/>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5" name="Rectangle 14"/>
          <p:cNvSpPr/>
          <p:nvPr/>
        </p:nvSpPr>
        <p:spPr>
          <a:xfrm>
            <a:off x="1560809" y="212877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 </a:t>
            </a:r>
            <a:endParaRPr lang="en-US" dirty="0"/>
          </a:p>
        </p:txBody>
      </p:sp>
      <p:sp>
        <p:nvSpPr>
          <p:cNvPr id="16" name="Rectangle 15"/>
          <p:cNvSpPr/>
          <p:nvPr/>
        </p:nvSpPr>
        <p:spPr>
          <a:xfrm>
            <a:off x="2860164" y="2116255"/>
            <a:ext cx="1559435"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Full Outer</a:t>
            </a:r>
            <a:r>
              <a:rPr lang="en-IN" dirty="0"/>
              <a:t> </a:t>
            </a:r>
            <a:r>
              <a:rPr lang="en-IN" dirty="0">
                <a:solidFill>
                  <a:srgbClr val="808080"/>
                </a:solidFill>
              </a:rPr>
              <a:t>Join</a:t>
            </a:r>
            <a:endParaRPr lang="en-US" dirty="0">
              <a:solidFill>
                <a:srgbClr val="808080"/>
              </a:solidFill>
            </a:endParaRPr>
          </a:p>
        </p:txBody>
      </p:sp>
      <p:sp>
        <p:nvSpPr>
          <p:cNvPr id="17" name="Rectangle 16"/>
          <p:cNvSpPr/>
          <p:nvPr/>
        </p:nvSpPr>
        <p:spPr>
          <a:xfrm>
            <a:off x="4511907" y="211625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EmpSalary</a:t>
            </a:r>
            <a:endParaRPr lang="en-US" dirty="0"/>
          </a:p>
        </p:txBody>
      </p:sp>
      <p:sp>
        <p:nvSpPr>
          <p:cNvPr id="18" name="Rectangle 17"/>
          <p:cNvSpPr/>
          <p:nvPr/>
        </p:nvSpPr>
        <p:spPr>
          <a:xfrm>
            <a:off x="476958" y="2664739"/>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1040168" y="2663377"/>
            <a:ext cx="3057188"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Employee.EID</a:t>
            </a:r>
            <a:r>
              <a:rPr lang="en-IN" dirty="0">
                <a:solidFill>
                  <a:srgbClr val="808080"/>
                </a:solidFill>
              </a:rPr>
              <a:t>=</a:t>
            </a:r>
            <a:r>
              <a:rPr lang="en-IN" dirty="0"/>
              <a:t> </a:t>
            </a:r>
            <a:r>
              <a:rPr lang="en-IN" dirty="0" err="1"/>
              <a:t>EmpSalary.EID</a:t>
            </a:r>
            <a:endParaRPr lang="en-US" dirty="0"/>
          </a:p>
        </p:txBody>
      </p:sp>
      <p:sp>
        <p:nvSpPr>
          <p:cNvPr id="20" name="Rectangle 19"/>
          <p:cNvSpPr/>
          <p:nvPr/>
        </p:nvSpPr>
        <p:spPr>
          <a:xfrm>
            <a:off x="4582326" y="3205413"/>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pic>
        <p:nvPicPr>
          <p:cNvPr id="21" name="Picture 20"/>
          <p:cNvPicPr>
            <a:picLocks noChangeAspect="1"/>
          </p:cNvPicPr>
          <p:nvPr/>
        </p:nvPicPr>
        <p:blipFill>
          <a:blip r:embed="rId2"/>
          <a:stretch>
            <a:fillRect/>
          </a:stretch>
        </p:blipFill>
        <p:spPr>
          <a:xfrm>
            <a:off x="4573379" y="4926088"/>
            <a:ext cx="743902" cy="672186"/>
          </a:xfrm>
          <a:prstGeom prst="rect">
            <a:avLst/>
          </a:prstGeom>
        </p:spPr>
      </p:pic>
      <p:graphicFrame>
        <p:nvGraphicFramePr>
          <p:cNvPr id="22" name="Table 21"/>
          <p:cNvGraphicFramePr>
            <a:graphicFrameLocks noGrp="1" noChangeAspect="1"/>
          </p:cNvGraphicFramePr>
          <p:nvPr>
            <p:extLst>
              <p:ext uri="{D42A27DB-BD31-4B8C-83A1-F6EECF244321}">
                <p14:modId xmlns:p14="http://schemas.microsoft.com/office/powerpoint/2010/main" val="4266372267"/>
              </p:ext>
            </p:extLst>
          </p:nvPr>
        </p:nvGraphicFramePr>
        <p:xfrm>
          <a:off x="5517045" y="4607488"/>
          <a:ext cx="2788755" cy="929013"/>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818589">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09597">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0" u="none" strike="noStrike" dirty="0">
                          <a:solidFill>
                            <a:srgbClr val="000000"/>
                          </a:solidFill>
                          <a:effectLst/>
                          <a:latin typeface="+mj-lt"/>
                        </a:rPr>
                        <a:t>2500</a:t>
                      </a:r>
                    </a:p>
                  </a:txBody>
                  <a:tcPr marL="9525" marR="9525" marT="9525" marB="0" anchor="b"/>
                </a:tc>
                <a:extLst>
                  <a:ext uri="{0D108BD9-81ED-4DB2-BD59-A6C34878D82A}">
                    <a16:rowId xmlns:a16="http://schemas.microsoft.com/office/drawing/2014/main" val="10002"/>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4001934229"/>
              </p:ext>
            </p:extLst>
          </p:nvPr>
        </p:nvGraphicFramePr>
        <p:xfrm>
          <a:off x="533400" y="3831952"/>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Employee</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IT</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Sales</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853503582"/>
              </p:ext>
            </p:extLst>
          </p:nvPr>
        </p:nvGraphicFramePr>
        <p:xfrm>
          <a:off x="2907169" y="3894087"/>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err="1">
                          <a:solidFill>
                            <a:srgbClr val="000000"/>
                          </a:solidFill>
                          <a:effectLst/>
                          <a:latin typeface="Calibri" panose="020F0502020204030204" pitchFamily="34" charset="0"/>
                        </a:rPr>
                        <a:t>EmpSalary</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1000</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5000</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3000</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8000</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2500</a:t>
                      </a: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675232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Join Examples(Cont..)</a:t>
            </a:r>
            <a:endParaRPr lang="en-US" dirty="0"/>
          </a:p>
        </p:txBody>
      </p:sp>
      <p:sp>
        <p:nvSpPr>
          <p:cNvPr id="3" name="Content Placeholder 2"/>
          <p:cNvSpPr>
            <a:spLocks noGrp="1"/>
          </p:cNvSpPr>
          <p:nvPr>
            <p:ph idx="1"/>
          </p:nvPr>
        </p:nvSpPr>
        <p:spPr/>
        <p:txBody>
          <a:bodyPr/>
          <a:lstStyle/>
          <a:p>
            <a:r>
              <a:rPr lang="en-US" dirty="0"/>
              <a:t>Unmatched Rows From the Left  and Right Table</a:t>
            </a:r>
          </a:p>
          <a:p>
            <a:endParaRPr lang="en-US" dirty="0"/>
          </a:p>
        </p:txBody>
      </p:sp>
      <p:sp>
        <p:nvSpPr>
          <p:cNvPr id="4" name="Rectangle 3"/>
          <p:cNvSpPr/>
          <p:nvPr/>
        </p:nvSpPr>
        <p:spPr>
          <a:xfrm>
            <a:off x="342900" y="1398956"/>
            <a:ext cx="8610600" cy="2411044"/>
          </a:xfrm>
          <a:prstGeom prst="rect">
            <a:avLst/>
          </a:prstGeom>
          <a:solidFill>
            <a:schemeClr val="bg1">
              <a:lumMod val="95000"/>
            </a:schemeClr>
          </a:solidFill>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476958" y="3167245"/>
            <a:ext cx="980179"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WHERE</a:t>
            </a:r>
            <a:endParaRPr lang="en-US" dirty="0">
              <a:solidFill>
                <a:srgbClr val="0000FF"/>
              </a:solidFill>
              <a:latin typeface="Consolas" panose="020B0609020204030204" pitchFamily="49" charset="0"/>
            </a:endParaRPr>
          </a:p>
        </p:txBody>
      </p:sp>
      <p:sp>
        <p:nvSpPr>
          <p:cNvPr id="6" name="Rectangle 5"/>
          <p:cNvSpPr/>
          <p:nvPr/>
        </p:nvSpPr>
        <p:spPr>
          <a:xfrm>
            <a:off x="1560808" y="3167246"/>
            <a:ext cx="1550122" cy="41034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.EID</a:t>
            </a:r>
          </a:p>
        </p:txBody>
      </p:sp>
      <p:sp>
        <p:nvSpPr>
          <p:cNvPr id="7" name="Rectangle 6"/>
          <p:cNvSpPr/>
          <p:nvPr/>
        </p:nvSpPr>
        <p:spPr>
          <a:xfrm>
            <a:off x="3187130" y="3174411"/>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IS</a:t>
            </a:r>
          </a:p>
        </p:txBody>
      </p:sp>
      <p:sp>
        <p:nvSpPr>
          <p:cNvPr id="8" name="Rectangle 7"/>
          <p:cNvSpPr/>
          <p:nvPr/>
        </p:nvSpPr>
        <p:spPr>
          <a:xfrm>
            <a:off x="3775540" y="3178225"/>
            <a:ext cx="720260"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NULL</a:t>
            </a:r>
          </a:p>
        </p:txBody>
      </p:sp>
      <p:sp>
        <p:nvSpPr>
          <p:cNvPr id="9" name="Rectangle 8"/>
          <p:cNvSpPr/>
          <p:nvPr/>
        </p:nvSpPr>
        <p:spPr>
          <a:xfrm>
            <a:off x="457200" y="1549488"/>
            <a:ext cx="990316"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SELECT</a:t>
            </a:r>
            <a:endParaRPr lang="en-US" dirty="0">
              <a:solidFill>
                <a:srgbClr val="0000FF"/>
              </a:solidFill>
              <a:latin typeface="Consolas" panose="020B0609020204030204" pitchFamily="49" charset="0"/>
            </a:endParaRPr>
          </a:p>
        </p:txBody>
      </p:sp>
      <p:sp>
        <p:nvSpPr>
          <p:cNvPr id="10" name="Rectangle 9"/>
          <p:cNvSpPr/>
          <p:nvPr/>
        </p:nvSpPr>
        <p:spPr>
          <a:xfrm>
            <a:off x="1560807" y="1549488"/>
            <a:ext cx="1569493"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.EID</a:t>
            </a:r>
            <a:r>
              <a:rPr lang="en-US" dirty="0">
                <a:solidFill>
                  <a:srgbClr val="808080"/>
                </a:solidFill>
              </a:rPr>
              <a:t>,</a:t>
            </a:r>
          </a:p>
        </p:txBody>
      </p:sp>
      <p:sp>
        <p:nvSpPr>
          <p:cNvPr id="11" name="Rectangle 10"/>
          <p:cNvSpPr/>
          <p:nvPr/>
        </p:nvSpPr>
        <p:spPr>
          <a:xfrm>
            <a:off x="3213114" y="1538666"/>
            <a:ext cx="1822699"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.Name</a:t>
            </a:r>
            <a:r>
              <a:rPr lang="en-US" dirty="0">
                <a:solidFill>
                  <a:srgbClr val="808080"/>
                </a:solidFill>
              </a:rPr>
              <a:t>,</a:t>
            </a:r>
          </a:p>
        </p:txBody>
      </p:sp>
      <p:sp>
        <p:nvSpPr>
          <p:cNvPr id="12" name="Rectangle 11"/>
          <p:cNvSpPr/>
          <p:nvPr/>
        </p:nvSpPr>
        <p:spPr>
          <a:xfrm>
            <a:off x="5118124" y="1540665"/>
            <a:ext cx="1682785"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a:t>
            </a:r>
            <a:r>
              <a:rPr lang="en-US" dirty="0">
                <a:ln w="0"/>
                <a:solidFill>
                  <a:schemeClr val="tx1"/>
                </a:solidFill>
              </a:rPr>
              <a:t>.</a:t>
            </a:r>
            <a:r>
              <a:rPr lang="en-US" dirty="0" err="1">
                <a:ln w="0"/>
                <a:solidFill>
                  <a:schemeClr val="tx1"/>
                </a:solidFill>
              </a:rPr>
              <a:t>Dept</a:t>
            </a:r>
            <a:r>
              <a:rPr lang="en-US" dirty="0">
                <a:solidFill>
                  <a:srgbClr val="808080"/>
                </a:solidFill>
              </a:rPr>
              <a:t>,</a:t>
            </a:r>
          </a:p>
        </p:txBody>
      </p:sp>
      <p:sp>
        <p:nvSpPr>
          <p:cNvPr id="13" name="Rectangle 12"/>
          <p:cNvSpPr/>
          <p:nvPr/>
        </p:nvSpPr>
        <p:spPr>
          <a:xfrm>
            <a:off x="6872984" y="1538666"/>
            <a:ext cx="1952270" cy="45720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err="1"/>
              <a:t>EmpSalary.Amount</a:t>
            </a:r>
            <a:endParaRPr lang="en-US" dirty="0">
              <a:ln w="0"/>
              <a:solidFill>
                <a:schemeClr val="tx1"/>
              </a:solidFill>
            </a:endParaRPr>
          </a:p>
        </p:txBody>
      </p:sp>
      <p:sp>
        <p:nvSpPr>
          <p:cNvPr id="14" name="Rectangle 13"/>
          <p:cNvSpPr/>
          <p:nvPr/>
        </p:nvSpPr>
        <p:spPr>
          <a:xfrm>
            <a:off x="470372" y="2124676"/>
            <a:ext cx="977144" cy="42252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0000FF"/>
                </a:solidFill>
                <a:latin typeface="Consolas" panose="020B0609020204030204" pitchFamily="49" charset="0"/>
              </a:rPr>
              <a:t>FROM</a:t>
            </a:r>
            <a:endParaRPr lang="en-US" dirty="0">
              <a:solidFill>
                <a:srgbClr val="0000FF"/>
              </a:solidFill>
              <a:latin typeface="Consolas" panose="020B0609020204030204" pitchFamily="49" charset="0"/>
            </a:endParaRPr>
          </a:p>
        </p:txBody>
      </p:sp>
      <p:sp>
        <p:nvSpPr>
          <p:cNvPr id="15" name="Rectangle 14"/>
          <p:cNvSpPr/>
          <p:nvPr/>
        </p:nvSpPr>
        <p:spPr>
          <a:xfrm>
            <a:off x="1560809" y="212922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t>Employee </a:t>
            </a:r>
            <a:endParaRPr lang="en-US" dirty="0"/>
          </a:p>
        </p:txBody>
      </p:sp>
      <p:sp>
        <p:nvSpPr>
          <p:cNvPr id="16" name="Rectangle 15"/>
          <p:cNvSpPr/>
          <p:nvPr/>
        </p:nvSpPr>
        <p:spPr>
          <a:xfrm>
            <a:off x="2860164" y="2116705"/>
            <a:ext cx="1559435" cy="41569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a:solidFill>
                  <a:srgbClr val="808080"/>
                </a:solidFill>
              </a:rPr>
              <a:t>Full Outer</a:t>
            </a:r>
            <a:r>
              <a:rPr lang="en-IN" dirty="0"/>
              <a:t> </a:t>
            </a:r>
            <a:r>
              <a:rPr lang="en-IN" dirty="0">
                <a:solidFill>
                  <a:srgbClr val="808080"/>
                </a:solidFill>
              </a:rPr>
              <a:t>Join</a:t>
            </a:r>
            <a:endParaRPr lang="en-US" dirty="0">
              <a:solidFill>
                <a:srgbClr val="808080"/>
              </a:solidFill>
            </a:endParaRPr>
          </a:p>
        </p:txBody>
      </p:sp>
      <p:sp>
        <p:nvSpPr>
          <p:cNvPr id="17" name="Rectangle 16"/>
          <p:cNvSpPr/>
          <p:nvPr/>
        </p:nvSpPr>
        <p:spPr>
          <a:xfrm>
            <a:off x="4511907" y="2116705"/>
            <a:ext cx="1181514"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EmpSalary</a:t>
            </a:r>
            <a:endParaRPr lang="en-US" dirty="0"/>
          </a:p>
        </p:txBody>
      </p:sp>
      <p:sp>
        <p:nvSpPr>
          <p:cNvPr id="18" name="Rectangle 17"/>
          <p:cNvSpPr/>
          <p:nvPr/>
        </p:nvSpPr>
        <p:spPr>
          <a:xfrm>
            <a:off x="476958" y="2665189"/>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0000FF"/>
                </a:solidFill>
                <a:latin typeface="Consolas" panose="020B0609020204030204" pitchFamily="49" charset="0"/>
              </a:rPr>
              <a:t>ON</a:t>
            </a:r>
          </a:p>
        </p:txBody>
      </p:sp>
      <p:sp>
        <p:nvSpPr>
          <p:cNvPr id="19" name="Rectangle 18"/>
          <p:cNvSpPr/>
          <p:nvPr/>
        </p:nvSpPr>
        <p:spPr>
          <a:xfrm>
            <a:off x="1040168" y="2663827"/>
            <a:ext cx="3057188"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Employee.EID</a:t>
            </a:r>
            <a:r>
              <a:rPr lang="en-IN" dirty="0">
                <a:solidFill>
                  <a:srgbClr val="808080"/>
                </a:solidFill>
              </a:rPr>
              <a:t>=</a:t>
            </a:r>
            <a:r>
              <a:rPr lang="en-IN" dirty="0"/>
              <a:t> </a:t>
            </a:r>
            <a:r>
              <a:rPr lang="en-IN" dirty="0" err="1"/>
              <a:t>EmpSalary.EID</a:t>
            </a:r>
            <a:endParaRPr lang="en-US" dirty="0"/>
          </a:p>
        </p:txBody>
      </p:sp>
      <p:sp>
        <p:nvSpPr>
          <p:cNvPr id="20" name="Rectangle 19"/>
          <p:cNvSpPr/>
          <p:nvPr/>
        </p:nvSpPr>
        <p:spPr>
          <a:xfrm>
            <a:off x="8319785" y="3177317"/>
            <a:ext cx="163171" cy="403176"/>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a:t>
            </a:r>
          </a:p>
        </p:txBody>
      </p:sp>
      <p:sp>
        <p:nvSpPr>
          <p:cNvPr id="21" name="Rectangle 20"/>
          <p:cNvSpPr/>
          <p:nvPr/>
        </p:nvSpPr>
        <p:spPr>
          <a:xfrm>
            <a:off x="5174313" y="3169797"/>
            <a:ext cx="1626596" cy="410340"/>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IN" dirty="0" err="1"/>
              <a:t>EmpSalary</a:t>
            </a:r>
            <a:r>
              <a:rPr lang="en-US" dirty="0">
                <a:ln w="0"/>
                <a:solidFill>
                  <a:schemeClr val="tx1"/>
                </a:solidFill>
              </a:rPr>
              <a:t>.EID</a:t>
            </a:r>
          </a:p>
        </p:txBody>
      </p:sp>
      <p:sp>
        <p:nvSpPr>
          <p:cNvPr id="22" name="Rectangle 21"/>
          <p:cNvSpPr/>
          <p:nvPr/>
        </p:nvSpPr>
        <p:spPr>
          <a:xfrm>
            <a:off x="6888234" y="3167246"/>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IS</a:t>
            </a:r>
          </a:p>
        </p:txBody>
      </p:sp>
      <p:sp>
        <p:nvSpPr>
          <p:cNvPr id="23" name="Rectangle 22"/>
          <p:cNvSpPr/>
          <p:nvPr/>
        </p:nvSpPr>
        <p:spPr>
          <a:xfrm>
            <a:off x="7476644" y="3171060"/>
            <a:ext cx="720260"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NULL</a:t>
            </a:r>
          </a:p>
        </p:txBody>
      </p:sp>
      <p:sp>
        <p:nvSpPr>
          <p:cNvPr id="24" name="Rectangle 23"/>
          <p:cNvSpPr/>
          <p:nvPr/>
        </p:nvSpPr>
        <p:spPr>
          <a:xfrm>
            <a:off x="4594063" y="3178224"/>
            <a:ext cx="481986" cy="403175"/>
          </a:xfrm>
          <a:prstGeom prst="rect">
            <a:avLst/>
          </a:prstGeom>
          <a:ln>
            <a:solidFill>
              <a:schemeClr val="accent6"/>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rgbClr val="808080"/>
                </a:solidFill>
              </a:rPr>
              <a:t>OR</a:t>
            </a:r>
          </a:p>
        </p:txBody>
      </p:sp>
      <p:pic>
        <p:nvPicPr>
          <p:cNvPr id="25" name="Picture 24"/>
          <p:cNvPicPr>
            <a:picLocks noChangeAspect="1"/>
          </p:cNvPicPr>
          <p:nvPr/>
        </p:nvPicPr>
        <p:blipFill>
          <a:blip r:embed="rId2"/>
          <a:stretch>
            <a:fillRect/>
          </a:stretch>
        </p:blipFill>
        <p:spPr>
          <a:xfrm>
            <a:off x="4573379" y="4926088"/>
            <a:ext cx="743902" cy="672186"/>
          </a:xfrm>
          <a:prstGeom prst="rect">
            <a:avLst/>
          </a:prstGeom>
        </p:spPr>
      </p:pic>
      <p:graphicFrame>
        <p:nvGraphicFramePr>
          <p:cNvPr id="26" name="Table 25"/>
          <p:cNvGraphicFramePr>
            <a:graphicFrameLocks noGrp="1" noChangeAspect="1"/>
          </p:cNvGraphicFramePr>
          <p:nvPr>
            <p:extLst>
              <p:ext uri="{D42A27DB-BD31-4B8C-83A1-F6EECF244321}">
                <p14:modId xmlns:p14="http://schemas.microsoft.com/office/powerpoint/2010/main" val="1067717683"/>
              </p:ext>
            </p:extLst>
          </p:nvPr>
        </p:nvGraphicFramePr>
        <p:xfrm>
          <a:off x="5517045" y="4607488"/>
          <a:ext cx="2788755" cy="1238610"/>
        </p:xfrm>
        <a:graphic>
          <a:graphicData uri="http://schemas.openxmlformats.org/drawingml/2006/table">
            <a:tbl>
              <a:tblPr bandRow="1">
                <a:tableStyleId>{073A0DAA-6AF3-43AB-8588-CEC1D06C72B9}</a:tableStyleId>
              </a:tblPr>
              <a:tblGrid>
                <a:gridCol w="537296">
                  <a:extLst>
                    <a:ext uri="{9D8B030D-6E8A-4147-A177-3AD203B41FA5}">
                      <a16:colId xmlns:a16="http://schemas.microsoft.com/office/drawing/2014/main" val="20000"/>
                    </a:ext>
                  </a:extLst>
                </a:gridCol>
                <a:gridCol w="74707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818589">
                  <a:extLst>
                    <a:ext uri="{9D8B030D-6E8A-4147-A177-3AD203B41FA5}">
                      <a16:colId xmlns:a16="http://schemas.microsoft.com/office/drawing/2014/main" val="20003"/>
                    </a:ext>
                  </a:extLst>
                </a:gridCol>
              </a:tblGrid>
              <a:tr h="301753">
                <a:tc gridSpan="3">
                  <a:txBody>
                    <a:bodyPr/>
                    <a:lstStyle/>
                    <a:p>
                      <a:pPr marL="36000" algn="l" fontAlgn="b"/>
                      <a:r>
                        <a:rPr lang="en-US" sz="1600" b="1" i="0" u="none" strike="noStrike" dirty="0">
                          <a:solidFill>
                            <a:srgbClr val="000000"/>
                          </a:solidFill>
                          <a:effectLst/>
                          <a:latin typeface="Calibri" panose="020F0502020204030204" pitchFamily="34" charset="0"/>
                        </a:rPr>
                        <a:t>Output</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tc>
                  <a:txBody>
                    <a:bodyPr/>
                    <a:lstStyle/>
                    <a:p>
                      <a:pPr marL="36000" algn="l" fontAlgn="b"/>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extLst>
                  <a:ext uri="{0D108BD9-81ED-4DB2-BD59-A6C34878D82A}">
                    <a16:rowId xmlns:a16="http://schemas.microsoft.com/office/drawing/2014/main" val="10000"/>
                  </a:ext>
                </a:extLst>
              </a:tr>
              <a:tr h="317663">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09597">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dirty="0">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extLst>
                  <a:ext uri="{0D108BD9-81ED-4DB2-BD59-A6C34878D82A}">
                    <a16:rowId xmlns:a16="http://schemas.microsoft.com/office/drawing/2014/main" val="10002"/>
                  </a:ext>
                </a:extLst>
              </a:tr>
              <a:tr h="309597">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1" u="none" strike="noStrike" dirty="0">
                          <a:solidFill>
                            <a:srgbClr val="000000"/>
                          </a:solidFill>
                          <a:effectLst/>
                          <a:latin typeface="+mj-lt"/>
                        </a:rPr>
                        <a:t>NULL</a:t>
                      </a:r>
                    </a:p>
                  </a:txBody>
                  <a:tcPr marL="9525" marR="9525" marT="9525" marB="0" anchor="b"/>
                </a:tc>
                <a:tc>
                  <a:txBody>
                    <a:bodyPr/>
                    <a:lstStyle/>
                    <a:p>
                      <a:pPr marL="36000" algn="l" fontAlgn="b"/>
                      <a:r>
                        <a:rPr lang="en-US" sz="1600" b="0" i="0" u="none" strike="noStrike" dirty="0">
                          <a:solidFill>
                            <a:srgbClr val="000000"/>
                          </a:solidFill>
                          <a:effectLst/>
                          <a:latin typeface="+mj-lt"/>
                        </a:rPr>
                        <a:t>2500</a:t>
                      </a:r>
                    </a:p>
                  </a:txBody>
                  <a:tcPr marL="9525" marR="9525" marT="9525" marB="0" anchor="b"/>
                </a:tc>
                <a:extLst>
                  <a:ext uri="{0D108BD9-81ED-4DB2-BD59-A6C34878D82A}">
                    <a16:rowId xmlns:a16="http://schemas.microsoft.com/office/drawing/2014/main" val="10003"/>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581195326"/>
              </p:ext>
            </p:extLst>
          </p:nvPr>
        </p:nvGraphicFramePr>
        <p:xfrm>
          <a:off x="533400" y="3831952"/>
          <a:ext cx="2148376" cy="2568848"/>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21106">
                <a:tc gridSpan="3">
                  <a:txBody>
                    <a:bodyPr/>
                    <a:lstStyle/>
                    <a:p>
                      <a:pPr marL="36000" algn="l" fontAlgn="b"/>
                      <a:r>
                        <a:rPr lang="en-US" sz="1600" b="1" i="0" u="none" strike="noStrike" dirty="0">
                          <a:solidFill>
                            <a:srgbClr val="000000"/>
                          </a:solidFill>
                          <a:effectLst/>
                          <a:latin typeface="Calibri" panose="020F0502020204030204" pitchFamily="34" charset="0"/>
                        </a:rPr>
                        <a:t>Employee</a:t>
                      </a:r>
                    </a:p>
                  </a:txBody>
                  <a:tcPr marL="9525" marR="9525" marT="9525" marB="0" anchor="b">
                    <a:solidFill>
                      <a:schemeClr val="bg1"/>
                    </a:solidFill>
                  </a:tcPr>
                </a:tc>
                <a:tc hMerge="1">
                  <a:txBody>
                    <a:bodyPr/>
                    <a:lstStyle/>
                    <a:p>
                      <a:endParaRPr lang="en-US"/>
                    </a:p>
                  </a:txBody>
                  <a:tcPr/>
                </a:tc>
                <a:tc hMerge="1">
                  <a:txBody>
                    <a:bodyPr/>
                    <a:lstStyle/>
                    <a:p>
                      <a:endParaRPr lang="en-US"/>
                    </a:p>
                  </a:txBody>
                  <a:tcPr>
                    <a:solidFill>
                      <a:schemeClr val="bg1"/>
                    </a:solidFill>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Name</a:t>
                      </a:r>
                    </a:p>
                  </a:txBody>
                  <a:tcPr marL="9525" marR="9525" marT="9525" marB="0" anchor="b">
                    <a:solidFill>
                      <a:schemeClr val="tx1"/>
                    </a:solidFill>
                  </a:tcPr>
                </a:tc>
                <a:tc>
                  <a:txBody>
                    <a:bodyPr/>
                    <a:lstStyle/>
                    <a:p>
                      <a:pPr marL="36000" algn="l" fontAlgn="b"/>
                      <a:r>
                        <a:rPr lang="en-US" sz="1600" b="1" i="0" u="none" strike="noStrike" dirty="0" err="1">
                          <a:solidFill>
                            <a:srgbClr val="FFFFFF"/>
                          </a:solidFill>
                          <a:effectLst/>
                          <a:latin typeface="+mj-lt"/>
                        </a:rPr>
                        <a:t>Dept</a:t>
                      </a:r>
                      <a:endParaRPr lang="en-US" sz="1600" b="1" i="0" u="none" strike="noStrike" dirty="0">
                        <a:solidFill>
                          <a:srgbClr val="FFFFFF"/>
                        </a:solidFill>
                        <a:effectLst/>
                        <a:latin typeface="+mj-lt"/>
                      </a:endParaRP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dirty="0">
                          <a:solidFill>
                            <a:srgbClr val="000000"/>
                          </a:solidFill>
                          <a:effectLst/>
                          <a:latin typeface="+mj-lt"/>
                        </a:rPr>
                        <a:t>101</a:t>
                      </a:r>
                    </a:p>
                  </a:txBody>
                  <a:tcPr marL="9525" marR="9525" marT="9525" marB="0" anchor="b"/>
                </a:tc>
                <a:tc>
                  <a:txBody>
                    <a:bodyPr/>
                    <a:lstStyle/>
                    <a:p>
                      <a:pPr marL="36000" algn="l" fontAlgn="b"/>
                      <a:r>
                        <a:rPr lang="en-US" sz="1600" b="0" i="0" u="none" strike="noStrike" dirty="0">
                          <a:solidFill>
                            <a:srgbClr val="000000"/>
                          </a:solidFill>
                          <a:effectLst/>
                          <a:latin typeface="+mj-lt"/>
                        </a:rPr>
                        <a:t>Raju</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a:solidFill>
                            <a:srgbClr val="000000"/>
                          </a:solidFill>
                          <a:effectLst/>
                          <a:latin typeface="+mj-lt"/>
                        </a:rPr>
                        <a:t>102</a:t>
                      </a:r>
                    </a:p>
                  </a:txBody>
                  <a:tcPr marL="9525" marR="9525" marT="9525" marB="0" anchor="b"/>
                </a:tc>
                <a:tc>
                  <a:txBody>
                    <a:bodyPr/>
                    <a:lstStyle/>
                    <a:p>
                      <a:pPr marL="36000" algn="l" fontAlgn="b"/>
                      <a:r>
                        <a:rPr lang="en-US" sz="1600" b="0" i="0" u="none" strike="noStrike" dirty="0">
                          <a:solidFill>
                            <a:srgbClr val="000000"/>
                          </a:solidFill>
                          <a:effectLst/>
                          <a:latin typeface="+mj-lt"/>
                        </a:rPr>
                        <a:t>Amit</a:t>
                      </a:r>
                    </a:p>
                  </a:txBody>
                  <a:tcPr marL="9525" marR="9525" marT="9525" marB="0" anchor="b"/>
                </a:tc>
                <a:tc>
                  <a:txBody>
                    <a:bodyPr/>
                    <a:lstStyle/>
                    <a:p>
                      <a:pPr marL="36000" algn="l" fontAlgn="b"/>
                      <a:r>
                        <a:rPr lang="en-US" sz="1600" b="0" i="0" u="none" strike="noStrike" dirty="0">
                          <a:solidFill>
                            <a:srgbClr val="000000"/>
                          </a:solidFill>
                          <a:effectLst/>
                          <a:latin typeface="+mj-lt"/>
                        </a:rPr>
                        <a:t>Admin</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a:solidFill>
                            <a:srgbClr val="000000"/>
                          </a:solidFill>
                          <a:effectLst/>
                          <a:latin typeface="+mj-lt"/>
                        </a:rPr>
                        <a:t>103</a:t>
                      </a:r>
                    </a:p>
                  </a:txBody>
                  <a:tcPr marL="9525" marR="9525" marT="9525" marB="0" anchor="b"/>
                </a:tc>
                <a:tc>
                  <a:txBody>
                    <a:bodyPr/>
                    <a:lstStyle/>
                    <a:p>
                      <a:pPr marL="36000" algn="l" fontAlgn="b"/>
                      <a:r>
                        <a:rPr lang="en-US" sz="1600" b="0" i="0" u="none" strike="noStrike" dirty="0">
                          <a:solidFill>
                            <a:srgbClr val="000000"/>
                          </a:solidFill>
                          <a:effectLst/>
                          <a:latin typeface="+mj-lt"/>
                        </a:rPr>
                        <a:t>Sanjay</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dirty="0">
                          <a:solidFill>
                            <a:srgbClr val="000000"/>
                          </a:solidFill>
                          <a:effectLst/>
                          <a:latin typeface="+mj-lt"/>
                        </a:rPr>
                        <a:t>104</a:t>
                      </a:r>
                    </a:p>
                  </a:txBody>
                  <a:tcPr marL="9525" marR="9525" marT="9525" marB="0" anchor="b"/>
                </a:tc>
                <a:tc>
                  <a:txBody>
                    <a:bodyPr/>
                    <a:lstStyle/>
                    <a:p>
                      <a:pPr marL="36000" algn="l" fontAlgn="b"/>
                      <a:r>
                        <a:rPr lang="en-US" sz="1600" b="0" i="0" u="none" strike="noStrike" dirty="0">
                          <a:solidFill>
                            <a:srgbClr val="000000"/>
                          </a:solidFill>
                          <a:effectLst/>
                          <a:latin typeface="+mj-lt"/>
                        </a:rPr>
                        <a:t>Neha</a:t>
                      </a:r>
                    </a:p>
                  </a:txBody>
                  <a:tcPr marL="9525" marR="9525" marT="9525" marB="0" anchor="b"/>
                </a:tc>
                <a:tc>
                  <a:txBody>
                    <a:bodyPr/>
                    <a:lstStyle/>
                    <a:p>
                      <a:pPr marL="36000" algn="l" fontAlgn="b"/>
                      <a:r>
                        <a:rPr lang="en-US" sz="1600" b="0" i="0" u="none" strike="noStrike" dirty="0">
                          <a:solidFill>
                            <a:srgbClr val="000000"/>
                          </a:solidFill>
                          <a:effectLst/>
                          <a:latin typeface="+mj-lt"/>
                        </a:rPr>
                        <a:t>IT</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a:solidFill>
                            <a:srgbClr val="000000"/>
                          </a:solidFill>
                          <a:effectLst/>
                          <a:latin typeface="+mj-lt"/>
                        </a:rPr>
                        <a:t>105</a:t>
                      </a:r>
                    </a:p>
                  </a:txBody>
                  <a:tcPr marL="9525" marR="9525" marT="9525" marB="0" anchor="b"/>
                </a:tc>
                <a:tc>
                  <a:txBody>
                    <a:bodyPr/>
                    <a:lstStyle/>
                    <a:p>
                      <a:pPr marL="36000" algn="l" fontAlgn="b"/>
                      <a:r>
                        <a:rPr lang="en-US" sz="1600" b="0" i="0" u="none" strike="noStrike" dirty="0" err="1">
                          <a:solidFill>
                            <a:srgbClr val="000000"/>
                          </a:solidFill>
                          <a:effectLst/>
                          <a:latin typeface="+mj-lt"/>
                        </a:rPr>
                        <a:t>Meera</a:t>
                      </a:r>
                      <a:endParaRPr lang="en-US" sz="1600" b="0" i="0" u="none" strike="noStrike" dirty="0">
                        <a:solidFill>
                          <a:srgbClr val="000000"/>
                        </a:solidFill>
                        <a:effectLst/>
                        <a:latin typeface="+mj-lt"/>
                      </a:endParaRPr>
                    </a:p>
                  </a:txBody>
                  <a:tcPr marL="9525" marR="9525" marT="9525" marB="0" anchor="b"/>
                </a:tc>
                <a:tc>
                  <a:txBody>
                    <a:bodyPr/>
                    <a:lstStyle/>
                    <a:p>
                      <a:pPr marL="36000" algn="l" fontAlgn="b"/>
                      <a:r>
                        <a:rPr lang="en-US" sz="1600" b="0" i="0" u="none" strike="noStrike" dirty="0">
                          <a:solidFill>
                            <a:srgbClr val="000000"/>
                          </a:solidFill>
                          <a:effectLst/>
                          <a:latin typeface="+mj-lt"/>
                        </a:rPr>
                        <a:t>Sales</a:t>
                      </a:r>
                    </a:p>
                  </a:txBody>
                  <a:tcPr marL="9525" marR="9525" marT="9525" marB="0" anchor="b"/>
                </a:tc>
                <a:extLst>
                  <a:ext uri="{0D108BD9-81ED-4DB2-BD59-A6C34878D82A}">
                    <a16:rowId xmlns:a16="http://schemas.microsoft.com/office/drawing/2014/main" val="10006"/>
                  </a:ext>
                </a:extLst>
              </a:tr>
              <a:tr h="321106">
                <a:tc>
                  <a:txBody>
                    <a:bodyPr/>
                    <a:lstStyle/>
                    <a:p>
                      <a:pPr marL="36000" algn="l" fontAlgn="b"/>
                      <a:r>
                        <a:rPr lang="en-US" sz="1600" b="0" i="0" u="none" strike="noStrike" dirty="0">
                          <a:solidFill>
                            <a:srgbClr val="000000"/>
                          </a:solidFill>
                          <a:effectLst/>
                          <a:latin typeface="+mj-lt"/>
                        </a:rPr>
                        <a:t>106</a:t>
                      </a:r>
                    </a:p>
                  </a:txBody>
                  <a:tcPr marL="9525" marR="9525" marT="9525" marB="0" anchor="b"/>
                </a:tc>
                <a:tc>
                  <a:txBody>
                    <a:bodyPr/>
                    <a:lstStyle/>
                    <a:p>
                      <a:pPr marL="36000" algn="l" fontAlgn="b"/>
                      <a:r>
                        <a:rPr lang="en-US" sz="1600" b="0" i="0" u="none" strike="noStrike">
                          <a:solidFill>
                            <a:srgbClr val="000000"/>
                          </a:solidFill>
                          <a:effectLst/>
                          <a:latin typeface="+mj-lt"/>
                        </a:rPr>
                        <a:t>Mahesh</a:t>
                      </a:r>
                    </a:p>
                  </a:txBody>
                  <a:tcPr marL="9525" marR="9525" marT="9525" marB="0" anchor="b"/>
                </a:tc>
                <a:tc>
                  <a:txBody>
                    <a:bodyPr/>
                    <a:lstStyle/>
                    <a:p>
                      <a:pPr marL="36000" algn="l" fontAlgn="b"/>
                      <a:r>
                        <a:rPr lang="en-US" sz="1600" b="0" i="0" u="none" strike="noStrike" dirty="0">
                          <a:solidFill>
                            <a:srgbClr val="000000"/>
                          </a:solidFill>
                          <a:effectLst/>
                          <a:latin typeface="+mj-lt"/>
                        </a:rPr>
                        <a:t>HR</a:t>
                      </a:r>
                    </a:p>
                  </a:txBody>
                  <a:tcPr marL="9525" marR="9525" marT="9525" marB="0" anchor="b"/>
                </a:tc>
                <a:extLst>
                  <a:ext uri="{0D108BD9-81ED-4DB2-BD59-A6C34878D82A}">
                    <a16:rowId xmlns:a16="http://schemas.microsoft.com/office/drawing/2014/main" val="10007"/>
                  </a:ext>
                </a:extLst>
              </a:tr>
            </a:tbl>
          </a:graphicData>
        </a:graphic>
      </p:graphicFrame>
      <p:graphicFrame>
        <p:nvGraphicFramePr>
          <p:cNvPr id="30" name="Table 29"/>
          <p:cNvGraphicFramePr>
            <a:graphicFrameLocks noGrp="1"/>
          </p:cNvGraphicFramePr>
          <p:nvPr>
            <p:extLst>
              <p:ext uri="{D42A27DB-BD31-4B8C-83A1-F6EECF244321}">
                <p14:modId xmlns:p14="http://schemas.microsoft.com/office/powerpoint/2010/main" val="3587149792"/>
              </p:ext>
            </p:extLst>
          </p:nvPr>
        </p:nvGraphicFramePr>
        <p:xfrm>
          <a:off x="2907169" y="3894087"/>
          <a:ext cx="1386376" cy="2247742"/>
        </p:xfrm>
        <a:graphic>
          <a:graphicData uri="http://schemas.openxmlformats.org/drawingml/2006/table">
            <a:tbl>
              <a:tblPr bandRow="1">
                <a:tableStyleId>{073A0DAA-6AF3-43AB-8588-CEC1D06C72B9}</a:tableStyleId>
              </a:tblPr>
              <a:tblGrid>
                <a:gridCol w="554636">
                  <a:extLst>
                    <a:ext uri="{9D8B030D-6E8A-4147-A177-3AD203B41FA5}">
                      <a16:colId xmlns:a16="http://schemas.microsoft.com/office/drawing/2014/main" val="20000"/>
                    </a:ext>
                  </a:extLst>
                </a:gridCol>
                <a:gridCol w="831740">
                  <a:extLst>
                    <a:ext uri="{9D8B030D-6E8A-4147-A177-3AD203B41FA5}">
                      <a16:colId xmlns:a16="http://schemas.microsoft.com/office/drawing/2014/main" val="20001"/>
                    </a:ext>
                  </a:extLst>
                </a:gridCol>
              </a:tblGrid>
              <a:tr h="321106">
                <a:tc gridSpan="2">
                  <a:txBody>
                    <a:bodyPr/>
                    <a:lstStyle/>
                    <a:p>
                      <a:pPr marL="36000" algn="l" fontAlgn="b"/>
                      <a:r>
                        <a:rPr lang="en-US" sz="1600" b="1" i="0" u="none" strike="noStrike" dirty="0" err="1">
                          <a:solidFill>
                            <a:srgbClr val="000000"/>
                          </a:solidFill>
                          <a:effectLst/>
                          <a:latin typeface="Calibri" panose="020F0502020204030204" pitchFamily="34" charset="0"/>
                        </a:rPr>
                        <a:t>EmpSalary</a:t>
                      </a:r>
                      <a:endParaRPr lang="en-US" sz="1600" b="1"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hMerge="1">
                  <a:txBody>
                    <a:bodyPr/>
                    <a:lstStyle/>
                    <a:p>
                      <a:endParaRPr lang="en-US"/>
                    </a:p>
                  </a:txBody>
                  <a:tcPr/>
                </a:tc>
                <a:extLst>
                  <a:ext uri="{0D108BD9-81ED-4DB2-BD59-A6C34878D82A}">
                    <a16:rowId xmlns:a16="http://schemas.microsoft.com/office/drawing/2014/main" val="10000"/>
                  </a:ext>
                </a:extLst>
              </a:tr>
              <a:tr h="321106">
                <a:tc>
                  <a:txBody>
                    <a:bodyPr/>
                    <a:lstStyle/>
                    <a:p>
                      <a:pPr marL="36000" algn="l" fontAlgn="b"/>
                      <a:r>
                        <a:rPr lang="en-US" sz="1600" b="1" i="0" u="none" strike="noStrike" dirty="0">
                          <a:solidFill>
                            <a:srgbClr val="FFFFFF"/>
                          </a:solidFill>
                          <a:effectLst/>
                          <a:latin typeface="+mj-lt"/>
                        </a:rPr>
                        <a:t>EID</a:t>
                      </a:r>
                    </a:p>
                  </a:txBody>
                  <a:tcPr marL="9525" marR="9525" marT="9525" marB="0" anchor="b">
                    <a:solidFill>
                      <a:schemeClr val="tx1"/>
                    </a:solidFill>
                  </a:tcPr>
                </a:tc>
                <a:tc>
                  <a:txBody>
                    <a:bodyPr/>
                    <a:lstStyle/>
                    <a:p>
                      <a:pPr marL="36000" algn="l" fontAlgn="b"/>
                      <a:r>
                        <a:rPr lang="en-US" sz="1600" b="1" i="0" u="none" strike="noStrike" dirty="0">
                          <a:solidFill>
                            <a:srgbClr val="FFFFFF"/>
                          </a:solidFill>
                          <a:effectLst/>
                          <a:latin typeface="+mj-lt"/>
                        </a:rPr>
                        <a:t>Amount</a:t>
                      </a:r>
                    </a:p>
                  </a:txBody>
                  <a:tcPr marL="9525" marR="9525" marT="9525" marB="0" anchor="b">
                    <a:solidFill>
                      <a:schemeClr val="tx1"/>
                    </a:solidFill>
                  </a:tcPr>
                </a:tc>
                <a:extLst>
                  <a:ext uri="{0D108BD9-81ED-4DB2-BD59-A6C34878D82A}">
                    <a16:rowId xmlns:a16="http://schemas.microsoft.com/office/drawing/2014/main" val="10001"/>
                  </a:ext>
                </a:extLst>
              </a:tr>
              <a:tr h="321106">
                <a:tc>
                  <a:txBody>
                    <a:bodyPr/>
                    <a:lstStyle/>
                    <a:p>
                      <a:pPr marL="36000" algn="l" fontAlgn="b"/>
                      <a:r>
                        <a:rPr lang="en-US" sz="1600" b="0" i="0" u="none" strike="noStrike" kern="1200" dirty="0">
                          <a:solidFill>
                            <a:srgbClr val="000000"/>
                          </a:solidFill>
                          <a:effectLst/>
                          <a:latin typeface="+mj-lt"/>
                          <a:ea typeface="+mn-ea"/>
                          <a:cs typeface="+mn-cs"/>
                        </a:rPr>
                        <a:t>101</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1000</a:t>
                      </a:r>
                    </a:p>
                  </a:txBody>
                  <a:tcPr marL="9525" marR="9525" marT="9525" marB="0" anchor="b"/>
                </a:tc>
                <a:extLst>
                  <a:ext uri="{0D108BD9-81ED-4DB2-BD59-A6C34878D82A}">
                    <a16:rowId xmlns:a16="http://schemas.microsoft.com/office/drawing/2014/main" val="10002"/>
                  </a:ext>
                </a:extLst>
              </a:tr>
              <a:tr h="321106">
                <a:tc>
                  <a:txBody>
                    <a:bodyPr/>
                    <a:lstStyle/>
                    <a:p>
                      <a:pPr marL="36000" algn="l" fontAlgn="b"/>
                      <a:r>
                        <a:rPr lang="en-US" sz="1600" b="0" i="0" u="none" strike="noStrike" kern="1200" dirty="0">
                          <a:solidFill>
                            <a:srgbClr val="000000"/>
                          </a:solidFill>
                          <a:effectLst/>
                          <a:latin typeface="+mj-lt"/>
                          <a:ea typeface="+mn-ea"/>
                          <a:cs typeface="+mn-cs"/>
                        </a:rPr>
                        <a:t>102</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5000</a:t>
                      </a:r>
                    </a:p>
                  </a:txBody>
                  <a:tcPr marL="9525" marR="9525" marT="9525" marB="0" anchor="b"/>
                </a:tc>
                <a:extLst>
                  <a:ext uri="{0D108BD9-81ED-4DB2-BD59-A6C34878D82A}">
                    <a16:rowId xmlns:a16="http://schemas.microsoft.com/office/drawing/2014/main" val="10003"/>
                  </a:ext>
                </a:extLst>
              </a:tr>
              <a:tr h="321106">
                <a:tc>
                  <a:txBody>
                    <a:bodyPr/>
                    <a:lstStyle/>
                    <a:p>
                      <a:pPr marL="36000" algn="l" fontAlgn="b"/>
                      <a:r>
                        <a:rPr lang="en-US" sz="1600" b="0" i="0" u="none" strike="noStrike" kern="1200" dirty="0">
                          <a:solidFill>
                            <a:srgbClr val="000000"/>
                          </a:solidFill>
                          <a:effectLst/>
                          <a:latin typeface="+mj-lt"/>
                          <a:ea typeface="+mn-ea"/>
                          <a:cs typeface="+mn-cs"/>
                        </a:rPr>
                        <a:t>104</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3000</a:t>
                      </a:r>
                    </a:p>
                  </a:txBody>
                  <a:tcPr marL="9525" marR="9525" marT="9525" marB="0" anchor="b"/>
                </a:tc>
                <a:extLst>
                  <a:ext uri="{0D108BD9-81ED-4DB2-BD59-A6C34878D82A}">
                    <a16:rowId xmlns:a16="http://schemas.microsoft.com/office/drawing/2014/main" val="10004"/>
                  </a:ext>
                </a:extLst>
              </a:tr>
              <a:tr h="321106">
                <a:tc>
                  <a:txBody>
                    <a:bodyPr/>
                    <a:lstStyle/>
                    <a:p>
                      <a:pPr marL="36000" algn="l" fontAlgn="b"/>
                      <a:r>
                        <a:rPr lang="en-US" sz="1600" b="0" i="0" u="none" strike="noStrike" kern="1200" dirty="0">
                          <a:solidFill>
                            <a:srgbClr val="000000"/>
                          </a:solidFill>
                          <a:effectLst/>
                          <a:latin typeface="+mj-lt"/>
                          <a:ea typeface="+mn-ea"/>
                          <a:cs typeface="+mn-cs"/>
                        </a:rPr>
                        <a:t>105</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8000</a:t>
                      </a:r>
                    </a:p>
                  </a:txBody>
                  <a:tcPr marL="9525" marR="9525" marT="9525" marB="0" anchor="b"/>
                </a:tc>
                <a:extLst>
                  <a:ext uri="{0D108BD9-81ED-4DB2-BD59-A6C34878D82A}">
                    <a16:rowId xmlns:a16="http://schemas.microsoft.com/office/drawing/2014/main" val="10005"/>
                  </a:ext>
                </a:extLst>
              </a:tr>
              <a:tr h="321106">
                <a:tc>
                  <a:txBody>
                    <a:bodyPr/>
                    <a:lstStyle/>
                    <a:p>
                      <a:pPr marL="36000" algn="l" fontAlgn="b"/>
                      <a:r>
                        <a:rPr lang="en-US" sz="1600" b="0" i="0" u="none" strike="noStrike" kern="1200">
                          <a:solidFill>
                            <a:srgbClr val="000000"/>
                          </a:solidFill>
                          <a:effectLst/>
                          <a:latin typeface="+mj-lt"/>
                          <a:ea typeface="+mn-ea"/>
                          <a:cs typeface="+mn-cs"/>
                        </a:rPr>
                        <a:t>107</a:t>
                      </a:r>
                    </a:p>
                  </a:txBody>
                  <a:tcPr marL="9525" marR="9525" marT="9525" marB="0" anchor="b"/>
                </a:tc>
                <a:tc>
                  <a:txBody>
                    <a:bodyPr/>
                    <a:lstStyle/>
                    <a:p>
                      <a:pPr marL="36000" algn="l" fontAlgn="b"/>
                      <a:r>
                        <a:rPr lang="en-US" sz="1600" b="0" i="0" u="none" strike="noStrike" kern="1200" dirty="0">
                          <a:solidFill>
                            <a:srgbClr val="000000"/>
                          </a:solidFill>
                          <a:effectLst/>
                          <a:latin typeface="+mj-lt"/>
                          <a:ea typeface="+mn-ea"/>
                          <a:cs typeface="+mn-cs"/>
                        </a:rPr>
                        <a:t>2500</a:t>
                      </a:r>
                    </a:p>
                  </a:txBody>
                  <a:tcPr marL="9525" marR="9525" marT="9525" marB="0" anchor="b"/>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43268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2"/>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3"/>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Subquery</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- 3</a:t>
            </a:r>
          </a:p>
        </p:txBody>
      </p:sp>
    </p:spTree>
    <p:extLst>
      <p:ext uri="{BB962C8B-B14F-4D97-AF65-F5344CB8AC3E}">
        <p14:creationId xmlns:p14="http://schemas.microsoft.com/office/powerpoint/2010/main" val="3879582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 Query</a:t>
            </a:r>
          </a:p>
        </p:txBody>
      </p:sp>
      <p:sp>
        <p:nvSpPr>
          <p:cNvPr id="4" name="Content Placeholder 3">
            <a:extLst>
              <a:ext uri="{FF2B5EF4-FFF2-40B4-BE49-F238E27FC236}">
                <a16:creationId xmlns:a16="http://schemas.microsoft.com/office/drawing/2014/main" id="{092DF5CD-7A6A-4B81-9C13-BF70C5D8D934}"/>
              </a:ext>
            </a:extLst>
          </p:cNvPr>
          <p:cNvSpPr>
            <a:spLocks noGrp="1"/>
          </p:cNvSpPr>
          <p:nvPr>
            <p:ph idx="1"/>
          </p:nvPr>
        </p:nvSpPr>
        <p:spPr/>
        <p:txBody>
          <a:bodyPr/>
          <a:lstStyle/>
          <a:p>
            <a:r>
              <a:rPr lang="en-US" dirty="0"/>
              <a:t>We will use sub query when we want to </a:t>
            </a:r>
            <a:r>
              <a:rPr lang="en-US" b="1" dirty="0">
                <a:solidFill>
                  <a:schemeClr val="tx2"/>
                </a:solidFill>
              </a:rPr>
              <a:t>search some data </a:t>
            </a:r>
            <a:r>
              <a:rPr lang="en-US" dirty="0"/>
              <a:t>using select query but we </a:t>
            </a:r>
            <a:r>
              <a:rPr lang="en-US" b="1" dirty="0">
                <a:solidFill>
                  <a:schemeClr val="tx2"/>
                </a:solidFill>
              </a:rPr>
              <a:t>don’t know the exact value from data</a:t>
            </a:r>
            <a:r>
              <a:rPr lang="en-US" dirty="0">
                <a:solidFill>
                  <a:schemeClr val="tx2"/>
                </a:solidFill>
              </a:rPr>
              <a:t>.</a:t>
            </a:r>
          </a:p>
          <a:p>
            <a:r>
              <a:rPr lang="en-US" dirty="0"/>
              <a:t>For Example, if you want to find out the </a:t>
            </a:r>
            <a:r>
              <a:rPr lang="en-US" b="1" dirty="0">
                <a:solidFill>
                  <a:schemeClr val="tx2"/>
                </a:solidFill>
              </a:rPr>
              <a:t>name of the employee </a:t>
            </a:r>
            <a:r>
              <a:rPr lang="en-US" dirty="0"/>
              <a:t>whose </a:t>
            </a:r>
            <a:r>
              <a:rPr lang="en-US" b="1" dirty="0">
                <a:solidFill>
                  <a:schemeClr val="tx2"/>
                </a:solidFill>
              </a:rPr>
              <a:t>salary is maximum</a:t>
            </a:r>
            <a:r>
              <a:rPr lang="en-US" dirty="0"/>
              <a:t>. </a:t>
            </a:r>
          </a:p>
          <a:p>
            <a:pPr lvl="1"/>
            <a:r>
              <a:rPr lang="en-US" dirty="0"/>
              <a:t>Step 1: Find out maximum salary</a:t>
            </a:r>
          </a:p>
          <a:p>
            <a:pPr lvl="1"/>
            <a:r>
              <a:rPr lang="en-US" dirty="0"/>
              <a:t>Step 2: Then Search for the name of employee  </a:t>
            </a:r>
          </a:p>
          <a:p>
            <a:r>
              <a:rPr lang="en-US" dirty="0"/>
              <a:t>Query inside a query.</a:t>
            </a:r>
          </a:p>
          <a:p>
            <a:r>
              <a:rPr lang="en-US" dirty="0"/>
              <a:t>Sub query is usually added in a where clause.  </a:t>
            </a:r>
          </a:p>
        </p:txBody>
      </p:sp>
      <p:sp>
        <p:nvSpPr>
          <p:cNvPr id="9" name="Oval 8">
            <a:extLst>
              <a:ext uri="{FF2B5EF4-FFF2-40B4-BE49-F238E27FC236}">
                <a16:creationId xmlns:a16="http://schemas.microsoft.com/office/drawing/2014/main" id="{BE19EC3D-252D-4ACF-8C36-C107E900B216}"/>
              </a:ext>
            </a:extLst>
          </p:cNvPr>
          <p:cNvSpPr/>
          <p:nvPr/>
        </p:nvSpPr>
        <p:spPr>
          <a:xfrm>
            <a:off x="4293078" y="4237879"/>
            <a:ext cx="3671454" cy="1889538"/>
          </a:xfrm>
          <a:prstGeom prst="ellipse">
            <a:avLst/>
          </a:prstGeom>
          <a:solidFill>
            <a:schemeClr val="tx2">
              <a:lumMod val="20000"/>
              <a:lumOff val="80000"/>
            </a:schemeClr>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b="1" dirty="0">
                <a:solidFill>
                  <a:srgbClr val="002060"/>
                </a:solidFill>
              </a:rPr>
              <a:t>Query -2 </a:t>
            </a:r>
          </a:p>
        </p:txBody>
      </p:sp>
      <p:sp>
        <p:nvSpPr>
          <p:cNvPr id="11" name="Oval 10">
            <a:extLst>
              <a:ext uri="{FF2B5EF4-FFF2-40B4-BE49-F238E27FC236}">
                <a16:creationId xmlns:a16="http://schemas.microsoft.com/office/drawing/2014/main" id="{21F7579F-5591-4367-AD4E-103686674EDC}"/>
              </a:ext>
            </a:extLst>
          </p:cNvPr>
          <p:cNvSpPr/>
          <p:nvPr/>
        </p:nvSpPr>
        <p:spPr>
          <a:xfrm>
            <a:off x="5389420" y="4801190"/>
            <a:ext cx="1572810" cy="988245"/>
          </a:xfrm>
          <a:prstGeom prst="ellipse">
            <a:avLst/>
          </a:prstGeom>
          <a:solidFill>
            <a:schemeClr val="bg2">
              <a:lumMod val="95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lumMod val="50000"/>
                  </a:schemeClr>
                </a:solidFill>
              </a:rPr>
              <a:t>Query -1 </a:t>
            </a:r>
          </a:p>
        </p:txBody>
      </p:sp>
      <p:cxnSp>
        <p:nvCxnSpPr>
          <p:cNvPr id="12" name="Straight Arrow Connector 11">
            <a:extLst>
              <a:ext uri="{FF2B5EF4-FFF2-40B4-BE49-F238E27FC236}">
                <a16:creationId xmlns:a16="http://schemas.microsoft.com/office/drawing/2014/main" id="{8F11FD34-7DBC-4A4A-80D1-76B610873128}"/>
              </a:ext>
            </a:extLst>
          </p:cNvPr>
          <p:cNvCxnSpPr>
            <a:cxnSpLocks/>
          </p:cNvCxnSpPr>
          <p:nvPr/>
        </p:nvCxnSpPr>
        <p:spPr>
          <a:xfrm flipH="1">
            <a:off x="4317103" y="5310437"/>
            <a:ext cx="1039512" cy="0"/>
          </a:xfrm>
          <a:prstGeom prst="straightConnector1">
            <a:avLst/>
          </a:prstGeom>
          <a:ln w="12700" cap="flat" cmpd="sng" algn="ctr">
            <a:solidFill>
              <a:schemeClr val="tx2">
                <a:lumMod val="50000"/>
              </a:schemeClr>
            </a:solidFill>
            <a:prstDash val="solid"/>
            <a:round/>
            <a:headEnd type="none" w="med" len="med"/>
            <a:tailEnd type="triangle" w="med" len="med"/>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980F8A43-D371-4879-B687-23A0874DDEF5}"/>
              </a:ext>
            </a:extLst>
          </p:cNvPr>
          <p:cNvSpPr txBox="1"/>
          <p:nvPr/>
        </p:nvSpPr>
        <p:spPr>
          <a:xfrm>
            <a:off x="7114309" y="5002660"/>
            <a:ext cx="817418" cy="307777"/>
          </a:xfrm>
          <a:prstGeom prst="rect">
            <a:avLst/>
          </a:prstGeom>
          <a:noFill/>
        </p:spPr>
        <p:txBody>
          <a:bodyPr wrap="square" rtlCol="0">
            <a:spAutoFit/>
          </a:bodyPr>
          <a:lstStyle/>
          <a:p>
            <a:r>
              <a:rPr lang="en-US" sz="1400" b="1" dirty="0">
                <a:solidFill>
                  <a:schemeClr val="tx2"/>
                </a:solidFill>
              </a:rPr>
              <a:t>OUTPUT</a:t>
            </a:r>
          </a:p>
        </p:txBody>
      </p:sp>
      <p:sp>
        <p:nvSpPr>
          <p:cNvPr id="14" name="TextBox 13">
            <a:extLst>
              <a:ext uri="{FF2B5EF4-FFF2-40B4-BE49-F238E27FC236}">
                <a16:creationId xmlns:a16="http://schemas.microsoft.com/office/drawing/2014/main" id="{DE4CD5B3-333F-40FF-9CC5-6D2AF4212395}"/>
              </a:ext>
            </a:extLst>
          </p:cNvPr>
          <p:cNvSpPr txBox="1"/>
          <p:nvPr/>
        </p:nvSpPr>
        <p:spPr>
          <a:xfrm>
            <a:off x="4641694" y="4987535"/>
            <a:ext cx="657672" cy="307777"/>
          </a:xfrm>
          <a:prstGeom prst="rect">
            <a:avLst/>
          </a:prstGeom>
          <a:noFill/>
        </p:spPr>
        <p:txBody>
          <a:bodyPr wrap="square" rtlCol="0">
            <a:spAutoFit/>
          </a:bodyPr>
          <a:lstStyle/>
          <a:p>
            <a:r>
              <a:rPr lang="en-US" sz="1400" b="1" dirty="0">
                <a:solidFill>
                  <a:schemeClr val="tx2"/>
                </a:solidFill>
              </a:rPr>
              <a:t>INPUT</a:t>
            </a:r>
          </a:p>
        </p:txBody>
      </p:sp>
      <p:sp>
        <p:nvSpPr>
          <p:cNvPr id="15" name="TextBox 14">
            <a:extLst>
              <a:ext uri="{FF2B5EF4-FFF2-40B4-BE49-F238E27FC236}">
                <a16:creationId xmlns:a16="http://schemas.microsoft.com/office/drawing/2014/main" id="{2130BBA6-9948-495F-A52F-E5F7E14CD3A9}"/>
              </a:ext>
            </a:extLst>
          </p:cNvPr>
          <p:cNvSpPr txBox="1"/>
          <p:nvPr/>
        </p:nvSpPr>
        <p:spPr>
          <a:xfrm>
            <a:off x="3262746" y="5182648"/>
            <a:ext cx="817418" cy="307777"/>
          </a:xfrm>
          <a:prstGeom prst="rect">
            <a:avLst/>
          </a:prstGeom>
          <a:noFill/>
        </p:spPr>
        <p:txBody>
          <a:bodyPr wrap="square" rtlCol="0">
            <a:spAutoFit/>
          </a:bodyPr>
          <a:lstStyle/>
          <a:p>
            <a:r>
              <a:rPr lang="en-US" sz="1400" b="1" dirty="0">
                <a:solidFill>
                  <a:schemeClr val="tx2"/>
                </a:solidFill>
              </a:rPr>
              <a:t>OUTPUT</a:t>
            </a:r>
          </a:p>
        </p:txBody>
      </p:sp>
      <p:cxnSp>
        <p:nvCxnSpPr>
          <p:cNvPr id="17" name="Straight Arrow Connector 16">
            <a:extLst>
              <a:ext uri="{FF2B5EF4-FFF2-40B4-BE49-F238E27FC236}">
                <a16:creationId xmlns:a16="http://schemas.microsoft.com/office/drawing/2014/main" id="{4C809B59-3E00-42A4-803E-5D63968DB43C}"/>
              </a:ext>
            </a:extLst>
          </p:cNvPr>
          <p:cNvCxnSpPr>
            <a:cxnSpLocks/>
          </p:cNvCxnSpPr>
          <p:nvPr/>
        </p:nvCxnSpPr>
        <p:spPr>
          <a:xfrm>
            <a:off x="6962230" y="5333878"/>
            <a:ext cx="3034044" cy="0"/>
          </a:xfrm>
          <a:prstGeom prst="straightConnector1">
            <a:avLst/>
          </a:prstGeom>
          <a:ln w="9525" cap="flat" cmpd="sng" algn="ctr">
            <a:solidFill>
              <a:schemeClr val="tx1"/>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3B90E40A-E3E9-41B7-932B-3199542BC112}"/>
              </a:ext>
            </a:extLst>
          </p:cNvPr>
          <p:cNvCxnSpPr>
            <a:cxnSpLocks/>
            <a:endCxn id="22" idx="1"/>
          </p:cNvCxnSpPr>
          <p:nvPr/>
        </p:nvCxnSpPr>
        <p:spPr>
          <a:xfrm>
            <a:off x="7696873" y="4663593"/>
            <a:ext cx="2278937" cy="16335"/>
          </a:xfrm>
          <a:prstGeom prst="straightConnector1">
            <a:avLst/>
          </a:prstGeom>
          <a:ln w="9525" cap="flat" cmpd="sng" algn="ctr">
            <a:solidFill>
              <a:schemeClr val="tx1"/>
            </a:solidFill>
            <a:prstDash val="dash"/>
            <a:round/>
            <a:headEnd type="stealth" w="med" len="med"/>
            <a:tailEnd type="none" w="med" len="med"/>
          </a:ln>
        </p:spPr>
        <p:style>
          <a:lnRef idx="0">
            <a:scrgbClr r="0" g="0" b="0"/>
          </a:lnRef>
          <a:fillRef idx="0">
            <a:scrgbClr r="0" g="0" b="0"/>
          </a:fillRef>
          <a:effectRef idx="0">
            <a:scrgbClr r="0" g="0" b="0"/>
          </a:effectRef>
          <a:fontRef idx="minor">
            <a:schemeClr val="tx1"/>
          </a:fontRef>
        </p:style>
      </p:cxnSp>
      <p:sp>
        <p:nvSpPr>
          <p:cNvPr id="20" name="Rectangle: Rounded Corners 19">
            <a:extLst>
              <a:ext uri="{FF2B5EF4-FFF2-40B4-BE49-F238E27FC236}">
                <a16:creationId xmlns:a16="http://schemas.microsoft.com/office/drawing/2014/main" id="{185654EB-730E-4A38-80D5-0289EDB0648E}"/>
              </a:ext>
            </a:extLst>
          </p:cNvPr>
          <p:cNvSpPr/>
          <p:nvPr/>
        </p:nvSpPr>
        <p:spPr>
          <a:xfrm>
            <a:off x="9975811" y="5054299"/>
            <a:ext cx="1593273" cy="559157"/>
          </a:xfrm>
          <a:prstGeom prst="roundRect">
            <a:avLst/>
          </a:prstGeom>
          <a:solidFill>
            <a:schemeClr val="bg2">
              <a:lumMod val="8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Inner Query</a:t>
            </a:r>
          </a:p>
        </p:txBody>
      </p:sp>
      <p:sp>
        <p:nvSpPr>
          <p:cNvPr id="22" name="Rectangle: Rounded Corners 21">
            <a:extLst>
              <a:ext uri="{FF2B5EF4-FFF2-40B4-BE49-F238E27FC236}">
                <a16:creationId xmlns:a16="http://schemas.microsoft.com/office/drawing/2014/main" id="{81728AA7-7829-4A12-B51A-AE6556AFF695}"/>
              </a:ext>
            </a:extLst>
          </p:cNvPr>
          <p:cNvSpPr/>
          <p:nvPr/>
        </p:nvSpPr>
        <p:spPr>
          <a:xfrm>
            <a:off x="9975810" y="4400349"/>
            <a:ext cx="1593273" cy="559157"/>
          </a:xfrm>
          <a:prstGeom prst="roundRect">
            <a:avLst/>
          </a:prstGeom>
          <a:solidFill>
            <a:schemeClr val="bg2">
              <a:lumMod val="85000"/>
            </a:schemeClr>
          </a:solid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Outer Query</a:t>
            </a:r>
          </a:p>
        </p:txBody>
      </p:sp>
    </p:spTree>
    <p:extLst>
      <p:ext uri="{BB962C8B-B14F-4D97-AF65-F5344CB8AC3E}">
        <p14:creationId xmlns:p14="http://schemas.microsoft.com/office/powerpoint/2010/main" val="3375654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par>
                                <p:cTn id="45" presetID="10" presetClass="exit" presetSubtype="0" fill="hold" grpId="1" nodeType="withEffect">
                                  <p:stCondLst>
                                    <p:cond delay="0"/>
                                  </p:stCondLst>
                                  <p:childTnLst>
                                    <p:animEffect transition="out" filter="fade">
                                      <p:cBhvr>
                                        <p:cTn id="46" dur="500"/>
                                        <p:tgtEl>
                                          <p:spTgt spid="13"/>
                                        </p:tgtEl>
                                      </p:cBhvr>
                                    </p:animEffect>
                                    <p:set>
                                      <p:cBhvr>
                                        <p:cTn id="47" dur="1" fill="hold">
                                          <p:stCondLst>
                                            <p:cond delay="499"/>
                                          </p:stCondLst>
                                        </p:cTn>
                                        <p:tgtEl>
                                          <p:spTgt spid="1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childTnLst>
                                </p:cTn>
                              </p:par>
                              <p:par>
                                <p:cTn id="52" presetID="10" presetClass="exit" presetSubtype="0" fill="hold" nodeType="withEffect">
                                  <p:stCondLst>
                                    <p:cond delay="0"/>
                                  </p:stCondLst>
                                  <p:childTnLst>
                                    <p:animEffect transition="out" filter="fade">
                                      <p:cBhvr>
                                        <p:cTn id="53" dur="500"/>
                                        <p:tgtEl>
                                          <p:spTgt spid="12"/>
                                        </p:tgtEl>
                                      </p:cBhvr>
                                    </p:animEffect>
                                    <p:set>
                                      <p:cBhvr>
                                        <p:cTn id="54" dur="1" fill="hold">
                                          <p:stCondLst>
                                            <p:cond delay="499"/>
                                          </p:stCondLst>
                                        </p:cTn>
                                        <p:tgtEl>
                                          <p:spTgt spid="12"/>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4"/>
                                        </p:tgtEl>
                                      </p:cBhvr>
                                    </p:animEffect>
                                    <p:set>
                                      <p:cBhvr>
                                        <p:cTn id="57" dur="1" fill="hold">
                                          <p:stCondLst>
                                            <p:cond delay="499"/>
                                          </p:stCondLst>
                                        </p:cTn>
                                        <p:tgtEl>
                                          <p:spTgt spid="1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17"/>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20"/>
                                        </p:tgtEl>
                                        <p:attrNameLst>
                                          <p:attrName>style.visibility</p:attrName>
                                        </p:attrNameLst>
                                      </p:cBhvr>
                                      <p:to>
                                        <p:strVal val="visible"/>
                                      </p:to>
                                    </p:set>
                                  </p:childTnLst>
                                </p:cTn>
                              </p:par>
                              <p:par>
                                <p:cTn id="64" presetID="10" presetClass="exit" presetSubtype="0" fill="hold" grpId="1" nodeType="withEffect">
                                  <p:stCondLst>
                                    <p:cond delay="0"/>
                                  </p:stCondLst>
                                  <p:childTnLst>
                                    <p:animEffect transition="out" filter="fade">
                                      <p:cBhvr>
                                        <p:cTn id="65" dur="500"/>
                                        <p:tgtEl>
                                          <p:spTgt spid="15"/>
                                        </p:tgtEl>
                                      </p:cBhvr>
                                    </p:animEffect>
                                    <p:set>
                                      <p:cBhvr>
                                        <p:cTn id="66" dur="1" fill="hold">
                                          <p:stCondLst>
                                            <p:cond delay="499"/>
                                          </p:stCondLst>
                                        </p:cTn>
                                        <p:tgtEl>
                                          <p:spTgt spid="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P spid="13" grpId="0"/>
      <p:bldP spid="13" grpId="1"/>
      <p:bldP spid="14" grpId="0"/>
      <p:bldP spid="14" grpId="1"/>
      <p:bldP spid="15" grpId="0"/>
      <p:bldP spid="15" grpId="1"/>
      <p:bldP spid="20" grpId="0" animBg="1"/>
      <p:bldP spid="2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A4C10-2C81-4127-BC91-1D5388A90C67}"/>
              </a:ext>
            </a:extLst>
          </p:cNvPr>
          <p:cNvSpPr>
            <a:spLocks noGrp="1"/>
          </p:cNvSpPr>
          <p:nvPr>
            <p:ph type="title"/>
          </p:nvPr>
        </p:nvSpPr>
        <p:spPr/>
        <p:txBody>
          <a:bodyPr/>
          <a:lstStyle/>
          <a:p>
            <a:r>
              <a:rPr lang="en-US" dirty="0"/>
              <a:t>Types of Sub Query</a:t>
            </a:r>
          </a:p>
        </p:txBody>
      </p:sp>
      <p:sp>
        <p:nvSpPr>
          <p:cNvPr id="3" name="Content Placeholder 2">
            <a:extLst>
              <a:ext uri="{FF2B5EF4-FFF2-40B4-BE49-F238E27FC236}">
                <a16:creationId xmlns:a16="http://schemas.microsoft.com/office/drawing/2014/main" id="{6A3C40AD-C629-4E52-9A0A-107E7661EB94}"/>
              </a:ext>
            </a:extLst>
          </p:cNvPr>
          <p:cNvSpPr>
            <a:spLocks noGrp="1"/>
          </p:cNvSpPr>
          <p:nvPr>
            <p:ph idx="1"/>
          </p:nvPr>
        </p:nvSpPr>
        <p:spPr/>
        <p:txBody>
          <a:bodyPr/>
          <a:lstStyle/>
          <a:p>
            <a:pPr marL="457200" indent="-457200">
              <a:buFont typeface="+mj-lt"/>
              <a:buAutoNum type="arabicPeriod"/>
            </a:pPr>
            <a:r>
              <a:rPr lang="en-US" dirty="0"/>
              <a:t>Single Row Sub Query </a:t>
            </a:r>
          </a:p>
          <a:p>
            <a:pPr marL="457200" indent="-457200">
              <a:buFont typeface="+mj-lt"/>
              <a:buAutoNum type="arabicPeriod"/>
            </a:pPr>
            <a:r>
              <a:rPr lang="en-US" dirty="0"/>
              <a:t>Multiple Row Sub Query </a:t>
            </a:r>
          </a:p>
          <a:p>
            <a:pPr marL="457200" indent="-457200">
              <a:buFont typeface="+mj-lt"/>
              <a:buAutoNum type="arabicPeriod"/>
            </a:pPr>
            <a:r>
              <a:rPr lang="en-US" dirty="0"/>
              <a:t>Correlated Sub Query </a:t>
            </a:r>
          </a:p>
        </p:txBody>
      </p:sp>
    </p:spTree>
    <p:extLst>
      <p:ext uri="{BB962C8B-B14F-4D97-AF65-F5344CB8AC3E}">
        <p14:creationId xmlns:p14="http://schemas.microsoft.com/office/powerpoint/2010/main" val="3663484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39E66-C754-4A90-9AD0-C3CC0670EAC6}"/>
              </a:ext>
            </a:extLst>
          </p:cNvPr>
          <p:cNvSpPr>
            <a:spLocks noGrp="1"/>
          </p:cNvSpPr>
          <p:nvPr>
            <p:ph type="title"/>
          </p:nvPr>
        </p:nvSpPr>
        <p:spPr/>
        <p:txBody>
          <a:bodyPr/>
          <a:lstStyle/>
          <a:p>
            <a:r>
              <a:rPr lang="en-US" dirty="0"/>
              <a:t>1. Single Row Sub Query</a:t>
            </a:r>
          </a:p>
        </p:txBody>
      </p:sp>
      <p:sp>
        <p:nvSpPr>
          <p:cNvPr id="3" name="Content Placeholder 2">
            <a:extLst>
              <a:ext uri="{FF2B5EF4-FFF2-40B4-BE49-F238E27FC236}">
                <a16:creationId xmlns:a16="http://schemas.microsoft.com/office/drawing/2014/main" id="{173A6550-F7FF-4D67-960E-EF4079F8BDEA}"/>
              </a:ext>
            </a:extLst>
          </p:cNvPr>
          <p:cNvSpPr>
            <a:spLocks noGrp="1"/>
          </p:cNvSpPr>
          <p:nvPr>
            <p:ph idx="1"/>
          </p:nvPr>
        </p:nvSpPr>
        <p:spPr/>
        <p:txBody>
          <a:bodyPr/>
          <a:lstStyle/>
          <a:p>
            <a:r>
              <a:rPr lang="en-US" dirty="0"/>
              <a:t>Returns </a:t>
            </a:r>
            <a:r>
              <a:rPr lang="en-US" b="1" dirty="0">
                <a:solidFill>
                  <a:schemeClr val="tx2"/>
                </a:solidFill>
              </a:rPr>
              <a:t>0</a:t>
            </a:r>
            <a:r>
              <a:rPr lang="en-US" dirty="0"/>
              <a:t> or </a:t>
            </a:r>
            <a:r>
              <a:rPr lang="en-US" b="1" dirty="0">
                <a:solidFill>
                  <a:schemeClr val="tx2"/>
                </a:solidFill>
              </a:rPr>
              <a:t>1</a:t>
            </a:r>
            <a:r>
              <a:rPr lang="en-US" dirty="0"/>
              <a:t> row.</a:t>
            </a:r>
          </a:p>
          <a:p>
            <a:r>
              <a:rPr lang="en-US" dirty="0"/>
              <a:t>Can be used with </a:t>
            </a:r>
            <a:r>
              <a:rPr lang="en-US" b="1" dirty="0">
                <a:solidFill>
                  <a:schemeClr val="tx2"/>
                </a:solidFill>
              </a:rPr>
              <a:t>&lt;,&gt;,&lt;=,&gt;=</a:t>
            </a:r>
            <a:r>
              <a:rPr lang="en-US" dirty="0"/>
              <a:t> etc. operators</a:t>
            </a:r>
          </a:p>
          <a:p>
            <a:r>
              <a:rPr lang="en-US" b="1" dirty="0">
                <a:solidFill>
                  <a:schemeClr val="tx2"/>
                </a:solidFill>
              </a:rPr>
              <a:t>Example: </a:t>
            </a:r>
            <a:r>
              <a:rPr lang="en-US" dirty="0"/>
              <a:t>Display name of staff who has maximum salary.</a:t>
            </a:r>
          </a:p>
          <a:p>
            <a:pPr lvl="1"/>
            <a:r>
              <a:rPr lang="en-US" dirty="0"/>
              <a:t>First we have to find maximum salary from Faculty Table. </a:t>
            </a:r>
          </a:p>
          <a:p>
            <a:pPr lvl="1"/>
            <a:r>
              <a:rPr lang="en-US" dirty="0"/>
              <a:t>Then who has that maximum salary’s value we will find out his/her name. </a:t>
            </a:r>
          </a:p>
        </p:txBody>
      </p:sp>
      <p:graphicFrame>
        <p:nvGraphicFramePr>
          <p:cNvPr id="6" name="Content Placeholder 4">
            <a:extLst>
              <a:ext uri="{FF2B5EF4-FFF2-40B4-BE49-F238E27FC236}">
                <a16:creationId xmlns:a16="http://schemas.microsoft.com/office/drawing/2014/main" id="{5D64C71E-FB47-4AA2-83A7-E51454F94406}"/>
              </a:ext>
            </a:extLst>
          </p:cNvPr>
          <p:cNvGraphicFramePr>
            <a:graphicFrameLocks/>
          </p:cNvGraphicFramePr>
          <p:nvPr>
            <p:extLst>
              <p:ext uri="{D42A27DB-BD31-4B8C-83A1-F6EECF244321}">
                <p14:modId xmlns:p14="http://schemas.microsoft.com/office/powerpoint/2010/main" val="3960774012"/>
              </p:ext>
            </p:extLst>
          </p:nvPr>
        </p:nvGraphicFramePr>
        <p:xfrm>
          <a:off x="416560" y="4292230"/>
          <a:ext cx="4200103" cy="2314860"/>
        </p:xfrm>
        <a:graphic>
          <a:graphicData uri="http://schemas.openxmlformats.org/drawingml/2006/table">
            <a:tbl>
              <a:tblPr firstRow="1" bandRow="1">
                <a:tableStyleId>{8EC20E35-A176-4012-BC5E-935CFFF8708E}</a:tableStyleId>
              </a:tblPr>
              <a:tblGrid>
                <a:gridCol w="476338">
                  <a:extLst>
                    <a:ext uri="{9D8B030D-6E8A-4147-A177-3AD203B41FA5}">
                      <a16:colId xmlns:a16="http://schemas.microsoft.com/office/drawing/2014/main" val="20003"/>
                    </a:ext>
                  </a:extLst>
                </a:gridCol>
                <a:gridCol w="476338">
                  <a:extLst>
                    <a:ext uri="{9D8B030D-6E8A-4147-A177-3AD203B41FA5}">
                      <a16:colId xmlns:a16="http://schemas.microsoft.com/office/drawing/2014/main" val="1921887249"/>
                    </a:ext>
                  </a:extLst>
                </a:gridCol>
                <a:gridCol w="1131599">
                  <a:extLst>
                    <a:ext uri="{9D8B030D-6E8A-4147-A177-3AD203B41FA5}">
                      <a16:colId xmlns:a16="http://schemas.microsoft.com/office/drawing/2014/main" val="20000"/>
                    </a:ext>
                  </a:extLst>
                </a:gridCol>
                <a:gridCol w="776311">
                  <a:extLst>
                    <a:ext uri="{9D8B030D-6E8A-4147-A177-3AD203B41FA5}">
                      <a16:colId xmlns:a16="http://schemas.microsoft.com/office/drawing/2014/main" val="919354141"/>
                    </a:ext>
                  </a:extLst>
                </a:gridCol>
                <a:gridCol w="512868">
                  <a:extLst>
                    <a:ext uri="{9D8B030D-6E8A-4147-A177-3AD203B41FA5}">
                      <a16:colId xmlns:a16="http://schemas.microsoft.com/office/drawing/2014/main" val="2788009940"/>
                    </a:ext>
                  </a:extLst>
                </a:gridCol>
                <a:gridCol w="826649">
                  <a:extLst>
                    <a:ext uri="{9D8B030D-6E8A-4147-A177-3AD203B41FA5}">
                      <a16:colId xmlns:a16="http://schemas.microsoft.com/office/drawing/2014/main" val="2851416008"/>
                    </a:ext>
                  </a:extLst>
                </a:gridCol>
              </a:tblGrid>
              <a:tr h="326120">
                <a:tc>
                  <a:txBody>
                    <a:bodyPr/>
                    <a:lstStyle/>
                    <a:p>
                      <a:pPr fontAlgn="b"/>
                      <a:r>
                        <a:rPr lang="en-US" sz="1600" b="1" dirty="0">
                          <a:solidFill>
                            <a:schemeClr val="tx1"/>
                          </a:solidFill>
                          <a:effectLst/>
                        </a:rPr>
                        <a:t>FID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HID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FNAME</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SUB</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SAL</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11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PATEL</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CP</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PANDYA</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SM</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30000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a:effectLst/>
                        </a:rPr>
                        <a:t>13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DOSHI</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TOM</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15000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a:effectLst/>
                        </a:rPr>
                        <a:t>14</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MAKWANA</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BE</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18000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a:effectLst/>
                        </a:rPr>
                        <a:t>15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MEHTA</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a:effectLst/>
                        </a:rPr>
                        <a:t>ACP</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r h="326120">
                <a:tc>
                  <a:txBody>
                    <a:bodyPr/>
                    <a:lstStyle/>
                    <a:p>
                      <a:pPr algn="ctr"/>
                      <a:r>
                        <a:rPr lang="en-US" sz="1600" dirty="0">
                          <a:effectLst/>
                        </a:rPr>
                        <a:t>16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SHAH</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50000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9668608"/>
                  </a:ext>
                </a:extLst>
              </a:tr>
            </a:tbl>
          </a:graphicData>
        </a:graphic>
      </p:graphicFrame>
      <p:sp>
        <p:nvSpPr>
          <p:cNvPr id="4" name="TextBox 3">
            <a:extLst>
              <a:ext uri="{FF2B5EF4-FFF2-40B4-BE49-F238E27FC236}">
                <a16:creationId xmlns:a16="http://schemas.microsoft.com/office/drawing/2014/main" id="{251A5B28-AAD1-4D4C-B70A-52112EF9F9F9}"/>
              </a:ext>
            </a:extLst>
          </p:cNvPr>
          <p:cNvSpPr txBox="1"/>
          <p:nvPr/>
        </p:nvSpPr>
        <p:spPr>
          <a:xfrm>
            <a:off x="5053669" y="3117272"/>
            <a:ext cx="3314478" cy="369332"/>
          </a:xfrm>
          <a:prstGeom prst="rect">
            <a:avLst/>
          </a:prstGeom>
          <a:noFill/>
        </p:spPr>
        <p:txBody>
          <a:bodyPr wrap="square" rtlCol="0">
            <a:spAutoFit/>
          </a:bodyPr>
          <a:lstStyle/>
          <a:p>
            <a:r>
              <a:rPr lang="en-US" b="1" dirty="0"/>
              <a:t>SELECT MAX(SAL) FROM Faculty</a:t>
            </a:r>
          </a:p>
        </p:txBody>
      </p:sp>
      <p:sp>
        <p:nvSpPr>
          <p:cNvPr id="5" name="Rectangle 4">
            <a:extLst>
              <a:ext uri="{FF2B5EF4-FFF2-40B4-BE49-F238E27FC236}">
                <a16:creationId xmlns:a16="http://schemas.microsoft.com/office/drawing/2014/main" id="{C8F42DCC-1003-48C3-B7E1-8AECC3B96BBF}"/>
              </a:ext>
            </a:extLst>
          </p:cNvPr>
          <p:cNvSpPr/>
          <p:nvPr/>
        </p:nvSpPr>
        <p:spPr>
          <a:xfrm>
            <a:off x="3796145" y="6297622"/>
            <a:ext cx="817418" cy="318654"/>
          </a:xfrm>
          <a:prstGeom prst="rect">
            <a:avLst/>
          </a:prstGeom>
          <a:noFill/>
          <a:ln w="285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A2BEE83F-3CE7-4598-8CEC-C3F35E554DBD}"/>
              </a:ext>
            </a:extLst>
          </p:cNvPr>
          <p:cNvSpPr/>
          <p:nvPr/>
        </p:nvSpPr>
        <p:spPr>
          <a:xfrm>
            <a:off x="1357745" y="6283766"/>
            <a:ext cx="1136073" cy="332509"/>
          </a:xfrm>
          <a:prstGeom prst="round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EEC026F5-3429-4DA7-B3ED-1C75DF229EDE}"/>
              </a:ext>
            </a:extLst>
          </p:cNvPr>
          <p:cNvSpPr txBox="1"/>
          <p:nvPr/>
        </p:nvSpPr>
        <p:spPr>
          <a:xfrm>
            <a:off x="4928979" y="3094730"/>
            <a:ext cx="332509" cy="369332"/>
          </a:xfrm>
          <a:prstGeom prst="rect">
            <a:avLst/>
          </a:prstGeom>
          <a:noFill/>
        </p:spPr>
        <p:txBody>
          <a:bodyPr wrap="square" rtlCol="0">
            <a:spAutoFit/>
          </a:bodyPr>
          <a:lstStyle/>
          <a:p>
            <a:r>
              <a:rPr lang="en-US" b="1" dirty="0"/>
              <a:t>(</a:t>
            </a:r>
          </a:p>
        </p:txBody>
      </p:sp>
      <p:sp>
        <p:nvSpPr>
          <p:cNvPr id="9" name="TextBox 8">
            <a:extLst>
              <a:ext uri="{FF2B5EF4-FFF2-40B4-BE49-F238E27FC236}">
                <a16:creationId xmlns:a16="http://schemas.microsoft.com/office/drawing/2014/main" id="{BBDC49B2-6D9B-409B-8D43-B50B90708C83}"/>
              </a:ext>
            </a:extLst>
          </p:cNvPr>
          <p:cNvSpPr txBox="1"/>
          <p:nvPr/>
        </p:nvSpPr>
        <p:spPr>
          <a:xfrm>
            <a:off x="8172568" y="3108585"/>
            <a:ext cx="332509" cy="369332"/>
          </a:xfrm>
          <a:prstGeom prst="rect">
            <a:avLst/>
          </a:prstGeom>
          <a:noFill/>
        </p:spPr>
        <p:txBody>
          <a:bodyPr wrap="square" rtlCol="0">
            <a:spAutoFit/>
          </a:bodyPr>
          <a:lstStyle/>
          <a:p>
            <a:r>
              <a:rPr lang="en-US" b="1" dirty="0"/>
              <a:t>);</a:t>
            </a:r>
          </a:p>
        </p:txBody>
      </p:sp>
      <p:sp>
        <p:nvSpPr>
          <p:cNvPr id="10" name="TextBox 9">
            <a:extLst>
              <a:ext uri="{FF2B5EF4-FFF2-40B4-BE49-F238E27FC236}">
                <a16:creationId xmlns:a16="http://schemas.microsoft.com/office/drawing/2014/main" id="{C9FB0ED1-F239-461E-86C2-66148554FC0D}"/>
              </a:ext>
            </a:extLst>
          </p:cNvPr>
          <p:cNvSpPr txBox="1"/>
          <p:nvPr/>
        </p:nvSpPr>
        <p:spPr>
          <a:xfrm>
            <a:off x="789704" y="3117272"/>
            <a:ext cx="4370670" cy="369332"/>
          </a:xfrm>
          <a:prstGeom prst="rect">
            <a:avLst/>
          </a:prstGeom>
          <a:noFill/>
        </p:spPr>
        <p:txBody>
          <a:bodyPr wrap="square" rtlCol="0">
            <a:spAutoFit/>
          </a:bodyPr>
          <a:lstStyle/>
          <a:p>
            <a:r>
              <a:rPr lang="en-US" b="1" dirty="0"/>
              <a:t>SELECT FNAME FROM Faculty WHERE SAL =</a:t>
            </a:r>
          </a:p>
        </p:txBody>
      </p:sp>
      <p:graphicFrame>
        <p:nvGraphicFramePr>
          <p:cNvPr id="11" name="Content Placeholder 4">
            <a:extLst>
              <a:ext uri="{FF2B5EF4-FFF2-40B4-BE49-F238E27FC236}">
                <a16:creationId xmlns:a16="http://schemas.microsoft.com/office/drawing/2014/main" id="{087CC295-5F05-4275-ABD6-875594D166E8}"/>
              </a:ext>
            </a:extLst>
          </p:cNvPr>
          <p:cNvGraphicFramePr>
            <a:graphicFrameLocks/>
          </p:cNvGraphicFramePr>
          <p:nvPr>
            <p:extLst>
              <p:ext uri="{D42A27DB-BD31-4B8C-83A1-F6EECF244321}">
                <p14:modId xmlns:p14="http://schemas.microsoft.com/office/powerpoint/2010/main" val="2516053393"/>
              </p:ext>
            </p:extLst>
          </p:nvPr>
        </p:nvGraphicFramePr>
        <p:xfrm>
          <a:off x="5569573" y="4292230"/>
          <a:ext cx="1131599" cy="863082"/>
        </p:xfrm>
        <a:graphic>
          <a:graphicData uri="http://schemas.openxmlformats.org/drawingml/2006/table">
            <a:tbl>
              <a:tblPr firstRow="1" bandRow="1">
                <a:tableStyleId>{8EC20E35-A176-4012-BC5E-935CFFF8708E}</a:tableStyleId>
              </a:tblPr>
              <a:tblGrid>
                <a:gridCol w="1131599">
                  <a:extLst>
                    <a:ext uri="{9D8B030D-6E8A-4147-A177-3AD203B41FA5}">
                      <a16:colId xmlns:a16="http://schemas.microsoft.com/office/drawing/2014/main" val="20000"/>
                    </a:ext>
                  </a:extLst>
                </a:gridCol>
              </a:tblGrid>
              <a:tr h="451735">
                <a:tc>
                  <a:txBody>
                    <a:bodyPr/>
                    <a:lstStyle/>
                    <a:p>
                      <a:pPr fontAlgn="b"/>
                      <a:r>
                        <a:rPr lang="en-US" sz="1600" b="1" dirty="0">
                          <a:solidFill>
                            <a:schemeClr val="tx1"/>
                          </a:solidFill>
                          <a:effectLst/>
                        </a:rPr>
                        <a:t>FNAME</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347">
                <a:tc>
                  <a:txBody>
                    <a:bodyPr/>
                    <a:lstStyle/>
                    <a:p>
                      <a:r>
                        <a:rPr lang="en-US" sz="1600" dirty="0">
                          <a:effectLst/>
                        </a:rPr>
                        <a:t>SHAH</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1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48599949"/>
              </p:ext>
            </p:extLst>
          </p:nvPr>
        </p:nvGraphicFramePr>
        <p:xfrm>
          <a:off x="416560" y="3957107"/>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4"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618721961"/>
              </p:ext>
            </p:extLst>
          </p:nvPr>
        </p:nvGraphicFramePr>
        <p:xfrm>
          <a:off x="5569573" y="3926470"/>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565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7" grpId="0" animBg="1"/>
      <p:bldP spid="8" grpId="0"/>
      <p:bldP spid="9" grpId="0"/>
      <p:bldP spid="1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2. Multiple Row Sub Query </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US" dirty="0"/>
              <a:t>Returns one or more rows</a:t>
            </a:r>
          </a:p>
          <a:p>
            <a:r>
              <a:rPr lang="en-US" dirty="0"/>
              <a:t>Can be used with IN, NOT IN, ANY, ALL etc. operators</a:t>
            </a:r>
          </a:p>
          <a:p>
            <a:r>
              <a:rPr lang="en-US" b="1" dirty="0">
                <a:solidFill>
                  <a:schemeClr val="tx2"/>
                </a:solidFill>
              </a:rPr>
              <a:t>Example: </a:t>
            </a:r>
            <a:r>
              <a:rPr lang="en-US" dirty="0"/>
              <a:t>Display roll no., department id and </a:t>
            </a:r>
            <a:r>
              <a:rPr lang="en-US" dirty="0" err="1"/>
              <a:t>spi</a:t>
            </a:r>
            <a:r>
              <a:rPr lang="en-US" dirty="0"/>
              <a:t> of those students who are from </a:t>
            </a:r>
            <a:r>
              <a:rPr lang="en-US" dirty="0">
                <a:solidFill>
                  <a:schemeClr val="tx2"/>
                </a:solidFill>
              </a:rPr>
              <a:t>RAJKOT</a:t>
            </a:r>
            <a:r>
              <a:rPr lang="en-US" dirty="0"/>
              <a:t>.</a:t>
            </a:r>
          </a:p>
          <a:p>
            <a:pPr lvl="1"/>
            <a:r>
              <a:rPr lang="en-US" dirty="0"/>
              <a:t>First we will find out the roll no. of those students who are from RAJKOT</a:t>
            </a:r>
          </a:p>
          <a:p>
            <a:pPr lvl="1"/>
            <a:r>
              <a:rPr lang="en-US" dirty="0"/>
              <a:t>Here we will </a:t>
            </a:r>
            <a:r>
              <a:rPr lang="en-US" b="1" dirty="0">
                <a:solidFill>
                  <a:schemeClr val="tx2"/>
                </a:solidFill>
              </a:rPr>
              <a:t>get</a:t>
            </a:r>
            <a:r>
              <a:rPr lang="en-US" dirty="0">
                <a:solidFill>
                  <a:schemeClr val="tx2"/>
                </a:solidFill>
              </a:rPr>
              <a:t> </a:t>
            </a:r>
            <a:r>
              <a:rPr lang="en-US" b="1" dirty="0">
                <a:solidFill>
                  <a:schemeClr val="tx2"/>
                </a:solidFill>
              </a:rPr>
              <a:t>more than one records/rows </a:t>
            </a:r>
            <a:r>
              <a:rPr lang="en-US" dirty="0"/>
              <a:t>who are from RAJKOT. (That’s why it is known as </a:t>
            </a:r>
            <a:r>
              <a:rPr lang="en-US" b="1" dirty="0">
                <a:solidFill>
                  <a:schemeClr val="tx2"/>
                </a:solidFill>
              </a:rPr>
              <a:t>Multiple Row Subquery</a:t>
            </a:r>
            <a:r>
              <a:rPr lang="en-US" dirty="0"/>
              <a:t>)</a:t>
            </a:r>
          </a:p>
          <a:p>
            <a:pPr lvl="1"/>
            <a:r>
              <a:rPr lang="en-US" dirty="0"/>
              <a:t>Next we will compare all those roll no. and find their department id and </a:t>
            </a:r>
            <a:r>
              <a:rPr lang="en-US" dirty="0" err="1"/>
              <a:t>spi</a:t>
            </a:r>
            <a:r>
              <a:rPr lang="en-US" dirty="0"/>
              <a:t> from Academic Table.  </a:t>
            </a:r>
          </a:p>
          <a:p>
            <a:endParaRPr lang="en-US" dirty="0"/>
          </a:p>
        </p:txBody>
      </p:sp>
      <p:graphicFrame>
        <p:nvGraphicFramePr>
          <p:cNvPr id="4" name="Content Placeholder 4">
            <a:extLst>
              <a:ext uri="{FF2B5EF4-FFF2-40B4-BE49-F238E27FC236}">
                <a16:creationId xmlns:a16="http://schemas.microsoft.com/office/drawing/2014/main" id="{A8C92F75-3E7B-4DE9-846B-3CEDAB478EEE}"/>
              </a:ext>
            </a:extLst>
          </p:cNvPr>
          <p:cNvGraphicFramePr>
            <a:graphicFrameLocks/>
          </p:cNvGraphicFramePr>
          <p:nvPr>
            <p:extLst>
              <p:ext uri="{D42A27DB-BD31-4B8C-83A1-F6EECF244321}">
                <p14:modId xmlns:p14="http://schemas.microsoft.com/office/powerpoint/2010/main" val="2609976659"/>
              </p:ext>
            </p:extLst>
          </p:nvPr>
        </p:nvGraphicFramePr>
        <p:xfrm>
          <a:off x="700139" y="4329833"/>
          <a:ext cx="3308496" cy="1988740"/>
        </p:xfrm>
        <a:graphic>
          <a:graphicData uri="http://schemas.openxmlformats.org/drawingml/2006/table">
            <a:tbl>
              <a:tblPr firstRow="1" bandRow="1">
                <a:tableStyleId>{8EC20E35-A176-4012-BC5E-935CFFF8708E}</a:tableStyleId>
              </a:tblPr>
              <a:tblGrid>
                <a:gridCol w="643783">
                  <a:extLst>
                    <a:ext uri="{9D8B030D-6E8A-4147-A177-3AD203B41FA5}">
                      <a16:colId xmlns:a16="http://schemas.microsoft.com/office/drawing/2014/main" val="20003"/>
                    </a:ext>
                  </a:extLst>
                </a:gridCol>
                <a:gridCol w="517589">
                  <a:extLst>
                    <a:ext uri="{9D8B030D-6E8A-4147-A177-3AD203B41FA5}">
                      <a16:colId xmlns:a16="http://schemas.microsoft.com/office/drawing/2014/main" val="20000"/>
                    </a:ext>
                  </a:extLst>
                </a:gridCol>
                <a:gridCol w="598127">
                  <a:extLst>
                    <a:ext uri="{9D8B030D-6E8A-4147-A177-3AD203B41FA5}">
                      <a16:colId xmlns:a16="http://schemas.microsoft.com/office/drawing/2014/main" val="919354141"/>
                    </a:ext>
                  </a:extLst>
                </a:gridCol>
                <a:gridCol w="552118">
                  <a:extLst>
                    <a:ext uri="{9D8B030D-6E8A-4147-A177-3AD203B41FA5}">
                      <a16:colId xmlns:a16="http://schemas.microsoft.com/office/drawing/2014/main" val="2788009940"/>
                    </a:ext>
                  </a:extLst>
                </a:gridCol>
                <a:gridCol w="996879">
                  <a:extLst>
                    <a:ext uri="{9D8B030D-6E8A-4147-A177-3AD203B41FA5}">
                      <a16:colId xmlns:a16="http://schemas.microsoft.com/office/drawing/2014/main" val="2851416008"/>
                    </a:ext>
                  </a:extLst>
                </a:gridCol>
              </a:tblGrid>
              <a:tr h="326120">
                <a:tc>
                  <a:txBody>
                    <a:bodyPr/>
                    <a:lstStyle/>
                    <a:p>
                      <a:pPr fontAlgn="b"/>
                      <a:r>
                        <a:rPr lang="en-US" sz="1600" b="1" dirty="0">
                          <a:solidFill>
                            <a:schemeClr val="tx1"/>
                          </a:solidFill>
                          <a:effectLst/>
                        </a:rPr>
                        <a:t>RNO</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SPI</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CPI</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BACKLOG</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101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6.8</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6.1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102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7.2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6.5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a:effectLst/>
                        </a:rPr>
                        <a:t>103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8.5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a:effectLst/>
                        </a:rPr>
                        <a:t>104</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6.1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5.2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a:effectLst/>
                        </a:rPr>
                        <a:t>105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8.1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7.5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bl>
          </a:graphicData>
        </a:graphic>
      </p:graphicFrame>
      <p:graphicFrame>
        <p:nvGraphicFramePr>
          <p:cNvPr id="5" name="Content Placeholder 4">
            <a:extLst>
              <a:ext uri="{FF2B5EF4-FFF2-40B4-BE49-F238E27FC236}">
                <a16:creationId xmlns:a16="http://schemas.microsoft.com/office/drawing/2014/main" id="{15B74847-4847-47F0-A976-01A3C881195B}"/>
              </a:ext>
            </a:extLst>
          </p:cNvPr>
          <p:cNvGraphicFramePr>
            <a:graphicFrameLocks/>
          </p:cNvGraphicFramePr>
          <p:nvPr>
            <p:extLst>
              <p:ext uri="{D42A27DB-BD31-4B8C-83A1-F6EECF244321}">
                <p14:modId xmlns:p14="http://schemas.microsoft.com/office/powerpoint/2010/main" val="4115937274"/>
              </p:ext>
            </p:extLst>
          </p:nvPr>
        </p:nvGraphicFramePr>
        <p:xfrm>
          <a:off x="4600485" y="4329833"/>
          <a:ext cx="5684336" cy="2184590"/>
        </p:xfrm>
        <a:graphic>
          <a:graphicData uri="http://schemas.openxmlformats.org/drawingml/2006/table">
            <a:tbl>
              <a:tblPr firstRow="1" bandRow="1">
                <a:tableStyleId>{8EC20E35-A176-4012-BC5E-935CFFF8708E}</a:tableStyleId>
              </a:tblPr>
              <a:tblGrid>
                <a:gridCol w="570187">
                  <a:extLst>
                    <a:ext uri="{9D8B030D-6E8A-4147-A177-3AD203B41FA5}">
                      <a16:colId xmlns:a16="http://schemas.microsoft.com/office/drawing/2014/main" val="20003"/>
                    </a:ext>
                  </a:extLst>
                </a:gridCol>
                <a:gridCol w="1073294">
                  <a:extLst>
                    <a:ext uri="{9D8B030D-6E8A-4147-A177-3AD203B41FA5}">
                      <a16:colId xmlns:a16="http://schemas.microsoft.com/office/drawing/2014/main" val="20000"/>
                    </a:ext>
                  </a:extLst>
                </a:gridCol>
                <a:gridCol w="1640544">
                  <a:extLst>
                    <a:ext uri="{9D8B030D-6E8A-4147-A177-3AD203B41FA5}">
                      <a16:colId xmlns:a16="http://schemas.microsoft.com/office/drawing/2014/main" val="919354141"/>
                    </a:ext>
                  </a:extLst>
                </a:gridCol>
                <a:gridCol w="1139547">
                  <a:extLst>
                    <a:ext uri="{9D8B030D-6E8A-4147-A177-3AD203B41FA5}">
                      <a16:colId xmlns:a16="http://schemas.microsoft.com/office/drawing/2014/main" val="2788009940"/>
                    </a:ext>
                  </a:extLst>
                </a:gridCol>
                <a:gridCol w="1260764">
                  <a:extLst>
                    <a:ext uri="{9D8B030D-6E8A-4147-A177-3AD203B41FA5}">
                      <a16:colId xmlns:a16="http://schemas.microsoft.com/office/drawing/2014/main" val="2851416008"/>
                    </a:ext>
                  </a:extLst>
                </a:gridCol>
              </a:tblGrid>
              <a:tr h="326120">
                <a:tc>
                  <a:txBody>
                    <a:bodyPr/>
                    <a:lstStyle/>
                    <a:p>
                      <a:pPr algn="ctr"/>
                      <a:r>
                        <a:rPr lang="en-US" sz="1600" b="1" dirty="0">
                          <a:solidFill>
                            <a:schemeClr val="tx1"/>
                          </a:solidFill>
                        </a:rPr>
                        <a:t>RNO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1600" b="1" dirty="0">
                          <a:solidFill>
                            <a:schemeClr val="tx1"/>
                          </a:solidFill>
                        </a:rPr>
                        <a:t>SNAME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1600" b="1" dirty="0">
                          <a:solidFill>
                            <a:schemeClr val="tx1"/>
                          </a:solidFill>
                        </a:rPr>
                        <a:t>ADDRESS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1600" b="1" dirty="0">
                          <a:solidFill>
                            <a:schemeClr val="tx1"/>
                          </a:solidFill>
                        </a:rPr>
                        <a:t>CITY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a:r>
                        <a:rPr lang="en-US" sz="1600" b="1" dirty="0">
                          <a:solidFill>
                            <a:schemeClr val="tx1"/>
                          </a:solidFill>
                        </a:rPr>
                        <a:t>MOBILE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101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MITESH</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RING ROAD</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a:effectLst/>
                        </a:rPr>
                        <a:t>RAJKOT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7845128956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102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KAUSHAL</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SADHU VASVANI ROAD</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RAJKOT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8989547412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dirty="0">
                          <a:effectLst/>
                        </a:rPr>
                        <a:t>103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ANKUR</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GONDAL ROAD</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RAJKOT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8866552241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dirty="0">
                          <a:effectLst/>
                        </a:rPr>
                        <a:t>104</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KISHAN</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SANADA ROAD</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MORBI</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9663322110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dirty="0">
                          <a:effectLst/>
                        </a:rPr>
                        <a:t>105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MUKESH</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RAJKOT ROAD</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JAMNAGAR</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9425814789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bl>
          </a:graphicData>
        </a:graphic>
      </p:graphicFrame>
      <p:sp>
        <p:nvSpPr>
          <p:cNvPr id="6" name="TextBox 5">
            <a:extLst>
              <a:ext uri="{FF2B5EF4-FFF2-40B4-BE49-F238E27FC236}">
                <a16:creationId xmlns:a16="http://schemas.microsoft.com/office/drawing/2014/main" id="{E4776CC8-C253-44D2-8CF2-A9983DDC76AC}"/>
              </a:ext>
            </a:extLst>
          </p:cNvPr>
          <p:cNvSpPr txBox="1"/>
          <p:nvPr/>
        </p:nvSpPr>
        <p:spPr>
          <a:xfrm>
            <a:off x="6057529" y="3478404"/>
            <a:ext cx="5064563" cy="369332"/>
          </a:xfrm>
          <a:prstGeom prst="rect">
            <a:avLst/>
          </a:prstGeom>
          <a:noFill/>
        </p:spPr>
        <p:txBody>
          <a:bodyPr wrap="square" rtlCol="0">
            <a:spAutoFit/>
          </a:bodyPr>
          <a:lstStyle/>
          <a:p>
            <a:r>
              <a:rPr lang="en-US" b="1" dirty="0"/>
              <a:t>SELECT RNO FROM STUDENT WHERE CITY='RAJKOT'</a:t>
            </a:r>
          </a:p>
        </p:txBody>
      </p:sp>
      <p:sp>
        <p:nvSpPr>
          <p:cNvPr id="7" name="TextBox 6">
            <a:extLst>
              <a:ext uri="{FF2B5EF4-FFF2-40B4-BE49-F238E27FC236}">
                <a16:creationId xmlns:a16="http://schemas.microsoft.com/office/drawing/2014/main" id="{7DA7C021-D324-4323-A4C3-4BAC527B8206}"/>
              </a:ext>
            </a:extLst>
          </p:cNvPr>
          <p:cNvSpPr txBox="1"/>
          <p:nvPr/>
        </p:nvSpPr>
        <p:spPr>
          <a:xfrm>
            <a:off x="5944636" y="3464548"/>
            <a:ext cx="332509" cy="369332"/>
          </a:xfrm>
          <a:prstGeom prst="rect">
            <a:avLst/>
          </a:prstGeom>
          <a:noFill/>
        </p:spPr>
        <p:txBody>
          <a:bodyPr wrap="square" rtlCol="0">
            <a:spAutoFit/>
          </a:bodyPr>
          <a:lstStyle/>
          <a:p>
            <a:r>
              <a:rPr lang="en-US" b="1" dirty="0"/>
              <a:t>(</a:t>
            </a:r>
          </a:p>
        </p:txBody>
      </p:sp>
      <p:sp>
        <p:nvSpPr>
          <p:cNvPr id="8" name="TextBox 7">
            <a:extLst>
              <a:ext uri="{FF2B5EF4-FFF2-40B4-BE49-F238E27FC236}">
                <a16:creationId xmlns:a16="http://schemas.microsoft.com/office/drawing/2014/main" id="{117C93C5-4618-4B11-A2CC-8DA44CEAFC92}"/>
              </a:ext>
            </a:extLst>
          </p:cNvPr>
          <p:cNvSpPr txBox="1"/>
          <p:nvPr/>
        </p:nvSpPr>
        <p:spPr>
          <a:xfrm>
            <a:off x="10955832" y="3464548"/>
            <a:ext cx="332509" cy="369332"/>
          </a:xfrm>
          <a:prstGeom prst="rect">
            <a:avLst/>
          </a:prstGeom>
          <a:noFill/>
        </p:spPr>
        <p:txBody>
          <a:bodyPr wrap="square" rtlCol="0">
            <a:spAutoFit/>
          </a:bodyPr>
          <a:lstStyle/>
          <a:p>
            <a:r>
              <a:rPr lang="en-US" b="1" dirty="0"/>
              <a:t>);</a:t>
            </a:r>
          </a:p>
        </p:txBody>
      </p:sp>
      <p:sp>
        <p:nvSpPr>
          <p:cNvPr id="9" name="TextBox 8">
            <a:extLst>
              <a:ext uri="{FF2B5EF4-FFF2-40B4-BE49-F238E27FC236}">
                <a16:creationId xmlns:a16="http://schemas.microsoft.com/office/drawing/2014/main" id="{39EF200D-3B88-471E-A24A-D5C1BC2FD1B0}"/>
              </a:ext>
            </a:extLst>
          </p:cNvPr>
          <p:cNvSpPr txBox="1"/>
          <p:nvPr/>
        </p:nvSpPr>
        <p:spPr>
          <a:xfrm>
            <a:off x="864151" y="3470510"/>
            <a:ext cx="5288296" cy="369332"/>
          </a:xfrm>
          <a:prstGeom prst="rect">
            <a:avLst/>
          </a:prstGeom>
          <a:noFill/>
        </p:spPr>
        <p:txBody>
          <a:bodyPr wrap="square" rtlCol="0">
            <a:spAutoFit/>
          </a:bodyPr>
          <a:lstStyle/>
          <a:p>
            <a:r>
              <a:rPr lang="en-US" b="1" dirty="0"/>
              <a:t>SELECT RNO,DID,SPI FROM ACADEMIC WHERE RNO IN</a:t>
            </a:r>
          </a:p>
        </p:txBody>
      </p:sp>
      <p:sp>
        <p:nvSpPr>
          <p:cNvPr id="10" name="Rectangle 9">
            <a:extLst>
              <a:ext uri="{FF2B5EF4-FFF2-40B4-BE49-F238E27FC236}">
                <a16:creationId xmlns:a16="http://schemas.microsoft.com/office/drawing/2014/main" id="{54DABE1B-3684-4312-8BBE-4A19F7331478}"/>
              </a:ext>
            </a:extLst>
          </p:cNvPr>
          <p:cNvSpPr/>
          <p:nvPr/>
        </p:nvSpPr>
        <p:spPr>
          <a:xfrm>
            <a:off x="4627418" y="4686300"/>
            <a:ext cx="513542" cy="1147005"/>
          </a:xfrm>
          <a:prstGeom prst="rect">
            <a:avLst/>
          </a:prstGeom>
          <a:no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0A3A3DC-528D-4C5A-A625-26615E8844E6}"/>
              </a:ext>
            </a:extLst>
          </p:cNvPr>
          <p:cNvSpPr/>
          <p:nvPr/>
        </p:nvSpPr>
        <p:spPr>
          <a:xfrm>
            <a:off x="7890600" y="4686301"/>
            <a:ext cx="907036" cy="1147005"/>
          </a:xfrm>
          <a:prstGeom prst="rect">
            <a:avLst/>
          </a:prstGeom>
          <a:no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D2930510-604F-4194-9BA3-31F51B7242C9}"/>
              </a:ext>
            </a:extLst>
          </p:cNvPr>
          <p:cNvSpPr/>
          <p:nvPr/>
        </p:nvSpPr>
        <p:spPr>
          <a:xfrm>
            <a:off x="692727" y="4668983"/>
            <a:ext cx="1765993" cy="1011382"/>
          </a:xfrm>
          <a:prstGeom prst="roundRect">
            <a:avLst/>
          </a:prstGeom>
          <a:noFill/>
          <a:ln w="28575">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peech Bubble: Rectangle with Corners Rounded 12">
            <a:extLst>
              <a:ext uri="{FF2B5EF4-FFF2-40B4-BE49-F238E27FC236}">
                <a16:creationId xmlns:a16="http://schemas.microsoft.com/office/drawing/2014/main" id="{57DB1596-8676-4019-93CF-4D7F66EBF248}"/>
              </a:ext>
            </a:extLst>
          </p:cNvPr>
          <p:cNvSpPr/>
          <p:nvPr/>
        </p:nvSpPr>
        <p:spPr>
          <a:xfrm>
            <a:off x="5891269" y="3889732"/>
            <a:ext cx="5064563" cy="381735"/>
          </a:xfrm>
          <a:prstGeom prst="wedgeRoundRectCallout">
            <a:avLst>
              <a:gd name="adj1" fmla="val -48685"/>
              <a:gd name="adj2" fmla="val -81047"/>
              <a:gd name="adj3" fmla="val 16667"/>
            </a:avLst>
          </a:prstGeom>
          <a:solidFill>
            <a:schemeClr val="tx2">
              <a:lumMod val="20000"/>
              <a:lumOff val="80000"/>
            </a:schemeClr>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solidFill>
                  <a:schemeClr val="tx2"/>
                </a:solidFill>
              </a:rPr>
              <a:t>To compare more than one value we can not use =</a:t>
            </a:r>
          </a:p>
        </p:txBody>
      </p:sp>
      <p:graphicFrame>
        <p:nvGraphicFramePr>
          <p:cNvPr id="14" name="Content Placeholder 4">
            <a:extLst>
              <a:ext uri="{FF2B5EF4-FFF2-40B4-BE49-F238E27FC236}">
                <a16:creationId xmlns:a16="http://schemas.microsoft.com/office/drawing/2014/main" id="{2EB22A11-6FF4-4216-B8DF-148BE200B8FC}"/>
              </a:ext>
            </a:extLst>
          </p:cNvPr>
          <p:cNvGraphicFramePr>
            <a:graphicFrameLocks/>
          </p:cNvGraphicFramePr>
          <p:nvPr>
            <p:extLst>
              <p:ext uri="{D42A27DB-BD31-4B8C-83A1-F6EECF244321}">
                <p14:modId xmlns:p14="http://schemas.microsoft.com/office/powerpoint/2010/main" val="3617523823"/>
              </p:ext>
            </p:extLst>
          </p:nvPr>
        </p:nvGraphicFramePr>
        <p:xfrm>
          <a:off x="10603417" y="4420332"/>
          <a:ext cx="1494982" cy="1685776"/>
        </p:xfrm>
        <a:graphic>
          <a:graphicData uri="http://schemas.openxmlformats.org/drawingml/2006/table">
            <a:tbl>
              <a:tblPr firstRow="1" bandRow="1">
                <a:tableStyleId>{8EC20E35-A176-4012-BC5E-935CFFF8708E}</a:tableStyleId>
              </a:tblPr>
              <a:tblGrid>
                <a:gridCol w="548936">
                  <a:extLst>
                    <a:ext uri="{9D8B030D-6E8A-4147-A177-3AD203B41FA5}">
                      <a16:colId xmlns:a16="http://schemas.microsoft.com/office/drawing/2014/main" val="20000"/>
                    </a:ext>
                  </a:extLst>
                </a:gridCol>
                <a:gridCol w="457200">
                  <a:extLst>
                    <a:ext uri="{9D8B030D-6E8A-4147-A177-3AD203B41FA5}">
                      <a16:colId xmlns:a16="http://schemas.microsoft.com/office/drawing/2014/main" val="3080948433"/>
                    </a:ext>
                  </a:extLst>
                </a:gridCol>
                <a:gridCol w="488846">
                  <a:extLst>
                    <a:ext uri="{9D8B030D-6E8A-4147-A177-3AD203B41FA5}">
                      <a16:colId xmlns:a16="http://schemas.microsoft.com/office/drawing/2014/main" val="3832239849"/>
                    </a:ext>
                  </a:extLst>
                </a:gridCol>
              </a:tblGrid>
              <a:tr h="451735">
                <a:tc>
                  <a:txBody>
                    <a:bodyPr/>
                    <a:lstStyle/>
                    <a:p>
                      <a:pPr fontAlgn="b"/>
                      <a:r>
                        <a:rPr lang="en-US" sz="1600" b="1" dirty="0">
                          <a:solidFill>
                            <a:schemeClr val="tx1"/>
                          </a:solidFill>
                          <a:effectLst/>
                        </a:rPr>
                        <a:t>RNO</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SPI</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347">
                <a:tc>
                  <a:txBody>
                    <a:bodyPr/>
                    <a:lstStyle/>
                    <a:p>
                      <a:pPr algn="ctr"/>
                      <a:r>
                        <a:rPr lang="en-US" sz="1600" dirty="0">
                          <a:effectLst/>
                        </a:rPr>
                        <a:t>101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6.8</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347">
                <a:tc>
                  <a:txBody>
                    <a:bodyPr/>
                    <a:lstStyle/>
                    <a:p>
                      <a:pPr algn="ctr"/>
                      <a:r>
                        <a:rPr lang="en-US" sz="1600" dirty="0">
                          <a:effectLst/>
                        </a:rPr>
                        <a:t>102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34970631"/>
                  </a:ext>
                </a:extLst>
              </a:tr>
              <a:tr h="411347">
                <a:tc>
                  <a:txBody>
                    <a:bodyPr/>
                    <a:lstStyle/>
                    <a:p>
                      <a:pPr algn="ctr"/>
                      <a:r>
                        <a:rPr lang="en-US" sz="1600" dirty="0">
                          <a:effectLst/>
                        </a:rPr>
                        <a:t>103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8.5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41585000"/>
                  </a:ext>
                </a:extLst>
              </a:tr>
            </a:tbl>
          </a:graphicData>
        </a:graphic>
      </p:graphicFrame>
      <p:graphicFrame>
        <p:nvGraphicFramePr>
          <p:cNvPr id="1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358601270"/>
              </p:ext>
            </p:extLst>
          </p:nvPr>
        </p:nvGraphicFramePr>
        <p:xfrm>
          <a:off x="700139" y="3957107"/>
          <a:ext cx="1198880" cy="365760"/>
        </p:xfrm>
        <a:graphic>
          <a:graphicData uri="http://schemas.openxmlformats.org/drawingml/2006/table">
            <a:tbl>
              <a:tblPr firstRow="1" bandRow="1">
                <a:tableStyleId>{8EC20E35-A176-4012-BC5E-935CFFF8708E}</a:tableStyleId>
              </a:tblPr>
              <a:tblGrid>
                <a:gridCol w="11988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Academic</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824019805"/>
              </p:ext>
            </p:extLst>
          </p:nvPr>
        </p:nvGraphicFramePr>
        <p:xfrm>
          <a:off x="11174156" y="4052908"/>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575870605"/>
              </p:ext>
            </p:extLst>
          </p:nvPr>
        </p:nvGraphicFramePr>
        <p:xfrm>
          <a:off x="4600485" y="3957107"/>
          <a:ext cx="957035" cy="365760"/>
        </p:xfrm>
        <a:graphic>
          <a:graphicData uri="http://schemas.openxmlformats.org/drawingml/2006/table">
            <a:tbl>
              <a:tblPr firstRow="1" bandRow="1">
                <a:tableStyleId>{8EC20E35-A176-4012-BC5E-935CFFF8708E}</a:tableStyleId>
              </a:tblPr>
              <a:tblGrid>
                <a:gridCol w="957035">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69634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par>
                                <p:cTn id="67" presetID="10" presetClass="exit" presetSubtype="0" fill="hold" grpId="1" nodeType="withEffect">
                                  <p:stCondLst>
                                    <p:cond delay="0"/>
                                  </p:stCondLst>
                                  <p:childTnLst>
                                    <p:animEffect transition="out" filter="fade">
                                      <p:cBhvr>
                                        <p:cTn id="68" dur="500"/>
                                        <p:tgtEl>
                                          <p:spTgt spid="13"/>
                                        </p:tgtEl>
                                      </p:cBhvr>
                                    </p:animEffect>
                                    <p:set>
                                      <p:cBhvr>
                                        <p:cTn id="69"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animBg="1"/>
      <p:bldP spid="11" grpId="0" animBg="1"/>
      <p:bldP spid="12" grpId="0" animBg="1"/>
      <p:bldP spid="13" grpId="0" animBg="1"/>
      <p:bldP spid="13"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3. Correlated Sub Query </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US" dirty="0"/>
              <a:t>Each subquery is executed once for every row of the outer query. </a:t>
            </a:r>
          </a:p>
          <a:p>
            <a:r>
              <a:rPr lang="en-US" dirty="0"/>
              <a:t>Here inner query is executes more than one time where as in other subqueries inner query executes only one time. </a:t>
            </a:r>
          </a:p>
          <a:p>
            <a:r>
              <a:rPr lang="en-US" dirty="0"/>
              <a:t>Here inner query is dependent on outer query.</a:t>
            </a:r>
          </a:p>
        </p:txBody>
      </p:sp>
    </p:spTree>
    <p:extLst>
      <p:ext uri="{BB962C8B-B14F-4D97-AF65-F5344CB8AC3E}">
        <p14:creationId xmlns:p14="http://schemas.microsoft.com/office/powerpoint/2010/main" val="174120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Aggregate Functions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5"/>
            <a:ext cx="11929641" cy="3567042"/>
          </a:xfrm>
        </p:spPr>
        <p:txBody>
          <a:bodyPr/>
          <a:lstStyle/>
          <a:p>
            <a:r>
              <a:rPr lang="en-US" dirty="0"/>
              <a:t>An aggregate function in SQL </a:t>
            </a:r>
            <a:r>
              <a:rPr lang="en-US" b="1" dirty="0">
                <a:solidFill>
                  <a:schemeClr val="tx2"/>
                </a:solidFill>
              </a:rPr>
              <a:t>performs a calculation on multiple values and returns a single scalar value</a:t>
            </a:r>
            <a:r>
              <a:rPr lang="en-US" dirty="0"/>
              <a:t>.</a:t>
            </a:r>
          </a:p>
          <a:p>
            <a:r>
              <a:rPr lang="en-US" dirty="0"/>
              <a:t>SQL provides many aggregate functions that include </a:t>
            </a:r>
            <a:r>
              <a:rPr lang="en-US" dirty="0" err="1"/>
              <a:t>avg</a:t>
            </a:r>
            <a:r>
              <a:rPr lang="en-US" dirty="0"/>
              <a:t>(), count(), sum(), min(), max(), etc.</a:t>
            </a:r>
          </a:p>
          <a:p>
            <a:r>
              <a:rPr lang="en-US" dirty="0"/>
              <a:t>An aggregate function </a:t>
            </a:r>
            <a:r>
              <a:rPr lang="en-US" b="1" dirty="0">
                <a:solidFill>
                  <a:schemeClr val="tx2"/>
                </a:solidFill>
              </a:rPr>
              <a:t>ignores NULL values when it performs the calculation.</a:t>
            </a:r>
            <a:endParaRPr lang="en-US" dirty="0">
              <a:solidFill>
                <a:schemeClr val="accent6"/>
              </a:solidFill>
            </a:endParaRPr>
          </a:p>
          <a:p>
            <a:r>
              <a:rPr lang="en-US" dirty="0"/>
              <a:t>We often use aggregate functions with the GROUP BY and HAVING clauses of the SELECT statement.</a:t>
            </a:r>
          </a:p>
          <a:p>
            <a:endParaRPr lang="en-US" dirty="0"/>
          </a:p>
          <a:p>
            <a:endParaRPr lang="en-US" dirty="0"/>
          </a:p>
          <a:p>
            <a:endParaRPr lang="en-US" dirty="0"/>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5" name="Rectangle 4">
            <a:extLst>
              <a:ext uri="{FF2B5EF4-FFF2-40B4-BE49-F238E27FC236}">
                <a16:creationId xmlns:a16="http://schemas.microsoft.com/office/drawing/2014/main" id="{C4A6F3DF-2EB8-43CF-3795-79063F5A0067}"/>
              </a:ext>
            </a:extLst>
          </p:cNvPr>
          <p:cNvSpPr/>
          <p:nvPr/>
        </p:nvSpPr>
        <p:spPr>
          <a:xfrm>
            <a:off x="446867" y="3901188"/>
            <a:ext cx="4201334" cy="338554"/>
          </a:xfrm>
          <a:prstGeom prst="rect">
            <a:avLst/>
          </a:prstGeom>
          <a:solidFill>
            <a:schemeClr val="bg1">
              <a:lumMod val="95000"/>
            </a:schemeClr>
          </a:solidFill>
          <a:ln>
            <a:noFill/>
          </a:ln>
        </p:spPr>
        <p:txBody>
          <a:bodyPr wrap="square">
            <a:spAutoFit/>
          </a:bodyPr>
          <a:lstStyle/>
          <a:p>
            <a:r>
              <a:rPr lang="en-IN" sz="1600" dirty="0" err="1"/>
              <a:t>aggregate_function</a:t>
            </a:r>
            <a:r>
              <a:rPr lang="en-IN" sz="1600" dirty="0"/>
              <a:t> ( DISTINCT |  ALL expression)</a:t>
            </a:r>
            <a:endParaRPr lang="en-GB" sz="1600" dirty="0">
              <a:solidFill>
                <a:srgbClr val="301B92"/>
              </a:solidFill>
              <a:latin typeface="Consolas" panose="020B0609020204030204" pitchFamily="49" charset="0"/>
            </a:endParaRP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446866" y="357200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 : Aggregate Functions</a:t>
            </a: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131179" y="4582731"/>
            <a:ext cx="11929641" cy="203974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dirty="0"/>
              <a:t>Specify the name of function that you want to use such as AVG(), SUM(), MAX() etc.</a:t>
            </a:r>
          </a:p>
          <a:p>
            <a:pPr marL="457200" indent="-457200">
              <a:buFont typeface="+mj-lt"/>
              <a:buAutoNum type="arabicPeriod"/>
            </a:pPr>
            <a:r>
              <a:rPr lang="en-US" sz="2000" dirty="0"/>
              <a:t>Use DISTINCT if you want only distinct values are considered in the calculation or ALL if all values are considered in the calculation. By default, ALL is used if you don’t specify.</a:t>
            </a:r>
          </a:p>
          <a:p>
            <a:pPr marL="457200" indent="-457200">
              <a:buFont typeface="+mj-lt"/>
              <a:buAutoNum type="arabicPeriod"/>
            </a:pPr>
            <a:r>
              <a:rPr lang="en-US" sz="2000" dirty="0"/>
              <a:t>The expression can be a column of a table or an expression that consists of multiple columns with arithmetic operators.</a:t>
            </a:r>
          </a:p>
          <a:p>
            <a:endParaRPr lang="en-US" dirty="0"/>
          </a:p>
        </p:txBody>
      </p:sp>
    </p:spTree>
    <p:extLst>
      <p:ext uri="{BB962C8B-B14F-4D97-AF65-F5344CB8AC3E}">
        <p14:creationId xmlns:p14="http://schemas.microsoft.com/office/powerpoint/2010/main" val="2685095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74C08-2321-43E6-A474-B9D04B38943B}"/>
              </a:ext>
            </a:extLst>
          </p:cNvPr>
          <p:cNvSpPr>
            <a:spLocks noGrp="1"/>
          </p:cNvSpPr>
          <p:nvPr>
            <p:ph type="title"/>
          </p:nvPr>
        </p:nvSpPr>
        <p:spPr/>
        <p:txBody>
          <a:bodyPr/>
          <a:lstStyle/>
          <a:p>
            <a:r>
              <a:rPr lang="en-US" dirty="0"/>
              <a:t>3. Correlated Sub Query (Conti..)</a:t>
            </a:r>
          </a:p>
        </p:txBody>
      </p:sp>
      <p:sp>
        <p:nvSpPr>
          <p:cNvPr id="3" name="Content Placeholder 2">
            <a:extLst>
              <a:ext uri="{FF2B5EF4-FFF2-40B4-BE49-F238E27FC236}">
                <a16:creationId xmlns:a16="http://schemas.microsoft.com/office/drawing/2014/main" id="{76438BFC-62EC-4C9D-A8A5-E7BADD7BC50B}"/>
              </a:ext>
            </a:extLst>
          </p:cNvPr>
          <p:cNvSpPr>
            <a:spLocks noGrp="1"/>
          </p:cNvSpPr>
          <p:nvPr>
            <p:ph idx="1"/>
          </p:nvPr>
        </p:nvSpPr>
        <p:spPr/>
        <p:txBody>
          <a:bodyPr/>
          <a:lstStyle/>
          <a:p>
            <a:r>
              <a:rPr lang="en-US" b="1" dirty="0">
                <a:solidFill>
                  <a:schemeClr val="tx2"/>
                </a:solidFill>
              </a:rPr>
              <a:t>Example: </a:t>
            </a:r>
            <a:r>
              <a:rPr lang="en-US" dirty="0"/>
              <a:t>Find out Name of person and his salary whose salary is greater than then their department’s average salary.</a:t>
            </a:r>
          </a:p>
          <a:p>
            <a:pPr lvl="1"/>
            <a:r>
              <a:rPr lang="en-US" dirty="0"/>
              <a:t>First of all find average salary of each department. </a:t>
            </a:r>
          </a:p>
          <a:p>
            <a:pPr lvl="1"/>
            <a:r>
              <a:rPr lang="en-US" dirty="0"/>
              <a:t>Now compare each department’s average salary with faculty’s salary of same department only.</a:t>
            </a:r>
          </a:p>
          <a:p>
            <a:pPr lvl="1"/>
            <a:r>
              <a:rPr lang="en-US" dirty="0"/>
              <a:t>Display Name of staff and salary whose salary is greater than the average salary of department</a:t>
            </a:r>
          </a:p>
        </p:txBody>
      </p:sp>
      <p:graphicFrame>
        <p:nvGraphicFramePr>
          <p:cNvPr id="4" name="Content Placeholder 4">
            <a:extLst>
              <a:ext uri="{FF2B5EF4-FFF2-40B4-BE49-F238E27FC236}">
                <a16:creationId xmlns:a16="http://schemas.microsoft.com/office/drawing/2014/main" id="{13654A41-1E76-4921-803A-FE9B8DCAB7C0}"/>
              </a:ext>
            </a:extLst>
          </p:cNvPr>
          <p:cNvGraphicFramePr>
            <a:graphicFrameLocks/>
          </p:cNvGraphicFramePr>
          <p:nvPr>
            <p:extLst>
              <p:ext uri="{D42A27DB-BD31-4B8C-83A1-F6EECF244321}">
                <p14:modId xmlns:p14="http://schemas.microsoft.com/office/powerpoint/2010/main" val="813335106"/>
              </p:ext>
            </p:extLst>
          </p:nvPr>
        </p:nvGraphicFramePr>
        <p:xfrm>
          <a:off x="411798" y="4291704"/>
          <a:ext cx="4200103" cy="2314860"/>
        </p:xfrm>
        <a:graphic>
          <a:graphicData uri="http://schemas.openxmlformats.org/drawingml/2006/table">
            <a:tbl>
              <a:tblPr firstRow="1" bandRow="1">
                <a:tableStyleId>{8EC20E35-A176-4012-BC5E-935CFFF8708E}</a:tableStyleId>
              </a:tblPr>
              <a:tblGrid>
                <a:gridCol w="476338">
                  <a:extLst>
                    <a:ext uri="{9D8B030D-6E8A-4147-A177-3AD203B41FA5}">
                      <a16:colId xmlns:a16="http://schemas.microsoft.com/office/drawing/2014/main" val="20003"/>
                    </a:ext>
                  </a:extLst>
                </a:gridCol>
                <a:gridCol w="476338">
                  <a:extLst>
                    <a:ext uri="{9D8B030D-6E8A-4147-A177-3AD203B41FA5}">
                      <a16:colId xmlns:a16="http://schemas.microsoft.com/office/drawing/2014/main" val="1921887249"/>
                    </a:ext>
                  </a:extLst>
                </a:gridCol>
                <a:gridCol w="1131599">
                  <a:extLst>
                    <a:ext uri="{9D8B030D-6E8A-4147-A177-3AD203B41FA5}">
                      <a16:colId xmlns:a16="http://schemas.microsoft.com/office/drawing/2014/main" val="20000"/>
                    </a:ext>
                  </a:extLst>
                </a:gridCol>
                <a:gridCol w="776311">
                  <a:extLst>
                    <a:ext uri="{9D8B030D-6E8A-4147-A177-3AD203B41FA5}">
                      <a16:colId xmlns:a16="http://schemas.microsoft.com/office/drawing/2014/main" val="919354141"/>
                    </a:ext>
                  </a:extLst>
                </a:gridCol>
                <a:gridCol w="512868">
                  <a:extLst>
                    <a:ext uri="{9D8B030D-6E8A-4147-A177-3AD203B41FA5}">
                      <a16:colId xmlns:a16="http://schemas.microsoft.com/office/drawing/2014/main" val="2788009940"/>
                    </a:ext>
                  </a:extLst>
                </a:gridCol>
                <a:gridCol w="826649">
                  <a:extLst>
                    <a:ext uri="{9D8B030D-6E8A-4147-A177-3AD203B41FA5}">
                      <a16:colId xmlns:a16="http://schemas.microsoft.com/office/drawing/2014/main" val="2851416008"/>
                    </a:ext>
                  </a:extLst>
                </a:gridCol>
              </a:tblGrid>
              <a:tr h="326120">
                <a:tc>
                  <a:txBody>
                    <a:bodyPr/>
                    <a:lstStyle/>
                    <a:p>
                      <a:pPr fontAlgn="b"/>
                      <a:r>
                        <a:rPr lang="en-US" sz="1600" b="1" dirty="0">
                          <a:solidFill>
                            <a:schemeClr val="tx1"/>
                          </a:solidFill>
                          <a:effectLst/>
                        </a:rPr>
                        <a:t>FID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HID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FNAME</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SUB</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SAL</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11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PATEL</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CP</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a:effectLst/>
                        </a:rPr>
                        <a:t>PANDYA</a:t>
                      </a:r>
                      <a:endParaRPr lang="en-US" sz="1600" dirty="0">
                        <a:effectLst/>
                      </a:endParaRP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SM</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30000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a:effectLst/>
                        </a:rPr>
                        <a:t>13</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DOSHI</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TOM</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15000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a:effectLst/>
                        </a:rPr>
                        <a:t>14</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MAKWANA</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BE</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18000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a:effectLst/>
                        </a:rPr>
                        <a:t>15</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MEHTA</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a:effectLst/>
                        </a:rPr>
                        <a:t>ACP</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r h="326120">
                <a:tc>
                  <a:txBody>
                    <a:bodyPr/>
                    <a:lstStyle/>
                    <a:p>
                      <a:pPr algn="ctr"/>
                      <a:r>
                        <a:rPr lang="en-US" sz="1600" dirty="0">
                          <a:effectLst/>
                        </a:rPr>
                        <a:t>16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SHAH</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50000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479668608"/>
                  </a:ext>
                </a:extLst>
              </a:tr>
            </a:tbl>
          </a:graphicData>
        </a:graphic>
      </p:graphicFrame>
      <p:graphicFrame>
        <p:nvGraphicFramePr>
          <p:cNvPr id="5" name="Content Placeholder 4">
            <a:extLst>
              <a:ext uri="{FF2B5EF4-FFF2-40B4-BE49-F238E27FC236}">
                <a16:creationId xmlns:a16="http://schemas.microsoft.com/office/drawing/2014/main" id="{E35604AE-182E-49E2-BA2E-19C4D20BF3B1}"/>
              </a:ext>
            </a:extLst>
          </p:cNvPr>
          <p:cNvGraphicFramePr>
            <a:graphicFrameLocks/>
          </p:cNvGraphicFramePr>
          <p:nvPr>
            <p:extLst>
              <p:ext uri="{D42A27DB-BD31-4B8C-83A1-F6EECF244321}">
                <p14:modId xmlns:p14="http://schemas.microsoft.com/office/powerpoint/2010/main" val="3442503567"/>
              </p:ext>
            </p:extLst>
          </p:nvPr>
        </p:nvGraphicFramePr>
        <p:xfrm>
          <a:off x="7348753" y="4331033"/>
          <a:ext cx="2416466" cy="2232580"/>
        </p:xfrm>
        <a:graphic>
          <a:graphicData uri="http://schemas.openxmlformats.org/drawingml/2006/table">
            <a:tbl>
              <a:tblPr firstRow="1" bandRow="1">
                <a:tableStyleId>{8EC20E35-A176-4012-BC5E-935CFFF8708E}</a:tableStyleId>
              </a:tblPr>
              <a:tblGrid>
                <a:gridCol w="457200">
                  <a:extLst>
                    <a:ext uri="{9D8B030D-6E8A-4147-A177-3AD203B41FA5}">
                      <a16:colId xmlns:a16="http://schemas.microsoft.com/office/drawing/2014/main" val="2788009940"/>
                    </a:ext>
                  </a:extLst>
                </a:gridCol>
                <a:gridCol w="1155700">
                  <a:extLst>
                    <a:ext uri="{9D8B030D-6E8A-4147-A177-3AD203B41FA5}">
                      <a16:colId xmlns:a16="http://schemas.microsoft.com/office/drawing/2014/main" val="2794992499"/>
                    </a:ext>
                  </a:extLst>
                </a:gridCol>
                <a:gridCol w="803566">
                  <a:extLst>
                    <a:ext uri="{9D8B030D-6E8A-4147-A177-3AD203B41FA5}">
                      <a16:colId xmlns:a16="http://schemas.microsoft.com/office/drawing/2014/main" val="1301770078"/>
                    </a:ext>
                  </a:extLst>
                </a:gridCol>
              </a:tblGrid>
              <a:tr h="326120">
                <a:tc>
                  <a:txBody>
                    <a:bodyPr/>
                    <a:lstStyle/>
                    <a:p>
                      <a:pP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TOTAL SAL</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fontAlgn="b"/>
                      <a:r>
                        <a:rPr lang="en-US" sz="1600" b="1" dirty="0">
                          <a:solidFill>
                            <a:schemeClr val="tx1"/>
                          </a:solidFill>
                          <a:effectLst/>
                        </a:rPr>
                        <a:t>TOTAL FAC.</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30000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22000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2</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dirty="0">
                          <a:effectLst/>
                        </a:rPr>
                        <a:t>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18000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dirty="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15000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50000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bl>
          </a:graphicData>
        </a:graphic>
      </p:graphicFrame>
      <p:graphicFrame>
        <p:nvGraphicFramePr>
          <p:cNvPr id="6" name="Content Placeholder 4">
            <a:extLst>
              <a:ext uri="{FF2B5EF4-FFF2-40B4-BE49-F238E27FC236}">
                <a16:creationId xmlns:a16="http://schemas.microsoft.com/office/drawing/2014/main" id="{B153BC82-1062-4CAE-B6C9-62D9ECF79C94}"/>
              </a:ext>
            </a:extLst>
          </p:cNvPr>
          <p:cNvGraphicFramePr>
            <a:graphicFrameLocks/>
          </p:cNvGraphicFramePr>
          <p:nvPr/>
        </p:nvGraphicFramePr>
        <p:xfrm>
          <a:off x="4901949" y="4292233"/>
          <a:ext cx="1521748" cy="1988740"/>
        </p:xfrm>
        <a:graphic>
          <a:graphicData uri="http://schemas.openxmlformats.org/drawingml/2006/table">
            <a:tbl>
              <a:tblPr firstRow="1" bandRow="1">
                <a:tableStyleId>{8EC20E35-A176-4012-BC5E-935CFFF8708E}</a:tableStyleId>
              </a:tblPr>
              <a:tblGrid>
                <a:gridCol w="538075">
                  <a:extLst>
                    <a:ext uri="{9D8B030D-6E8A-4147-A177-3AD203B41FA5}">
                      <a16:colId xmlns:a16="http://schemas.microsoft.com/office/drawing/2014/main" val="2924026450"/>
                    </a:ext>
                  </a:extLst>
                </a:gridCol>
                <a:gridCol w="983673">
                  <a:extLst>
                    <a:ext uri="{9D8B030D-6E8A-4147-A177-3AD203B41FA5}">
                      <a16:colId xmlns:a16="http://schemas.microsoft.com/office/drawing/2014/main" val="2851416008"/>
                    </a:ext>
                  </a:extLst>
                </a:gridCol>
              </a:tblGrid>
              <a:tr h="326120">
                <a:tc>
                  <a:txBody>
                    <a:bodyPr/>
                    <a:lstStyle/>
                    <a:p>
                      <a:pPr algn="ctr" fontAlgn="b"/>
                      <a:r>
                        <a:rPr lang="en-US" sz="1600" b="1" dirty="0">
                          <a:solidFill>
                            <a:schemeClr val="tx1"/>
                          </a:solidFill>
                          <a:effectLst/>
                        </a:rPr>
                        <a:t>DID</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ctr" fontAlgn="b"/>
                      <a:r>
                        <a:rPr lang="en-US" sz="1600" b="1" dirty="0">
                          <a:solidFill>
                            <a:schemeClr val="tx1"/>
                          </a:solidFill>
                          <a:effectLst/>
                        </a:rPr>
                        <a:t>AVG. SAL</a:t>
                      </a:r>
                    </a:p>
                  </a:txBody>
                  <a:tcPr marL="85725" marR="85725" marT="57150" marB="57150"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26120">
                <a:tc>
                  <a:txBody>
                    <a:bodyPr/>
                    <a:lstStyle/>
                    <a:p>
                      <a:pPr algn="ctr"/>
                      <a:r>
                        <a:rPr lang="en-US" sz="1600" dirty="0">
                          <a:effectLst/>
                        </a:rPr>
                        <a:t>6</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30000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26120">
                <a:tc>
                  <a:txBody>
                    <a:bodyPr/>
                    <a:lstStyle/>
                    <a:p>
                      <a:pPr algn="ctr"/>
                      <a:r>
                        <a:rPr lang="en-US" sz="1600" dirty="0">
                          <a:effectLst/>
                        </a:rPr>
                        <a:t>7</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11000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326120">
                <a:tc>
                  <a:txBody>
                    <a:bodyPr/>
                    <a:lstStyle/>
                    <a:p>
                      <a:pPr algn="ctr"/>
                      <a:r>
                        <a:rPr lang="en-US" sz="1600" dirty="0">
                          <a:effectLst/>
                        </a:rPr>
                        <a:t>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18000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26120">
                <a:tc>
                  <a:txBody>
                    <a:bodyPr/>
                    <a:lstStyle/>
                    <a:p>
                      <a:pPr algn="ctr"/>
                      <a:r>
                        <a:rPr lang="en-US" sz="1600" dirty="0">
                          <a:effectLst/>
                        </a:rPr>
                        <a:t>19</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15000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297692321"/>
                  </a:ext>
                </a:extLst>
              </a:tr>
              <a:tr h="326120">
                <a:tc>
                  <a:txBody>
                    <a:bodyPr/>
                    <a:lstStyle/>
                    <a:p>
                      <a:pPr algn="ctr"/>
                      <a:r>
                        <a:rPr lang="en-US" sz="1600" dirty="0">
                          <a:effectLst/>
                        </a:rPr>
                        <a:t>-</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a:r>
                        <a:rPr lang="en-US" sz="1600" dirty="0">
                          <a:effectLst/>
                        </a:rPr>
                        <a:t>50000</a:t>
                      </a:r>
                    </a:p>
                  </a:txBody>
                  <a:tcPr marL="85725" marR="85725" marT="28575" marB="28575"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26935887"/>
                  </a:ext>
                </a:extLst>
              </a:tr>
            </a:tbl>
          </a:graphicData>
        </a:graphic>
      </p:graphicFrame>
      <p:cxnSp>
        <p:nvCxnSpPr>
          <p:cNvPr id="8" name="Straight Arrow Connector 7">
            <a:extLst>
              <a:ext uri="{FF2B5EF4-FFF2-40B4-BE49-F238E27FC236}">
                <a16:creationId xmlns:a16="http://schemas.microsoft.com/office/drawing/2014/main" id="{6B14BF0C-34A7-4F96-B08F-0269ECE024EF}"/>
              </a:ext>
            </a:extLst>
          </p:cNvPr>
          <p:cNvCxnSpPr>
            <a:endCxn id="31" idx="3"/>
          </p:cNvCxnSpPr>
          <p:nvPr/>
        </p:nvCxnSpPr>
        <p:spPr>
          <a:xfrm flipH="1">
            <a:off x="4486100" y="4821382"/>
            <a:ext cx="578660" cy="303410"/>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122CB94-9646-44A5-A1FC-36BF304D5699}"/>
              </a:ext>
            </a:extLst>
          </p:cNvPr>
          <p:cNvCxnSpPr>
            <a:cxnSpLocks/>
          </p:cNvCxnSpPr>
          <p:nvPr/>
        </p:nvCxnSpPr>
        <p:spPr>
          <a:xfrm flipH="1" flipV="1">
            <a:off x="4495110" y="4821383"/>
            <a:ext cx="569650" cy="310296"/>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D1CE87F-D9A8-43DF-A060-6D2E8FBB280E}"/>
              </a:ext>
            </a:extLst>
          </p:cNvPr>
          <p:cNvCxnSpPr>
            <a:cxnSpLocks/>
          </p:cNvCxnSpPr>
          <p:nvPr/>
        </p:nvCxnSpPr>
        <p:spPr>
          <a:xfrm flipH="1">
            <a:off x="4495110" y="5124792"/>
            <a:ext cx="569650" cy="980294"/>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DF9800B-3026-4040-B13A-77F65327FBD5}"/>
              </a:ext>
            </a:extLst>
          </p:cNvPr>
          <p:cNvCxnSpPr>
            <a:cxnSpLocks/>
          </p:cNvCxnSpPr>
          <p:nvPr/>
        </p:nvCxnSpPr>
        <p:spPr>
          <a:xfrm flipH="1">
            <a:off x="4495111" y="5451740"/>
            <a:ext cx="569649" cy="32993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6FF46A0-EBDA-46F7-B55F-AF53CCC06FC7}"/>
              </a:ext>
            </a:extLst>
          </p:cNvPr>
          <p:cNvCxnSpPr>
            <a:cxnSpLocks/>
            <a:endCxn id="38" idx="3"/>
          </p:cNvCxnSpPr>
          <p:nvPr/>
        </p:nvCxnSpPr>
        <p:spPr>
          <a:xfrm flipH="1" flipV="1">
            <a:off x="4484300" y="5451740"/>
            <a:ext cx="529660" cy="329935"/>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3BA8B0A-DEEE-496E-AAFB-F166A9FCC659}"/>
              </a:ext>
            </a:extLst>
          </p:cNvPr>
          <p:cNvCxnSpPr>
            <a:cxnSpLocks/>
          </p:cNvCxnSpPr>
          <p:nvPr/>
        </p:nvCxnSpPr>
        <p:spPr>
          <a:xfrm flipH="1">
            <a:off x="4488175" y="6151880"/>
            <a:ext cx="479583" cy="314233"/>
          </a:xfrm>
          <a:prstGeom prst="straightConnector1">
            <a:avLst/>
          </a:prstGeom>
          <a:ln w="190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64E1732-13E2-458F-A97F-B5D58DB42702}"/>
              </a:ext>
            </a:extLst>
          </p:cNvPr>
          <p:cNvSpPr txBox="1"/>
          <p:nvPr/>
        </p:nvSpPr>
        <p:spPr>
          <a:xfrm>
            <a:off x="3560684" y="6208334"/>
            <a:ext cx="221606" cy="400110"/>
          </a:xfrm>
          <a:prstGeom prst="rect">
            <a:avLst/>
          </a:prstGeom>
          <a:noFill/>
        </p:spPr>
        <p:txBody>
          <a:bodyPr wrap="square" rtlCol="0">
            <a:spAutoFit/>
          </a:bodyPr>
          <a:lstStyle/>
          <a:p>
            <a:pPr algn="ctr"/>
            <a:r>
              <a:rPr lang="en-US" sz="2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2000" b="1" dirty="0">
              <a:solidFill>
                <a:srgbClr val="FF0000"/>
              </a:solidFill>
            </a:endParaRPr>
          </a:p>
        </p:txBody>
      </p:sp>
      <p:sp>
        <p:nvSpPr>
          <p:cNvPr id="25" name="TextBox 24">
            <a:extLst>
              <a:ext uri="{FF2B5EF4-FFF2-40B4-BE49-F238E27FC236}">
                <a16:creationId xmlns:a16="http://schemas.microsoft.com/office/drawing/2014/main" id="{E59019A1-4FF3-477E-AD36-15839AFEB387}"/>
              </a:ext>
            </a:extLst>
          </p:cNvPr>
          <p:cNvSpPr txBox="1"/>
          <p:nvPr/>
        </p:nvSpPr>
        <p:spPr>
          <a:xfrm>
            <a:off x="3403668" y="5942018"/>
            <a:ext cx="440785" cy="400110"/>
          </a:xfrm>
          <a:prstGeom prst="rect">
            <a:avLst/>
          </a:prstGeom>
          <a:noFill/>
        </p:spPr>
        <p:txBody>
          <a:bodyPr wrap="square" rtlCol="0">
            <a:spAutoFit/>
          </a:bodyPr>
          <a:lstStyle/>
          <a:p>
            <a:pPr algn="ctr"/>
            <a:r>
              <a:rPr lang="en-US" sz="2000" b="1" dirty="0">
                <a:solidFill>
                  <a:srgbClr val="00B050"/>
                </a:solidFill>
                <a:latin typeface="Open Sans" panose="020B0606030504020204" pitchFamily="34" charset="0"/>
                <a:ea typeface="Open Sans" panose="020B0606030504020204" pitchFamily="34" charset="0"/>
                <a:cs typeface="Open Sans" panose="020B0606030504020204" pitchFamily="34" charset="0"/>
                <a:sym typeface="Wingdings" panose="05000000000000000000" pitchFamily="2" charset="2"/>
              </a:rPr>
              <a:t></a:t>
            </a:r>
            <a:endParaRPr lang="en-US" sz="2000" b="1" dirty="0">
              <a:solidFill>
                <a:srgbClr val="00B050"/>
              </a:solidFill>
            </a:endParaRPr>
          </a:p>
        </p:txBody>
      </p:sp>
      <p:sp>
        <p:nvSpPr>
          <p:cNvPr id="26" name="TextBox 25">
            <a:extLst>
              <a:ext uri="{FF2B5EF4-FFF2-40B4-BE49-F238E27FC236}">
                <a16:creationId xmlns:a16="http://schemas.microsoft.com/office/drawing/2014/main" id="{2D02FBC5-3948-4AB0-83C2-2DD91642AED7}"/>
              </a:ext>
            </a:extLst>
          </p:cNvPr>
          <p:cNvSpPr txBox="1"/>
          <p:nvPr/>
        </p:nvSpPr>
        <p:spPr>
          <a:xfrm>
            <a:off x="3439265" y="5634286"/>
            <a:ext cx="440785" cy="400110"/>
          </a:xfrm>
          <a:prstGeom prst="rect">
            <a:avLst/>
          </a:prstGeom>
          <a:noFill/>
        </p:spPr>
        <p:txBody>
          <a:bodyPr wrap="square" rtlCol="0">
            <a:spAutoFit/>
          </a:bodyPr>
          <a:lstStyle/>
          <a:p>
            <a:pPr algn="ctr"/>
            <a:r>
              <a:rPr lang="en-US" sz="2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2000" b="1" dirty="0">
              <a:solidFill>
                <a:srgbClr val="FF0000"/>
              </a:solidFill>
            </a:endParaRPr>
          </a:p>
        </p:txBody>
      </p:sp>
      <p:sp>
        <p:nvSpPr>
          <p:cNvPr id="27" name="TextBox 26">
            <a:extLst>
              <a:ext uri="{FF2B5EF4-FFF2-40B4-BE49-F238E27FC236}">
                <a16:creationId xmlns:a16="http://schemas.microsoft.com/office/drawing/2014/main" id="{31041A6C-1E77-47DB-9538-48E61CC1C22A}"/>
              </a:ext>
            </a:extLst>
          </p:cNvPr>
          <p:cNvSpPr txBox="1"/>
          <p:nvPr/>
        </p:nvSpPr>
        <p:spPr>
          <a:xfrm>
            <a:off x="3444512" y="4636967"/>
            <a:ext cx="440785" cy="400110"/>
          </a:xfrm>
          <a:prstGeom prst="rect">
            <a:avLst/>
          </a:prstGeom>
          <a:noFill/>
        </p:spPr>
        <p:txBody>
          <a:bodyPr wrap="square" rtlCol="0">
            <a:spAutoFit/>
          </a:bodyPr>
          <a:lstStyle/>
          <a:p>
            <a:pPr algn="ctr"/>
            <a:r>
              <a:rPr lang="en-US" sz="2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2000" b="1" dirty="0">
              <a:solidFill>
                <a:srgbClr val="FF0000"/>
              </a:solidFill>
            </a:endParaRPr>
          </a:p>
        </p:txBody>
      </p:sp>
      <p:sp>
        <p:nvSpPr>
          <p:cNvPr id="28" name="TextBox 27">
            <a:extLst>
              <a:ext uri="{FF2B5EF4-FFF2-40B4-BE49-F238E27FC236}">
                <a16:creationId xmlns:a16="http://schemas.microsoft.com/office/drawing/2014/main" id="{E3C10222-F31D-4FF5-AA18-0EE1E64CD0CC}"/>
              </a:ext>
            </a:extLst>
          </p:cNvPr>
          <p:cNvSpPr txBox="1"/>
          <p:nvPr/>
        </p:nvSpPr>
        <p:spPr>
          <a:xfrm>
            <a:off x="3444512" y="4931624"/>
            <a:ext cx="440785" cy="400110"/>
          </a:xfrm>
          <a:prstGeom prst="rect">
            <a:avLst/>
          </a:prstGeom>
          <a:noFill/>
        </p:spPr>
        <p:txBody>
          <a:bodyPr wrap="square" rtlCol="0">
            <a:spAutoFit/>
          </a:bodyPr>
          <a:lstStyle/>
          <a:p>
            <a:pPr algn="ctr"/>
            <a:r>
              <a:rPr lang="en-US" sz="2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2000" b="1" dirty="0">
              <a:solidFill>
                <a:srgbClr val="FF0000"/>
              </a:solidFill>
            </a:endParaRPr>
          </a:p>
        </p:txBody>
      </p:sp>
      <p:sp>
        <p:nvSpPr>
          <p:cNvPr id="30" name="Rectangle: Rounded Corners 29">
            <a:extLst>
              <a:ext uri="{FF2B5EF4-FFF2-40B4-BE49-F238E27FC236}">
                <a16:creationId xmlns:a16="http://schemas.microsoft.com/office/drawing/2014/main" id="{B2313FE9-340A-4EDB-A408-6B863484E7F1}"/>
              </a:ext>
            </a:extLst>
          </p:cNvPr>
          <p:cNvSpPr/>
          <p:nvPr/>
        </p:nvSpPr>
        <p:spPr>
          <a:xfrm>
            <a:off x="3796700" y="5961636"/>
            <a:ext cx="684000" cy="288000"/>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E5CE604A-7603-48DE-A4E5-8B8AC3648C6C}"/>
              </a:ext>
            </a:extLst>
          </p:cNvPr>
          <p:cNvSpPr/>
          <p:nvPr/>
        </p:nvSpPr>
        <p:spPr>
          <a:xfrm>
            <a:off x="3802100" y="4980792"/>
            <a:ext cx="684000" cy="2880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B3D283A8-54F3-48BF-870E-60318E913068}"/>
              </a:ext>
            </a:extLst>
          </p:cNvPr>
          <p:cNvSpPr/>
          <p:nvPr/>
        </p:nvSpPr>
        <p:spPr>
          <a:xfrm>
            <a:off x="5568615" y="4678645"/>
            <a:ext cx="692220" cy="285473"/>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03A23B9E-E70D-4FD8-9C29-6F89D00DD8BF}"/>
              </a:ext>
            </a:extLst>
          </p:cNvPr>
          <p:cNvSpPr/>
          <p:nvPr/>
        </p:nvSpPr>
        <p:spPr>
          <a:xfrm>
            <a:off x="5568615" y="5000422"/>
            <a:ext cx="692220" cy="285473"/>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Rounded Corners 33">
            <a:extLst>
              <a:ext uri="{FF2B5EF4-FFF2-40B4-BE49-F238E27FC236}">
                <a16:creationId xmlns:a16="http://schemas.microsoft.com/office/drawing/2014/main" id="{8934C46A-A8D9-459C-8B38-CA96027AC21E}"/>
              </a:ext>
            </a:extLst>
          </p:cNvPr>
          <p:cNvSpPr/>
          <p:nvPr/>
        </p:nvSpPr>
        <p:spPr>
          <a:xfrm>
            <a:off x="3785900" y="4653844"/>
            <a:ext cx="702000" cy="2880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1675E283-B592-4732-8474-360C8F19D32D}"/>
              </a:ext>
            </a:extLst>
          </p:cNvPr>
          <p:cNvSpPr/>
          <p:nvPr/>
        </p:nvSpPr>
        <p:spPr>
          <a:xfrm>
            <a:off x="5568615" y="5322199"/>
            <a:ext cx="692220" cy="285473"/>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Rounded Corners 35">
            <a:extLst>
              <a:ext uri="{FF2B5EF4-FFF2-40B4-BE49-F238E27FC236}">
                <a16:creationId xmlns:a16="http://schemas.microsoft.com/office/drawing/2014/main" id="{92A25192-57DC-4784-85B0-4F725D83863A}"/>
              </a:ext>
            </a:extLst>
          </p:cNvPr>
          <p:cNvSpPr/>
          <p:nvPr/>
        </p:nvSpPr>
        <p:spPr>
          <a:xfrm>
            <a:off x="3798500" y="5634688"/>
            <a:ext cx="684000" cy="2880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Rounded Corners 36">
            <a:extLst>
              <a:ext uri="{FF2B5EF4-FFF2-40B4-BE49-F238E27FC236}">
                <a16:creationId xmlns:a16="http://schemas.microsoft.com/office/drawing/2014/main" id="{521DBB52-6BCA-442F-B0B3-93D60F4E309E}"/>
              </a:ext>
            </a:extLst>
          </p:cNvPr>
          <p:cNvSpPr/>
          <p:nvPr/>
        </p:nvSpPr>
        <p:spPr>
          <a:xfrm>
            <a:off x="5568615" y="5643976"/>
            <a:ext cx="692220" cy="285473"/>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Rounded Corners 37">
            <a:extLst>
              <a:ext uri="{FF2B5EF4-FFF2-40B4-BE49-F238E27FC236}">
                <a16:creationId xmlns:a16="http://schemas.microsoft.com/office/drawing/2014/main" id="{DB0B760A-653F-4403-973F-751969ACFF8A}"/>
              </a:ext>
            </a:extLst>
          </p:cNvPr>
          <p:cNvSpPr/>
          <p:nvPr/>
        </p:nvSpPr>
        <p:spPr>
          <a:xfrm>
            <a:off x="3800300" y="5307740"/>
            <a:ext cx="684000" cy="2880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a:extLst>
              <a:ext uri="{FF2B5EF4-FFF2-40B4-BE49-F238E27FC236}">
                <a16:creationId xmlns:a16="http://schemas.microsoft.com/office/drawing/2014/main" id="{8948240D-9A62-4CDA-A27E-078EAB44FCC1}"/>
              </a:ext>
            </a:extLst>
          </p:cNvPr>
          <p:cNvSpPr txBox="1"/>
          <p:nvPr/>
        </p:nvSpPr>
        <p:spPr>
          <a:xfrm>
            <a:off x="3446443" y="5282955"/>
            <a:ext cx="440785" cy="400110"/>
          </a:xfrm>
          <a:prstGeom prst="rect">
            <a:avLst/>
          </a:prstGeom>
          <a:noFill/>
        </p:spPr>
        <p:txBody>
          <a:bodyPr wrap="square" rtlCol="0">
            <a:spAutoFit/>
          </a:bodyPr>
          <a:lstStyle/>
          <a:p>
            <a:pPr algn="ctr"/>
            <a:r>
              <a:rPr lang="en-US" sz="2000" b="1" dirty="0">
                <a:solidFill>
                  <a:srgbClr val="FF0000"/>
                </a:solidFill>
                <a:latin typeface="Open Sans" panose="020B0606030504020204" pitchFamily="34" charset="0"/>
                <a:ea typeface="Open Sans" panose="020B0606030504020204" pitchFamily="34" charset="0"/>
                <a:cs typeface="Open Sans" panose="020B0606030504020204" pitchFamily="34" charset="0"/>
              </a:rPr>
              <a:t>×</a:t>
            </a:r>
            <a:endParaRPr lang="en-US" sz="2000" b="1" dirty="0">
              <a:solidFill>
                <a:srgbClr val="FF0000"/>
              </a:solidFill>
            </a:endParaRPr>
          </a:p>
        </p:txBody>
      </p:sp>
      <p:sp>
        <p:nvSpPr>
          <p:cNvPr id="40" name="Rectangle: Rounded Corners 39">
            <a:extLst>
              <a:ext uri="{FF2B5EF4-FFF2-40B4-BE49-F238E27FC236}">
                <a16:creationId xmlns:a16="http://schemas.microsoft.com/office/drawing/2014/main" id="{4EC90459-685A-4FA7-BAE0-CEF173D563F6}"/>
              </a:ext>
            </a:extLst>
          </p:cNvPr>
          <p:cNvSpPr/>
          <p:nvPr/>
        </p:nvSpPr>
        <p:spPr>
          <a:xfrm>
            <a:off x="5568615" y="5965754"/>
            <a:ext cx="692220" cy="285473"/>
          </a:xfrm>
          <a:prstGeom prst="roundRect">
            <a:avLst/>
          </a:prstGeom>
          <a:noFill/>
          <a:ln>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Rounded Corners 40">
            <a:extLst>
              <a:ext uri="{FF2B5EF4-FFF2-40B4-BE49-F238E27FC236}">
                <a16:creationId xmlns:a16="http://schemas.microsoft.com/office/drawing/2014/main" id="{67F6AC94-0ADB-4F02-B70E-0B8F113EFF36}"/>
              </a:ext>
            </a:extLst>
          </p:cNvPr>
          <p:cNvSpPr/>
          <p:nvPr/>
        </p:nvSpPr>
        <p:spPr>
          <a:xfrm>
            <a:off x="3794900" y="6288584"/>
            <a:ext cx="684000" cy="288000"/>
          </a:xfrm>
          <a:prstGeom prst="roundRect">
            <a:avLst/>
          </a:prstGeom>
          <a:no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B793229A-8358-41EE-B26C-EA3231A73767}"/>
              </a:ext>
            </a:extLst>
          </p:cNvPr>
          <p:cNvSpPr txBox="1"/>
          <p:nvPr/>
        </p:nvSpPr>
        <p:spPr>
          <a:xfrm>
            <a:off x="5969791" y="3175538"/>
            <a:ext cx="3243487" cy="369332"/>
          </a:xfrm>
          <a:prstGeom prst="rect">
            <a:avLst/>
          </a:prstGeom>
          <a:noFill/>
        </p:spPr>
        <p:txBody>
          <a:bodyPr wrap="square" rtlCol="0">
            <a:spAutoFit/>
          </a:bodyPr>
          <a:lstStyle/>
          <a:p>
            <a:r>
              <a:rPr lang="en-US" b="1" dirty="0"/>
              <a:t>SELECT AVG(SAL) FROM Faculty</a:t>
            </a:r>
          </a:p>
        </p:txBody>
      </p:sp>
      <p:sp>
        <p:nvSpPr>
          <p:cNvPr id="44" name="TextBox 43">
            <a:extLst>
              <a:ext uri="{FF2B5EF4-FFF2-40B4-BE49-F238E27FC236}">
                <a16:creationId xmlns:a16="http://schemas.microsoft.com/office/drawing/2014/main" id="{B244FF34-ACDB-4B98-A760-2B9D9B19755A}"/>
              </a:ext>
            </a:extLst>
          </p:cNvPr>
          <p:cNvSpPr txBox="1"/>
          <p:nvPr/>
        </p:nvSpPr>
        <p:spPr>
          <a:xfrm>
            <a:off x="452653" y="3173259"/>
            <a:ext cx="4271747" cy="369332"/>
          </a:xfrm>
          <a:prstGeom prst="rect">
            <a:avLst/>
          </a:prstGeom>
          <a:noFill/>
        </p:spPr>
        <p:txBody>
          <a:bodyPr wrap="square" rtlCol="0">
            <a:spAutoFit/>
          </a:bodyPr>
          <a:lstStyle/>
          <a:p>
            <a:r>
              <a:rPr lang="en-US" b="1" dirty="0"/>
              <a:t>SELECT FNAME,SAL FROM Faculty PARENT</a:t>
            </a:r>
          </a:p>
        </p:txBody>
      </p:sp>
      <p:sp>
        <p:nvSpPr>
          <p:cNvPr id="45" name="TextBox 44">
            <a:extLst>
              <a:ext uri="{FF2B5EF4-FFF2-40B4-BE49-F238E27FC236}">
                <a16:creationId xmlns:a16="http://schemas.microsoft.com/office/drawing/2014/main" id="{2271F9DE-0EBA-4F36-8A6C-205559C4BFC7}"/>
              </a:ext>
            </a:extLst>
          </p:cNvPr>
          <p:cNvSpPr txBox="1"/>
          <p:nvPr/>
        </p:nvSpPr>
        <p:spPr>
          <a:xfrm>
            <a:off x="4551527" y="3173259"/>
            <a:ext cx="1434185" cy="369332"/>
          </a:xfrm>
          <a:prstGeom prst="rect">
            <a:avLst/>
          </a:prstGeom>
          <a:noFill/>
        </p:spPr>
        <p:txBody>
          <a:bodyPr wrap="square" rtlCol="0">
            <a:spAutoFit/>
          </a:bodyPr>
          <a:lstStyle/>
          <a:p>
            <a:r>
              <a:rPr lang="en-US" b="1" dirty="0"/>
              <a:t>WHERE SAL &gt;</a:t>
            </a:r>
          </a:p>
        </p:txBody>
      </p:sp>
      <p:sp>
        <p:nvSpPr>
          <p:cNvPr id="48" name="TextBox 47">
            <a:extLst>
              <a:ext uri="{FF2B5EF4-FFF2-40B4-BE49-F238E27FC236}">
                <a16:creationId xmlns:a16="http://schemas.microsoft.com/office/drawing/2014/main" id="{A3DE56C7-D2C1-4193-9438-5D880AE1FCB4}"/>
              </a:ext>
            </a:extLst>
          </p:cNvPr>
          <p:cNvSpPr txBox="1"/>
          <p:nvPr/>
        </p:nvSpPr>
        <p:spPr>
          <a:xfrm>
            <a:off x="5859317" y="3173259"/>
            <a:ext cx="252790" cy="369332"/>
          </a:xfrm>
          <a:prstGeom prst="rect">
            <a:avLst/>
          </a:prstGeom>
          <a:noFill/>
        </p:spPr>
        <p:txBody>
          <a:bodyPr wrap="square" rtlCol="0">
            <a:spAutoFit/>
          </a:bodyPr>
          <a:lstStyle/>
          <a:p>
            <a:r>
              <a:rPr lang="en-US" b="1" dirty="0"/>
              <a:t>(</a:t>
            </a:r>
          </a:p>
        </p:txBody>
      </p:sp>
      <p:sp>
        <p:nvSpPr>
          <p:cNvPr id="49" name="TextBox 48">
            <a:extLst>
              <a:ext uri="{FF2B5EF4-FFF2-40B4-BE49-F238E27FC236}">
                <a16:creationId xmlns:a16="http://schemas.microsoft.com/office/drawing/2014/main" id="{8E31204C-39B7-45CB-83EC-34790DD9236A}"/>
              </a:ext>
            </a:extLst>
          </p:cNvPr>
          <p:cNvSpPr txBox="1"/>
          <p:nvPr/>
        </p:nvSpPr>
        <p:spPr>
          <a:xfrm>
            <a:off x="11486557" y="3173259"/>
            <a:ext cx="252790" cy="369332"/>
          </a:xfrm>
          <a:prstGeom prst="rect">
            <a:avLst/>
          </a:prstGeom>
          <a:noFill/>
        </p:spPr>
        <p:txBody>
          <a:bodyPr wrap="square" rtlCol="0">
            <a:spAutoFit/>
          </a:bodyPr>
          <a:lstStyle/>
          <a:p>
            <a:r>
              <a:rPr lang="en-US" b="1" dirty="0"/>
              <a:t>)</a:t>
            </a:r>
          </a:p>
        </p:txBody>
      </p:sp>
      <p:sp>
        <p:nvSpPr>
          <p:cNvPr id="50" name="TextBox 49">
            <a:extLst>
              <a:ext uri="{FF2B5EF4-FFF2-40B4-BE49-F238E27FC236}">
                <a16:creationId xmlns:a16="http://schemas.microsoft.com/office/drawing/2014/main" id="{036A365F-F12A-4040-94CB-445375CA1388}"/>
              </a:ext>
            </a:extLst>
          </p:cNvPr>
          <p:cNvSpPr txBox="1"/>
          <p:nvPr/>
        </p:nvSpPr>
        <p:spPr>
          <a:xfrm>
            <a:off x="9023187" y="3187114"/>
            <a:ext cx="2658960" cy="369332"/>
          </a:xfrm>
          <a:prstGeom prst="rect">
            <a:avLst/>
          </a:prstGeom>
          <a:noFill/>
        </p:spPr>
        <p:txBody>
          <a:bodyPr wrap="square" rtlCol="0">
            <a:spAutoFit/>
          </a:bodyPr>
          <a:lstStyle/>
          <a:p>
            <a:r>
              <a:rPr lang="en-US" b="1" dirty="0"/>
              <a:t>WHERE PARENT.DID = DID</a:t>
            </a:r>
          </a:p>
        </p:txBody>
      </p:sp>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733085312"/>
              </p:ext>
            </p:extLst>
          </p:nvPr>
        </p:nvGraphicFramePr>
        <p:xfrm>
          <a:off x="414553" y="3925122"/>
          <a:ext cx="857987" cy="365760"/>
        </p:xfrm>
        <a:graphic>
          <a:graphicData uri="http://schemas.openxmlformats.org/drawingml/2006/table">
            <a:tbl>
              <a:tblPr firstRow="1" bandRow="1">
                <a:tableStyleId>{8EC20E35-A176-4012-BC5E-935CFFF8708E}</a:tableStyleId>
              </a:tblPr>
              <a:tblGrid>
                <a:gridCol w="857987">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4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39578118"/>
              </p:ext>
            </p:extLst>
          </p:nvPr>
        </p:nvGraphicFramePr>
        <p:xfrm>
          <a:off x="7348753" y="3965273"/>
          <a:ext cx="857987" cy="365760"/>
        </p:xfrm>
        <a:graphic>
          <a:graphicData uri="http://schemas.openxmlformats.org/drawingml/2006/table">
            <a:tbl>
              <a:tblPr firstRow="1" bandRow="1">
                <a:tableStyleId>{8EC20E35-A176-4012-BC5E-935CFFF8708E}</a:tableStyleId>
              </a:tblPr>
              <a:tblGrid>
                <a:gridCol w="857987">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780813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childTnLst>
                                </p:cTn>
                              </p:par>
                              <p:par>
                                <p:cTn id="31" presetID="10" presetClass="exit" presetSubtype="0" fill="hold" nodeType="withEffect">
                                  <p:stCondLst>
                                    <p:cond delay="0"/>
                                  </p:stCondLst>
                                  <p:childTnLst>
                                    <p:animEffect transition="out" filter="fade">
                                      <p:cBhvr>
                                        <p:cTn id="32" dur="500"/>
                                        <p:tgtEl>
                                          <p:spTgt spid="5"/>
                                        </p:tgtEl>
                                      </p:cBhvr>
                                    </p:animEffect>
                                    <p:set>
                                      <p:cBhvr>
                                        <p:cTn id="33" dur="1" fill="hold">
                                          <p:stCondLst>
                                            <p:cond delay="499"/>
                                          </p:stCondLst>
                                        </p:cTn>
                                        <p:tgtEl>
                                          <p:spTgt spid="5"/>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46"/>
                                        </p:tgtEl>
                                      </p:cBhvr>
                                    </p:animEffect>
                                    <p:set>
                                      <p:cBhvr>
                                        <p:cTn id="36" dur="1" fill="hold">
                                          <p:stCondLst>
                                            <p:cond delay="499"/>
                                          </p:stCondLst>
                                        </p:cTn>
                                        <p:tgtEl>
                                          <p:spTgt spid="4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5"/>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3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0"/>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4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4"/>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4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8"/>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4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30" grpId="0" animBg="1"/>
      <p:bldP spid="31" grpId="0" animBg="1"/>
      <p:bldP spid="32" grpId="0" animBg="1"/>
      <p:bldP spid="33" grpId="0" animBg="1"/>
      <p:bldP spid="34" grpId="0" animBg="1"/>
      <p:bldP spid="35" grpId="0" animBg="1"/>
      <p:bldP spid="36" grpId="0" animBg="1"/>
      <p:bldP spid="37" grpId="0" animBg="1"/>
      <p:bldP spid="38" grpId="0" animBg="1"/>
      <p:bldP spid="39" grpId="0"/>
      <p:bldP spid="40" grpId="0" animBg="1"/>
      <p:bldP spid="41" grpId="0" animBg="1"/>
      <p:bldP spid="42" grpId="0"/>
      <p:bldP spid="44" grpId="0"/>
      <p:bldP spid="45" grpId="0"/>
      <p:bldP spid="48" grpId="0"/>
      <p:bldP spid="49" grpId="0"/>
      <p:bldP spid="5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Keys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- 4</a:t>
            </a:r>
          </a:p>
        </p:txBody>
      </p:sp>
    </p:spTree>
    <p:extLst>
      <p:ext uri="{BB962C8B-B14F-4D97-AF65-F5344CB8AC3E}">
        <p14:creationId xmlns:p14="http://schemas.microsoft.com/office/powerpoint/2010/main" val="2998394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What is Constraints?</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SQL constraints are used to </a:t>
            </a:r>
            <a:r>
              <a:rPr lang="en-GB" b="1" dirty="0">
                <a:solidFill>
                  <a:schemeClr val="tx2"/>
                </a:solidFill>
              </a:rPr>
              <a:t>specify rules </a:t>
            </a:r>
            <a:r>
              <a:rPr lang="en-GB" dirty="0"/>
              <a:t>for data in a table.</a:t>
            </a:r>
          </a:p>
          <a:p>
            <a:r>
              <a:rPr lang="en-GB" dirty="0"/>
              <a:t>Constraints are used to </a:t>
            </a:r>
            <a:r>
              <a:rPr lang="en-GB" b="1" dirty="0">
                <a:solidFill>
                  <a:schemeClr val="tx2"/>
                </a:solidFill>
              </a:rPr>
              <a:t>limit the type of data </a:t>
            </a:r>
            <a:r>
              <a:rPr lang="en-GB" dirty="0"/>
              <a:t>that can go into a table. This </a:t>
            </a:r>
            <a:r>
              <a:rPr lang="en-GB" b="1" dirty="0">
                <a:solidFill>
                  <a:schemeClr val="tx2"/>
                </a:solidFill>
              </a:rPr>
              <a:t>ensures</a:t>
            </a:r>
            <a:r>
              <a:rPr lang="en-GB" dirty="0"/>
              <a:t> the </a:t>
            </a:r>
            <a:r>
              <a:rPr lang="en-GB" b="1" dirty="0">
                <a:solidFill>
                  <a:schemeClr val="tx2"/>
                </a:solidFill>
              </a:rPr>
              <a:t>accuracy</a:t>
            </a:r>
            <a:r>
              <a:rPr lang="en-GB" dirty="0"/>
              <a:t> and </a:t>
            </a:r>
            <a:r>
              <a:rPr lang="en-GB" b="1" dirty="0">
                <a:solidFill>
                  <a:schemeClr val="tx2"/>
                </a:solidFill>
              </a:rPr>
              <a:t>reliability</a:t>
            </a:r>
            <a:r>
              <a:rPr lang="en-GB" dirty="0"/>
              <a:t> of the data in the table. </a:t>
            </a:r>
          </a:p>
          <a:p>
            <a:r>
              <a:rPr lang="en-GB" dirty="0"/>
              <a:t>If there is any violation between the constraint and the data action, the action is aborted.</a:t>
            </a:r>
          </a:p>
          <a:p>
            <a:r>
              <a:rPr lang="en-GB" dirty="0"/>
              <a:t>Constraints can be column level or table level. Column level constraints apply to a column, and table level constraints apply to the whole table.</a:t>
            </a:r>
          </a:p>
          <a:p>
            <a:r>
              <a:rPr lang="en-GB" dirty="0"/>
              <a:t>Constraints can be specified when the table is created with the </a:t>
            </a:r>
            <a:r>
              <a:rPr lang="en-GB" b="1" dirty="0">
                <a:solidFill>
                  <a:schemeClr val="tx2"/>
                </a:solidFill>
              </a:rPr>
              <a:t>CREATE TABLE </a:t>
            </a:r>
            <a:r>
              <a:rPr lang="en-GB" dirty="0"/>
              <a:t>statement, or after the table is created with the </a:t>
            </a:r>
            <a:r>
              <a:rPr lang="en-GB" b="1" dirty="0">
                <a:solidFill>
                  <a:schemeClr val="tx2"/>
                </a:solidFill>
              </a:rPr>
              <a:t>ALTER TABLE </a:t>
            </a:r>
            <a:r>
              <a:rPr lang="en-GB" dirty="0"/>
              <a:t>statement.</a:t>
            </a:r>
            <a:endParaRPr lang="en-US" dirty="0"/>
          </a:p>
        </p:txBody>
      </p:sp>
    </p:spTree>
    <p:extLst>
      <p:ext uri="{BB962C8B-B14F-4D97-AF65-F5344CB8AC3E}">
        <p14:creationId xmlns:p14="http://schemas.microsoft.com/office/powerpoint/2010/main" val="2346739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Constraints used in SQL</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following constraints are commonly used in SQL:</a:t>
            </a:r>
          </a:p>
          <a:p>
            <a:pPr lvl="1"/>
            <a:r>
              <a:rPr lang="en-GB" dirty="0"/>
              <a:t>NOT NULL - Ensures that a column </a:t>
            </a:r>
            <a:r>
              <a:rPr lang="en-GB" b="1" dirty="0">
                <a:solidFill>
                  <a:schemeClr val="tx2"/>
                </a:solidFill>
              </a:rPr>
              <a:t>cannot have a NULL value</a:t>
            </a:r>
            <a:endParaRPr lang="en-GB" sz="2400" b="1" dirty="0">
              <a:solidFill>
                <a:schemeClr val="tx2"/>
              </a:solidFill>
            </a:endParaRPr>
          </a:p>
          <a:p>
            <a:pPr lvl="1"/>
            <a:r>
              <a:rPr lang="en-GB" dirty="0"/>
              <a:t>UNIQUE KEY- Ensures that </a:t>
            </a:r>
            <a:r>
              <a:rPr lang="en-GB" b="1" dirty="0">
                <a:solidFill>
                  <a:schemeClr val="tx2"/>
                </a:solidFill>
              </a:rPr>
              <a:t>all values in a column are different/unique</a:t>
            </a:r>
          </a:p>
          <a:p>
            <a:pPr lvl="1"/>
            <a:r>
              <a:rPr lang="en-GB" dirty="0"/>
              <a:t>PRIMARY KEY - A </a:t>
            </a:r>
            <a:r>
              <a:rPr lang="en-GB" b="1" dirty="0">
                <a:solidFill>
                  <a:schemeClr val="tx2"/>
                </a:solidFill>
              </a:rPr>
              <a:t>combination</a:t>
            </a:r>
            <a:r>
              <a:rPr lang="en-GB" dirty="0"/>
              <a:t> of a </a:t>
            </a:r>
            <a:r>
              <a:rPr lang="en-GB" b="1" dirty="0">
                <a:solidFill>
                  <a:schemeClr val="tx2"/>
                </a:solidFill>
              </a:rPr>
              <a:t>NOT NULL and UNIQUE</a:t>
            </a:r>
            <a:r>
              <a:rPr lang="en-GB" dirty="0"/>
              <a:t>. Uniquely identifies each row in a table</a:t>
            </a:r>
          </a:p>
          <a:p>
            <a:pPr lvl="1"/>
            <a:r>
              <a:rPr lang="en-GB" dirty="0"/>
              <a:t>FOREIGN KEY - </a:t>
            </a:r>
            <a:r>
              <a:rPr lang="en-GB" b="1" dirty="0">
                <a:solidFill>
                  <a:schemeClr val="tx2"/>
                </a:solidFill>
              </a:rPr>
              <a:t>Prevents actions that would destroy links between tables</a:t>
            </a:r>
          </a:p>
          <a:p>
            <a:pPr lvl="1"/>
            <a:r>
              <a:rPr lang="en-GB" dirty="0"/>
              <a:t>CHECK - Ensures that the </a:t>
            </a:r>
            <a:r>
              <a:rPr lang="en-GB" b="1" dirty="0">
                <a:solidFill>
                  <a:schemeClr val="tx2"/>
                </a:solidFill>
              </a:rPr>
              <a:t>values in a column satisfies a specific condition</a:t>
            </a:r>
          </a:p>
          <a:p>
            <a:pPr lvl="1"/>
            <a:r>
              <a:rPr lang="en-GB" dirty="0"/>
              <a:t>DEFAULT - Sets </a:t>
            </a:r>
            <a:r>
              <a:rPr lang="en-GB" b="1" dirty="0">
                <a:solidFill>
                  <a:schemeClr val="tx2"/>
                </a:solidFill>
              </a:rPr>
              <a:t>a default value </a:t>
            </a:r>
            <a:r>
              <a:rPr lang="en-GB" dirty="0"/>
              <a:t>for a column if no value is specified</a:t>
            </a:r>
          </a:p>
        </p:txBody>
      </p:sp>
    </p:spTree>
    <p:extLst>
      <p:ext uri="{BB962C8B-B14F-4D97-AF65-F5344CB8AC3E}">
        <p14:creationId xmlns:p14="http://schemas.microsoft.com/office/powerpoint/2010/main" val="3846172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NOT NULL Constraint</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By default, a column can hold NULL values.</a:t>
            </a:r>
          </a:p>
          <a:p>
            <a:r>
              <a:rPr lang="en-GB" dirty="0"/>
              <a:t>The NOT NULL constraint </a:t>
            </a:r>
            <a:r>
              <a:rPr lang="en-GB" b="1" dirty="0">
                <a:solidFill>
                  <a:schemeClr val="tx2">
                    <a:lumMod val="75000"/>
                  </a:schemeClr>
                </a:solidFill>
              </a:rPr>
              <a:t>enforces a column to NOT accept NULL values</a:t>
            </a:r>
            <a:r>
              <a:rPr lang="en-GB" dirty="0"/>
              <a:t>.</a:t>
            </a:r>
          </a:p>
          <a:p>
            <a:r>
              <a:rPr lang="en-GB" dirty="0"/>
              <a:t>This enforces a field to always contain a value, which means that you cannot insert a new record, or update a record without adding a value to this field.</a:t>
            </a:r>
          </a:p>
          <a:p>
            <a:r>
              <a:rPr lang="en-GB" dirty="0">
                <a:solidFill>
                  <a:prstClr val="black"/>
                </a:solidFill>
              </a:rPr>
              <a:t>Example: Create a table “Person” in which "ID", "</a:t>
            </a:r>
            <a:r>
              <a:rPr lang="en-GB" dirty="0" err="1">
                <a:solidFill>
                  <a:prstClr val="black"/>
                </a:solidFill>
              </a:rPr>
              <a:t>LastName</a:t>
            </a:r>
            <a:r>
              <a:rPr lang="en-GB" dirty="0">
                <a:solidFill>
                  <a:prstClr val="black"/>
                </a:solidFill>
              </a:rPr>
              <a:t>", and "</a:t>
            </a:r>
            <a:r>
              <a:rPr lang="en-GB" dirty="0" err="1">
                <a:solidFill>
                  <a:prstClr val="black"/>
                </a:solidFill>
              </a:rPr>
              <a:t>FirstName</a:t>
            </a:r>
            <a:r>
              <a:rPr lang="en-GB" dirty="0">
                <a:solidFill>
                  <a:prstClr val="black"/>
                </a:solidFill>
              </a:rPr>
              <a:t>" columns will NOT accept NULL values.</a:t>
            </a:r>
            <a:endParaRPr lang="en-GB" dirty="0"/>
          </a:p>
          <a:p>
            <a:endParaRPr lang="en-GB" dirty="0"/>
          </a:p>
          <a:p>
            <a:endParaRPr lang="en-GB" dirty="0"/>
          </a:p>
          <a:p>
            <a:endParaRPr lang="en-GB" dirty="0"/>
          </a:p>
          <a:p>
            <a:r>
              <a:rPr lang="en-GB" dirty="0"/>
              <a:t>Example: Create a NOT NULL constraint on the "Age" column when the "Persons"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6" y="3554879"/>
            <a:ext cx="3960000" cy="1169551"/>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3225695"/>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738318"/>
            <a:ext cx="3960000" cy="52322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ALTER COLUMN </a:t>
            </a:r>
            <a:r>
              <a:rPr lang="en-GB" sz="1400" dirty="0">
                <a:solidFill>
                  <a:prstClr val="black"/>
                </a:solidFill>
                <a:latin typeface="Consolas" panose="020B0609020204030204" pitchFamily="49" charset="0"/>
              </a:rPr>
              <a:t>Age</a:t>
            </a:r>
            <a:r>
              <a:rPr lang="en-GB" sz="1400" dirty="0">
                <a:solidFill>
                  <a:srgbClr val="0000FF"/>
                </a:solidFill>
                <a:latin typeface="Consolas" panose="020B0609020204030204" pitchFamily="49" charset="0"/>
              </a:rPr>
              <a:t> </a:t>
            </a:r>
            <a:r>
              <a:rPr lang="en-GB" sz="1400" dirty="0" err="1">
                <a:solidFill>
                  <a:prstClr val="black"/>
                </a:solidFill>
                <a:latin typeface="Consolas" panose="020B0609020204030204" pitchFamily="49" charset="0"/>
              </a:rPr>
              <a:t>int</a:t>
            </a:r>
            <a:r>
              <a:rPr lang="en-GB" sz="1400" dirty="0">
                <a:solidFill>
                  <a:srgbClr val="0000FF"/>
                </a:solidFill>
                <a:latin typeface="Consolas" panose="020B0609020204030204" pitchFamily="49" charset="0"/>
              </a:rPr>
              <a:t> NOT NULL</a:t>
            </a:r>
            <a:r>
              <a:rPr lang="en-GB" sz="1400" dirty="0">
                <a:solidFill>
                  <a:prstClr val="black"/>
                </a:solidFill>
                <a:latin typeface="Consolas" panose="020B0609020204030204" pitchFamily="49" charset="0"/>
              </a:rPr>
              <a:t>;</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409134"/>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148800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CHECK Constraint</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CHECK constraint is used to </a:t>
            </a:r>
            <a:r>
              <a:rPr lang="en-GB" b="1" dirty="0">
                <a:solidFill>
                  <a:schemeClr val="tx2">
                    <a:lumMod val="75000"/>
                  </a:schemeClr>
                </a:solidFill>
              </a:rPr>
              <a:t>limit the value range </a:t>
            </a:r>
            <a:r>
              <a:rPr lang="en-GB" dirty="0"/>
              <a:t>that can be placed in a column.</a:t>
            </a:r>
          </a:p>
          <a:p>
            <a:r>
              <a:rPr lang="en-GB" dirty="0"/>
              <a:t>If you define a CHECK constraint on a column it will allow only certain values for this column.</a:t>
            </a:r>
          </a:p>
          <a:p>
            <a:r>
              <a:rPr lang="en-GB" dirty="0">
                <a:solidFill>
                  <a:prstClr val="black"/>
                </a:solidFill>
              </a:rPr>
              <a:t>Example: Create a table “Person” with </a:t>
            </a:r>
            <a:r>
              <a:rPr lang="en-GB" dirty="0"/>
              <a:t>CHECK constraint on the "Age" column. The CHECK constraint ensures that the age of a person must be 18, or older:</a:t>
            </a:r>
          </a:p>
          <a:p>
            <a:endParaRPr lang="en-GB" dirty="0"/>
          </a:p>
          <a:p>
            <a:endParaRPr lang="en-GB" dirty="0"/>
          </a:p>
          <a:p>
            <a:pPr marL="0" indent="0">
              <a:buNone/>
            </a:pPr>
            <a:endParaRPr lang="en-GB" dirty="0"/>
          </a:p>
          <a:p>
            <a:endParaRPr lang="en-GB" dirty="0"/>
          </a:p>
          <a:p>
            <a:r>
              <a:rPr lang="en-GB" dirty="0"/>
              <a:t>Example: Create a CHECK constraint on the "Age" column when the "Persons"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6" y="2789950"/>
            <a:ext cx="3960000" cy="1384995"/>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CHECK</a:t>
            </a:r>
            <a:r>
              <a:rPr lang="en-GB" sz="1400" dirty="0">
                <a:solidFill>
                  <a:prstClr val="black"/>
                </a:solidFill>
                <a:latin typeface="Consolas" panose="020B0609020204030204" pitchFamily="49" charset="0"/>
              </a:rPr>
              <a:t> (Age&gt;=18)</a:t>
            </a:r>
          </a:p>
          <a:p>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2460766"/>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430590"/>
            <a:ext cx="3960000" cy="52322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CHECK </a:t>
            </a:r>
            <a:r>
              <a:rPr lang="en-GB" sz="1400" dirty="0">
                <a:solidFill>
                  <a:prstClr val="black"/>
                </a:solidFill>
                <a:latin typeface="Consolas" panose="020B0609020204030204" pitchFamily="49" charset="0"/>
              </a:rPr>
              <a:t>(Age&gt;=18);</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101406"/>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2147777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DEFAULT Constraint</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DEFAULT constraint is used to </a:t>
            </a:r>
            <a:r>
              <a:rPr lang="en-GB" b="1" dirty="0">
                <a:solidFill>
                  <a:schemeClr val="tx2">
                    <a:lumMod val="75000"/>
                  </a:schemeClr>
                </a:solidFill>
              </a:rPr>
              <a:t>set a default value </a:t>
            </a:r>
            <a:r>
              <a:rPr lang="en-GB" dirty="0"/>
              <a:t>for a column.</a:t>
            </a:r>
          </a:p>
          <a:p>
            <a:r>
              <a:rPr lang="en-GB" dirty="0"/>
              <a:t>The default value will be added to all new records, if no other value is specified.</a:t>
            </a:r>
          </a:p>
          <a:p>
            <a:r>
              <a:rPr lang="en-GB" dirty="0">
                <a:solidFill>
                  <a:prstClr val="black"/>
                </a:solidFill>
              </a:rPr>
              <a:t>Example: Create a table “Person” with </a:t>
            </a:r>
            <a:r>
              <a:rPr lang="en-GB" dirty="0"/>
              <a:t>DEFAULT constraint on the "Age" column. The DEFAULT constraint will insert default age of a person as 18:</a:t>
            </a:r>
          </a:p>
          <a:p>
            <a:endParaRPr lang="en-GB" dirty="0"/>
          </a:p>
          <a:p>
            <a:endParaRPr lang="en-GB" dirty="0"/>
          </a:p>
          <a:p>
            <a:pPr marL="0" indent="0">
              <a:buNone/>
            </a:pPr>
            <a:endParaRPr lang="en-GB" dirty="0"/>
          </a:p>
          <a:p>
            <a:endParaRPr lang="en-GB" dirty="0"/>
          </a:p>
          <a:p>
            <a:r>
              <a:rPr lang="en-GB" dirty="0"/>
              <a:t>Example: Create a DEFAULT constraint on the "Age" column when the "Persons"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6" y="2789950"/>
            <a:ext cx="3960000" cy="1384995"/>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DEFAULT</a:t>
            </a:r>
            <a:r>
              <a:rPr lang="en-GB" sz="1400" dirty="0">
                <a:solidFill>
                  <a:prstClr val="black"/>
                </a:solidFill>
                <a:latin typeface="Consolas" panose="020B0609020204030204" pitchFamily="49" charset="0"/>
              </a:rPr>
              <a:t> 18</a:t>
            </a:r>
          </a:p>
          <a:p>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2460766"/>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430590"/>
            <a:ext cx="3960000" cy="738664"/>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CONSTRAINT</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df_Age</a:t>
            </a:r>
            <a:endParaRPr lang="en-GB" sz="1400" dirty="0">
              <a:solidFill>
                <a:prstClr val="black"/>
              </a:solidFill>
              <a:latin typeface="Consolas" panose="020B0609020204030204" pitchFamily="49" charset="0"/>
            </a:endParaRPr>
          </a:p>
          <a:p>
            <a:r>
              <a:rPr lang="en-GB" sz="1400" dirty="0">
                <a:solidFill>
                  <a:srgbClr val="0000FF"/>
                </a:solidFill>
                <a:latin typeface="Consolas" panose="020B0609020204030204" pitchFamily="49" charset="0"/>
              </a:rPr>
              <a:t>DEFAULT</a:t>
            </a:r>
            <a:r>
              <a:rPr lang="en-GB" sz="1400" dirty="0">
                <a:solidFill>
                  <a:prstClr val="black"/>
                </a:solidFill>
                <a:latin typeface="Consolas" panose="020B0609020204030204" pitchFamily="49" charset="0"/>
              </a:rPr>
              <a:t> 18 FOR Age;</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101406"/>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1615856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What is Key?</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In SQL, the keys are the set of attributes used to identify a specific row from a table and to find or create the relation between two or more tables.</a:t>
            </a:r>
          </a:p>
          <a:p>
            <a:endParaRPr lang="en-US" dirty="0"/>
          </a:p>
        </p:txBody>
      </p:sp>
    </p:spTree>
    <p:extLst>
      <p:ext uri="{BB962C8B-B14F-4D97-AF65-F5344CB8AC3E}">
        <p14:creationId xmlns:p14="http://schemas.microsoft.com/office/powerpoint/2010/main" val="3244529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UNIQUE KEY</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UNIQUE constraint </a:t>
            </a:r>
            <a:r>
              <a:rPr lang="en-GB" b="1" dirty="0">
                <a:solidFill>
                  <a:schemeClr val="tx2">
                    <a:lumMod val="75000"/>
                  </a:schemeClr>
                </a:solidFill>
              </a:rPr>
              <a:t>ensures that all values in a column are different/Unique</a:t>
            </a:r>
            <a:r>
              <a:rPr lang="en-GB" dirty="0"/>
              <a:t>.</a:t>
            </a:r>
          </a:p>
          <a:p>
            <a:r>
              <a:rPr lang="en-GB" dirty="0"/>
              <a:t>Both the UNIQUE KEY and PRIMARY KEY constraints provide a guarantee for uniqueness for a column or set of columns.</a:t>
            </a:r>
          </a:p>
          <a:p>
            <a:r>
              <a:rPr lang="en-GB" dirty="0"/>
              <a:t>However, you can have many UNIQUE KEY per table, but only one PRIMARY KEY per table.</a:t>
            </a:r>
          </a:p>
          <a:p>
            <a:r>
              <a:rPr lang="en-GB" dirty="0">
                <a:solidFill>
                  <a:prstClr val="black"/>
                </a:solidFill>
              </a:rPr>
              <a:t>Example: Create a table “Person” with </a:t>
            </a:r>
            <a:r>
              <a:rPr lang="en-GB" dirty="0"/>
              <a:t>UNIQUE KEY on the "ID" column:</a:t>
            </a:r>
          </a:p>
          <a:p>
            <a:endParaRPr lang="en-GB" dirty="0"/>
          </a:p>
          <a:p>
            <a:endParaRPr lang="en-GB" dirty="0"/>
          </a:p>
          <a:p>
            <a:pPr marL="0" indent="0">
              <a:buNone/>
            </a:pPr>
            <a:endParaRPr lang="en-GB" dirty="0"/>
          </a:p>
          <a:p>
            <a:pPr marL="0" indent="0">
              <a:buNone/>
            </a:pPr>
            <a:endParaRPr lang="en-GB" dirty="0"/>
          </a:p>
          <a:p>
            <a:endParaRPr lang="en-GB" dirty="0"/>
          </a:p>
          <a:p>
            <a:r>
              <a:rPr lang="en-GB" dirty="0"/>
              <a:t>Example: Create a UNIQUE KEY on the “ID" column when the "Persons"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6" y="3273528"/>
            <a:ext cx="3960000" cy="1384995"/>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 UNIQUE</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endParaRPr lang="en-GB" sz="1400" dirty="0">
              <a:solidFill>
                <a:prstClr val="black"/>
              </a:solidFill>
              <a:latin typeface="Consolas" panose="020B0609020204030204" pitchFamily="49" charset="0"/>
            </a:endParaRPr>
          </a:p>
          <a:p>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2944344"/>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990073"/>
            <a:ext cx="3960000" cy="52322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UNIQUE</a:t>
            </a:r>
            <a:r>
              <a:rPr lang="en-GB" sz="1400" dirty="0">
                <a:solidFill>
                  <a:prstClr val="black"/>
                </a:solidFill>
                <a:latin typeface="Consolas" panose="020B0609020204030204" pitchFamily="49" charset="0"/>
              </a:rPr>
              <a:t> (ID);</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660889"/>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8" name="Rectangle 7">
            <a:extLst>
              <a:ext uri="{FF2B5EF4-FFF2-40B4-BE49-F238E27FC236}">
                <a16:creationId xmlns:a16="http://schemas.microsoft.com/office/drawing/2014/main" id="{C4A6F3DF-2EB8-43CF-3795-79063F5A0067}"/>
              </a:ext>
            </a:extLst>
          </p:cNvPr>
          <p:cNvSpPr/>
          <p:nvPr/>
        </p:nvSpPr>
        <p:spPr>
          <a:xfrm>
            <a:off x="5107498" y="3273528"/>
            <a:ext cx="4860000" cy="1815882"/>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p>
          <a:p>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CONSTRAINT</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UC_Person</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UNIQUE</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ID,FirstName</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p>
        </p:txBody>
      </p:sp>
      <p:sp>
        <p:nvSpPr>
          <p:cNvPr id="9" name="Rectangle: Top Corners Rounded 6">
            <a:extLst>
              <a:ext uri="{FF2B5EF4-FFF2-40B4-BE49-F238E27FC236}">
                <a16:creationId xmlns:a16="http://schemas.microsoft.com/office/drawing/2014/main" id="{72A86601-7B9C-F9F6-5604-2455DAE19E61}"/>
              </a:ext>
            </a:extLst>
          </p:cNvPr>
          <p:cNvSpPr/>
          <p:nvPr/>
        </p:nvSpPr>
        <p:spPr>
          <a:xfrm>
            <a:off x="5107501" y="2944344"/>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0" name="Rectangle 9">
            <a:extLst>
              <a:ext uri="{FF2B5EF4-FFF2-40B4-BE49-F238E27FC236}">
                <a16:creationId xmlns:a16="http://schemas.microsoft.com/office/drawing/2014/main" id="{C4A6F3DF-2EB8-43CF-3795-79063F5A0067}"/>
              </a:ext>
            </a:extLst>
          </p:cNvPr>
          <p:cNvSpPr/>
          <p:nvPr/>
        </p:nvSpPr>
        <p:spPr>
          <a:xfrm>
            <a:off x="5107498" y="5990073"/>
            <a:ext cx="4860000" cy="52322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CONSTRAINT </a:t>
            </a:r>
            <a:r>
              <a:rPr lang="en-GB" sz="1400" dirty="0" err="1">
                <a:solidFill>
                  <a:prstClr val="black"/>
                </a:solidFill>
                <a:latin typeface="Consolas" panose="020B0609020204030204" pitchFamily="49" charset="0"/>
              </a:rPr>
              <a:t>UC_Person</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UNIQUE</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ID,FirstName</a:t>
            </a:r>
            <a:r>
              <a:rPr lang="en-GB" sz="1400" dirty="0">
                <a:solidFill>
                  <a:prstClr val="black"/>
                </a:solidFill>
                <a:latin typeface="Consolas" panose="020B0609020204030204" pitchFamily="49" charset="0"/>
              </a:rPr>
              <a:t>);</a:t>
            </a:r>
          </a:p>
        </p:txBody>
      </p:sp>
      <p:sp>
        <p:nvSpPr>
          <p:cNvPr id="11" name="Rectangle: Top Corners Rounded 6">
            <a:extLst>
              <a:ext uri="{FF2B5EF4-FFF2-40B4-BE49-F238E27FC236}">
                <a16:creationId xmlns:a16="http://schemas.microsoft.com/office/drawing/2014/main" id="{72A86601-7B9C-F9F6-5604-2455DAE19E61}"/>
              </a:ext>
            </a:extLst>
          </p:cNvPr>
          <p:cNvSpPr/>
          <p:nvPr/>
        </p:nvSpPr>
        <p:spPr>
          <a:xfrm>
            <a:off x="5107501" y="5660889"/>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2" name="Rectangle: Top Corners Rounded 6">
            <a:extLst>
              <a:ext uri="{FF2B5EF4-FFF2-40B4-BE49-F238E27FC236}">
                <a16:creationId xmlns:a16="http://schemas.microsoft.com/office/drawing/2014/main" id="{72A86601-7B9C-F9F6-5604-2455DAE19E61}"/>
              </a:ext>
            </a:extLst>
          </p:cNvPr>
          <p:cNvSpPr/>
          <p:nvPr/>
        </p:nvSpPr>
        <p:spPr>
          <a:xfrm>
            <a:off x="6975485" y="2944344"/>
            <a:ext cx="2992013" cy="32918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dirty="0">
                <a:solidFill>
                  <a:schemeClr val="bg1"/>
                </a:solidFill>
              </a:rPr>
              <a:t>UNIQUE KEY on multiple columns</a:t>
            </a:r>
            <a:endParaRPr lang="en-US" sz="1600" dirty="0">
              <a:solidFill>
                <a:schemeClr val="bg1"/>
              </a:solidFill>
            </a:endParaRPr>
          </a:p>
        </p:txBody>
      </p:sp>
      <p:sp>
        <p:nvSpPr>
          <p:cNvPr id="13" name="Rectangle: Top Corners Rounded 6">
            <a:extLst>
              <a:ext uri="{FF2B5EF4-FFF2-40B4-BE49-F238E27FC236}">
                <a16:creationId xmlns:a16="http://schemas.microsoft.com/office/drawing/2014/main" id="{72A86601-7B9C-F9F6-5604-2455DAE19E61}"/>
              </a:ext>
            </a:extLst>
          </p:cNvPr>
          <p:cNvSpPr/>
          <p:nvPr/>
        </p:nvSpPr>
        <p:spPr>
          <a:xfrm>
            <a:off x="6975485" y="5660889"/>
            <a:ext cx="2992013" cy="32918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dirty="0">
                <a:solidFill>
                  <a:schemeClr val="bg1"/>
                </a:solidFill>
              </a:rPr>
              <a:t>UNIQUE KEY on multiple columns</a:t>
            </a:r>
            <a:endParaRPr lang="en-US" sz="1600" dirty="0">
              <a:solidFill>
                <a:schemeClr val="bg1"/>
              </a:solidFill>
            </a:endParaRPr>
          </a:p>
        </p:txBody>
      </p:sp>
    </p:spTree>
    <p:extLst>
      <p:ext uri="{BB962C8B-B14F-4D97-AF65-F5344CB8AC3E}">
        <p14:creationId xmlns:p14="http://schemas.microsoft.com/office/powerpoint/2010/main" val="409910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8" grpId="0" animBg="1"/>
      <p:bldP spid="9" grpId="0" animBg="1"/>
      <p:bldP spid="10" grpId="0" animBg="1"/>
      <p:bldP spid="11" grpId="0" animBg="1"/>
      <p:bldP spid="12" grpId="0" animBg="1"/>
      <p:bldP spid="13"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PRIMARY KEY</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PRIMARY KEY constraint </a:t>
            </a:r>
            <a:r>
              <a:rPr lang="en-GB" b="1" dirty="0">
                <a:solidFill>
                  <a:schemeClr val="tx2">
                    <a:lumMod val="75000"/>
                  </a:schemeClr>
                </a:solidFill>
              </a:rPr>
              <a:t>uniquely identifies each record in a table</a:t>
            </a:r>
            <a:r>
              <a:rPr lang="en-GB" dirty="0"/>
              <a:t>.</a:t>
            </a:r>
          </a:p>
          <a:p>
            <a:r>
              <a:rPr lang="en-GB" dirty="0"/>
              <a:t>Primary keys must contain </a:t>
            </a:r>
            <a:r>
              <a:rPr lang="en-GB" b="1" dirty="0">
                <a:solidFill>
                  <a:schemeClr val="tx2">
                    <a:lumMod val="75000"/>
                  </a:schemeClr>
                </a:solidFill>
              </a:rPr>
              <a:t>UNIQUE values</a:t>
            </a:r>
            <a:r>
              <a:rPr lang="en-GB" dirty="0"/>
              <a:t>, and </a:t>
            </a:r>
            <a:r>
              <a:rPr lang="en-GB" b="1" dirty="0">
                <a:solidFill>
                  <a:schemeClr val="tx2">
                    <a:lumMod val="75000"/>
                  </a:schemeClr>
                </a:solidFill>
              </a:rPr>
              <a:t>cannot contain NULL values</a:t>
            </a:r>
            <a:r>
              <a:rPr lang="en-GB" dirty="0"/>
              <a:t>.</a:t>
            </a:r>
          </a:p>
          <a:p>
            <a:r>
              <a:rPr lang="en-GB" dirty="0"/>
              <a:t>A table can have only </a:t>
            </a:r>
            <a:r>
              <a:rPr lang="en-GB" b="1" dirty="0">
                <a:solidFill>
                  <a:schemeClr val="tx2">
                    <a:lumMod val="75000"/>
                  </a:schemeClr>
                </a:solidFill>
              </a:rPr>
              <a:t>ONE primary key</a:t>
            </a:r>
            <a:r>
              <a:rPr lang="en-GB" dirty="0"/>
              <a:t>; and in the table, this </a:t>
            </a:r>
            <a:r>
              <a:rPr lang="en-GB" b="1" dirty="0">
                <a:solidFill>
                  <a:schemeClr val="tx2">
                    <a:lumMod val="75000"/>
                  </a:schemeClr>
                </a:solidFill>
              </a:rPr>
              <a:t>primary key can consist of single or multiple columns</a:t>
            </a:r>
            <a:r>
              <a:rPr lang="en-GB" dirty="0"/>
              <a:t> (fields).</a:t>
            </a:r>
          </a:p>
          <a:p>
            <a:r>
              <a:rPr lang="en-GB" dirty="0">
                <a:solidFill>
                  <a:prstClr val="black"/>
                </a:solidFill>
              </a:rPr>
              <a:t>Example: Create a table “Person” with </a:t>
            </a:r>
            <a:r>
              <a:rPr lang="en-GB" dirty="0"/>
              <a:t>PRIMARY KEY on the "ID" column:</a:t>
            </a:r>
          </a:p>
          <a:p>
            <a:endParaRPr lang="en-GB" dirty="0"/>
          </a:p>
          <a:p>
            <a:endParaRPr lang="en-GB" dirty="0"/>
          </a:p>
          <a:p>
            <a:pPr marL="0" indent="0">
              <a:buNone/>
            </a:pPr>
            <a:endParaRPr lang="en-GB" dirty="0"/>
          </a:p>
          <a:p>
            <a:pPr marL="0" indent="0">
              <a:buNone/>
            </a:pPr>
            <a:endParaRPr lang="en-GB" dirty="0"/>
          </a:p>
          <a:p>
            <a:endParaRPr lang="en-GB" dirty="0"/>
          </a:p>
          <a:p>
            <a:r>
              <a:rPr lang="en-GB" dirty="0"/>
              <a:t>Example: Create a PRIMARY KEY on the “ID" column when the "Persons"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6" y="3273528"/>
            <a:ext cx="3960000" cy="1384995"/>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 PRIMARY KEY</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endParaRPr lang="en-GB" sz="1400" dirty="0">
              <a:solidFill>
                <a:prstClr val="black"/>
              </a:solidFill>
              <a:latin typeface="Consolas" panose="020B0609020204030204" pitchFamily="49" charset="0"/>
            </a:endParaRPr>
          </a:p>
          <a:p>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2944344"/>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990073"/>
            <a:ext cx="3960000" cy="52322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PRIMARY KEY</a:t>
            </a:r>
            <a:r>
              <a:rPr lang="en-GB" sz="1400" dirty="0">
                <a:solidFill>
                  <a:prstClr val="black"/>
                </a:solidFill>
                <a:latin typeface="Consolas" panose="020B0609020204030204" pitchFamily="49" charset="0"/>
              </a:rPr>
              <a:t> (ID);</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660889"/>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8" name="Rectangle 7">
            <a:extLst>
              <a:ext uri="{FF2B5EF4-FFF2-40B4-BE49-F238E27FC236}">
                <a16:creationId xmlns:a16="http://schemas.microsoft.com/office/drawing/2014/main" id="{C4A6F3DF-2EB8-43CF-3795-79063F5A0067}"/>
              </a:ext>
            </a:extLst>
          </p:cNvPr>
          <p:cNvSpPr/>
          <p:nvPr/>
        </p:nvSpPr>
        <p:spPr>
          <a:xfrm>
            <a:off x="4939545" y="3273528"/>
            <a:ext cx="5328000" cy="1815882"/>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Persons (</a:t>
            </a:r>
          </a:p>
          <a:p>
            <a:r>
              <a:rPr lang="en-GB" sz="1400" dirty="0">
                <a:solidFill>
                  <a:prstClr val="black"/>
                </a:solidFill>
                <a:latin typeface="Consolas" panose="020B0609020204030204" pitchFamily="49" charset="0"/>
              </a:rPr>
              <a:t>    ID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LastName</a:t>
            </a:r>
            <a:r>
              <a:rPr lang="en-GB" sz="1400" dirty="0">
                <a:solidFill>
                  <a:prstClr val="black"/>
                </a:solidFill>
                <a:latin typeface="Consolas" panose="020B0609020204030204" pitchFamily="49" charset="0"/>
              </a:rPr>
              <a:t> varchar(255),</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FirstName</a:t>
            </a:r>
            <a:r>
              <a:rPr lang="en-GB" sz="1400" dirty="0">
                <a:solidFill>
                  <a:prstClr val="black"/>
                </a:solidFill>
                <a:latin typeface="Consolas" panose="020B0609020204030204" pitchFamily="49" charset="0"/>
              </a:rPr>
              <a:t> varchar(255) </a:t>
            </a:r>
            <a:r>
              <a:rPr lang="en-GB" sz="1400" dirty="0">
                <a:solidFill>
                  <a:srgbClr val="0000FF"/>
                </a:solidFill>
                <a:latin typeface="Consolas" panose="020B0609020204030204" pitchFamily="49" charset="0"/>
              </a:rPr>
              <a:t>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Age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p>
          <a:p>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CONSTRAINT</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PK_Person</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PRIMARY KEY</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ID,FirstName</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p>
        </p:txBody>
      </p:sp>
      <p:sp>
        <p:nvSpPr>
          <p:cNvPr id="9" name="Rectangle: Top Corners Rounded 6">
            <a:extLst>
              <a:ext uri="{FF2B5EF4-FFF2-40B4-BE49-F238E27FC236}">
                <a16:creationId xmlns:a16="http://schemas.microsoft.com/office/drawing/2014/main" id="{72A86601-7B9C-F9F6-5604-2455DAE19E61}"/>
              </a:ext>
            </a:extLst>
          </p:cNvPr>
          <p:cNvSpPr/>
          <p:nvPr/>
        </p:nvSpPr>
        <p:spPr>
          <a:xfrm>
            <a:off x="4939548" y="2944344"/>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0" name="Rectangle 9">
            <a:extLst>
              <a:ext uri="{FF2B5EF4-FFF2-40B4-BE49-F238E27FC236}">
                <a16:creationId xmlns:a16="http://schemas.microsoft.com/office/drawing/2014/main" id="{C4A6F3DF-2EB8-43CF-3795-79063F5A0067}"/>
              </a:ext>
            </a:extLst>
          </p:cNvPr>
          <p:cNvSpPr/>
          <p:nvPr/>
        </p:nvSpPr>
        <p:spPr>
          <a:xfrm>
            <a:off x="4939545" y="5990073"/>
            <a:ext cx="5328000" cy="52200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Persons</a:t>
            </a:r>
          </a:p>
          <a:p>
            <a:r>
              <a:rPr lang="en-GB" sz="1400" dirty="0">
                <a:solidFill>
                  <a:srgbClr val="0000FF"/>
                </a:solidFill>
                <a:latin typeface="Consolas" panose="020B0609020204030204" pitchFamily="49" charset="0"/>
              </a:rPr>
              <a:t>ADD CONSTRAINT </a:t>
            </a:r>
            <a:r>
              <a:rPr lang="en-GB" sz="1400" dirty="0" err="1">
                <a:solidFill>
                  <a:prstClr val="black"/>
                </a:solidFill>
                <a:latin typeface="Consolas" panose="020B0609020204030204" pitchFamily="49" charset="0"/>
              </a:rPr>
              <a:t>PK_Person</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PRIMARY KEY</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ID,FirstName</a:t>
            </a:r>
            <a:r>
              <a:rPr lang="en-GB" sz="1400" dirty="0">
                <a:solidFill>
                  <a:prstClr val="black"/>
                </a:solidFill>
                <a:latin typeface="Consolas" panose="020B0609020204030204" pitchFamily="49" charset="0"/>
              </a:rPr>
              <a:t>);</a:t>
            </a:r>
          </a:p>
        </p:txBody>
      </p:sp>
      <p:sp>
        <p:nvSpPr>
          <p:cNvPr id="11" name="Rectangle: Top Corners Rounded 6">
            <a:extLst>
              <a:ext uri="{FF2B5EF4-FFF2-40B4-BE49-F238E27FC236}">
                <a16:creationId xmlns:a16="http://schemas.microsoft.com/office/drawing/2014/main" id="{72A86601-7B9C-F9F6-5604-2455DAE19E61}"/>
              </a:ext>
            </a:extLst>
          </p:cNvPr>
          <p:cNvSpPr/>
          <p:nvPr/>
        </p:nvSpPr>
        <p:spPr>
          <a:xfrm>
            <a:off x="4939548" y="5660889"/>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2" name="Rectangle: Top Corners Rounded 6">
            <a:extLst>
              <a:ext uri="{FF2B5EF4-FFF2-40B4-BE49-F238E27FC236}">
                <a16:creationId xmlns:a16="http://schemas.microsoft.com/office/drawing/2014/main" id="{72A86601-7B9C-F9F6-5604-2455DAE19E61}"/>
              </a:ext>
            </a:extLst>
          </p:cNvPr>
          <p:cNvSpPr/>
          <p:nvPr/>
        </p:nvSpPr>
        <p:spPr>
          <a:xfrm>
            <a:off x="6915532" y="2944344"/>
            <a:ext cx="3352013" cy="32918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dirty="0">
                <a:solidFill>
                  <a:schemeClr val="bg1"/>
                </a:solidFill>
              </a:rPr>
              <a:t>PRIMARY KEY on multiple columns</a:t>
            </a:r>
            <a:endParaRPr lang="en-US" sz="1600" dirty="0">
              <a:solidFill>
                <a:schemeClr val="bg1"/>
              </a:solidFill>
            </a:endParaRPr>
          </a:p>
        </p:txBody>
      </p:sp>
      <p:sp>
        <p:nvSpPr>
          <p:cNvPr id="13" name="Rectangle: Top Corners Rounded 6">
            <a:extLst>
              <a:ext uri="{FF2B5EF4-FFF2-40B4-BE49-F238E27FC236}">
                <a16:creationId xmlns:a16="http://schemas.microsoft.com/office/drawing/2014/main" id="{72A86601-7B9C-F9F6-5604-2455DAE19E61}"/>
              </a:ext>
            </a:extLst>
          </p:cNvPr>
          <p:cNvSpPr/>
          <p:nvPr/>
        </p:nvSpPr>
        <p:spPr>
          <a:xfrm>
            <a:off x="6915532" y="5660889"/>
            <a:ext cx="3352013" cy="329184"/>
          </a:xfrm>
          <a:prstGeom prst="round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GB" sz="1600" dirty="0">
                <a:solidFill>
                  <a:schemeClr val="bg1"/>
                </a:solidFill>
              </a:rPr>
              <a:t>PRIMARY KEY on multiple columns</a:t>
            </a:r>
            <a:endParaRPr lang="en-US" sz="1600" dirty="0">
              <a:solidFill>
                <a:schemeClr val="bg1"/>
              </a:solidFill>
            </a:endParaRPr>
          </a:p>
        </p:txBody>
      </p:sp>
    </p:spTree>
    <p:extLst>
      <p:ext uri="{BB962C8B-B14F-4D97-AF65-F5344CB8AC3E}">
        <p14:creationId xmlns:p14="http://schemas.microsoft.com/office/powerpoint/2010/main" val="214739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8" grpId="0" animBg="1"/>
      <p:bldP spid="9" grpId="0" animBg="1"/>
      <p:bldP spid="10" grpId="0" animBg="1"/>
      <p:bldP spid="11" grpId="0" animBg="1"/>
      <p:bldP spid="12" grpId="0" animBg="1"/>
      <p:bldP spid="1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Aggregate Functions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131179" y="865415"/>
            <a:ext cx="11929641" cy="572044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following table shows the SQL Server aggregate functions:</a:t>
            </a:r>
          </a:p>
        </p:txBody>
      </p:sp>
      <p:graphicFrame>
        <p:nvGraphicFramePr>
          <p:cNvPr id="8" name="Table 2">
            <a:extLst>
              <a:ext uri="{FF2B5EF4-FFF2-40B4-BE49-F238E27FC236}">
                <a16:creationId xmlns:a16="http://schemas.microsoft.com/office/drawing/2014/main" id="{A53AC5F8-58AB-4FFD-AC38-4C4939B55090}"/>
              </a:ext>
            </a:extLst>
          </p:cNvPr>
          <p:cNvGraphicFramePr>
            <a:graphicFrameLocks noGrp="1"/>
          </p:cNvGraphicFramePr>
          <p:nvPr/>
        </p:nvGraphicFramePr>
        <p:xfrm>
          <a:off x="538029" y="1340216"/>
          <a:ext cx="11240314" cy="2798304"/>
        </p:xfrm>
        <a:graphic>
          <a:graphicData uri="http://schemas.openxmlformats.org/drawingml/2006/table">
            <a:tbl>
              <a:tblPr firstRow="1" bandRow="1">
                <a:tableStyleId>{5940675A-B579-460E-94D1-54222C63F5DA}</a:tableStyleId>
              </a:tblPr>
              <a:tblGrid>
                <a:gridCol w="496114">
                  <a:extLst>
                    <a:ext uri="{9D8B030D-6E8A-4147-A177-3AD203B41FA5}">
                      <a16:colId xmlns:a16="http://schemas.microsoft.com/office/drawing/2014/main" val="1785440712"/>
                    </a:ext>
                  </a:extLst>
                </a:gridCol>
                <a:gridCol w="1970314">
                  <a:extLst>
                    <a:ext uri="{9D8B030D-6E8A-4147-A177-3AD203B41FA5}">
                      <a16:colId xmlns:a16="http://schemas.microsoft.com/office/drawing/2014/main" val="1774611958"/>
                    </a:ext>
                  </a:extLst>
                </a:gridCol>
                <a:gridCol w="8773886">
                  <a:extLst>
                    <a:ext uri="{9D8B030D-6E8A-4147-A177-3AD203B41FA5}">
                      <a16:colId xmlns:a16="http://schemas.microsoft.com/office/drawing/2014/main" val="20002"/>
                    </a:ext>
                  </a:extLst>
                </a:gridCol>
              </a:tblGrid>
              <a:tr h="368841">
                <a:tc>
                  <a:txBody>
                    <a:bodyPr/>
                    <a:lstStyle/>
                    <a:p>
                      <a:pPr algn="l"/>
                      <a:r>
                        <a:rPr lang="en-US" b="1" dirty="0"/>
                        <a:t>Sr.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800" b="1" i="0" kern="1200" dirty="0">
                          <a:solidFill>
                            <a:schemeClr val="tx1"/>
                          </a:solidFill>
                          <a:effectLst/>
                          <a:latin typeface="+mn-lt"/>
                          <a:ea typeface="+mn-ea"/>
                          <a:cs typeface="+mn-cs"/>
                        </a:rPr>
                        <a:t>Aggregate function</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800" b="1" i="0" kern="1200" dirty="0">
                          <a:solidFill>
                            <a:schemeClr val="tx1"/>
                          </a:solidFill>
                          <a:effectLst/>
                          <a:latin typeface="+mn-lt"/>
                          <a:ea typeface="+mn-ea"/>
                          <a:cs typeface="+mn-cs"/>
                        </a:rPr>
                        <a:t>Description</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76541">
                <a:tc>
                  <a:txBody>
                    <a:bodyPr/>
                    <a:lstStyle/>
                    <a:p>
                      <a:pPr algn="l"/>
                      <a:r>
                        <a:rPr lang="en-US" dirty="0"/>
                        <a:t>1</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AVG</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AVG()</a:t>
                      </a:r>
                      <a:r>
                        <a:rPr lang="en-US" sz="1800" b="0" i="0" kern="1200" dirty="0">
                          <a:solidFill>
                            <a:schemeClr val="tx1"/>
                          </a:solidFill>
                          <a:effectLst/>
                          <a:latin typeface="+mn-lt"/>
                          <a:ea typeface="+mn-ea"/>
                          <a:cs typeface="+mn-cs"/>
                        </a:rPr>
                        <a:t> aggregate function calculates the average of non-NULL values in a set.</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649920">
                <a:tc>
                  <a:txBody>
                    <a:bodyPr/>
                    <a:lstStyle/>
                    <a:p>
                      <a:pPr algn="l"/>
                      <a:r>
                        <a:rPr lang="en-US" dirty="0"/>
                        <a:t>2</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COUNT()</a:t>
                      </a:r>
                      <a:r>
                        <a:rPr lang="en-US" sz="1800" b="0" i="0" kern="1200" dirty="0">
                          <a:solidFill>
                            <a:schemeClr val="tx1"/>
                          </a:solidFill>
                          <a:effectLst/>
                          <a:latin typeface="+mn-lt"/>
                          <a:ea typeface="+mn-ea"/>
                          <a:cs typeface="+mn-cs"/>
                        </a:rPr>
                        <a:t> aggregate function returns the number of rows in a group, including rows with NULL 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649920">
                <a:tc>
                  <a:txBody>
                    <a:bodyPr/>
                    <a:lstStyle/>
                    <a:p>
                      <a:pPr algn="l"/>
                      <a:r>
                        <a:rPr lang="en-US" dirty="0"/>
                        <a:t>3</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MAX</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MAX()</a:t>
                      </a:r>
                      <a:r>
                        <a:rPr lang="en-US" sz="1800" b="0" i="0" kern="1200" dirty="0">
                          <a:solidFill>
                            <a:schemeClr val="tx1"/>
                          </a:solidFill>
                          <a:effectLst/>
                          <a:latin typeface="+mn-lt"/>
                          <a:ea typeface="+mn-ea"/>
                          <a:cs typeface="+mn-cs"/>
                        </a:rPr>
                        <a:t> aggregate function returns the highest value (maximum) in a set of non-NULL</a:t>
                      </a:r>
                      <a:r>
                        <a:rPr lang="en-US" sz="1800" b="0" i="0" kern="1200" baseline="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76541">
                <a:tc>
                  <a:txBody>
                    <a:bodyPr/>
                    <a:lstStyle/>
                    <a:p>
                      <a:pPr algn="l"/>
                      <a:r>
                        <a:rPr lang="en-US" dirty="0"/>
                        <a:t>4</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MIN</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MIN()</a:t>
                      </a:r>
                      <a:r>
                        <a:rPr lang="en-US" sz="1800" b="0" i="0" kern="1200" dirty="0">
                          <a:solidFill>
                            <a:schemeClr val="tx1"/>
                          </a:solidFill>
                          <a:effectLst/>
                          <a:latin typeface="+mn-lt"/>
                          <a:ea typeface="+mn-ea"/>
                          <a:cs typeface="+mn-cs"/>
                        </a:rPr>
                        <a:t> aggregate function returns the lowest value (minimum) in a set of non-NULL 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2685385"/>
                  </a:ext>
                </a:extLst>
              </a:tr>
              <a:tr h="376541">
                <a:tc>
                  <a:txBody>
                    <a:bodyPr/>
                    <a:lstStyle/>
                    <a:p>
                      <a:pPr algn="l"/>
                      <a:r>
                        <a:rPr lang="en-US" dirty="0"/>
                        <a:t>5</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SUM</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SUM()</a:t>
                      </a:r>
                      <a:r>
                        <a:rPr lang="en-US" sz="1800" b="0" i="0" kern="1200" dirty="0">
                          <a:solidFill>
                            <a:schemeClr val="tx1"/>
                          </a:solidFill>
                          <a:effectLst/>
                          <a:latin typeface="+mn-lt"/>
                          <a:ea typeface="+mn-ea"/>
                          <a:cs typeface="+mn-cs"/>
                        </a:rPr>
                        <a:t> aggregate function returns the summation of all non-NULL values a set.</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4167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BDBCC-CEFB-415B-9086-F86CDBA235A2}"/>
              </a:ext>
            </a:extLst>
          </p:cNvPr>
          <p:cNvSpPr>
            <a:spLocks noGrp="1"/>
          </p:cNvSpPr>
          <p:nvPr>
            <p:ph type="title"/>
          </p:nvPr>
        </p:nvSpPr>
        <p:spPr/>
        <p:txBody>
          <a:bodyPr>
            <a:normAutofit/>
          </a:bodyPr>
          <a:lstStyle/>
          <a:p>
            <a:r>
              <a:rPr lang="en-US" dirty="0"/>
              <a:t>FOREIGN KEY</a:t>
            </a:r>
          </a:p>
        </p:txBody>
      </p:sp>
      <p:sp>
        <p:nvSpPr>
          <p:cNvPr id="3" name="Content Placeholder 2">
            <a:extLst>
              <a:ext uri="{FF2B5EF4-FFF2-40B4-BE49-F238E27FC236}">
                <a16:creationId xmlns:a16="http://schemas.microsoft.com/office/drawing/2014/main" id="{D321B638-5EFB-4EC9-89A1-575E68284C8F}"/>
              </a:ext>
            </a:extLst>
          </p:cNvPr>
          <p:cNvSpPr>
            <a:spLocks noGrp="1"/>
          </p:cNvSpPr>
          <p:nvPr>
            <p:ph idx="1"/>
          </p:nvPr>
        </p:nvSpPr>
        <p:spPr/>
        <p:txBody>
          <a:bodyPr/>
          <a:lstStyle/>
          <a:p>
            <a:r>
              <a:rPr lang="en-GB" dirty="0"/>
              <a:t>The FOREIGN KEY constraint is used to </a:t>
            </a:r>
            <a:r>
              <a:rPr lang="en-GB" b="1" dirty="0">
                <a:solidFill>
                  <a:schemeClr val="tx2">
                    <a:lumMod val="75000"/>
                  </a:schemeClr>
                </a:solidFill>
              </a:rPr>
              <a:t>prevent actions that would destroy links between tables</a:t>
            </a:r>
            <a:r>
              <a:rPr lang="en-GB" dirty="0"/>
              <a:t>.</a:t>
            </a:r>
          </a:p>
          <a:p>
            <a:r>
              <a:rPr lang="en-GB" dirty="0"/>
              <a:t>A FOREIGN KEY is a </a:t>
            </a:r>
            <a:r>
              <a:rPr lang="en-GB" b="1" dirty="0">
                <a:solidFill>
                  <a:schemeClr val="tx2">
                    <a:lumMod val="75000"/>
                  </a:schemeClr>
                </a:solidFill>
              </a:rPr>
              <a:t>field (or collection of fields) in one table, that refers to the PRIMARY KEY in another table</a:t>
            </a:r>
            <a:r>
              <a:rPr lang="en-GB" dirty="0"/>
              <a:t>.</a:t>
            </a:r>
          </a:p>
          <a:p>
            <a:r>
              <a:rPr lang="en-GB" dirty="0"/>
              <a:t>The table with the foreign key is called the child table, and the table with the primary key is called the referenced or parent table.</a:t>
            </a:r>
          </a:p>
          <a:p>
            <a:r>
              <a:rPr lang="en-GB" dirty="0">
                <a:solidFill>
                  <a:prstClr val="black"/>
                </a:solidFill>
              </a:rPr>
              <a:t>Example: Create a table “Order” with </a:t>
            </a:r>
            <a:r>
              <a:rPr lang="en-GB" dirty="0"/>
              <a:t>FOREIGN KEY on the “Person ID" column:</a:t>
            </a:r>
          </a:p>
          <a:p>
            <a:endParaRPr lang="en-GB" dirty="0"/>
          </a:p>
          <a:p>
            <a:endParaRPr lang="en-GB" dirty="0"/>
          </a:p>
          <a:p>
            <a:pPr marL="0" indent="0">
              <a:buNone/>
            </a:pPr>
            <a:endParaRPr lang="en-GB" dirty="0"/>
          </a:p>
          <a:p>
            <a:r>
              <a:rPr lang="en-GB" dirty="0"/>
              <a:t>Example: Create a FOREIGN KEY on the “ID" column when the “Order" table is already created.</a:t>
            </a:r>
          </a:p>
        </p:txBody>
      </p:sp>
      <p:sp>
        <p:nvSpPr>
          <p:cNvPr id="22" name="Rectangle 21">
            <a:extLst>
              <a:ext uri="{FF2B5EF4-FFF2-40B4-BE49-F238E27FC236}">
                <a16:creationId xmlns:a16="http://schemas.microsoft.com/office/drawing/2014/main" id="{C4A6F3DF-2EB8-43CF-3795-79063F5A0067}"/>
              </a:ext>
            </a:extLst>
          </p:cNvPr>
          <p:cNvSpPr/>
          <p:nvPr/>
        </p:nvSpPr>
        <p:spPr>
          <a:xfrm>
            <a:off x="453435" y="3880019"/>
            <a:ext cx="5796000" cy="1169551"/>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CREATE TABLE </a:t>
            </a:r>
            <a:r>
              <a:rPr lang="en-GB" sz="1400" dirty="0">
                <a:solidFill>
                  <a:prstClr val="black"/>
                </a:solidFill>
                <a:latin typeface="Consolas" panose="020B0609020204030204" pitchFamily="49" charset="0"/>
              </a:rPr>
              <a:t>Orders (</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OrderID</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NOT NULL PRIMARY KEY</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OrderNo</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int</a:t>
            </a:r>
            <a:r>
              <a:rPr lang="en-GB" sz="1400" dirty="0">
                <a:solidFill>
                  <a:srgbClr val="0000FF"/>
                </a:solidFill>
                <a:latin typeface="Consolas" panose="020B0609020204030204" pitchFamily="49" charset="0"/>
              </a:rPr>
              <a:t> NOT NULL</a:t>
            </a:r>
            <a:r>
              <a:rPr lang="en-GB" sz="1400" dirty="0">
                <a:solidFill>
                  <a:prstClr val="black"/>
                </a:solidFill>
                <a:latin typeface="Consolas" panose="020B0609020204030204" pitchFamily="49" charset="0"/>
              </a:rPr>
              <a:t>,</a:t>
            </a:r>
          </a:p>
          <a:p>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PersonID</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int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FOREIGN</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KEY</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REFERENCES</a:t>
            </a:r>
            <a:r>
              <a:rPr lang="en-GB" sz="1400" dirty="0">
                <a:solidFill>
                  <a:prstClr val="black"/>
                </a:solidFill>
                <a:latin typeface="Consolas" panose="020B0609020204030204" pitchFamily="49" charset="0"/>
              </a:rPr>
              <a:t> Persons(</a:t>
            </a:r>
            <a:r>
              <a:rPr lang="en-GB" sz="1400" dirty="0" err="1">
                <a:solidFill>
                  <a:prstClr val="black"/>
                </a:solidFill>
                <a:latin typeface="Consolas" panose="020B0609020204030204" pitchFamily="49" charset="0"/>
              </a:rPr>
              <a:t>PersonID</a:t>
            </a:r>
            <a:r>
              <a:rPr lang="en-GB" sz="1400" dirty="0">
                <a:solidFill>
                  <a:prstClr val="black"/>
                </a:solidFill>
                <a:latin typeface="Consolas" panose="020B0609020204030204" pitchFamily="49" charset="0"/>
              </a:rPr>
              <a:t>) );</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453439" y="3550835"/>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24" name="Rectangle 23">
            <a:extLst>
              <a:ext uri="{FF2B5EF4-FFF2-40B4-BE49-F238E27FC236}">
                <a16:creationId xmlns:a16="http://schemas.microsoft.com/office/drawing/2014/main" id="{C4A6F3DF-2EB8-43CF-3795-79063F5A0067}"/>
              </a:ext>
            </a:extLst>
          </p:cNvPr>
          <p:cNvSpPr/>
          <p:nvPr/>
        </p:nvSpPr>
        <p:spPr>
          <a:xfrm>
            <a:off x="453436" y="5803453"/>
            <a:ext cx="5796000" cy="522000"/>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ALTER TABLE </a:t>
            </a:r>
            <a:r>
              <a:rPr lang="en-GB" sz="1400" dirty="0">
                <a:solidFill>
                  <a:prstClr val="black"/>
                </a:solidFill>
                <a:latin typeface="Consolas" panose="020B0609020204030204" pitchFamily="49" charset="0"/>
              </a:rPr>
              <a:t>Orders</a:t>
            </a:r>
          </a:p>
          <a:p>
            <a:r>
              <a:rPr lang="en-GB" sz="1400" dirty="0">
                <a:solidFill>
                  <a:srgbClr val="0000FF"/>
                </a:solidFill>
                <a:latin typeface="Consolas" panose="020B0609020204030204" pitchFamily="49" charset="0"/>
              </a:rPr>
              <a:t>ADD FOREIGN KEY</a:t>
            </a:r>
            <a:r>
              <a:rPr lang="en-GB" sz="1400" dirty="0">
                <a:solidFill>
                  <a:prstClr val="black"/>
                </a:solidFill>
                <a:latin typeface="Consolas" panose="020B0609020204030204" pitchFamily="49" charset="0"/>
              </a:rPr>
              <a:t> (</a:t>
            </a:r>
            <a:r>
              <a:rPr lang="en-GB" sz="1400" dirty="0" err="1">
                <a:solidFill>
                  <a:prstClr val="black"/>
                </a:solidFill>
                <a:latin typeface="Consolas" panose="020B0609020204030204" pitchFamily="49" charset="0"/>
              </a:rPr>
              <a:t>PersonID</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REFERENCES</a:t>
            </a:r>
            <a:r>
              <a:rPr lang="en-GB" sz="1400" dirty="0">
                <a:solidFill>
                  <a:prstClr val="black"/>
                </a:solidFill>
                <a:latin typeface="Consolas" panose="020B0609020204030204" pitchFamily="49" charset="0"/>
              </a:rPr>
              <a:t> Persons(</a:t>
            </a:r>
            <a:r>
              <a:rPr lang="en-GB" sz="1400" dirty="0" err="1">
                <a:solidFill>
                  <a:prstClr val="black"/>
                </a:solidFill>
                <a:latin typeface="Consolas" panose="020B0609020204030204" pitchFamily="49" charset="0"/>
              </a:rPr>
              <a:t>PersonID</a:t>
            </a:r>
            <a:r>
              <a:rPr lang="en-GB" sz="1400" dirty="0">
                <a:solidFill>
                  <a:prstClr val="black"/>
                </a:solidFill>
                <a:latin typeface="Consolas" panose="020B0609020204030204" pitchFamily="49" charset="0"/>
              </a:rPr>
              <a:t>);</a:t>
            </a:r>
          </a:p>
        </p:txBody>
      </p:sp>
      <p:sp>
        <p:nvSpPr>
          <p:cNvPr id="25" name="Rectangle: Top Corners Rounded 6">
            <a:extLst>
              <a:ext uri="{FF2B5EF4-FFF2-40B4-BE49-F238E27FC236}">
                <a16:creationId xmlns:a16="http://schemas.microsoft.com/office/drawing/2014/main" id="{72A86601-7B9C-F9F6-5604-2455DAE19E61}"/>
              </a:ext>
            </a:extLst>
          </p:cNvPr>
          <p:cNvSpPr/>
          <p:nvPr/>
        </p:nvSpPr>
        <p:spPr>
          <a:xfrm>
            <a:off x="453439" y="5474269"/>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38907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System Functions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- 5</a:t>
            </a:r>
          </a:p>
        </p:txBody>
      </p:sp>
    </p:spTree>
    <p:extLst>
      <p:ext uri="{BB962C8B-B14F-4D97-AF65-F5344CB8AC3E}">
        <p14:creationId xmlns:p14="http://schemas.microsoft.com/office/powerpoint/2010/main" val="20085156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 Function</a:t>
            </a:r>
          </a:p>
        </p:txBody>
      </p:sp>
      <p:pic>
        <p:nvPicPr>
          <p:cNvPr id="4" name="Picture 3">
            <a:extLst>
              <a:ext uri="{FF2B5EF4-FFF2-40B4-BE49-F238E27FC236}">
                <a16:creationId xmlns:a16="http://schemas.microsoft.com/office/drawing/2014/main" id="{2A6A438D-6F56-9587-652A-13DDDFC4F558}"/>
              </a:ext>
            </a:extLst>
          </p:cNvPr>
          <p:cNvPicPr>
            <a:picLocks noChangeAspect="1"/>
          </p:cNvPicPr>
          <p:nvPr/>
        </p:nvPicPr>
        <p:blipFill>
          <a:blip r:embed="rId2">
            <a:clrChange>
              <a:clrFrom>
                <a:srgbClr val="000000">
                  <a:alpha val="54902"/>
                </a:srgbClr>
              </a:clrFrom>
              <a:clrTo>
                <a:srgbClr val="000000">
                  <a:alpha val="0"/>
                </a:srgbClr>
              </a:clrTo>
            </a:clrChange>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722476" y="863444"/>
            <a:ext cx="3744000" cy="5579579"/>
          </a:xfrm>
          <a:prstGeom prst="rect">
            <a:avLst/>
          </a:prstGeom>
        </p:spPr>
      </p:pic>
      <p:sp>
        <p:nvSpPr>
          <p:cNvPr id="5" name="Rectangle 4">
            <a:extLst>
              <a:ext uri="{FF2B5EF4-FFF2-40B4-BE49-F238E27FC236}">
                <a16:creationId xmlns:a16="http://schemas.microsoft.com/office/drawing/2014/main" id="{54B20E2A-F2D8-419C-9FD1-95D26342647C}"/>
              </a:ext>
            </a:extLst>
          </p:cNvPr>
          <p:cNvSpPr/>
          <p:nvPr/>
        </p:nvSpPr>
        <p:spPr>
          <a:xfrm>
            <a:off x="6145823" y="863444"/>
            <a:ext cx="5914998" cy="5579579"/>
          </a:xfrm>
          <a:prstGeom prst="rect">
            <a:avLst/>
          </a:prstGeom>
          <a:gradFill>
            <a:gsLst>
              <a:gs pos="0">
                <a:srgbClr val="1D3064"/>
              </a:gs>
              <a:gs pos="50000">
                <a:srgbClr val="1D3064"/>
              </a:gs>
              <a:gs pos="100000">
                <a:schemeClr val="tx2"/>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t"/>
          <a:lstStyle/>
          <a:p>
            <a:pPr algn="l">
              <a:lnSpc>
                <a:spcPct val="120000"/>
              </a:lnSpc>
            </a:pPr>
            <a:r>
              <a:rPr lang="en-US" sz="3200" b="1" dirty="0"/>
              <a:t>What is Function?</a:t>
            </a:r>
          </a:p>
          <a:p>
            <a:pPr algn="l">
              <a:lnSpc>
                <a:spcPct val="120000"/>
              </a:lnSpc>
            </a:pPr>
            <a:endParaRPr lang="en-US" dirty="0"/>
          </a:p>
        </p:txBody>
      </p:sp>
      <p:sp>
        <p:nvSpPr>
          <p:cNvPr id="6" name="TextBox 5">
            <a:extLst>
              <a:ext uri="{FF2B5EF4-FFF2-40B4-BE49-F238E27FC236}">
                <a16:creationId xmlns:a16="http://schemas.microsoft.com/office/drawing/2014/main" id="{DAE1B539-A795-1548-53C3-CDC99173DF7B}"/>
              </a:ext>
            </a:extLst>
          </p:cNvPr>
          <p:cNvSpPr txBox="1"/>
          <p:nvPr/>
        </p:nvSpPr>
        <p:spPr>
          <a:xfrm>
            <a:off x="6265992" y="1706052"/>
            <a:ext cx="5674659" cy="4431983"/>
          </a:xfrm>
          <a:prstGeom prst="rect">
            <a:avLst/>
          </a:prstGeom>
          <a:noFill/>
        </p:spPr>
        <p:txBody>
          <a:bodyPr wrap="square" rtlCol="0">
            <a:spAutoFit/>
          </a:bodyPr>
          <a:lstStyle/>
          <a:p>
            <a:pPr marL="342900" indent="-342900" algn="just">
              <a:buFont typeface="Wingdings" panose="05000000000000000000" pitchFamily="2" charset="2"/>
              <a:buChar char="Ø"/>
            </a:pPr>
            <a:r>
              <a:rPr lang="en-US" sz="2400" dirty="0">
                <a:solidFill>
                  <a:schemeClr val="bg1"/>
                </a:solidFill>
              </a:rPr>
              <a:t>A function is simply </a:t>
            </a:r>
            <a:r>
              <a:rPr lang="en-US" sz="2400" b="1" dirty="0">
                <a:solidFill>
                  <a:schemeClr val="bg1"/>
                </a:solidFill>
              </a:rPr>
              <a:t>a “chunk” of code that you can use over and over again, rather than writing it out multiple times</a:t>
            </a:r>
            <a:r>
              <a:rPr lang="en-US" sz="2400" dirty="0">
                <a:solidFill>
                  <a:schemeClr val="bg1"/>
                </a:solidFill>
              </a:rPr>
              <a:t>.</a:t>
            </a:r>
          </a:p>
          <a:p>
            <a:pPr marL="342900" indent="-342900" algn="just">
              <a:buFont typeface="Wingdings" panose="05000000000000000000" pitchFamily="2" charset="2"/>
              <a:buChar char="Ø"/>
            </a:pPr>
            <a:r>
              <a:rPr lang="en-US" sz="2400" dirty="0">
                <a:solidFill>
                  <a:schemeClr val="bg1"/>
                </a:solidFill>
              </a:rPr>
              <a:t>Functions enable programmers to break down or decompose a problem into smaller chunks, each of which performs a particular task.</a:t>
            </a:r>
          </a:p>
          <a:p>
            <a:pPr marL="342900" indent="-342900" algn="just">
              <a:buFont typeface="Wingdings" panose="05000000000000000000" pitchFamily="2" charset="2"/>
              <a:buChar char="Ø"/>
            </a:pPr>
            <a:r>
              <a:rPr lang="en-US" sz="2400" dirty="0">
                <a:solidFill>
                  <a:schemeClr val="bg1"/>
                </a:solidFill>
              </a:rPr>
              <a:t>The function contains instructions used to create the output from its input.</a:t>
            </a:r>
          </a:p>
          <a:p>
            <a:pPr marL="342900" indent="-342900" algn="just">
              <a:buFont typeface="Wingdings" panose="05000000000000000000" pitchFamily="2" charset="2"/>
              <a:buChar char="Ø"/>
            </a:pPr>
            <a:r>
              <a:rPr lang="en-US" sz="2400" dirty="0">
                <a:solidFill>
                  <a:schemeClr val="bg1"/>
                </a:solidFill>
              </a:rPr>
              <a:t>A function is a block of organized code that is used to perform a single task.</a:t>
            </a:r>
          </a:p>
          <a:p>
            <a:endParaRPr lang="en-GB" dirty="0"/>
          </a:p>
        </p:txBody>
      </p:sp>
    </p:spTree>
    <p:extLst>
      <p:ext uri="{BB962C8B-B14F-4D97-AF65-F5344CB8AC3E}">
        <p14:creationId xmlns:p14="http://schemas.microsoft.com/office/powerpoint/2010/main" val="2925056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Introduction : Function</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A function is a database object in SQL Server. </a:t>
            </a:r>
          </a:p>
          <a:p>
            <a:r>
              <a:rPr lang="en-US" dirty="0"/>
              <a:t>Basically, it is a set of SQL statements that accept only input parameters, perform actions and returns the result. </a:t>
            </a:r>
          </a:p>
          <a:p>
            <a:r>
              <a:rPr lang="en-US" dirty="0"/>
              <a:t>The function can return only a </a:t>
            </a:r>
            <a:r>
              <a:rPr lang="en-US" b="1" dirty="0"/>
              <a:t>single value or a table</a:t>
            </a:r>
            <a:r>
              <a:rPr lang="en-US" dirty="0"/>
              <a:t>. </a:t>
            </a:r>
          </a:p>
          <a:p>
            <a:r>
              <a:rPr lang="en-US" dirty="0"/>
              <a:t>We can’t use a function to Insert, Update, Delete records in the database table(s). </a:t>
            </a:r>
          </a:p>
        </p:txBody>
      </p:sp>
    </p:spTree>
    <p:extLst>
      <p:ext uri="{BB962C8B-B14F-4D97-AF65-F5344CB8AC3E}">
        <p14:creationId xmlns:p14="http://schemas.microsoft.com/office/powerpoint/2010/main" val="148932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Types of Functions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SQL Server Functions are of two types:</a:t>
            </a:r>
          </a:p>
          <a:p>
            <a:pPr marL="914400" lvl="1" indent="-457200">
              <a:buFont typeface="+mj-lt"/>
              <a:buAutoNum type="arabicPeriod"/>
            </a:pPr>
            <a:r>
              <a:rPr lang="en-US" b="1" dirty="0"/>
              <a:t>System Functions</a:t>
            </a:r>
          </a:p>
          <a:p>
            <a:pPr marL="914400" lvl="1" indent="-457200">
              <a:buFont typeface="+mj-lt"/>
              <a:buAutoNum type="arabicPeriod"/>
            </a:pPr>
            <a:r>
              <a:rPr lang="en-US" b="1" dirty="0"/>
              <a:t>User Defined Functions (UDFs)</a:t>
            </a:r>
          </a:p>
          <a:p>
            <a:pPr lvl="1"/>
            <a:endParaRPr lang="en-US" b="1" dirty="0"/>
          </a:p>
          <a:p>
            <a:pPr marL="457200" indent="-457200">
              <a:buFont typeface="+mj-lt"/>
              <a:buAutoNum type="arabicPeriod"/>
            </a:pPr>
            <a:r>
              <a:rPr lang="en-US" b="1" dirty="0"/>
              <a:t>System Functions: </a:t>
            </a:r>
          </a:p>
          <a:p>
            <a:pPr lvl="1">
              <a:buClr>
                <a:schemeClr val="tx2"/>
              </a:buClr>
            </a:pPr>
            <a:r>
              <a:rPr lang="en-US" dirty="0"/>
              <a:t>Built-in or System functions are available with every database. </a:t>
            </a:r>
          </a:p>
          <a:p>
            <a:pPr lvl="1"/>
            <a:r>
              <a:rPr lang="en-US" dirty="0"/>
              <a:t>Some common types are Aggregate functions, Analytic functions, Ranking functions, </a:t>
            </a:r>
            <a:r>
              <a:rPr lang="en-US" dirty="0" err="1"/>
              <a:t>Rowset</a:t>
            </a:r>
            <a:r>
              <a:rPr lang="en-US" dirty="0"/>
              <a:t> functions, Scalar functions.</a:t>
            </a:r>
          </a:p>
          <a:p>
            <a:pPr marL="457200" lvl="1" indent="0">
              <a:buNone/>
            </a:pPr>
            <a:endParaRPr lang="en-US" dirty="0"/>
          </a:p>
          <a:p>
            <a:pPr marL="457200" indent="-457200">
              <a:buFont typeface="+mj-lt"/>
              <a:buAutoNum type="arabicPeriod"/>
            </a:pPr>
            <a:r>
              <a:rPr lang="en-US" b="1" dirty="0"/>
              <a:t>User Defined Functions (UDFs): </a:t>
            </a:r>
          </a:p>
          <a:p>
            <a:pPr marL="885825" lvl="1" indent="-342900"/>
            <a:r>
              <a:rPr lang="en-US" b="1" dirty="0">
                <a:solidFill>
                  <a:schemeClr val="tx2"/>
                </a:solidFill>
              </a:rPr>
              <a:t>Functions created by the database user </a:t>
            </a:r>
            <a:r>
              <a:rPr lang="en-US" dirty="0"/>
              <a:t>are called user-defined functions. </a:t>
            </a:r>
          </a:p>
          <a:p>
            <a:pPr marL="895350" lvl="1"/>
            <a:r>
              <a:rPr lang="en-US" dirty="0"/>
              <a:t>UDFs are of two types:</a:t>
            </a:r>
          </a:p>
          <a:p>
            <a:pPr marL="1257300" lvl="2" indent="-342900">
              <a:buFont typeface="+mj-lt"/>
              <a:buAutoNum type="arabicPeriod"/>
            </a:pPr>
            <a:r>
              <a:rPr lang="en-US" b="1" dirty="0"/>
              <a:t>Scalar functions</a:t>
            </a:r>
            <a:r>
              <a:rPr lang="en-US" dirty="0"/>
              <a:t>: The function that </a:t>
            </a:r>
            <a:r>
              <a:rPr lang="en-US" b="1" dirty="0"/>
              <a:t>returns a single data value </a:t>
            </a:r>
            <a:r>
              <a:rPr lang="en-US" dirty="0"/>
              <a:t>is called a scalar function.</a:t>
            </a:r>
          </a:p>
          <a:p>
            <a:pPr marL="1257300" lvl="2" indent="-342900">
              <a:buFont typeface="+mj-lt"/>
              <a:buAutoNum type="arabicPeriod"/>
            </a:pPr>
            <a:r>
              <a:rPr lang="en-US" b="1" dirty="0"/>
              <a:t>Table-valued functions</a:t>
            </a:r>
            <a:r>
              <a:rPr lang="en-US" dirty="0"/>
              <a:t>: The function that </a:t>
            </a:r>
            <a:r>
              <a:rPr lang="en-US" b="1" dirty="0"/>
              <a:t>returns multiple records as a table</a:t>
            </a:r>
            <a:r>
              <a:rPr lang="en-US" dirty="0"/>
              <a:t> data type is called a Table-valued function. It can be a result set of a single select statement.</a:t>
            </a:r>
          </a:p>
        </p:txBody>
      </p:sp>
    </p:spTree>
    <p:extLst>
      <p:ext uri="{BB962C8B-B14F-4D97-AF65-F5344CB8AC3E}">
        <p14:creationId xmlns:p14="http://schemas.microsoft.com/office/powerpoint/2010/main" val="148044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1. System Functions</a:t>
            </a:r>
          </a:p>
        </p:txBody>
      </p:sp>
      <p:pic>
        <p:nvPicPr>
          <p:cNvPr id="4" name="Picture 3">
            <a:extLst>
              <a:ext uri="{FF2B5EF4-FFF2-40B4-BE49-F238E27FC236}">
                <a16:creationId xmlns:a16="http://schemas.microsoft.com/office/drawing/2014/main" id="{C8FF3D11-D760-1536-4DFB-3F9B3E6BF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4317" y="863443"/>
            <a:ext cx="4271963" cy="5440951"/>
          </a:xfrm>
          <a:prstGeom prst="rect">
            <a:avLst/>
          </a:prstGeom>
        </p:spPr>
      </p:pic>
      <p:sp>
        <p:nvSpPr>
          <p:cNvPr id="5" name="Rectangle 4">
            <a:extLst>
              <a:ext uri="{FF2B5EF4-FFF2-40B4-BE49-F238E27FC236}">
                <a16:creationId xmlns:a16="http://schemas.microsoft.com/office/drawing/2014/main" id="{6043E1DE-D336-27E2-6E73-0D010F2AF74E}"/>
              </a:ext>
            </a:extLst>
          </p:cNvPr>
          <p:cNvSpPr/>
          <p:nvPr/>
        </p:nvSpPr>
        <p:spPr>
          <a:xfrm>
            <a:off x="7430813" y="3342289"/>
            <a:ext cx="1865587" cy="2183196"/>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Arrow: Left 3">
            <a:extLst>
              <a:ext uri="{FF2B5EF4-FFF2-40B4-BE49-F238E27FC236}">
                <a16:creationId xmlns:a16="http://schemas.microsoft.com/office/drawing/2014/main" id="{0A8696B3-C7C3-43DD-0940-820E303B2436}"/>
              </a:ext>
            </a:extLst>
          </p:cNvPr>
          <p:cNvSpPr/>
          <p:nvPr/>
        </p:nvSpPr>
        <p:spPr>
          <a:xfrm>
            <a:off x="9514175" y="4312037"/>
            <a:ext cx="439449" cy="243699"/>
          </a:xfrm>
          <a:prstGeom prst="leftArrow">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189186" y="865038"/>
            <a:ext cx="5612524" cy="646331"/>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Ø"/>
            </a:pPr>
            <a:r>
              <a:rPr lang="en-US" dirty="0"/>
              <a:t>Built-in or System functions are available with every database, we can use it as per our requirement. </a:t>
            </a:r>
          </a:p>
        </p:txBody>
      </p:sp>
      <p:sp>
        <p:nvSpPr>
          <p:cNvPr id="9" name="TextBox 8"/>
          <p:cNvSpPr txBox="1"/>
          <p:nvPr/>
        </p:nvSpPr>
        <p:spPr>
          <a:xfrm>
            <a:off x="189186" y="1509774"/>
            <a:ext cx="5612524" cy="369332"/>
          </a:xfrm>
          <a:prstGeom prst="rect">
            <a:avLst/>
          </a:prstGeom>
          <a:noFill/>
        </p:spPr>
        <p:txBody>
          <a:bodyPr wrap="square" rtlCol="0">
            <a:spAutoFit/>
          </a:bodyPr>
          <a:lstStyle/>
          <a:p>
            <a:pPr marL="285750" indent="-285750" algn="just">
              <a:buClr>
                <a:schemeClr val="tx2"/>
              </a:buClr>
              <a:buFont typeface="Wingdings" panose="05000000000000000000" pitchFamily="2" charset="2"/>
              <a:buChar char="Ø"/>
            </a:pPr>
            <a:r>
              <a:rPr lang="en-US" dirty="0"/>
              <a:t>Here, we explore most widely used system functions. </a:t>
            </a:r>
            <a:endParaRPr lang="en-IN" dirty="0"/>
          </a:p>
        </p:txBody>
      </p:sp>
      <p:graphicFrame>
        <p:nvGraphicFramePr>
          <p:cNvPr id="10" name="Table 2">
            <a:extLst>
              <a:ext uri="{FF2B5EF4-FFF2-40B4-BE49-F238E27FC236}">
                <a16:creationId xmlns:a16="http://schemas.microsoft.com/office/drawing/2014/main" id="{A53AC5F8-58AB-4FFD-AC38-4C4939B55090}"/>
              </a:ext>
            </a:extLst>
          </p:cNvPr>
          <p:cNvGraphicFramePr>
            <a:graphicFrameLocks noGrp="1"/>
          </p:cNvGraphicFramePr>
          <p:nvPr/>
        </p:nvGraphicFramePr>
        <p:xfrm>
          <a:off x="581572" y="1971587"/>
          <a:ext cx="4681060" cy="2225040"/>
        </p:xfrm>
        <a:graphic>
          <a:graphicData uri="http://schemas.openxmlformats.org/drawingml/2006/table">
            <a:tbl>
              <a:tblPr firstRow="1" bandRow="1">
                <a:tableStyleId>{5940675A-B579-460E-94D1-54222C63F5DA}</a:tableStyleId>
              </a:tblPr>
              <a:tblGrid>
                <a:gridCol w="627118">
                  <a:extLst>
                    <a:ext uri="{9D8B030D-6E8A-4147-A177-3AD203B41FA5}">
                      <a16:colId xmlns:a16="http://schemas.microsoft.com/office/drawing/2014/main" val="1785440712"/>
                    </a:ext>
                  </a:extLst>
                </a:gridCol>
                <a:gridCol w="4053942">
                  <a:extLst>
                    <a:ext uri="{9D8B030D-6E8A-4147-A177-3AD203B41FA5}">
                      <a16:colId xmlns:a16="http://schemas.microsoft.com/office/drawing/2014/main" val="1774611958"/>
                    </a:ext>
                  </a:extLst>
                </a:gridCol>
              </a:tblGrid>
              <a:tr h="370840">
                <a:tc>
                  <a:txBody>
                    <a:bodyPr/>
                    <a:lstStyle/>
                    <a:p>
                      <a:pPr algn="l"/>
                      <a:r>
                        <a:rPr lang="en-US" b="1" dirty="0"/>
                        <a:t>Sr.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US" b="1" dirty="0"/>
                        <a:t>System</a:t>
                      </a:r>
                      <a:r>
                        <a:rPr lang="en-US" b="1" baseline="0" dirty="0"/>
                        <a:t> Functions</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70840">
                <a:tc>
                  <a:txBody>
                    <a:bodyPr/>
                    <a:lstStyle/>
                    <a:p>
                      <a:pPr algn="l"/>
                      <a:r>
                        <a:rPr lang="en-US" dirty="0"/>
                        <a:t>1</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Aggregate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370840">
                <a:tc>
                  <a:txBody>
                    <a:bodyPr/>
                    <a:lstStyle/>
                    <a:p>
                      <a:pPr algn="l"/>
                      <a:r>
                        <a:rPr lang="en-US" dirty="0"/>
                        <a:t>2</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Date</a:t>
                      </a:r>
                      <a:r>
                        <a:rPr lang="en-US" baseline="0" dirty="0"/>
                        <a:t> and Time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370840">
                <a:tc>
                  <a:txBody>
                    <a:bodyPr/>
                    <a:lstStyle/>
                    <a:p>
                      <a:pPr algn="l"/>
                      <a:r>
                        <a:rPr lang="en-US" dirty="0"/>
                        <a:t>3</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Mathematical</a:t>
                      </a:r>
                      <a:r>
                        <a:rPr lang="en-US" baseline="0" dirty="0"/>
                        <a:t>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70840">
                <a:tc>
                  <a:txBody>
                    <a:bodyPr/>
                    <a:lstStyle/>
                    <a:p>
                      <a:pPr algn="l"/>
                      <a:r>
                        <a:rPr lang="en-US" dirty="0"/>
                        <a:t>4</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String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2685385"/>
                  </a:ext>
                </a:extLst>
              </a:tr>
              <a:tr h="370840">
                <a:tc>
                  <a:txBody>
                    <a:bodyPr/>
                    <a:lstStyle/>
                    <a:p>
                      <a:pPr algn="l"/>
                      <a:r>
                        <a:rPr lang="en-US" dirty="0"/>
                        <a:t>5</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dirty="0"/>
                        <a:t>Other Functions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1" name="Rectangle 10"/>
          <p:cNvSpPr/>
          <p:nvPr/>
        </p:nvSpPr>
        <p:spPr>
          <a:xfrm>
            <a:off x="7641771" y="3494314"/>
            <a:ext cx="1306286" cy="17417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641770" y="3951514"/>
            <a:ext cx="1513115" cy="18262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7641769" y="4134140"/>
            <a:ext cx="1513115" cy="17417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7641769" y="5034849"/>
            <a:ext cx="1306286" cy="17417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7641769" y="4417168"/>
            <a:ext cx="1306286" cy="174172"/>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989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p:bldP spid="9" grpId="0"/>
      <p:bldP spid="11" grpId="0" animBg="1"/>
      <p:bldP spid="12" grpId="0" animBg="1"/>
      <p:bldP spid="13" grpId="0" animBg="1"/>
      <p:bldP spid="14" grpId="0" animBg="1"/>
      <p:bldP spid="1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1. Aggregate Functions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5"/>
            <a:ext cx="11929641" cy="3567042"/>
          </a:xfrm>
        </p:spPr>
        <p:txBody>
          <a:bodyPr/>
          <a:lstStyle/>
          <a:p>
            <a:r>
              <a:rPr lang="en-US" dirty="0"/>
              <a:t>An aggregate function in SQL </a:t>
            </a:r>
            <a:r>
              <a:rPr lang="en-US" b="1" dirty="0"/>
              <a:t>performs a calculation on multiple values and returns a single scalar value</a:t>
            </a:r>
            <a:r>
              <a:rPr lang="en-US" dirty="0"/>
              <a:t>.</a:t>
            </a:r>
          </a:p>
          <a:p>
            <a:r>
              <a:rPr lang="en-US" dirty="0"/>
              <a:t>SQL provides many aggregate functions that include </a:t>
            </a:r>
            <a:r>
              <a:rPr lang="en-US" dirty="0" err="1"/>
              <a:t>avg</a:t>
            </a:r>
            <a:r>
              <a:rPr lang="en-US" dirty="0"/>
              <a:t>(), count(), sum(), min(), max(), etc.</a:t>
            </a:r>
          </a:p>
          <a:p>
            <a:r>
              <a:rPr lang="en-US" dirty="0"/>
              <a:t>An aggregate function </a:t>
            </a:r>
            <a:r>
              <a:rPr lang="en-US" b="1" dirty="0"/>
              <a:t>ignores NULL values when it performs the calculation</a:t>
            </a:r>
            <a:r>
              <a:rPr lang="en-US" dirty="0"/>
              <a:t>, </a:t>
            </a:r>
            <a:r>
              <a:rPr lang="en-US" dirty="0">
                <a:solidFill>
                  <a:schemeClr val="accent6"/>
                </a:solidFill>
              </a:rPr>
              <a:t>except for the count function.</a:t>
            </a:r>
          </a:p>
          <a:p>
            <a:r>
              <a:rPr lang="en-US" dirty="0"/>
              <a:t>We often use aggregate functions with the GROUP BY and HAVING clauses of the SELECT statement.</a:t>
            </a:r>
          </a:p>
          <a:p>
            <a:endParaRPr lang="en-US" dirty="0"/>
          </a:p>
          <a:p>
            <a:endParaRPr lang="en-US" dirty="0"/>
          </a:p>
          <a:p>
            <a:endParaRPr lang="en-US" dirty="0"/>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5" name="Rectangle 4">
            <a:extLst>
              <a:ext uri="{FF2B5EF4-FFF2-40B4-BE49-F238E27FC236}">
                <a16:creationId xmlns:a16="http://schemas.microsoft.com/office/drawing/2014/main" id="{C4A6F3DF-2EB8-43CF-3795-79063F5A0067}"/>
              </a:ext>
            </a:extLst>
          </p:cNvPr>
          <p:cNvSpPr/>
          <p:nvPr/>
        </p:nvSpPr>
        <p:spPr>
          <a:xfrm>
            <a:off x="446867" y="4012028"/>
            <a:ext cx="4201334" cy="338554"/>
          </a:xfrm>
          <a:prstGeom prst="rect">
            <a:avLst/>
          </a:prstGeom>
          <a:solidFill>
            <a:schemeClr val="bg1">
              <a:lumMod val="95000"/>
            </a:schemeClr>
          </a:solidFill>
          <a:ln>
            <a:noFill/>
          </a:ln>
        </p:spPr>
        <p:txBody>
          <a:bodyPr wrap="square">
            <a:spAutoFit/>
          </a:bodyPr>
          <a:lstStyle/>
          <a:p>
            <a:r>
              <a:rPr lang="en-IN" sz="1600" dirty="0" err="1"/>
              <a:t>aggregate_function</a:t>
            </a:r>
            <a:r>
              <a:rPr lang="en-IN" sz="1600" dirty="0"/>
              <a:t> ( DISTINCT |  ALL expression)</a:t>
            </a:r>
            <a:endParaRPr lang="en-GB" sz="1600" dirty="0">
              <a:solidFill>
                <a:srgbClr val="301B92"/>
              </a:solidFill>
              <a:latin typeface="Consolas" panose="020B0609020204030204" pitchFamily="49" charset="0"/>
            </a:endParaRP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446866" y="36828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 : Aggregate Functions</a:t>
            </a: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131179" y="4582731"/>
            <a:ext cx="11929641" cy="203974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US" sz="2000" dirty="0"/>
              <a:t>Specify the name of function that you want to use such as AVG(), SUM(), MAX() etc.</a:t>
            </a:r>
          </a:p>
          <a:p>
            <a:pPr marL="457200" indent="-457200">
              <a:buFont typeface="+mj-lt"/>
              <a:buAutoNum type="arabicPeriod"/>
            </a:pPr>
            <a:r>
              <a:rPr lang="en-US" sz="2000" dirty="0"/>
              <a:t>Use DISTINCT if you want only distinct values are considered in the calculation or ALL if all values are considered in the calculation. By default, ALL is used if you don’t specify.</a:t>
            </a:r>
          </a:p>
          <a:p>
            <a:pPr marL="457200" indent="-457200">
              <a:buFont typeface="+mj-lt"/>
              <a:buAutoNum type="arabicPeriod"/>
            </a:pPr>
            <a:r>
              <a:rPr lang="en-US" sz="2000" dirty="0"/>
              <a:t>The expression can be a column of a table or an expression that consists of multiple columns with arithmetic operators.</a:t>
            </a:r>
          </a:p>
          <a:p>
            <a:endParaRPr lang="en-US" dirty="0"/>
          </a:p>
        </p:txBody>
      </p:sp>
    </p:spTree>
    <p:extLst>
      <p:ext uri="{BB962C8B-B14F-4D97-AF65-F5344CB8AC3E}">
        <p14:creationId xmlns:p14="http://schemas.microsoft.com/office/powerpoint/2010/main" val="21310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bg/>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1. Aggregate Functions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Content Placeholder 2">
            <a:extLst>
              <a:ext uri="{FF2B5EF4-FFF2-40B4-BE49-F238E27FC236}">
                <a16:creationId xmlns:a16="http://schemas.microsoft.com/office/drawing/2014/main" id="{139A428D-8F15-4206-B337-FA27C005FA71}"/>
              </a:ext>
            </a:extLst>
          </p:cNvPr>
          <p:cNvSpPr txBox="1">
            <a:spLocks/>
          </p:cNvSpPr>
          <p:nvPr/>
        </p:nvSpPr>
        <p:spPr>
          <a:xfrm>
            <a:off x="131179" y="865415"/>
            <a:ext cx="11929641" cy="5720442"/>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The following table shows the SQL Server aggregate functions:</a:t>
            </a:r>
          </a:p>
        </p:txBody>
      </p:sp>
      <p:graphicFrame>
        <p:nvGraphicFramePr>
          <p:cNvPr id="8" name="Table 2">
            <a:extLst>
              <a:ext uri="{FF2B5EF4-FFF2-40B4-BE49-F238E27FC236}">
                <a16:creationId xmlns:a16="http://schemas.microsoft.com/office/drawing/2014/main" id="{A53AC5F8-58AB-4FFD-AC38-4C4939B55090}"/>
              </a:ext>
            </a:extLst>
          </p:cNvPr>
          <p:cNvGraphicFramePr>
            <a:graphicFrameLocks noGrp="1"/>
          </p:cNvGraphicFramePr>
          <p:nvPr/>
        </p:nvGraphicFramePr>
        <p:xfrm>
          <a:off x="538029" y="1340216"/>
          <a:ext cx="11240314" cy="2798304"/>
        </p:xfrm>
        <a:graphic>
          <a:graphicData uri="http://schemas.openxmlformats.org/drawingml/2006/table">
            <a:tbl>
              <a:tblPr firstRow="1" bandRow="1">
                <a:tableStyleId>{5940675A-B579-460E-94D1-54222C63F5DA}</a:tableStyleId>
              </a:tblPr>
              <a:tblGrid>
                <a:gridCol w="496114">
                  <a:extLst>
                    <a:ext uri="{9D8B030D-6E8A-4147-A177-3AD203B41FA5}">
                      <a16:colId xmlns:a16="http://schemas.microsoft.com/office/drawing/2014/main" val="1785440712"/>
                    </a:ext>
                  </a:extLst>
                </a:gridCol>
                <a:gridCol w="1970314">
                  <a:extLst>
                    <a:ext uri="{9D8B030D-6E8A-4147-A177-3AD203B41FA5}">
                      <a16:colId xmlns:a16="http://schemas.microsoft.com/office/drawing/2014/main" val="1774611958"/>
                    </a:ext>
                  </a:extLst>
                </a:gridCol>
                <a:gridCol w="8773886">
                  <a:extLst>
                    <a:ext uri="{9D8B030D-6E8A-4147-A177-3AD203B41FA5}">
                      <a16:colId xmlns:a16="http://schemas.microsoft.com/office/drawing/2014/main" val="20002"/>
                    </a:ext>
                  </a:extLst>
                </a:gridCol>
              </a:tblGrid>
              <a:tr h="368841">
                <a:tc>
                  <a:txBody>
                    <a:bodyPr/>
                    <a:lstStyle/>
                    <a:p>
                      <a:pPr algn="l"/>
                      <a:r>
                        <a:rPr lang="en-US" b="1" dirty="0"/>
                        <a:t>Sr.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800" b="1" i="0" kern="1200" dirty="0">
                          <a:solidFill>
                            <a:schemeClr val="tx1"/>
                          </a:solidFill>
                          <a:effectLst/>
                          <a:latin typeface="+mn-lt"/>
                          <a:ea typeface="+mn-ea"/>
                          <a:cs typeface="+mn-cs"/>
                        </a:rPr>
                        <a:t>Aggregate function</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800" b="1" i="0" kern="1200" dirty="0">
                          <a:solidFill>
                            <a:schemeClr val="tx1"/>
                          </a:solidFill>
                          <a:effectLst/>
                          <a:latin typeface="+mn-lt"/>
                          <a:ea typeface="+mn-ea"/>
                          <a:cs typeface="+mn-cs"/>
                        </a:rPr>
                        <a:t>Description</a:t>
                      </a:r>
                      <a:endParaRPr lang="en-US"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76541">
                <a:tc>
                  <a:txBody>
                    <a:bodyPr/>
                    <a:lstStyle/>
                    <a:p>
                      <a:pPr algn="l"/>
                      <a:r>
                        <a:rPr lang="en-US" dirty="0"/>
                        <a:t>1</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AVG</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AVG()</a:t>
                      </a:r>
                      <a:r>
                        <a:rPr lang="en-US" sz="1800" b="0" i="0" kern="1200" dirty="0">
                          <a:solidFill>
                            <a:schemeClr val="tx1"/>
                          </a:solidFill>
                          <a:effectLst/>
                          <a:latin typeface="+mn-lt"/>
                          <a:ea typeface="+mn-ea"/>
                          <a:cs typeface="+mn-cs"/>
                        </a:rPr>
                        <a:t> aggregate function calculates the average of non-NULL values in a set.</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649920">
                <a:tc>
                  <a:txBody>
                    <a:bodyPr/>
                    <a:lstStyle/>
                    <a:p>
                      <a:pPr algn="l"/>
                      <a:r>
                        <a:rPr lang="en-US" dirty="0"/>
                        <a:t>2</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COUNT</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COUNT()</a:t>
                      </a:r>
                      <a:r>
                        <a:rPr lang="en-US" sz="1800" b="0" i="0" kern="1200" dirty="0">
                          <a:solidFill>
                            <a:schemeClr val="tx1"/>
                          </a:solidFill>
                          <a:effectLst/>
                          <a:latin typeface="+mn-lt"/>
                          <a:ea typeface="+mn-ea"/>
                          <a:cs typeface="+mn-cs"/>
                        </a:rPr>
                        <a:t> aggregate function returns the number of rows in a group, including rows with NULL 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649920">
                <a:tc>
                  <a:txBody>
                    <a:bodyPr/>
                    <a:lstStyle/>
                    <a:p>
                      <a:pPr algn="l"/>
                      <a:r>
                        <a:rPr lang="en-US" dirty="0"/>
                        <a:t>3</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MAX</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MAX()</a:t>
                      </a:r>
                      <a:r>
                        <a:rPr lang="en-US" sz="1800" b="0" i="0" kern="1200" dirty="0">
                          <a:solidFill>
                            <a:schemeClr val="tx1"/>
                          </a:solidFill>
                          <a:effectLst/>
                          <a:latin typeface="+mn-lt"/>
                          <a:ea typeface="+mn-ea"/>
                          <a:cs typeface="+mn-cs"/>
                        </a:rPr>
                        <a:t> aggregate function returns the highest value (maximum) in a set of non-NULL</a:t>
                      </a:r>
                      <a:r>
                        <a:rPr lang="en-US" sz="1800" b="0" i="0" kern="1200" baseline="0" dirty="0">
                          <a:solidFill>
                            <a:schemeClr val="tx1"/>
                          </a:solidFill>
                          <a:effectLst/>
                          <a:latin typeface="+mn-lt"/>
                          <a:ea typeface="+mn-ea"/>
                          <a:cs typeface="+mn-cs"/>
                        </a:rPr>
                        <a:t> </a:t>
                      </a:r>
                      <a:r>
                        <a:rPr lang="en-US" sz="1800" b="0" i="0" kern="1200" dirty="0">
                          <a:solidFill>
                            <a:schemeClr val="tx1"/>
                          </a:solidFill>
                          <a:effectLst/>
                          <a:latin typeface="+mn-lt"/>
                          <a:ea typeface="+mn-ea"/>
                          <a:cs typeface="+mn-cs"/>
                        </a:rPr>
                        <a:t>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76541">
                <a:tc>
                  <a:txBody>
                    <a:bodyPr/>
                    <a:lstStyle/>
                    <a:p>
                      <a:pPr algn="l"/>
                      <a:r>
                        <a:rPr lang="en-US" dirty="0"/>
                        <a:t>4</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MIN</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MIN()</a:t>
                      </a:r>
                      <a:r>
                        <a:rPr lang="en-US" sz="1800" b="0" i="0" kern="1200" dirty="0">
                          <a:solidFill>
                            <a:schemeClr val="tx1"/>
                          </a:solidFill>
                          <a:effectLst/>
                          <a:latin typeface="+mn-lt"/>
                          <a:ea typeface="+mn-ea"/>
                          <a:cs typeface="+mn-cs"/>
                        </a:rPr>
                        <a:t> aggregate function returns the lowest value (minimum) in a set of non-NULL values.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2685385"/>
                  </a:ext>
                </a:extLst>
              </a:tr>
              <a:tr h="376541">
                <a:tc>
                  <a:txBody>
                    <a:bodyPr/>
                    <a:lstStyle/>
                    <a:p>
                      <a:pPr algn="l"/>
                      <a:r>
                        <a:rPr lang="en-US" dirty="0"/>
                        <a:t>5</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sz="1800" dirty="0">
                          <a:solidFill>
                            <a:srgbClr val="FF00FF"/>
                          </a:solidFill>
                          <a:latin typeface="Consolas" panose="020B0609020204030204" pitchFamily="49" charset="0"/>
                        </a:rPr>
                        <a:t>SUM</a:t>
                      </a:r>
                      <a:r>
                        <a:rPr lang="en-IN"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The </a:t>
                      </a:r>
                      <a:r>
                        <a:rPr lang="en-US" dirty="0"/>
                        <a:t>SUM()</a:t>
                      </a:r>
                      <a:r>
                        <a:rPr lang="en-US" sz="1800" b="0" i="0" kern="1200" dirty="0">
                          <a:solidFill>
                            <a:schemeClr val="tx1"/>
                          </a:solidFill>
                          <a:effectLst/>
                          <a:latin typeface="+mn-lt"/>
                          <a:ea typeface="+mn-ea"/>
                          <a:cs typeface="+mn-cs"/>
                        </a:rPr>
                        <a:t> aggregate function returns the summation of all non-NULL values a set.</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06047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1. Aggregate Functions Example</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12284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113954"/>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sum of CPI of all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555017"/>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SUM</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[Sum]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13275" y="900919"/>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22"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13275" y="1267767"/>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a:solidFill>
                            <a:schemeClr val="tx1"/>
                          </a:solidFill>
                        </a:rPr>
                        <a:t>Sum</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73.00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2274004"/>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2265116"/>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maximum &amp; minimum CPI.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04878" y="2201119"/>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28"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04878" y="2564011"/>
          <a:ext cx="1337943" cy="731520"/>
        </p:xfrm>
        <a:graphic>
          <a:graphicData uri="http://schemas.openxmlformats.org/drawingml/2006/table">
            <a:tbl>
              <a:tblPr firstRow="1" bandRow="1">
                <a:tableStyleId>{8EC20E35-A176-4012-BC5E-935CFFF8708E}</a:tableStyleId>
              </a:tblPr>
              <a:tblGrid>
                <a:gridCol w="692150">
                  <a:extLst>
                    <a:ext uri="{9D8B030D-6E8A-4147-A177-3AD203B41FA5}">
                      <a16:colId xmlns:a16="http://schemas.microsoft.com/office/drawing/2014/main" val="20000"/>
                    </a:ext>
                  </a:extLst>
                </a:gridCol>
                <a:gridCol w="645793">
                  <a:extLst>
                    <a:ext uri="{9D8B030D-6E8A-4147-A177-3AD203B41FA5}">
                      <a16:colId xmlns:a16="http://schemas.microsoft.com/office/drawing/2014/main" val="20001"/>
                    </a:ext>
                  </a:extLst>
                </a:gridCol>
              </a:tblGrid>
              <a:tr h="360000">
                <a:tc>
                  <a:txBody>
                    <a:bodyPr/>
                    <a:lstStyle/>
                    <a:p>
                      <a:pPr algn="l"/>
                      <a:r>
                        <a:rPr lang="en-US" b="1" u="none" dirty="0">
                          <a:solidFill>
                            <a:schemeClr val="tx1"/>
                          </a:solidFill>
                        </a:rPr>
                        <a:t>Max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Min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9.00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7.00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3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11208" y="3485257"/>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3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11208" y="3848149"/>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a:solidFill>
                            <a:schemeClr val="tx1"/>
                          </a:solidFill>
                        </a:rPr>
                        <a:t>Total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39"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22093" y="4771245"/>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40"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22093" y="5145023"/>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err="1">
                          <a:solidFill>
                            <a:schemeClr val="tx1"/>
                          </a:solidFill>
                        </a:rPr>
                        <a:t>Avg</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8.111111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cxnSp>
        <p:nvCxnSpPr>
          <p:cNvPr id="41" name="Straight Connector 40"/>
          <p:cNvCxnSpPr/>
          <p:nvPr/>
        </p:nvCxnSpPr>
        <p:spPr>
          <a:xfrm>
            <a:off x="4781437" y="1510827"/>
            <a:ext cx="466344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707307404"/>
              </p:ext>
            </p:extLst>
          </p:nvPr>
        </p:nvGraphicFramePr>
        <p:xfrm>
          <a:off x="4781437" y="152171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5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2732985"/>
          <a:ext cx="4430220" cy="51816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51" name="Straight Connector 50"/>
          <p:cNvCxnSpPr/>
          <p:nvPr/>
        </p:nvCxnSpPr>
        <p:spPr>
          <a:xfrm>
            <a:off x="4781437" y="2667539"/>
            <a:ext cx="466344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57464207"/>
              </p:ext>
            </p:extLst>
          </p:nvPr>
        </p:nvGraphicFramePr>
        <p:xfrm>
          <a:off x="4781437" y="267842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5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551186"/>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54"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542298"/>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Count the number of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5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4021053"/>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COUNT</a:t>
                      </a:r>
                      <a:r>
                        <a:rPr lang="en-US" sz="1400" b="0" dirty="0">
                          <a:solidFill>
                            <a:srgbClr val="808080"/>
                          </a:solidFill>
                          <a:latin typeface="Consolas" panose="020B0609020204030204" pitchFamily="49" charset="0"/>
                        </a:rPr>
                        <a:t>(</a:t>
                      </a:r>
                      <a:r>
                        <a:rPr lang="en-US" sz="1400" b="0" dirty="0" err="1">
                          <a:solidFill>
                            <a:prstClr val="black"/>
                          </a:solidFill>
                          <a:latin typeface="Consolas" panose="020B0609020204030204" pitchFamily="49" charset="0"/>
                        </a:rPr>
                        <a:t>RNo</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[Total]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5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153111908"/>
              </p:ext>
            </p:extLst>
          </p:nvPr>
        </p:nvGraphicFramePr>
        <p:xfrm>
          <a:off x="4781437" y="396649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cxnSp>
        <p:nvCxnSpPr>
          <p:cNvPr id="57" name="Straight Connector 56"/>
          <p:cNvCxnSpPr/>
          <p:nvPr/>
        </p:nvCxnSpPr>
        <p:spPr>
          <a:xfrm>
            <a:off x="4781437" y="3952053"/>
            <a:ext cx="4253706" cy="1034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479766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59"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4788774"/>
          <a:ext cx="4482834" cy="396240"/>
        </p:xfrm>
        <a:graphic>
          <a:graphicData uri="http://schemas.openxmlformats.org/drawingml/2006/table">
            <a:tbl>
              <a:tblPr firstRow="1" bandRow="1">
                <a:tableStyleId>{8EC20E35-A176-4012-BC5E-935CFFF8708E}</a:tableStyleId>
              </a:tblPr>
              <a:tblGrid>
                <a:gridCol w="4482834">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average of CPI of all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5267529"/>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AVG</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a:t>
                      </a:r>
                      <a:r>
                        <a:rPr lang="en-US" sz="1400" b="0" dirty="0" err="1">
                          <a:solidFill>
                            <a:prstClr val="black"/>
                          </a:solidFill>
                          <a:latin typeface="Consolas" panose="020B0609020204030204" pitchFamily="49" charset="0"/>
                        </a:rPr>
                        <a:t>Avg</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89799029"/>
              </p:ext>
            </p:extLst>
          </p:nvPr>
        </p:nvGraphicFramePr>
        <p:xfrm>
          <a:off x="4781437" y="521296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cxnSp>
        <p:nvCxnSpPr>
          <p:cNvPr id="62" name="Straight Connector 61"/>
          <p:cNvCxnSpPr/>
          <p:nvPr/>
        </p:nvCxnSpPr>
        <p:spPr>
          <a:xfrm flipV="1">
            <a:off x="4781437" y="5195551"/>
            <a:ext cx="5037477" cy="138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5196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left)">
                                      <p:cBhvr>
                                        <p:cTn id="41" dur="500"/>
                                        <p:tgtEl>
                                          <p:spTgt spid="51"/>
                                        </p:tgtEl>
                                      </p:cBhvr>
                                    </p:animEffect>
                                  </p:childTnLst>
                                </p:cTn>
                              </p:par>
                              <p:par>
                                <p:cTn id="42" presetID="22" presetClass="entr" presetSubtype="8"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par>
                                <p:cTn id="45" presetID="22" presetClass="entr" presetSubtype="8"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par>
                                <p:cTn id="48" presetID="22" presetClass="entr" presetSubtype="8"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left)">
                                      <p:cBhvr>
                                        <p:cTn id="68" dur="500"/>
                                        <p:tgtEl>
                                          <p:spTgt spid="57"/>
                                        </p:tgtEl>
                                      </p:cBhvr>
                                    </p:animEffect>
                                  </p:childTnLst>
                                </p:cTn>
                              </p:par>
                              <p:par>
                                <p:cTn id="69" presetID="22" presetClass="entr" presetSubtype="8"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left)">
                                      <p:cBhvr>
                                        <p:cTn id="71" dur="500"/>
                                        <p:tgtEl>
                                          <p:spTgt spid="53"/>
                                        </p:tgtEl>
                                      </p:cBhvr>
                                    </p:animEffect>
                                  </p:childTnLst>
                                </p:cTn>
                              </p:par>
                              <p:par>
                                <p:cTn id="72" presetID="22" presetClass="entr" presetSubtype="8" fill="hold" nodeType="with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wipe(left)">
                                      <p:cBhvr>
                                        <p:cTn id="74" dur="500"/>
                                        <p:tgtEl>
                                          <p:spTgt spid="54"/>
                                        </p:tgtEl>
                                      </p:cBhvr>
                                    </p:animEffect>
                                  </p:childTnLst>
                                </p:cTn>
                              </p:par>
                              <p:par>
                                <p:cTn id="75" presetID="22" presetClass="entr" presetSubtype="8"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wipe(left)">
                                      <p:cBhvr>
                                        <p:cTn id="77" dur="500"/>
                                        <p:tgtEl>
                                          <p:spTgt spid="5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wipe(left)">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par>
                                <p:cTn id="96" presetID="22" presetClass="entr" presetSubtype="8" fill="hold" nodeType="withEffect">
                                  <p:stCondLst>
                                    <p:cond delay="0"/>
                                  </p:stCondLst>
                                  <p:childTnLst>
                                    <p:set>
                                      <p:cBhvr>
                                        <p:cTn id="97" dur="1" fill="hold">
                                          <p:stCondLst>
                                            <p:cond delay="0"/>
                                          </p:stCondLst>
                                        </p:cTn>
                                        <p:tgtEl>
                                          <p:spTgt spid="58"/>
                                        </p:tgtEl>
                                        <p:attrNameLst>
                                          <p:attrName>style.visibility</p:attrName>
                                        </p:attrNameLst>
                                      </p:cBhvr>
                                      <p:to>
                                        <p:strVal val="visible"/>
                                      </p:to>
                                    </p:set>
                                    <p:animEffect transition="in" filter="wipe(left)">
                                      <p:cBhvr>
                                        <p:cTn id="98" dur="500"/>
                                        <p:tgtEl>
                                          <p:spTgt spid="58"/>
                                        </p:tgtEl>
                                      </p:cBhvr>
                                    </p:animEffect>
                                  </p:childTnLst>
                                </p:cTn>
                              </p:par>
                              <p:par>
                                <p:cTn id="99" presetID="22" presetClass="entr" presetSubtype="8" fill="hold"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left)">
                                      <p:cBhvr>
                                        <p:cTn id="101" dur="500"/>
                                        <p:tgtEl>
                                          <p:spTgt spid="59"/>
                                        </p:tgtEl>
                                      </p:cBhvr>
                                    </p:animEffect>
                                  </p:childTnLst>
                                </p:cTn>
                              </p:par>
                              <p:par>
                                <p:cTn id="102" presetID="22" presetClass="entr" presetSubtype="8" fill="hold" nodeType="withEffect">
                                  <p:stCondLst>
                                    <p:cond delay="0"/>
                                  </p:stCondLst>
                                  <p:childTnLst>
                                    <p:set>
                                      <p:cBhvr>
                                        <p:cTn id="103" dur="1" fill="hold">
                                          <p:stCondLst>
                                            <p:cond delay="0"/>
                                          </p:stCondLst>
                                        </p:cTn>
                                        <p:tgtEl>
                                          <p:spTgt spid="61"/>
                                        </p:tgtEl>
                                        <p:attrNameLst>
                                          <p:attrName>style.visibility</p:attrName>
                                        </p:attrNameLst>
                                      </p:cBhvr>
                                      <p:to>
                                        <p:strVal val="visible"/>
                                      </p:to>
                                    </p:set>
                                    <p:animEffect transition="in" filter="wipe(left)">
                                      <p:cBhvr>
                                        <p:cTn id="104" dur="500"/>
                                        <p:tgtEl>
                                          <p:spTgt spid="6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wipe(left)">
                                      <p:cBhvr>
                                        <p:cTn id="109" dur="500"/>
                                        <p:tgtEl>
                                          <p:spTgt spid="60"/>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1. Aggregate Functions with Group By Example</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12284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113954"/>
          <a:ext cx="4025633" cy="396240"/>
        </p:xfrm>
        <a:graphic>
          <a:graphicData uri="http://schemas.openxmlformats.org/drawingml/2006/table">
            <a:tbl>
              <a:tblPr firstRow="1" bandRow="1">
                <a:tableStyleId>{8EC20E35-A176-4012-BC5E-935CFFF8708E}</a:tableStyleId>
              </a:tblPr>
              <a:tblGrid>
                <a:gridCol w="402563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Branch wise Maximum</a:t>
                      </a:r>
                      <a:r>
                        <a:rPr lang="en-US" sz="2000" b="0" kern="1200" baseline="0" dirty="0">
                          <a:solidFill>
                            <a:schemeClr val="tx1"/>
                          </a:solidFill>
                          <a:latin typeface="+mn-lt"/>
                          <a:ea typeface="+mn-ea"/>
                          <a:cs typeface="+mn-cs"/>
                        </a:rPr>
                        <a:t> CPI.</a:t>
                      </a:r>
                      <a:endParaRPr lang="en-US" sz="20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555017"/>
          <a:ext cx="6237248" cy="30480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baseline="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r>
                        <a:rPr lang="en-US" sz="1400" b="0" kern="1200" dirty="0">
                          <a:solidFill>
                            <a:srgbClr val="0000FF"/>
                          </a:solidFill>
                          <a:latin typeface="Consolas" panose="020B0609020204030204" pitchFamily="49" charset="0"/>
                          <a:ea typeface="+mn-ea"/>
                          <a:cs typeface="+mn-cs"/>
                        </a:rPr>
                        <a:t>Group By </a:t>
                      </a:r>
                      <a:r>
                        <a:rPr lang="en-US" sz="1400" b="0" dirty="0">
                          <a:solidFill>
                            <a:prstClr val="black"/>
                          </a:solidFill>
                          <a:latin typeface="Consolas" panose="020B0609020204030204" pitchFamily="49" charset="0"/>
                        </a:rPr>
                        <a:t>Branch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2089747"/>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1510827"/>
            <a:ext cx="4788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113170445"/>
              </p:ext>
            </p:extLst>
          </p:nvPr>
        </p:nvGraphicFramePr>
        <p:xfrm>
          <a:off x="4781437" y="152171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3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66436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3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655480"/>
          <a:ext cx="6224548" cy="381000"/>
        </p:xfrm>
        <a:graphic>
          <a:graphicData uri="http://schemas.openxmlformats.org/drawingml/2006/table">
            <a:tbl>
              <a:tblPr firstRow="1" bandRow="1">
                <a:tableStyleId>{8EC20E35-A176-4012-BC5E-935CFFF8708E}</a:tableStyleId>
              </a:tblPr>
              <a:tblGrid>
                <a:gridCol w="6224548">
                  <a:extLst>
                    <a:ext uri="{9D8B030D-6E8A-4147-A177-3AD203B41FA5}">
                      <a16:colId xmlns:a16="http://schemas.microsoft.com/office/drawing/2014/main" val="20000"/>
                    </a:ext>
                  </a:extLst>
                </a:gridCol>
              </a:tblGrid>
              <a:tr h="285488">
                <a:tc>
                  <a:txBody>
                    <a:bodyPr/>
                    <a:lstStyle/>
                    <a:p>
                      <a:pPr algn="l"/>
                      <a:r>
                        <a:rPr lang="en-US" sz="1900" b="0" kern="1200" dirty="0">
                          <a:solidFill>
                            <a:schemeClr val="tx1"/>
                          </a:solidFill>
                          <a:latin typeface="+mn-lt"/>
                          <a:ea typeface="+mn-ea"/>
                          <a:cs typeface="+mn-cs"/>
                        </a:rPr>
                        <a:t>Find out Branch wise Semester wise</a:t>
                      </a:r>
                      <a:r>
                        <a:rPr lang="en-US" sz="1900" b="0" kern="1200" baseline="0" dirty="0">
                          <a:solidFill>
                            <a:schemeClr val="tx1"/>
                          </a:solidFill>
                          <a:latin typeface="+mn-lt"/>
                          <a:ea typeface="+mn-ea"/>
                          <a:cs typeface="+mn-cs"/>
                        </a:rPr>
                        <a:t> Minimum &amp; Average CPI.</a:t>
                      </a:r>
                      <a:endParaRPr lang="en-US" sz="19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2"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1" y="4094262"/>
          <a:ext cx="5922885" cy="731520"/>
        </p:xfrm>
        <a:graphic>
          <a:graphicData uri="http://schemas.openxmlformats.org/drawingml/2006/table">
            <a:tbl>
              <a:tblPr firstRow="1" bandRow="1">
                <a:tableStyleId>{8EC20E35-A176-4012-BC5E-935CFFF8708E}</a:tableStyleId>
              </a:tblPr>
              <a:tblGrid>
                <a:gridCol w="5922885">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Semester</a:t>
                      </a:r>
                      <a:r>
                        <a:rPr lang="en-US" sz="1400" b="0" dirty="0">
                          <a:solidFill>
                            <a:srgbClr val="808080"/>
                          </a:solidFill>
                          <a:latin typeface="Consolas" panose="020B0609020204030204" pitchFamily="49" charset="0"/>
                        </a:rPr>
                        <a:t>, </a:t>
                      </a:r>
                      <a:r>
                        <a:rPr lang="en-US" sz="1400" b="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Branch</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 Semester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4827786"/>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5" name="Straight Connector 44"/>
          <p:cNvCxnSpPr/>
          <p:nvPr/>
        </p:nvCxnSpPr>
        <p:spPr>
          <a:xfrm>
            <a:off x="4781437" y="4050072"/>
            <a:ext cx="7020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91905826"/>
              </p:ext>
            </p:extLst>
          </p:nvPr>
        </p:nvGraphicFramePr>
        <p:xfrm>
          <a:off x="4781437" y="4060958"/>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1437" y="2471171"/>
            <a:ext cx="857370" cy="905001"/>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1437" y="5216533"/>
            <a:ext cx="2000529" cy="1276528"/>
          </a:xfrm>
          <a:prstGeom prst="rect">
            <a:avLst/>
          </a:prstGeom>
        </p:spPr>
      </p:pic>
    </p:spTree>
    <p:extLst>
      <p:ext uri="{BB962C8B-B14F-4D97-AF65-F5344CB8AC3E}">
        <p14:creationId xmlns:p14="http://schemas.microsoft.com/office/powerpoint/2010/main" val="186869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Aggregate Functions Example</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12284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113954"/>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sum of CPI of all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555017"/>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SUM</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[Sum]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13275" y="900919"/>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22"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13275" y="1267767"/>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a:solidFill>
                            <a:schemeClr val="tx1"/>
                          </a:solidFill>
                        </a:rPr>
                        <a:t>Sum</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73.00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2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2274004"/>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24"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2265116"/>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maximum &amp; minimum CPI.</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04878" y="2201119"/>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28"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04878" y="2564011"/>
          <a:ext cx="1337943" cy="731520"/>
        </p:xfrm>
        <a:graphic>
          <a:graphicData uri="http://schemas.openxmlformats.org/drawingml/2006/table">
            <a:tbl>
              <a:tblPr firstRow="1" bandRow="1">
                <a:tableStyleId>{8EC20E35-A176-4012-BC5E-935CFFF8708E}</a:tableStyleId>
              </a:tblPr>
              <a:tblGrid>
                <a:gridCol w="692150">
                  <a:extLst>
                    <a:ext uri="{9D8B030D-6E8A-4147-A177-3AD203B41FA5}">
                      <a16:colId xmlns:a16="http://schemas.microsoft.com/office/drawing/2014/main" val="20000"/>
                    </a:ext>
                  </a:extLst>
                </a:gridCol>
                <a:gridCol w="645793">
                  <a:extLst>
                    <a:ext uri="{9D8B030D-6E8A-4147-A177-3AD203B41FA5}">
                      <a16:colId xmlns:a16="http://schemas.microsoft.com/office/drawing/2014/main" val="20001"/>
                    </a:ext>
                  </a:extLst>
                </a:gridCol>
              </a:tblGrid>
              <a:tr h="360000">
                <a:tc>
                  <a:txBody>
                    <a:bodyPr/>
                    <a:lstStyle/>
                    <a:p>
                      <a:pPr algn="l"/>
                      <a:r>
                        <a:rPr lang="en-US" b="1" u="none" dirty="0">
                          <a:solidFill>
                            <a:schemeClr val="tx1"/>
                          </a:solidFill>
                        </a:rPr>
                        <a:t>Max</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Min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9.00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7.00</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3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11208" y="3485257"/>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3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11208" y="3848149"/>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a:solidFill>
                            <a:schemeClr val="tx1"/>
                          </a:solidFill>
                        </a:rPr>
                        <a:t>Total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39"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10422093" y="4771245"/>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40"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10422093" y="5145023"/>
          <a:ext cx="1097280" cy="731520"/>
        </p:xfrm>
        <a:graphic>
          <a:graphicData uri="http://schemas.openxmlformats.org/drawingml/2006/table">
            <a:tbl>
              <a:tblPr firstRow="1" bandRow="1">
                <a:tableStyleId>{8EC20E35-A176-4012-BC5E-935CFFF8708E}</a:tableStyleId>
              </a:tblPr>
              <a:tblGrid>
                <a:gridCol w="1097280">
                  <a:extLst>
                    <a:ext uri="{9D8B030D-6E8A-4147-A177-3AD203B41FA5}">
                      <a16:colId xmlns:a16="http://schemas.microsoft.com/office/drawing/2014/main" val="20000"/>
                    </a:ext>
                  </a:extLst>
                </a:gridCol>
              </a:tblGrid>
              <a:tr h="360000">
                <a:tc>
                  <a:txBody>
                    <a:bodyPr/>
                    <a:lstStyle/>
                    <a:p>
                      <a:pPr algn="l"/>
                      <a:r>
                        <a:rPr lang="en-US" b="1" u="none" dirty="0" err="1">
                          <a:solidFill>
                            <a:schemeClr val="tx1"/>
                          </a:solidFill>
                        </a:rPr>
                        <a:t>Avg</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8.111111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cxnSp>
        <p:nvCxnSpPr>
          <p:cNvPr id="41" name="Straight Connector 40"/>
          <p:cNvCxnSpPr/>
          <p:nvPr/>
        </p:nvCxnSpPr>
        <p:spPr>
          <a:xfrm>
            <a:off x="4781437" y="1510827"/>
            <a:ext cx="466344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96780390"/>
              </p:ext>
            </p:extLst>
          </p:nvPr>
        </p:nvGraphicFramePr>
        <p:xfrm>
          <a:off x="4781437" y="152171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5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2732985"/>
          <a:ext cx="4430220" cy="51816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cxnSp>
        <p:nvCxnSpPr>
          <p:cNvPr id="51" name="Straight Connector 50"/>
          <p:cNvCxnSpPr/>
          <p:nvPr/>
        </p:nvCxnSpPr>
        <p:spPr>
          <a:xfrm>
            <a:off x="4781437" y="2667539"/>
            <a:ext cx="466344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2"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391786323"/>
              </p:ext>
            </p:extLst>
          </p:nvPr>
        </p:nvGraphicFramePr>
        <p:xfrm>
          <a:off x="4781437" y="267842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53"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781961726"/>
              </p:ext>
            </p:extLst>
          </p:nvPr>
        </p:nvGraphicFramePr>
        <p:xfrm>
          <a:off x="4781437" y="356051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54"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542298"/>
          <a:ext cx="3775393" cy="396240"/>
        </p:xfrm>
        <a:graphic>
          <a:graphicData uri="http://schemas.openxmlformats.org/drawingml/2006/table">
            <a:tbl>
              <a:tblPr firstRow="1" bandRow="1">
                <a:tableStyleId>{8EC20E35-A176-4012-BC5E-935CFFF8708E}</a:tableStyleId>
              </a:tblPr>
              <a:tblGrid>
                <a:gridCol w="3775393">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Count the number of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5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4021053"/>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COUNT</a:t>
                      </a:r>
                      <a:r>
                        <a:rPr lang="en-US" sz="1400" b="0" dirty="0">
                          <a:solidFill>
                            <a:srgbClr val="808080"/>
                          </a:solidFill>
                          <a:latin typeface="Consolas" panose="020B0609020204030204" pitchFamily="49" charset="0"/>
                        </a:rPr>
                        <a:t>(</a:t>
                      </a:r>
                      <a:r>
                        <a:rPr lang="en-US" sz="1400" b="0" dirty="0" err="1">
                          <a:solidFill>
                            <a:prstClr val="black"/>
                          </a:solidFill>
                          <a:latin typeface="Consolas" panose="020B0609020204030204" pitchFamily="49" charset="0"/>
                        </a:rPr>
                        <a:t>RNo</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[Total]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5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97523038"/>
              </p:ext>
            </p:extLst>
          </p:nvPr>
        </p:nvGraphicFramePr>
        <p:xfrm>
          <a:off x="4781437" y="396649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cxnSp>
        <p:nvCxnSpPr>
          <p:cNvPr id="57" name="Straight Connector 56"/>
          <p:cNvCxnSpPr/>
          <p:nvPr/>
        </p:nvCxnSpPr>
        <p:spPr>
          <a:xfrm>
            <a:off x="4781437" y="3952053"/>
            <a:ext cx="4253706" cy="10349"/>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58"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240978788"/>
              </p:ext>
            </p:extLst>
          </p:nvPr>
        </p:nvGraphicFramePr>
        <p:xfrm>
          <a:off x="4781437" y="4812902"/>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59"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4788774"/>
          <a:ext cx="4482834" cy="396240"/>
        </p:xfrm>
        <a:graphic>
          <a:graphicData uri="http://schemas.openxmlformats.org/drawingml/2006/table">
            <a:tbl>
              <a:tblPr firstRow="1" bandRow="1">
                <a:tableStyleId>{8EC20E35-A176-4012-BC5E-935CFFF8708E}</a:tableStyleId>
              </a:tblPr>
              <a:tblGrid>
                <a:gridCol w="4482834">
                  <a:extLst>
                    <a:ext uri="{9D8B030D-6E8A-4147-A177-3AD203B41FA5}">
                      <a16:colId xmlns:a16="http://schemas.microsoft.com/office/drawing/2014/main" val="20000"/>
                    </a:ext>
                  </a:extLst>
                </a:gridCol>
              </a:tblGrid>
              <a:tr h="285488">
                <a:tc>
                  <a:txBody>
                    <a:bodyPr/>
                    <a:lstStyle/>
                    <a:p>
                      <a:pPr algn="l"/>
                      <a:r>
                        <a:rPr lang="en-US" sz="2000" b="0" kern="1200" dirty="0">
                          <a:solidFill>
                            <a:schemeClr val="tx1"/>
                          </a:solidFill>
                          <a:latin typeface="+mn-lt"/>
                          <a:ea typeface="+mn-ea"/>
                          <a:cs typeface="+mn-cs"/>
                        </a:rPr>
                        <a:t>Find out average of CPI of all students.</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67666" y="5267529"/>
          <a:ext cx="4430220" cy="304800"/>
        </p:xfrm>
        <a:graphic>
          <a:graphicData uri="http://schemas.openxmlformats.org/drawingml/2006/table">
            <a:tbl>
              <a:tblPr firstRow="1" bandRow="1">
                <a:tableStyleId>{8EC20E35-A176-4012-BC5E-935CFFF8708E}</a:tableStyleId>
              </a:tblPr>
              <a:tblGrid>
                <a:gridCol w="4430220">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AVG</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a:t>
                      </a:r>
                      <a:r>
                        <a:rPr lang="en-US" sz="1400" b="0" dirty="0" err="1">
                          <a:solidFill>
                            <a:prstClr val="black"/>
                          </a:solidFill>
                          <a:latin typeface="Consolas" panose="020B0609020204030204" pitchFamily="49" charset="0"/>
                        </a:rPr>
                        <a:t>Avg</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61"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449841454"/>
              </p:ext>
            </p:extLst>
          </p:nvPr>
        </p:nvGraphicFramePr>
        <p:xfrm>
          <a:off x="4781437" y="5212969"/>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cxnSp>
        <p:nvCxnSpPr>
          <p:cNvPr id="62" name="Straight Connector 61"/>
          <p:cNvCxnSpPr/>
          <p:nvPr/>
        </p:nvCxnSpPr>
        <p:spPr>
          <a:xfrm flipV="1">
            <a:off x="4781437" y="5195551"/>
            <a:ext cx="5037477" cy="13864"/>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974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par>
                                <p:cTn id="34" presetID="10" presetClass="entr" presetSubtype="0" fill="hold" nodeType="withEffect">
                                  <p:stCondLst>
                                    <p:cond delay="0"/>
                                  </p:stCondLst>
                                  <p:childTnLst>
                                    <p:set>
                                      <p:cBhvr>
                                        <p:cTn id="35" dur="1" fill="hold">
                                          <p:stCondLst>
                                            <p:cond delay="0"/>
                                          </p:stCondLst>
                                        </p:cTn>
                                        <p:tgtEl>
                                          <p:spTgt spid="22"/>
                                        </p:tgtEl>
                                        <p:attrNameLst>
                                          <p:attrName>style.visibility</p:attrName>
                                        </p:attrNameLst>
                                      </p:cBhvr>
                                      <p:to>
                                        <p:strVal val="visible"/>
                                      </p:to>
                                    </p:set>
                                    <p:animEffect transition="in" filter="fade">
                                      <p:cBhvr>
                                        <p:cTn id="36" dur="500"/>
                                        <p:tgtEl>
                                          <p:spTgt spid="22"/>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wipe(left)">
                                      <p:cBhvr>
                                        <p:cTn id="41" dur="500"/>
                                        <p:tgtEl>
                                          <p:spTgt spid="51"/>
                                        </p:tgtEl>
                                      </p:cBhvr>
                                    </p:animEffect>
                                  </p:childTnLst>
                                </p:cTn>
                              </p:par>
                              <p:par>
                                <p:cTn id="42" presetID="22" presetClass="entr" presetSubtype="8" fill="hold" nodeType="withEffect">
                                  <p:stCondLst>
                                    <p:cond delay="0"/>
                                  </p:stCondLst>
                                  <p:childTnLst>
                                    <p:set>
                                      <p:cBhvr>
                                        <p:cTn id="43" dur="1" fill="hold">
                                          <p:stCondLst>
                                            <p:cond delay="0"/>
                                          </p:stCondLst>
                                        </p:cTn>
                                        <p:tgtEl>
                                          <p:spTgt spid="23"/>
                                        </p:tgtEl>
                                        <p:attrNameLst>
                                          <p:attrName>style.visibility</p:attrName>
                                        </p:attrNameLst>
                                      </p:cBhvr>
                                      <p:to>
                                        <p:strVal val="visible"/>
                                      </p:to>
                                    </p:set>
                                    <p:animEffect transition="in" filter="wipe(left)">
                                      <p:cBhvr>
                                        <p:cTn id="44" dur="500"/>
                                        <p:tgtEl>
                                          <p:spTgt spid="23"/>
                                        </p:tgtEl>
                                      </p:cBhvr>
                                    </p:animEffect>
                                  </p:childTnLst>
                                </p:cTn>
                              </p:par>
                              <p:par>
                                <p:cTn id="45" presetID="22" presetClass="entr" presetSubtype="8"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par>
                                <p:cTn id="48" presetID="22" presetClass="entr" presetSubtype="8" fill="hold" nodeType="withEffect">
                                  <p:stCondLst>
                                    <p:cond delay="0"/>
                                  </p:stCondLst>
                                  <p:childTnLst>
                                    <p:set>
                                      <p:cBhvr>
                                        <p:cTn id="49" dur="1" fill="hold">
                                          <p:stCondLst>
                                            <p:cond delay="0"/>
                                          </p:stCondLst>
                                        </p:cTn>
                                        <p:tgtEl>
                                          <p:spTgt spid="52"/>
                                        </p:tgtEl>
                                        <p:attrNameLst>
                                          <p:attrName>style.visibility</p:attrName>
                                        </p:attrNameLst>
                                      </p:cBhvr>
                                      <p:to>
                                        <p:strVal val="visible"/>
                                      </p:to>
                                    </p:set>
                                    <p:animEffect transition="in" filter="wipe(left)">
                                      <p:cBhvr>
                                        <p:cTn id="50" dur="500"/>
                                        <p:tgtEl>
                                          <p:spTgt spid="5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50"/>
                                        </p:tgtEl>
                                        <p:attrNameLst>
                                          <p:attrName>style.visibility</p:attrName>
                                        </p:attrNameLst>
                                      </p:cBhvr>
                                      <p:to>
                                        <p:strVal val="visible"/>
                                      </p:to>
                                    </p:set>
                                    <p:animEffect transition="in" filter="wipe(left)">
                                      <p:cBhvr>
                                        <p:cTn id="55" dur="500"/>
                                        <p:tgtEl>
                                          <p:spTgt spid="50"/>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par>
                                <p:cTn id="61" presetID="10" presetClass="entr" presetSubtype="0" fill="hold"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fade">
                                      <p:cBhvr>
                                        <p:cTn id="63" dur="500"/>
                                        <p:tgtEl>
                                          <p:spTgt spid="28"/>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57"/>
                                        </p:tgtEl>
                                        <p:attrNameLst>
                                          <p:attrName>style.visibility</p:attrName>
                                        </p:attrNameLst>
                                      </p:cBhvr>
                                      <p:to>
                                        <p:strVal val="visible"/>
                                      </p:to>
                                    </p:set>
                                    <p:animEffect transition="in" filter="wipe(left)">
                                      <p:cBhvr>
                                        <p:cTn id="68" dur="500"/>
                                        <p:tgtEl>
                                          <p:spTgt spid="57"/>
                                        </p:tgtEl>
                                      </p:cBhvr>
                                    </p:animEffect>
                                  </p:childTnLst>
                                </p:cTn>
                              </p:par>
                              <p:par>
                                <p:cTn id="69" presetID="22" presetClass="entr" presetSubtype="8" fill="hold" nodeType="withEffect">
                                  <p:stCondLst>
                                    <p:cond delay="0"/>
                                  </p:stCondLst>
                                  <p:childTnLst>
                                    <p:set>
                                      <p:cBhvr>
                                        <p:cTn id="70" dur="1" fill="hold">
                                          <p:stCondLst>
                                            <p:cond delay="0"/>
                                          </p:stCondLst>
                                        </p:cTn>
                                        <p:tgtEl>
                                          <p:spTgt spid="53"/>
                                        </p:tgtEl>
                                        <p:attrNameLst>
                                          <p:attrName>style.visibility</p:attrName>
                                        </p:attrNameLst>
                                      </p:cBhvr>
                                      <p:to>
                                        <p:strVal val="visible"/>
                                      </p:to>
                                    </p:set>
                                    <p:animEffect transition="in" filter="wipe(left)">
                                      <p:cBhvr>
                                        <p:cTn id="71" dur="500"/>
                                        <p:tgtEl>
                                          <p:spTgt spid="53"/>
                                        </p:tgtEl>
                                      </p:cBhvr>
                                    </p:animEffect>
                                  </p:childTnLst>
                                </p:cTn>
                              </p:par>
                              <p:par>
                                <p:cTn id="72" presetID="22" presetClass="entr" presetSubtype="8" fill="hold" nodeType="withEffect">
                                  <p:stCondLst>
                                    <p:cond delay="0"/>
                                  </p:stCondLst>
                                  <p:childTnLst>
                                    <p:set>
                                      <p:cBhvr>
                                        <p:cTn id="73" dur="1" fill="hold">
                                          <p:stCondLst>
                                            <p:cond delay="0"/>
                                          </p:stCondLst>
                                        </p:cTn>
                                        <p:tgtEl>
                                          <p:spTgt spid="54"/>
                                        </p:tgtEl>
                                        <p:attrNameLst>
                                          <p:attrName>style.visibility</p:attrName>
                                        </p:attrNameLst>
                                      </p:cBhvr>
                                      <p:to>
                                        <p:strVal val="visible"/>
                                      </p:to>
                                    </p:set>
                                    <p:animEffect transition="in" filter="wipe(left)">
                                      <p:cBhvr>
                                        <p:cTn id="74" dur="500"/>
                                        <p:tgtEl>
                                          <p:spTgt spid="54"/>
                                        </p:tgtEl>
                                      </p:cBhvr>
                                    </p:animEffect>
                                  </p:childTnLst>
                                </p:cTn>
                              </p:par>
                              <p:par>
                                <p:cTn id="75" presetID="22" presetClass="entr" presetSubtype="8" fill="hold" nodeType="withEffect">
                                  <p:stCondLst>
                                    <p:cond delay="0"/>
                                  </p:stCondLst>
                                  <p:childTnLst>
                                    <p:set>
                                      <p:cBhvr>
                                        <p:cTn id="76" dur="1" fill="hold">
                                          <p:stCondLst>
                                            <p:cond delay="0"/>
                                          </p:stCondLst>
                                        </p:cTn>
                                        <p:tgtEl>
                                          <p:spTgt spid="56"/>
                                        </p:tgtEl>
                                        <p:attrNameLst>
                                          <p:attrName>style.visibility</p:attrName>
                                        </p:attrNameLst>
                                      </p:cBhvr>
                                      <p:to>
                                        <p:strVal val="visible"/>
                                      </p:to>
                                    </p:set>
                                    <p:animEffect transition="in" filter="wipe(left)">
                                      <p:cBhvr>
                                        <p:cTn id="77" dur="500"/>
                                        <p:tgtEl>
                                          <p:spTgt spid="5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55"/>
                                        </p:tgtEl>
                                        <p:attrNameLst>
                                          <p:attrName>style.visibility</p:attrName>
                                        </p:attrNameLst>
                                      </p:cBhvr>
                                      <p:to>
                                        <p:strVal val="visible"/>
                                      </p:to>
                                    </p:set>
                                    <p:animEffect transition="in" filter="wipe(left)">
                                      <p:cBhvr>
                                        <p:cTn id="82" dur="500"/>
                                        <p:tgtEl>
                                          <p:spTgt spid="5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nodeType="clickEffect">
                                  <p:stCondLst>
                                    <p:cond delay="0"/>
                                  </p:stCondLst>
                                  <p:childTnLst>
                                    <p:set>
                                      <p:cBhvr>
                                        <p:cTn id="86" dur="1" fill="hold">
                                          <p:stCondLst>
                                            <p:cond delay="0"/>
                                          </p:stCondLst>
                                        </p:cTn>
                                        <p:tgtEl>
                                          <p:spTgt spid="33"/>
                                        </p:tgtEl>
                                        <p:attrNameLst>
                                          <p:attrName>style.visibility</p:attrName>
                                        </p:attrNameLst>
                                      </p:cBhvr>
                                      <p:to>
                                        <p:strVal val="visible"/>
                                      </p:to>
                                    </p:set>
                                    <p:animEffect transition="in" filter="fade">
                                      <p:cBhvr>
                                        <p:cTn id="87" dur="500"/>
                                        <p:tgtEl>
                                          <p:spTgt spid="33"/>
                                        </p:tgtEl>
                                      </p:cBhvr>
                                    </p:animEffect>
                                  </p:childTnLst>
                                </p:cTn>
                              </p:par>
                              <p:par>
                                <p:cTn id="88" presetID="10" presetClass="entr" presetSubtype="0" fill="hold"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fade">
                                      <p:cBhvr>
                                        <p:cTn id="90" dur="500"/>
                                        <p:tgtEl>
                                          <p:spTgt spid="34"/>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62"/>
                                        </p:tgtEl>
                                        <p:attrNameLst>
                                          <p:attrName>style.visibility</p:attrName>
                                        </p:attrNameLst>
                                      </p:cBhvr>
                                      <p:to>
                                        <p:strVal val="visible"/>
                                      </p:to>
                                    </p:set>
                                    <p:animEffect transition="in" filter="wipe(left)">
                                      <p:cBhvr>
                                        <p:cTn id="95" dur="500"/>
                                        <p:tgtEl>
                                          <p:spTgt spid="62"/>
                                        </p:tgtEl>
                                      </p:cBhvr>
                                    </p:animEffect>
                                  </p:childTnLst>
                                </p:cTn>
                              </p:par>
                              <p:par>
                                <p:cTn id="96" presetID="22" presetClass="entr" presetSubtype="8" fill="hold" nodeType="withEffect">
                                  <p:stCondLst>
                                    <p:cond delay="0"/>
                                  </p:stCondLst>
                                  <p:childTnLst>
                                    <p:set>
                                      <p:cBhvr>
                                        <p:cTn id="97" dur="1" fill="hold">
                                          <p:stCondLst>
                                            <p:cond delay="0"/>
                                          </p:stCondLst>
                                        </p:cTn>
                                        <p:tgtEl>
                                          <p:spTgt spid="58"/>
                                        </p:tgtEl>
                                        <p:attrNameLst>
                                          <p:attrName>style.visibility</p:attrName>
                                        </p:attrNameLst>
                                      </p:cBhvr>
                                      <p:to>
                                        <p:strVal val="visible"/>
                                      </p:to>
                                    </p:set>
                                    <p:animEffect transition="in" filter="wipe(left)">
                                      <p:cBhvr>
                                        <p:cTn id="98" dur="500"/>
                                        <p:tgtEl>
                                          <p:spTgt spid="58"/>
                                        </p:tgtEl>
                                      </p:cBhvr>
                                    </p:animEffect>
                                  </p:childTnLst>
                                </p:cTn>
                              </p:par>
                              <p:par>
                                <p:cTn id="99" presetID="22" presetClass="entr" presetSubtype="8" fill="hold" nodeType="withEffect">
                                  <p:stCondLst>
                                    <p:cond delay="0"/>
                                  </p:stCondLst>
                                  <p:childTnLst>
                                    <p:set>
                                      <p:cBhvr>
                                        <p:cTn id="100" dur="1" fill="hold">
                                          <p:stCondLst>
                                            <p:cond delay="0"/>
                                          </p:stCondLst>
                                        </p:cTn>
                                        <p:tgtEl>
                                          <p:spTgt spid="59"/>
                                        </p:tgtEl>
                                        <p:attrNameLst>
                                          <p:attrName>style.visibility</p:attrName>
                                        </p:attrNameLst>
                                      </p:cBhvr>
                                      <p:to>
                                        <p:strVal val="visible"/>
                                      </p:to>
                                    </p:set>
                                    <p:animEffect transition="in" filter="wipe(left)">
                                      <p:cBhvr>
                                        <p:cTn id="101" dur="500"/>
                                        <p:tgtEl>
                                          <p:spTgt spid="59"/>
                                        </p:tgtEl>
                                      </p:cBhvr>
                                    </p:animEffect>
                                  </p:childTnLst>
                                </p:cTn>
                              </p:par>
                              <p:par>
                                <p:cTn id="102" presetID="22" presetClass="entr" presetSubtype="8" fill="hold" nodeType="withEffect">
                                  <p:stCondLst>
                                    <p:cond delay="0"/>
                                  </p:stCondLst>
                                  <p:childTnLst>
                                    <p:set>
                                      <p:cBhvr>
                                        <p:cTn id="103" dur="1" fill="hold">
                                          <p:stCondLst>
                                            <p:cond delay="0"/>
                                          </p:stCondLst>
                                        </p:cTn>
                                        <p:tgtEl>
                                          <p:spTgt spid="61"/>
                                        </p:tgtEl>
                                        <p:attrNameLst>
                                          <p:attrName>style.visibility</p:attrName>
                                        </p:attrNameLst>
                                      </p:cBhvr>
                                      <p:to>
                                        <p:strVal val="visible"/>
                                      </p:to>
                                    </p:set>
                                    <p:animEffect transition="in" filter="wipe(left)">
                                      <p:cBhvr>
                                        <p:cTn id="104" dur="500"/>
                                        <p:tgtEl>
                                          <p:spTgt spid="6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8" fill="hold" nodeType="clickEffect">
                                  <p:stCondLst>
                                    <p:cond delay="0"/>
                                  </p:stCondLst>
                                  <p:childTnLst>
                                    <p:set>
                                      <p:cBhvr>
                                        <p:cTn id="108" dur="1" fill="hold">
                                          <p:stCondLst>
                                            <p:cond delay="0"/>
                                          </p:stCondLst>
                                        </p:cTn>
                                        <p:tgtEl>
                                          <p:spTgt spid="60"/>
                                        </p:tgtEl>
                                        <p:attrNameLst>
                                          <p:attrName>style.visibility</p:attrName>
                                        </p:attrNameLst>
                                      </p:cBhvr>
                                      <p:to>
                                        <p:strVal val="visible"/>
                                      </p:to>
                                    </p:set>
                                    <p:animEffect transition="in" filter="wipe(left)">
                                      <p:cBhvr>
                                        <p:cTn id="109" dur="500"/>
                                        <p:tgtEl>
                                          <p:spTgt spid="60"/>
                                        </p:tgtEl>
                                      </p:cBhvr>
                                    </p:animEffect>
                                  </p:childTnLst>
                                </p:cTn>
                              </p:par>
                            </p:childTnLst>
                          </p:cTn>
                        </p:par>
                      </p:childTnLst>
                    </p:cTn>
                  </p:par>
                  <p:par>
                    <p:cTn id="110" fill="hold">
                      <p:stCondLst>
                        <p:cond delay="indefinite"/>
                      </p:stCondLst>
                      <p:childTnLst>
                        <p:par>
                          <p:cTn id="111" fill="hold">
                            <p:stCondLst>
                              <p:cond delay="0"/>
                            </p:stCondLst>
                            <p:childTnLst>
                              <p:par>
                                <p:cTn id="112" presetID="10" presetClass="entr" presetSubtype="0" fill="hold" nodeType="clickEffect">
                                  <p:stCondLst>
                                    <p:cond delay="0"/>
                                  </p:stCondLst>
                                  <p:childTnLst>
                                    <p:set>
                                      <p:cBhvr>
                                        <p:cTn id="113" dur="1" fill="hold">
                                          <p:stCondLst>
                                            <p:cond delay="0"/>
                                          </p:stCondLst>
                                        </p:cTn>
                                        <p:tgtEl>
                                          <p:spTgt spid="39"/>
                                        </p:tgtEl>
                                        <p:attrNameLst>
                                          <p:attrName>style.visibility</p:attrName>
                                        </p:attrNameLst>
                                      </p:cBhvr>
                                      <p:to>
                                        <p:strVal val="visible"/>
                                      </p:to>
                                    </p:set>
                                    <p:animEffect transition="in" filter="fade">
                                      <p:cBhvr>
                                        <p:cTn id="114" dur="500"/>
                                        <p:tgtEl>
                                          <p:spTgt spid="39"/>
                                        </p:tgtEl>
                                      </p:cBhvr>
                                    </p:animEffect>
                                  </p:childTnLst>
                                </p:cTn>
                              </p:par>
                              <p:par>
                                <p:cTn id="115" presetID="10" presetClass="entr" presetSubtype="0" fill="hold" nodeType="withEffect">
                                  <p:stCondLst>
                                    <p:cond delay="0"/>
                                  </p:stCondLst>
                                  <p:childTnLst>
                                    <p:set>
                                      <p:cBhvr>
                                        <p:cTn id="116" dur="1" fill="hold">
                                          <p:stCondLst>
                                            <p:cond delay="0"/>
                                          </p:stCondLst>
                                        </p:cTn>
                                        <p:tgtEl>
                                          <p:spTgt spid="40"/>
                                        </p:tgtEl>
                                        <p:attrNameLst>
                                          <p:attrName>style.visibility</p:attrName>
                                        </p:attrNameLst>
                                      </p:cBhvr>
                                      <p:to>
                                        <p:strVal val="visible"/>
                                      </p:to>
                                    </p:set>
                                    <p:animEffect transition="in" filter="fade">
                                      <p:cBhvr>
                                        <p:cTn id="117"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sz="3100" dirty="0"/>
              <a:t>1. Aggregate Functions Group By with Filter Example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291285"/>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282397"/>
          <a:ext cx="6103087" cy="381000"/>
        </p:xfrm>
        <a:graphic>
          <a:graphicData uri="http://schemas.openxmlformats.org/drawingml/2006/table">
            <a:tbl>
              <a:tblPr firstRow="1" bandRow="1">
                <a:tableStyleId>{8EC20E35-A176-4012-BC5E-935CFFF8708E}</a:tableStyleId>
              </a:tblPr>
              <a:tblGrid>
                <a:gridCol w="6103087">
                  <a:extLst>
                    <a:ext uri="{9D8B030D-6E8A-4147-A177-3AD203B41FA5}">
                      <a16:colId xmlns:a16="http://schemas.microsoft.com/office/drawing/2014/main" val="20000"/>
                    </a:ext>
                  </a:extLst>
                </a:gridCol>
              </a:tblGrid>
              <a:tr h="285488">
                <a:tc>
                  <a:txBody>
                    <a:bodyPr/>
                    <a:lstStyle/>
                    <a:p>
                      <a:pPr algn="l"/>
                      <a:r>
                        <a:rPr lang="en-US" sz="1400" b="0" kern="1200" dirty="0">
                          <a:solidFill>
                            <a:schemeClr val="tx1"/>
                          </a:solidFill>
                          <a:latin typeface="+mn-lt"/>
                          <a:ea typeface="+mn-ea"/>
                          <a:cs typeface="+mn-cs"/>
                        </a:rPr>
                        <a:t>Find out All</a:t>
                      </a:r>
                      <a:r>
                        <a:rPr lang="en-US" sz="1400" b="0" kern="1200" baseline="0" dirty="0">
                          <a:solidFill>
                            <a:schemeClr val="tx1"/>
                          </a:solidFill>
                          <a:latin typeface="+mn-lt"/>
                          <a:ea typeface="+mn-ea"/>
                          <a:cs typeface="+mn-cs"/>
                        </a:rPr>
                        <a:t> the </a:t>
                      </a:r>
                      <a:r>
                        <a:rPr lang="en-US" sz="1400" b="0" kern="1200" dirty="0">
                          <a:solidFill>
                            <a:schemeClr val="tx1"/>
                          </a:solidFill>
                          <a:latin typeface="+mn-lt"/>
                          <a:ea typeface="+mn-ea"/>
                          <a:cs typeface="+mn-cs"/>
                        </a:rPr>
                        <a:t>Branches with maximum CPI, whose</a:t>
                      </a:r>
                      <a:r>
                        <a:rPr lang="en-US" sz="1400" b="0" kern="1200" baseline="0" dirty="0">
                          <a:solidFill>
                            <a:schemeClr val="tx1"/>
                          </a:solidFill>
                          <a:latin typeface="+mn-lt"/>
                          <a:ea typeface="+mn-ea"/>
                          <a:cs typeface="+mn-cs"/>
                        </a:rPr>
                        <a:t> m</a:t>
                      </a:r>
                      <a:r>
                        <a:rPr lang="en-US" sz="1400" b="0" kern="1200" dirty="0">
                          <a:solidFill>
                            <a:schemeClr val="tx1"/>
                          </a:solidFill>
                          <a:latin typeface="+mn-lt"/>
                          <a:ea typeface="+mn-ea"/>
                          <a:cs typeface="+mn-cs"/>
                        </a:rPr>
                        <a:t>aximum</a:t>
                      </a:r>
                      <a:r>
                        <a:rPr lang="en-US" sz="1400" b="0" kern="1200" baseline="0" dirty="0">
                          <a:solidFill>
                            <a:schemeClr val="tx1"/>
                          </a:solidFill>
                          <a:latin typeface="+mn-lt"/>
                          <a:ea typeface="+mn-ea"/>
                          <a:cs typeface="+mn-cs"/>
                        </a:rPr>
                        <a:t> CPI is more than 8</a:t>
                      </a:r>
                      <a:r>
                        <a:rPr lang="en-US" sz="1900" b="0" kern="1200" baseline="0" dirty="0">
                          <a:solidFill>
                            <a:schemeClr val="tx1"/>
                          </a:solidFill>
                          <a:latin typeface="+mn-lt"/>
                          <a:ea typeface="+mn-ea"/>
                          <a:cs typeface="+mn-cs"/>
                        </a:rPr>
                        <a:t>.</a:t>
                      </a:r>
                      <a:endParaRPr lang="en-US" sz="190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2" y="1723460"/>
          <a:ext cx="6237248" cy="73152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a:t>
                      </a:r>
                      <a:r>
                        <a:rPr lang="en-US" sz="1400" b="0" baseline="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[Max]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US" sz="1400" b="0" kern="1200" dirty="0">
                          <a:solidFill>
                            <a:srgbClr val="0000FF"/>
                          </a:solidFill>
                          <a:latin typeface="Consolas" panose="020B0609020204030204" pitchFamily="49" charset="0"/>
                          <a:ea typeface="+mn-ea"/>
                          <a:cs typeface="+mn-cs"/>
                        </a:rPr>
                        <a:t>Group By </a:t>
                      </a:r>
                      <a:r>
                        <a:rPr lang="en-US" sz="1400" b="0" dirty="0">
                          <a:solidFill>
                            <a:prstClr val="black"/>
                          </a:solidFill>
                          <a:latin typeface="Consolas" panose="020B0609020204030204" pitchFamily="49" charset="0"/>
                        </a:rPr>
                        <a:t>Branch</a:t>
                      </a:r>
                    </a:p>
                    <a:p>
                      <a:r>
                        <a:rPr lang="en-US" sz="1400" b="0" kern="1200" dirty="0">
                          <a:solidFill>
                            <a:srgbClr val="0000FF"/>
                          </a:solidFill>
                          <a:latin typeface="Consolas" panose="020B0609020204030204" pitchFamily="49" charset="0"/>
                          <a:ea typeface="+mn-ea"/>
                          <a:cs typeface="+mn-cs"/>
                        </a:rPr>
                        <a:t>Having</a:t>
                      </a:r>
                      <a:r>
                        <a:rPr lang="en-US" sz="1400" b="0" dirty="0">
                          <a:solidFill>
                            <a:prstClr val="black"/>
                          </a:solidFill>
                          <a:latin typeface="Consolas" panose="020B0609020204030204" pitchFamily="49" charset="0"/>
                        </a:rPr>
                        <a:t> </a:t>
                      </a:r>
                      <a:r>
                        <a:rPr lang="en-US" sz="1400" b="0" baseline="0" dirty="0">
                          <a:solidFill>
                            <a:srgbClr val="FF00FF"/>
                          </a:solidFill>
                          <a:latin typeface="Consolas" panose="020B0609020204030204" pitchFamily="49" charset="0"/>
                        </a:rPr>
                        <a:t>MAX</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 &gt; 8</a:t>
                      </a:r>
                      <a:endParaRPr lang="en-US" sz="1400" b="0" dirty="0">
                        <a:solidFill>
                          <a:prstClr val="black"/>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6" y="2402572"/>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4000">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1679270"/>
            <a:ext cx="6913258" cy="51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2907342294"/>
              </p:ext>
            </p:extLst>
          </p:nvPr>
        </p:nvGraphicFramePr>
        <p:xfrm>
          <a:off x="4781437" y="1690156"/>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graphicFrame>
        <p:nvGraphicFramePr>
          <p:cNvPr id="3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71249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3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3703609"/>
          <a:ext cx="6224548" cy="312420"/>
        </p:xfrm>
        <a:graphic>
          <a:graphicData uri="http://schemas.openxmlformats.org/drawingml/2006/table">
            <a:tbl>
              <a:tblPr firstRow="1" bandRow="1">
                <a:tableStyleId>{8EC20E35-A176-4012-BC5E-935CFFF8708E}</a:tableStyleId>
              </a:tblPr>
              <a:tblGrid>
                <a:gridCol w="6224548">
                  <a:extLst>
                    <a:ext uri="{9D8B030D-6E8A-4147-A177-3AD203B41FA5}">
                      <a16:colId xmlns:a16="http://schemas.microsoft.com/office/drawing/2014/main" val="20000"/>
                    </a:ext>
                  </a:extLst>
                </a:gridCol>
              </a:tblGrid>
              <a:tr h="285488">
                <a:tc>
                  <a:txBody>
                    <a:bodyPr/>
                    <a:lstStyle/>
                    <a:p>
                      <a:pPr algn="l"/>
                      <a:r>
                        <a:rPr lang="en-US" sz="1450" b="0" kern="1200" dirty="0">
                          <a:solidFill>
                            <a:schemeClr val="tx1"/>
                          </a:solidFill>
                          <a:latin typeface="+mn-lt"/>
                          <a:ea typeface="+mn-ea"/>
                          <a:cs typeface="+mn-cs"/>
                        </a:rPr>
                        <a:t>Find</a:t>
                      </a:r>
                      <a:r>
                        <a:rPr lang="en-US" sz="1450" b="0" kern="1200" baseline="0" dirty="0">
                          <a:solidFill>
                            <a:schemeClr val="tx1"/>
                          </a:solidFill>
                          <a:latin typeface="+mn-lt"/>
                          <a:ea typeface="+mn-ea"/>
                          <a:cs typeface="+mn-cs"/>
                        </a:rPr>
                        <a:t> out semester wise total students &amp; arrange them in order with their count.</a:t>
                      </a:r>
                      <a:endParaRPr lang="en-US" sz="1450" b="0" kern="1200" dirty="0">
                        <a:solidFill>
                          <a:schemeClr val="tx1"/>
                        </a:solidFill>
                        <a:latin typeface="+mn-lt"/>
                        <a:ea typeface="+mn-ea"/>
                        <a:cs typeface="+mn-cs"/>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2"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78551" y="4142391"/>
          <a:ext cx="5922885" cy="731520"/>
        </p:xfrm>
        <a:graphic>
          <a:graphicData uri="http://schemas.openxmlformats.org/drawingml/2006/table">
            <a:tbl>
              <a:tblPr firstRow="1" bandRow="1">
                <a:tableStyleId>{8EC20E35-A176-4012-BC5E-935CFFF8708E}</a:tableStyleId>
              </a:tblPr>
              <a:tblGrid>
                <a:gridCol w="5922885">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Semester</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Count</a:t>
                      </a:r>
                      <a:r>
                        <a:rPr lang="en-US" sz="1400" b="0" dirty="0">
                          <a:solidFill>
                            <a:srgbClr val="808080"/>
                          </a:solidFill>
                          <a:latin typeface="Consolas" panose="020B0609020204030204" pitchFamily="49" charset="0"/>
                        </a:rPr>
                        <a:t>(</a:t>
                      </a:r>
                      <a:r>
                        <a:rPr lang="en-US" sz="1400" b="0" dirty="0" err="1">
                          <a:solidFill>
                            <a:prstClr val="black"/>
                          </a:solidFill>
                          <a:latin typeface="Consolas" panose="020B0609020204030204" pitchFamily="49" charset="0"/>
                        </a:rPr>
                        <a:t>Rno</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[Total]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Semester</a:t>
                      </a:r>
                    </a:p>
                    <a:p>
                      <a:r>
                        <a:rPr lang="en-IN" sz="1400" b="0" dirty="0">
                          <a:solidFill>
                            <a:srgbClr val="0000FF"/>
                          </a:solidFill>
                          <a:latin typeface="Consolas" panose="020B0609020204030204" pitchFamily="49" charset="0"/>
                        </a:rPr>
                        <a:t>Order</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Total</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43"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4936075"/>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9167">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5" name="Straight Connector 44"/>
          <p:cNvCxnSpPr/>
          <p:nvPr/>
        </p:nvCxnSpPr>
        <p:spPr>
          <a:xfrm>
            <a:off x="4781437" y="4098201"/>
            <a:ext cx="7020000" cy="7823"/>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392394683"/>
              </p:ext>
            </p:extLst>
          </p:nvPr>
        </p:nvGraphicFramePr>
        <p:xfrm>
          <a:off x="4781437" y="4109087"/>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70925" y="2776221"/>
            <a:ext cx="1272523" cy="797075"/>
          </a:xfrm>
          <a:prstGeom prst="rect">
            <a:avLst/>
          </a:prstGeom>
        </p:spPr>
      </p:pic>
      <p:pic>
        <p:nvPicPr>
          <p:cNvPr id="8" name="Picture 7"/>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4781436" y="5311158"/>
            <a:ext cx="1367115" cy="749285"/>
          </a:xfrm>
          <a:prstGeom prst="rect">
            <a:avLst/>
          </a:prstGeom>
        </p:spPr>
      </p:pic>
    </p:spTree>
    <p:extLst>
      <p:ext uri="{BB962C8B-B14F-4D97-AF65-F5344CB8AC3E}">
        <p14:creationId xmlns:p14="http://schemas.microsoft.com/office/powerpoint/2010/main" val="337740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wipe(left)">
                                      <p:cBhvr>
                                        <p:cTn id="42" dur="500"/>
                                        <p:tgtEl>
                                          <p:spTgt spid="45"/>
                                        </p:tgtEl>
                                      </p:cBhvr>
                                    </p:animEffect>
                                  </p:childTnLst>
                                </p:cTn>
                              </p:par>
                              <p:par>
                                <p:cTn id="43" presetID="22" presetClass="entr" presetSubtype="8" fill="hold"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left)">
                                      <p:cBhvr>
                                        <p:cTn id="45" dur="500"/>
                                        <p:tgtEl>
                                          <p:spTgt spid="37"/>
                                        </p:tgtEl>
                                      </p:cBhvr>
                                    </p:animEffect>
                                  </p:childTnLst>
                                </p:cTn>
                              </p:par>
                              <p:par>
                                <p:cTn id="46" presetID="22" presetClass="entr" presetSubtype="8" fill="hold" nodeType="withEffect">
                                  <p:stCondLst>
                                    <p:cond delay="0"/>
                                  </p:stCondLst>
                                  <p:childTnLst>
                                    <p:set>
                                      <p:cBhvr>
                                        <p:cTn id="47" dur="1" fill="hold">
                                          <p:stCondLst>
                                            <p:cond delay="0"/>
                                          </p:stCondLst>
                                        </p:cTn>
                                        <p:tgtEl>
                                          <p:spTgt spid="38"/>
                                        </p:tgtEl>
                                        <p:attrNameLst>
                                          <p:attrName>style.visibility</p:attrName>
                                        </p:attrNameLst>
                                      </p:cBhvr>
                                      <p:to>
                                        <p:strVal val="visible"/>
                                      </p:to>
                                    </p:set>
                                    <p:animEffect transition="in" filter="wipe(left)">
                                      <p:cBhvr>
                                        <p:cTn id="48" dur="500"/>
                                        <p:tgtEl>
                                          <p:spTgt spid="38"/>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2"/>
                                        </p:tgtEl>
                                        <p:attrNameLst>
                                          <p:attrName>style.visibility</p:attrName>
                                        </p:attrNameLst>
                                      </p:cBhvr>
                                      <p:to>
                                        <p:strVal val="visible"/>
                                      </p:to>
                                    </p:set>
                                    <p:animEffect transition="in" filter="wipe(left)">
                                      <p:cBhvr>
                                        <p:cTn id="57" dur="500"/>
                                        <p:tgtEl>
                                          <p:spTgt spid="4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43"/>
                                        </p:tgtEl>
                                        <p:attrNameLst>
                                          <p:attrName>style.visibility</p:attrName>
                                        </p:attrNameLst>
                                      </p:cBhvr>
                                      <p:to>
                                        <p:strVal val="visible"/>
                                      </p:to>
                                    </p:set>
                                    <p:animEffect transition="in" filter="fade">
                                      <p:cBhvr>
                                        <p:cTn id="62" dur="500"/>
                                        <p:tgtEl>
                                          <p:spTgt spid="43"/>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US" sz="3100" dirty="0"/>
              <a:t>1. Aggregate Functions Group By with Filter Example (Cont..)</a:t>
            </a:r>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317151" y="1281848"/>
          <a:ext cx="4143375" cy="4114800"/>
        </p:xfrm>
        <a:graphic>
          <a:graphicData uri="http://schemas.openxmlformats.org/drawingml/2006/table">
            <a:tbl>
              <a:tblPr firstRow="1" bandRow="1">
                <a:tableStyleId>{8EC20E35-A176-4012-BC5E-935CFFF8708E}</a:tableStyleId>
              </a:tblPr>
              <a:tblGrid>
                <a:gridCol w="589280">
                  <a:extLst>
                    <a:ext uri="{9D8B030D-6E8A-4147-A177-3AD203B41FA5}">
                      <a16:colId xmlns:a16="http://schemas.microsoft.com/office/drawing/2014/main" val="20000"/>
                    </a:ext>
                  </a:extLst>
                </a:gridCol>
                <a:gridCol w="1011555">
                  <a:extLst>
                    <a:ext uri="{9D8B030D-6E8A-4147-A177-3AD203B41FA5}">
                      <a16:colId xmlns:a16="http://schemas.microsoft.com/office/drawing/2014/main" val="20001"/>
                    </a:ext>
                  </a:extLst>
                </a:gridCol>
                <a:gridCol w="878205">
                  <a:extLst>
                    <a:ext uri="{9D8B030D-6E8A-4147-A177-3AD203B41FA5}">
                      <a16:colId xmlns:a16="http://schemas.microsoft.com/office/drawing/2014/main" val="20002"/>
                    </a:ext>
                  </a:extLst>
                </a:gridCol>
                <a:gridCol w="1106805">
                  <a:extLst>
                    <a:ext uri="{9D8B030D-6E8A-4147-A177-3AD203B41FA5}">
                      <a16:colId xmlns:a16="http://schemas.microsoft.com/office/drawing/2014/main" val="20003"/>
                    </a:ext>
                  </a:extLst>
                </a:gridCol>
                <a:gridCol w="5575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Rno</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Branch</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Semester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CPI</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a:t>101</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Ramesh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US" dirty="0"/>
                        <a:t>102</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kern="1200" dirty="0"/>
                        <a:t>Mahesh </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EC</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US" dirty="0"/>
                        <a:t>103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Suresh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US" dirty="0"/>
                        <a:t>104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Amit</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r>
                        <a:rPr lang="en-US" dirty="0"/>
                        <a:t>105</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Anita</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r>
                        <a:rPr lang="en-US" dirty="0"/>
                        <a:t>106</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Reeta</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ME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r>
                        <a:rPr lang="en-US" dirty="0"/>
                        <a:t>107</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Rohit</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EE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r>
                        <a:rPr lang="en-US" dirty="0"/>
                        <a:t>108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Chetan</a:t>
                      </a:r>
                      <a:endParaRPr lang="en-US"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3</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8</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r>
                        <a:rPr lang="en-US" dirty="0"/>
                        <a:t>109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Rakesh</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CE</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4</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9</a:t>
                      </a:r>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317151" y="910615"/>
          <a:ext cx="924243" cy="365760"/>
        </p:xfrm>
        <a:graphic>
          <a:graphicData uri="http://schemas.openxmlformats.org/drawingml/2006/table">
            <a:tbl>
              <a:tblPr firstRow="1" bandRow="1">
                <a:tableStyleId>{8EC20E35-A176-4012-BC5E-935CFFF8708E}</a:tableStyleId>
              </a:tblPr>
              <a:tblGrid>
                <a:gridCol w="924243">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Student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1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1291285"/>
          <a:ext cx="1100455" cy="787378"/>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787378">
                <a:tc>
                  <a:txBody>
                    <a:bodyPr/>
                    <a:lstStyle/>
                    <a:p>
                      <a:pPr algn="ctr"/>
                      <a:r>
                        <a:rPr lang="en-US" sz="2000" b="1" dirty="0">
                          <a:solidFill>
                            <a:schemeClr val="bg1"/>
                          </a:solidFill>
                        </a:rPr>
                        <a:t>Example</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10001"/>
                  </a:ext>
                </a:extLst>
              </a:tr>
            </a:tbl>
          </a:graphicData>
        </a:graphic>
      </p:graphicFrame>
      <p:graphicFrame>
        <p:nvGraphicFramePr>
          <p:cNvPr id="18"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880366" y="1282397"/>
          <a:ext cx="6103087" cy="807720"/>
        </p:xfrm>
        <a:graphic>
          <a:graphicData uri="http://schemas.openxmlformats.org/drawingml/2006/table">
            <a:tbl>
              <a:tblPr firstRow="1" bandRow="1">
                <a:tableStyleId>{8EC20E35-A176-4012-BC5E-935CFFF8708E}</a:tableStyleId>
              </a:tblPr>
              <a:tblGrid>
                <a:gridCol w="6103087">
                  <a:extLst>
                    <a:ext uri="{9D8B030D-6E8A-4147-A177-3AD203B41FA5}">
                      <a16:colId xmlns:a16="http://schemas.microsoft.com/office/drawing/2014/main" val="20000"/>
                    </a:ext>
                  </a:extLst>
                </a:gridCol>
              </a:tblGrid>
              <a:tr h="285488">
                <a:tc>
                  <a:txBody>
                    <a:bodyPr/>
                    <a:lstStyle/>
                    <a:p>
                      <a:pPr algn="l"/>
                      <a:r>
                        <a:rPr lang="en-US" sz="1400" b="0" kern="1200" dirty="0">
                          <a:solidFill>
                            <a:schemeClr val="tx1"/>
                          </a:solidFill>
                          <a:latin typeface="+mn-lt"/>
                          <a:ea typeface="+mn-ea"/>
                          <a:cs typeface="+mn-cs"/>
                        </a:rPr>
                        <a:t>Find out Branch wise &amp; Semester wise minimum</a:t>
                      </a:r>
                      <a:r>
                        <a:rPr lang="en-US" sz="1400" b="0" kern="1200" baseline="0" dirty="0">
                          <a:solidFill>
                            <a:schemeClr val="tx1"/>
                          </a:solidFill>
                          <a:latin typeface="+mn-lt"/>
                          <a:ea typeface="+mn-ea"/>
                          <a:cs typeface="+mn-cs"/>
                        </a:rPr>
                        <a:t> </a:t>
                      </a:r>
                      <a:r>
                        <a:rPr lang="en-US" sz="1400" b="0" kern="1200" dirty="0">
                          <a:solidFill>
                            <a:schemeClr val="tx1"/>
                          </a:solidFill>
                          <a:latin typeface="+mn-lt"/>
                          <a:ea typeface="+mn-ea"/>
                          <a:cs typeface="+mn-cs"/>
                        </a:rPr>
                        <a:t>CPI</a:t>
                      </a:r>
                      <a:r>
                        <a:rPr lang="en-US" sz="1400" b="0" kern="1200" baseline="0" dirty="0">
                          <a:solidFill>
                            <a:schemeClr val="tx1"/>
                          </a:solidFill>
                          <a:latin typeface="+mn-lt"/>
                          <a:ea typeface="+mn-ea"/>
                          <a:cs typeface="+mn-cs"/>
                        </a:rPr>
                        <a:t> details of CE branch’s students in which minimum CPI is greater than 7</a:t>
                      </a:r>
                      <a:r>
                        <a:rPr lang="en-US" sz="1900" b="0" kern="1200" baseline="0" dirty="0">
                          <a:solidFill>
                            <a:schemeClr val="tx1"/>
                          </a:solidFill>
                          <a:latin typeface="+mn-lt"/>
                          <a:ea typeface="+mn-ea"/>
                          <a:cs typeface="+mn-cs"/>
                        </a:rPr>
                        <a:t>. </a:t>
                      </a:r>
                      <a:r>
                        <a:rPr lang="en-US" sz="1400" b="0" kern="1200" baseline="0" dirty="0">
                          <a:solidFill>
                            <a:schemeClr val="tx1"/>
                          </a:solidFill>
                          <a:latin typeface="+mn-lt"/>
                          <a:ea typeface="+mn-ea"/>
                          <a:cs typeface="+mn-cs"/>
                        </a:rPr>
                        <a:t>D</a:t>
                      </a:r>
                      <a:r>
                        <a:rPr lang="en-US" sz="1400" b="0" kern="1200" dirty="0">
                          <a:solidFill>
                            <a:schemeClr val="tx1"/>
                          </a:solidFill>
                          <a:latin typeface="+mn-lt"/>
                          <a:ea typeface="+mn-ea"/>
                          <a:cs typeface="+mn-cs"/>
                        </a:rPr>
                        <a:t>o</a:t>
                      </a:r>
                      <a:r>
                        <a:rPr lang="en-US" sz="1900" b="0" kern="1200" baseline="0" dirty="0">
                          <a:solidFill>
                            <a:schemeClr val="tx1"/>
                          </a:solidFill>
                          <a:latin typeface="+mn-lt"/>
                          <a:ea typeface="+mn-ea"/>
                          <a:cs typeface="+mn-cs"/>
                        </a:rPr>
                        <a:t> </a:t>
                      </a:r>
                      <a:r>
                        <a:rPr lang="en-US" sz="1400" b="0" kern="1200" baseline="0" dirty="0">
                          <a:solidFill>
                            <a:schemeClr val="tx1"/>
                          </a:solidFill>
                          <a:latin typeface="+mn-lt"/>
                          <a:ea typeface="+mn-ea"/>
                          <a:cs typeface="+mn-cs"/>
                        </a:rPr>
                        <a:t>arrange the result in descending order to semester.</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0"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5933732" y="2160607"/>
          <a:ext cx="6237248" cy="1158240"/>
        </p:xfrm>
        <a:graphic>
          <a:graphicData uri="http://schemas.openxmlformats.org/drawingml/2006/table">
            <a:tbl>
              <a:tblPr firstRow="1" bandRow="1">
                <a:tableStyleId>{8EC20E35-A176-4012-BC5E-935CFFF8708E}</a:tableStyleId>
              </a:tblPr>
              <a:tblGrid>
                <a:gridCol w="6237248">
                  <a:extLst>
                    <a:ext uri="{9D8B030D-6E8A-4147-A177-3AD203B41FA5}">
                      <a16:colId xmlns:a16="http://schemas.microsoft.com/office/drawing/2014/main" val="20000"/>
                    </a:ext>
                  </a:extLst>
                </a:gridCol>
              </a:tblGrid>
              <a:tr h="285488">
                <a:tc>
                  <a:txBody>
                    <a:bodyPr/>
                    <a:lstStyle/>
                    <a:p>
                      <a:r>
                        <a:rPr lang="en-US" sz="1400" b="0" dirty="0">
                          <a:solidFill>
                            <a:srgbClr val="0000FF"/>
                          </a:solidFill>
                          <a:latin typeface="Consolas" panose="020B0609020204030204" pitchFamily="49" charset="0"/>
                        </a:rPr>
                        <a:t>Select</a:t>
                      </a:r>
                      <a:r>
                        <a:rPr lang="en-US" sz="1400" b="0" dirty="0">
                          <a:solidFill>
                            <a:prstClr val="black"/>
                          </a:solidFill>
                          <a:latin typeface="Consolas" panose="020B0609020204030204" pitchFamily="49" charset="0"/>
                        </a:rPr>
                        <a:t> Branch, Semester</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FF00FF"/>
                          </a:solidFill>
                          <a:latin typeface="Consolas" panose="020B0609020204030204" pitchFamily="49" charset="0"/>
                        </a:rPr>
                        <a:t>MIN</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CPI</a:t>
                      </a:r>
                      <a:r>
                        <a:rPr lang="en-US" sz="1400" b="0" dirty="0">
                          <a:solidFill>
                            <a:srgbClr val="808080"/>
                          </a:solidFill>
                          <a:latin typeface="Consolas" panose="020B0609020204030204" pitchFamily="49" charset="0"/>
                        </a:rPr>
                        <a:t>)</a:t>
                      </a:r>
                      <a:r>
                        <a:rPr lang="en-US" sz="1400" b="0" dirty="0">
                          <a:solidFill>
                            <a:prstClr val="black"/>
                          </a:solidFill>
                          <a:latin typeface="Consolas" panose="020B0609020204030204" pitchFamily="49" charset="0"/>
                        </a:rPr>
                        <a:t> </a:t>
                      </a:r>
                      <a:r>
                        <a:rPr lang="en-US" sz="1400" b="0" dirty="0">
                          <a:solidFill>
                            <a:srgbClr val="0000FF"/>
                          </a:solidFill>
                          <a:latin typeface="Consolas" panose="020B0609020204030204" pitchFamily="49" charset="0"/>
                        </a:rPr>
                        <a:t>AS</a:t>
                      </a:r>
                      <a:r>
                        <a:rPr lang="en-US" sz="1400" b="0" dirty="0">
                          <a:solidFill>
                            <a:prstClr val="black"/>
                          </a:solidFill>
                          <a:latin typeface="Consolas" panose="020B0609020204030204" pitchFamily="49" charset="0"/>
                        </a:rPr>
                        <a:t> [Min] </a:t>
                      </a:r>
                      <a:r>
                        <a:rPr lang="en-US" sz="1400" b="0" dirty="0">
                          <a:solidFill>
                            <a:srgbClr val="0000FF"/>
                          </a:solidFill>
                          <a:latin typeface="Consolas" panose="020B0609020204030204" pitchFamily="49" charset="0"/>
                        </a:rPr>
                        <a:t>From</a:t>
                      </a:r>
                      <a:r>
                        <a:rPr lang="en-US" sz="1400" b="0" dirty="0">
                          <a:solidFill>
                            <a:prstClr val="black"/>
                          </a:solidFill>
                          <a:latin typeface="Consolas" panose="020B0609020204030204" pitchFamily="49" charset="0"/>
                        </a:rPr>
                        <a:t> Student </a:t>
                      </a:r>
                    </a:p>
                    <a:p>
                      <a:r>
                        <a:rPr lang="en-IN" sz="1400" b="0" dirty="0">
                          <a:solidFill>
                            <a:srgbClr val="0000FF"/>
                          </a:solidFill>
                          <a:latin typeface="Consolas" panose="020B0609020204030204" pitchFamily="49" charset="0"/>
                        </a:rPr>
                        <a:t>Where</a:t>
                      </a:r>
                      <a:r>
                        <a:rPr lang="en-IN" sz="1400" b="0" dirty="0">
                          <a:solidFill>
                            <a:prstClr val="black"/>
                          </a:solidFill>
                          <a:latin typeface="Consolas" panose="020B0609020204030204" pitchFamily="49" charset="0"/>
                        </a:rPr>
                        <a:t> Branch</a:t>
                      </a:r>
                      <a:r>
                        <a:rPr lang="en-IN" sz="1400" b="0" dirty="0">
                          <a:solidFill>
                            <a:srgbClr val="808080"/>
                          </a:solidFill>
                          <a:latin typeface="Consolas" panose="020B0609020204030204" pitchFamily="49" charset="0"/>
                        </a:rPr>
                        <a:t>=</a:t>
                      </a:r>
                      <a:r>
                        <a:rPr lang="en-IN" sz="1400" b="0" dirty="0">
                          <a:solidFill>
                            <a:srgbClr val="FF0000"/>
                          </a:solidFill>
                          <a:latin typeface="Consolas" panose="020B0609020204030204" pitchFamily="49" charset="0"/>
                        </a:rPr>
                        <a:t>'CE'</a:t>
                      </a:r>
                      <a:endParaRPr lang="en-IN" sz="1400" b="0" dirty="0">
                        <a:solidFill>
                          <a:prstClr val="black"/>
                        </a:solidFill>
                        <a:latin typeface="Consolas" panose="020B0609020204030204" pitchFamily="49" charset="0"/>
                      </a:endParaRPr>
                    </a:p>
                    <a:p>
                      <a:r>
                        <a:rPr lang="en-IN" sz="1400" b="0" dirty="0">
                          <a:solidFill>
                            <a:srgbClr val="0000FF"/>
                          </a:solidFill>
                          <a:latin typeface="Consolas" panose="020B0609020204030204" pitchFamily="49" charset="0"/>
                        </a:rPr>
                        <a:t>Group</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Branch, Semester</a:t>
                      </a:r>
                    </a:p>
                    <a:p>
                      <a:r>
                        <a:rPr lang="en-IN" sz="1400" b="0" dirty="0">
                          <a:solidFill>
                            <a:srgbClr val="0000FF"/>
                          </a:solidFill>
                          <a:latin typeface="Consolas" panose="020B0609020204030204" pitchFamily="49" charset="0"/>
                        </a:rPr>
                        <a:t>Having</a:t>
                      </a:r>
                      <a:r>
                        <a:rPr lang="en-IN" sz="1400" b="0" dirty="0">
                          <a:solidFill>
                            <a:prstClr val="black"/>
                          </a:solidFill>
                          <a:latin typeface="Consolas" panose="020B0609020204030204" pitchFamily="49" charset="0"/>
                        </a:rPr>
                        <a:t> </a:t>
                      </a:r>
                      <a:r>
                        <a:rPr lang="en-IN" sz="1400" b="0" dirty="0">
                          <a:solidFill>
                            <a:srgbClr val="FF00FF"/>
                          </a:solidFill>
                          <a:latin typeface="Consolas" panose="020B0609020204030204" pitchFamily="49" charset="0"/>
                        </a:rPr>
                        <a:t>MIN</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CPI</a:t>
                      </a:r>
                      <a:r>
                        <a:rPr lang="en-IN" sz="1400" b="0" dirty="0">
                          <a:solidFill>
                            <a:srgbClr val="808080"/>
                          </a:solidFill>
                          <a:latin typeface="Consolas" panose="020B0609020204030204" pitchFamily="49" charset="0"/>
                        </a:rPr>
                        <a:t>)</a:t>
                      </a:r>
                      <a:r>
                        <a:rPr lang="en-IN" sz="1400" b="0" dirty="0">
                          <a:solidFill>
                            <a:prstClr val="black"/>
                          </a:solidFill>
                          <a:latin typeface="Consolas" panose="020B0609020204030204" pitchFamily="49" charset="0"/>
                        </a:rPr>
                        <a:t> </a:t>
                      </a:r>
                      <a:r>
                        <a:rPr lang="en-IN" sz="1400" b="0" dirty="0">
                          <a:solidFill>
                            <a:srgbClr val="808080"/>
                          </a:solidFill>
                          <a:latin typeface="Consolas" panose="020B0609020204030204" pitchFamily="49" charset="0"/>
                        </a:rPr>
                        <a:t>&gt;</a:t>
                      </a:r>
                      <a:r>
                        <a:rPr lang="en-IN" sz="1400" b="0" dirty="0">
                          <a:solidFill>
                            <a:prstClr val="black"/>
                          </a:solidFill>
                          <a:latin typeface="Consolas" panose="020B0609020204030204" pitchFamily="49" charset="0"/>
                        </a:rPr>
                        <a:t> 7</a:t>
                      </a:r>
                    </a:p>
                    <a:p>
                      <a:r>
                        <a:rPr lang="en-IN" sz="1400" b="0" dirty="0">
                          <a:solidFill>
                            <a:srgbClr val="0000FF"/>
                          </a:solidFill>
                          <a:latin typeface="Consolas" panose="020B0609020204030204" pitchFamily="49" charset="0"/>
                        </a:rPr>
                        <a:t>Order</a:t>
                      </a:r>
                      <a:r>
                        <a:rPr lang="en-IN" sz="1400" b="0" dirty="0">
                          <a:solidFill>
                            <a:prstClr val="black"/>
                          </a:solidFill>
                          <a:latin typeface="Consolas" panose="020B0609020204030204" pitchFamily="49" charset="0"/>
                        </a:rPr>
                        <a:t> </a:t>
                      </a:r>
                      <a:r>
                        <a:rPr lang="en-IN" sz="1400" b="0" dirty="0">
                          <a:solidFill>
                            <a:srgbClr val="0000FF"/>
                          </a:solidFill>
                          <a:latin typeface="Consolas" panose="020B0609020204030204" pitchFamily="49" charset="0"/>
                        </a:rPr>
                        <a:t>By</a:t>
                      </a:r>
                      <a:r>
                        <a:rPr lang="en-IN" sz="1400" b="0" dirty="0">
                          <a:solidFill>
                            <a:prstClr val="black"/>
                          </a:solidFill>
                          <a:latin typeface="Consolas" panose="020B0609020204030204" pitchFamily="49" charset="0"/>
                        </a:rPr>
                        <a:t> Semester </a:t>
                      </a:r>
                      <a:r>
                        <a:rPr lang="en-IN" sz="1400" b="0" dirty="0" err="1">
                          <a:solidFill>
                            <a:srgbClr val="0000FF"/>
                          </a:solidFill>
                          <a:latin typeface="Consolas" panose="020B0609020204030204" pitchFamily="49" charset="0"/>
                        </a:rPr>
                        <a:t>Desc</a:t>
                      </a:r>
                      <a:endParaRPr lang="en-IN" sz="1400" b="0" dirty="0">
                        <a:solidFill>
                          <a:prstClr val="black"/>
                        </a:solidFill>
                        <a:latin typeface="Consolas" panose="020B0609020204030204" pitchFamily="49"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1"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4781437" y="3537692"/>
          <a:ext cx="900000" cy="365760"/>
        </p:xfrm>
        <a:graphic>
          <a:graphicData uri="http://schemas.openxmlformats.org/drawingml/2006/table">
            <a:tbl>
              <a:tblPr firstRow="1" bandRow="1">
                <a:tableStyleId>{8EC20E35-A176-4012-BC5E-935CFFF8708E}</a:tableStyleId>
              </a:tblPr>
              <a:tblGrid>
                <a:gridCol w="900000">
                  <a:extLst>
                    <a:ext uri="{9D8B030D-6E8A-4147-A177-3AD203B41FA5}">
                      <a16:colId xmlns:a16="http://schemas.microsoft.com/office/drawing/2014/main" val="20000"/>
                    </a:ext>
                  </a:extLst>
                </a:gridCol>
              </a:tblGrid>
              <a:tr h="324000">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cxnSp>
        <p:nvCxnSpPr>
          <p:cNvPr id="41" name="Straight Connector 40"/>
          <p:cNvCxnSpPr/>
          <p:nvPr/>
        </p:nvCxnSpPr>
        <p:spPr>
          <a:xfrm>
            <a:off x="4781437" y="2078663"/>
            <a:ext cx="6913258" cy="5152"/>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graphicFrame>
        <p:nvGraphicFramePr>
          <p:cNvPr id="49"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1494091543"/>
              </p:ext>
            </p:extLst>
          </p:nvPr>
        </p:nvGraphicFramePr>
        <p:xfrm>
          <a:off x="4781437" y="2078663"/>
          <a:ext cx="1100455" cy="396240"/>
        </p:xfrm>
        <a:graphic>
          <a:graphicData uri="http://schemas.openxmlformats.org/drawingml/2006/table">
            <a:tbl>
              <a:tblPr firstRow="1" bandRow="1">
                <a:tableStyleId>{8EC20E35-A176-4012-BC5E-935CFFF8708E}</a:tableStyleId>
              </a:tblPr>
              <a:tblGrid>
                <a:gridCol w="1100455">
                  <a:extLst>
                    <a:ext uri="{9D8B030D-6E8A-4147-A177-3AD203B41FA5}">
                      <a16:colId xmlns:a16="http://schemas.microsoft.com/office/drawing/2014/main" val="20000"/>
                    </a:ext>
                  </a:extLst>
                </a:gridCol>
              </a:tblGrid>
              <a:tr h="285488">
                <a:tc>
                  <a:txBody>
                    <a:bodyPr/>
                    <a:lstStyle/>
                    <a:p>
                      <a:pPr algn="ctr"/>
                      <a:r>
                        <a:rPr lang="en-US" sz="2000" b="1" dirty="0">
                          <a:solidFill>
                            <a:schemeClr val="bg1"/>
                          </a:solidFill>
                        </a:rPr>
                        <a:t>Answer</a:t>
                      </a:r>
                    </a:p>
                  </a:txBody>
                  <a:tcPr anchor="ct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solidFill>
                      <a:schemeClr val="tx2">
                        <a:lumMod val="50000"/>
                      </a:schemeClr>
                    </a:solidFill>
                  </a:tcPr>
                </a:tc>
                <a:extLst>
                  <a:ext uri="{0D108BD9-81ED-4DB2-BD59-A6C34878D82A}">
                    <a16:rowId xmlns:a16="http://schemas.microsoft.com/office/drawing/2014/main" val="10001"/>
                  </a:ext>
                </a:extLst>
              </a:tr>
            </a:tbl>
          </a:graphicData>
        </a:graphic>
      </p:graphicFrame>
      <p:pic>
        <p:nvPicPr>
          <p:cNvPr id="3" name="Picture 2"/>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4781437" y="3919994"/>
            <a:ext cx="2148320" cy="830684"/>
          </a:xfrm>
          <a:prstGeom prst="rect">
            <a:avLst/>
          </a:prstGeom>
        </p:spPr>
      </p:pic>
    </p:spTree>
    <p:extLst>
      <p:ext uri="{BB962C8B-B14F-4D97-AF65-F5344CB8AC3E}">
        <p14:creationId xmlns:p14="http://schemas.microsoft.com/office/powerpoint/2010/main" val="1978798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par>
                                <p:cTn id="14" presetID="22" presetClass="entr" presetSubtype="8"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wipe(left)">
                                      <p:cBhvr>
                                        <p:cTn id="16" dur="500"/>
                                        <p:tgtEl>
                                          <p:spTgt spid="17"/>
                                        </p:tgtEl>
                                      </p:cBhvr>
                                    </p:animEffect>
                                  </p:childTnLst>
                                </p:cTn>
                              </p:par>
                              <p:par>
                                <p:cTn id="17" presetID="22" presetClass="entr" presetSubtype="8"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left)">
                                      <p:cBhvr>
                                        <p:cTn id="19" dur="500"/>
                                        <p:tgtEl>
                                          <p:spTgt spid="1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left)">
                                      <p:cBhvr>
                                        <p:cTn id="28" dur="500"/>
                                        <p:tgtEl>
                                          <p:spTgt spid="20"/>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2. Date &amp; Time Functions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29641" cy="5648191"/>
          </a:xfrm>
        </p:spPr>
        <p:txBody>
          <a:bodyPr/>
          <a:lstStyle/>
          <a:p>
            <a:r>
              <a:rPr lang="en-US" b="1" dirty="0"/>
              <a:t>SQL Server</a:t>
            </a:r>
            <a:r>
              <a:rPr lang="en-US" dirty="0"/>
              <a:t> comes with the following data types for storing a date or a date/time value in the database:</a:t>
            </a:r>
          </a:p>
          <a:p>
            <a:pPr lvl="1"/>
            <a:r>
              <a:rPr lang="en-IN" dirty="0">
                <a:solidFill>
                  <a:srgbClr val="0000FF"/>
                </a:solidFill>
                <a:latin typeface="Consolas" panose="020B0609020204030204" pitchFamily="49" charset="0"/>
              </a:rPr>
              <a:t>DATE</a:t>
            </a:r>
            <a:r>
              <a:rPr lang="en-US" dirty="0"/>
              <a:t>– format YYYY-MM-DD</a:t>
            </a:r>
          </a:p>
          <a:p>
            <a:pPr lvl="1"/>
            <a:r>
              <a:rPr lang="en-US" dirty="0">
                <a:solidFill>
                  <a:srgbClr val="0000FF"/>
                </a:solidFill>
                <a:latin typeface="Consolas" panose="020B0609020204030204" pitchFamily="49" charset="0"/>
              </a:rPr>
              <a:t>DATETIME</a:t>
            </a:r>
            <a:r>
              <a:rPr lang="en-US" dirty="0"/>
              <a:t> – format YYYY-MM-DD HH:MI:SS</a:t>
            </a:r>
          </a:p>
          <a:p>
            <a:pPr lvl="1"/>
            <a:r>
              <a:rPr lang="en-US" dirty="0">
                <a:solidFill>
                  <a:srgbClr val="0000FF"/>
                </a:solidFill>
                <a:latin typeface="Consolas" panose="020B0609020204030204" pitchFamily="49" charset="0"/>
              </a:rPr>
              <a:t>SMALLDATETIME</a:t>
            </a:r>
            <a:r>
              <a:rPr lang="en-US" dirty="0"/>
              <a:t> – format: YYYY-MM-DD HH:MI:SS</a:t>
            </a:r>
          </a:p>
          <a:p>
            <a:pPr lvl="1"/>
            <a:r>
              <a:rPr lang="en-US" dirty="0">
                <a:solidFill>
                  <a:srgbClr val="0000FF"/>
                </a:solidFill>
                <a:latin typeface="Consolas" panose="020B0609020204030204" pitchFamily="49" charset="0"/>
              </a:rPr>
              <a:t>TIMESTAMP</a:t>
            </a:r>
            <a:r>
              <a:rPr lang="en-US" dirty="0"/>
              <a:t> – format: a unique identifier</a:t>
            </a:r>
          </a:p>
          <a:p>
            <a:r>
              <a:rPr lang="en-US" dirty="0"/>
              <a:t>To retrieve current date time, we can use GETDATE():</a:t>
            </a:r>
          </a:p>
          <a:p>
            <a:endParaRPr lang="en-US" dirty="0"/>
          </a:p>
          <a:p>
            <a:endParaRPr lang="en-US" dirty="0"/>
          </a:p>
          <a:p>
            <a:endParaRPr lang="en-US" dirty="0"/>
          </a:p>
          <a:p>
            <a:endParaRPr lang="en-US" dirty="0"/>
          </a:p>
          <a:p>
            <a:endParaRPr lang="en-US" dirty="0"/>
          </a:p>
        </p:txBody>
      </p:sp>
      <p:sp>
        <p:nvSpPr>
          <p:cNvPr id="4" name="Rounded Rectangle 3"/>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0" name="Rectangle 9">
            <a:extLst>
              <a:ext uri="{FF2B5EF4-FFF2-40B4-BE49-F238E27FC236}">
                <a16:creationId xmlns:a16="http://schemas.microsoft.com/office/drawing/2014/main" id="{C4A6F3DF-2EB8-43CF-3795-79063F5A0067}"/>
              </a:ext>
            </a:extLst>
          </p:cNvPr>
          <p:cNvSpPr/>
          <p:nvPr/>
        </p:nvSpPr>
        <p:spPr>
          <a:xfrm>
            <a:off x="512179" y="3836632"/>
            <a:ext cx="4201334" cy="338554"/>
          </a:xfrm>
          <a:prstGeom prst="rect">
            <a:avLst/>
          </a:prstGeom>
          <a:solidFill>
            <a:schemeClr val="bg1">
              <a:lumMod val="95000"/>
            </a:schemeClr>
          </a:solidFill>
          <a:ln>
            <a:noFill/>
          </a:ln>
        </p:spPr>
        <p:txBody>
          <a:bodyPr wrap="square">
            <a:spAutoFit/>
          </a:bodyPr>
          <a:lstStyle/>
          <a:p>
            <a:r>
              <a:rPr lang="en-IN" sz="1600" dirty="0">
                <a:solidFill>
                  <a:srgbClr val="0000FF"/>
                </a:solidFill>
                <a:latin typeface="Consolas" panose="020B0609020204030204" pitchFamily="49" charset="0"/>
              </a:rPr>
              <a:t>Select</a:t>
            </a:r>
            <a:r>
              <a:rPr lang="en-IN" sz="1600" dirty="0">
                <a:solidFill>
                  <a:prstClr val="black"/>
                </a:solidFill>
                <a:latin typeface="Consolas" panose="020B0609020204030204" pitchFamily="49" charset="0"/>
              </a:rPr>
              <a:t> </a:t>
            </a:r>
            <a:r>
              <a:rPr lang="en-IN" sz="1600" dirty="0">
                <a:solidFill>
                  <a:srgbClr val="FF00FF"/>
                </a:solidFill>
                <a:latin typeface="Consolas" panose="020B0609020204030204" pitchFamily="49" charset="0"/>
              </a:rPr>
              <a:t>GETDATE</a:t>
            </a:r>
            <a:r>
              <a:rPr lang="en-IN" sz="1600" dirty="0">
                <a:solidFill>
                  <a:srgbClr val="808080"/>
                </a:solidFill>
                <a:latin typeface="Consolas" panose="020B0609020204030204" pitchFamily="49" charset="0"/>
              </a:rPr>
              <a:t>()</a:t>
            </a:r>
            <a:r>
              <a:rPr lang="en-IN" sz="1600" dirty="0">
                <a:solidFill>
                  <a:prstClr val="black"/>
                </a:solidFill>
                <a:latin typeface="Consolas" panose="020B0609020204030204" pitchFamily="49" charset="0"/>
              </a:rPr>
              <a:t> </a:t>
            </a:r>
            <a:r>
              <a:rPr lang="en-IN" sz="1600" dirty="0">
                <a:solidFill>
                  <a:srgbClr val="0000FF"/>
                </a:solidFill>
                <a:latin typeface="Consolas" panose="020B0609020204030204" pitchFamily="49" charset="0"/>
              </a:rPr>
              <a:t>AS</a:t>
            </a:r>
            <a:r>
              <a:rPr lang="en-IN" sz="1600" dirty="0">
                <a:solidFill>
                  <a:prstClr val="black"/>
                </a:solidFill>
                <a:latin typeface="Consolas" panose="020B0609020204030204" pitchFamily="49" charset="0"/>
              </a:rPr>
              <a:t> </a:t>
            </a:r>
            <a:r>
              <a:rPr lang="en-IN" sz="1600" dirty="0" err="1">
                <a:solidFill>
                  <a:prstClr val="black"/>
                </a:solidFill>
                <a:latin typeface="Consolas" panose="020B0609020204030204" pitchFamily="49" charset="0"/>
              </a:rPr>
              <a:t>CurrentDateTime</a:t>
            </a:r>
            <a:endParaRPr lang="en-IN" sz="1600" dirty="0">
              <a:solidFill>
                <a:prstClr val="black"/>
              </a:solidFill>
              <a:latin typeface="Consolas" panose="020B0609020204030204" pitchFamily="49" charset="0"/>
            </a:endParaRPr>
          </a:p>
        </p:txBody>
      </p:sp>
      <p:sp>
        <p:nvSpPr>
          <p:cNvPr id="11" name="Rectangle: Top Corners Rounded 6">
            <a:extLst>
              <a:ext uri="{FF2B5EF4-FFF2-40B4-BE49-F238E27FC236}">
                <a16:creationId xmlns:a16="http://schemas.microsoft.com/office/drawing/2014/main" id="{72A86601-7B9C-F9F6-5604-2455DAE19E61}"/>
              </a:ext>
            </a:extLst>
          </p:cNvPr>
          <p:cNvSpPr/>
          <p:nvPr/>
        </p:nvSpPr>
        <p:spPr>
          <a:xfrm>
            <a:off x="512179" y="3507448"/>
            <a:ext cx="182825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600" dirty="0">
                <a:solidFill>
                  <a:schemeClr val="bg1"/>
                </a:solidFill>
              </a:rPr>
              <a:t>Current Date &amp; Time</a:t>
            </a:r>
          </a:p>
        </p:txBody>
      </p:sp>
      <p:pic>
        <p:nvPicPr>
          <p:cNvPr id="9" name="Picture 8"/>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5094512" y="3822712"/>
            <a:ext cx="2282595" cy="612000"/>
          </a:xfrm>
          <a:prstGeom prst="rect">
            <a:avLst/>
          </a:prstGeom>
        </p:spPr>
      </p:pic>
      <p:sp>
        <p:nvSpPr>
          <p:cNvPr id="14" name="Rectangle: Top Corners Rounded 6">
            <a:extLst>
              <a:ext uri="{FF2B5EF4-FFF2-40B4-BE49-F238E27FC236}">
                <a16:creationId xmlns:a16="http://schemas.microsoft.com/office/drawing/2014/main" id="{72A86601-7B9C-F9F6-5604-2455DAE19E61}"/>
              </a:ext>
            </a:extLst>
          </p:cNvPr>
          <p:cNvSpPr/>
          <p:nvPr/>
        </p:nvSpPr>
        <p:spPr>
          <a:xfrm>
            <a:off x="5094512" y="3507448"/>
            <a:ext cx="76200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r>
              <a:rPr lang="en-US" sz="1600" dirty="0">
                <a:solidFill>
                  <a:schemeClr val="bg1"/>
                </a:solidFill>
              </a:rPr>
              <a:t>Output</a:t>
            </a:r>
          </a:p>
        </p:txBody>
      </p:sp>
    </p:spTree>
    <p:extLst>
      <p:ext uri="{BB962C8B-B14F-4D97-AF65-F5344CB8AC3E}">
        <p14:creationId xmlns:p14="http://schemas.microsoft.com/office/powerpoint/2010/main" val="168493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animBg="1"/>
      <p:bldP spid="11" grpId="0" animBg="1"/>
      <p:bldP spid="1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119A4-733F-4E7B-9F9C-2C44E3B6661B}"/>
              </a:ext>
            </a:extLst>
          </p:cNvPr>
          <p:cNvSpPr>
            <a:spLocks noGrp="1"/>
          </p:cNvSpPr>
          <p:nvPr>
            <p:ph type="title"/>
          </p:nvPr>
        </p:nvSpPr>
        <p:spPr/>
        <p:txBody>
          <a:bodyPr/>
          <a:lstStyle/>
          <a:p>
            <a:r>
              <a:rPr lang="en-US" sz="3600" dirty="0"/>
              <a:t>2. Date &amp; Time Functions (Cont..)</a:t>
            </a:r>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1985095925"/>
              </p:ext>
            </p:extLst>
          </p:nvPr>
        </p:nvGraphicFramePr>
        <p:xfrm>
          <a:off x="317151" y="1501126"/>
          <a:ext cx="11765992" cy="5074920"/>
        </p:xfrm>
        <a:graphic>
          <a:graphicData uri="http://schemas.openxmlformats.org/drawingml/2006/table">
            <a:tbl>
              <a:tblPr firstRow="1" bandRow="1">
                <a:tableStyleId>{8EC20E35-A176-4012-BC5E-935CFFF8708E}</a:tableStyleId>
              </a:tblPr>
              <a:tblGrid>
                <a:gridCol w="3253363">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gridCol w="2873829">
                  <a:extLst>
                    <a:ext uri="{9D8B030D-6E8A-4147-A177-3AD203B41FA5}">
                      <a16:colId xmlns:a16="http://schemas.microsoft.com/office/drawing/2014/main" val="20002"/>
                    </a:ext>
                  </a:extLst>
                </a:gridCol>
              </a:tblGrid>
              <a:tr h="363243">
                <a:tc>
                  <a:txBody>
                    <a:bodyPr/>
                    <a:lstStyle/>
                    <a:p>
                      <a:pPr algn="l"/>
                      <a:r>
                        <a:rPr lang="en-US" b="1" u="none" dirty="0">
                          <a:solidFill>
                            <a:schemeClr val="tx1"/>
                          </a:solidFill>
                        </a:rPr>
                        <a:t>Date Functions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Description</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Return Value</a:t>
                      </a:r>
                      <a:r>
                        <a:rPr lang="en-US" b="1" u="none" baseline="0" dirty="0">
                          <a:solidFill>
                            <a:schemeClr val="tx1"/>
                          </a:solidFill>
                        </a:rPr>
                        <a:t> Data Type</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348108">
                <a:tc>
                  <a:txBody>
                    <a:bodyPr/>
                    <a:lstStyle/>
                    <a:p>
                      <a:r>
                        <a:rPr lang="en-IN" sz="1700" dirty="0">
                          <a:solidFill>
                            <a:srgbClr val="FF00FF"/>
                          </a:solidFill>
                          <a:latin typeface="Consolas" panose="020B0609020204030204" pitchFamily="49" charset="0"/>
                        </a:rPr>
                        <a:t>DAY </a:t>
                      </a:r>
                      <a:r>
                        <a:rPr lang="en-IN" sz="1700" b="0" i="0" kern="1200" dirty="0">
                          <a:solidFill>
                            <a:schemeClr val="dk1"/>
                          </a:solidFill>
                          <a:effectLst/>
                          <a:latin typeface="+mn-lt"/>
                          <a:ea typeface="+mn-ea"/>
                          <a:cs typeface="+mn-cs"/>
                        </a:rPr>
                        <a:t>(date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day of the week for a given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700" b="0" i="0" kern="1200" dirty="0">
                          <a:solidFill>
                            <a:schemeClr val="dk1"/>
                          </a:solidFill>
                          <a:effectLst/>
                          <a:latin typeface="+mn-lt"/>
                          <a:ea typeface="+mn-ea"/>
                          <a:cs typeface="+mn-cs"/>
                        </a:rPr>
                        <a:t>Integer like 1 - 31</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48108">
                <a:tc>
                  <a:txBody>
                    <a:bodyPr/>
                    <a:lstStyle/>
                    <a:p>
                      <a:r>
                        <a:rPr lang="en-IN" sz="1700" kern="1200" dirty="0">
                          <a:solidFill>
                            <a:srgbClr val="FF00FF"/>
                          </a:solidFill>
                          <a:latin typeface="Consolas" panose="020B0609020204030204" pitchFamily="49" charset="0"/>
                          <a:ea typeface="+mn-ea"/>
                          <a:cs typeface="+mn-cs"/>
                        </a:rPr>
                        <a:t>MONTH</a:t>
                      </a:r>
                      <a:r>
                        <a:rPr lang="en-IN" sz="1700" b="0" i="0" kern="1200" dirty="0">
                          <a:solidFill>
                            <a:schemeClr val="dk1"/>
                          </a:solidFill>
                          <a:effectLst/>
                          <a:latin typeface="+mn-lt"/>
                          <a:ea typeface="+mn-ea"/>
                          <a:cs typeface="+mn-cs"/>
                        </a:rPr>
                        <a:t>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month of a given date</a:t>
                      </a:r>
                      <a:r>
                        <a:rPr lang="en-US" sz="1700" kern="1200" dirty="0"/>
                        <a:t> </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700" b="0" i="0" kern="1200" dirty="0">
                          <a:solidFill>
                            <a:schemeClr val="dk1"/>
                          </a:solidFill>
                          <a:effectLst/>
                          <a:latin typeface="+mn-lt"/>
                          <a:ea typeface="+mn-ea"/>
                          <a:cs typeface="+mn-cs"/>
                        </a:rPr>
                        <a:t>Integer like 1 - 12</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48108">
                <a:tc>
                  <a:txBody>
                    <a:bodyPr/>
                    <a:lstStyle/>
                    <a:p>
                      <a:r>
                        <a:rPr lang="en-IN" sz="1700" kern="1200" dirty="0">
                          <a:solidFill>
                            <a:srgbClr val="FF00FF"/>
                          </a:solidFill>
                          <a:latin typeface="Consolas" panose="020B0609020204030204" pitchFamily="49" charset="0"/>
                          <a:ea typeface="+mn-ea"/>
                          <a:cs typeface="+mn-cs"/>
                        </a:rPr>
                        <a:t>YEAR</a:t>
                      </a:r>
                      <a:r>
                        <a:rPr lang="en-IN" sz="1700" b="0" i="0" kern="1200" dirty="0">
                          <a:solidFill>
                            <a:schemeClr val="dk1"/>
                          </a:solidFill>
                          <a:effectLst/>
                          <a:latin typeface="+mn-lt"/>
                          <a:ea typeface="+mn-ea"/>
                          <a:cs typeface="+mn-cs"/>
                        </a:rPr>
                        <a:t>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year of a given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Integer for year like 2021</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605405">
                <a:tc>
                  <a:txBody>
                    <a:bodyPr/>
                    <a:lstStyle/>
                    <a:p>
                      <a:r>
                        <a:rPr lang="en-IN" sz="1700" kern="1200" dirty="0">
                          <a:solidFill>
                            <a:srgbClr val="FF00FF"/>
                          </a:solidFill>
                          <a:latin typeface="Consolas" panose="020B0609020204030204" pitchFamily="49" charset="0"/>
                          <a:ea typeface="+mn-ea"/>
                          <a:cs typeface="+mn-cs"/>
                        </a:rPr>
                        <a:t>DATEPART</a:t>
                      </a:r>
                      <a:r>
                        <a:rPr lang="en-IN" sz="1700" b="0" i="0" kern="1200" dirty="0">
                          <a:solidFill>
                            <a:schemeClr val="dk1"/>
                          </a:solidFill>
                          <a:effectLst/>
                          <a:latin typeface="+mn-lt"/>
                          <a:ea typeface="+mn-ea"/>
                          <a:cs typeface="+mn-cs"/>
                        </a:rPr>
                        <a:t> (date part,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date part specified in </a:t>
                      </a:r>
                      <a:r>
                        <a:rPr lang="en-US" sz="1700" b="0" i="0" kern="1200" dirty="0" err="1">
                          <a:solidFill>
                            <a:schemeClr val="dk1"/>
                          </a:solidFill>
                          <a:effectLst/>
                          <a:latin typeface="+mn-lt"/>
                          <a:ea typeface="+mn-ea"/>
                          <a:cs typeface="+mn-cs"/>
                        </a:rPr>
                        <a:t>int</a:t>
                      </a:r>
                      <a:r>
                        <a:rPr lang="en-US" sz="1700" b="0" i="0" kern="1200" dirty="0">
                          <a:solidFill>
                            <a:schemeClr val="dk1"/>
                          </a:solidFill>
                          <a:effectLst/>
                          <a:latin typeface="+mn-lt"/>
                          <a:ea typeface="+mn-ea"/>
                          <a:cs typeface="+mn-cs"/>
                        </a:rPr>
                        <a:t> format</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Integer like 1 – 12 for month, 1 – 31 for day, or year like 2021</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605405">
                <a:tc>
                  <a:txBody>
                    <a:bodyPr/>
                    <a:lstStyle/>
                    <a:p>
                      <a:r>
                        <a:rPr lang="en-IN" sz="1700" kern="1200" dirty="0">
                          <a:solidFill>
                            <a:srgbClr val="FF00FF"/>
                          </a:solidFill>
                          <a:latin typeface="Consolas" panose="020B0609020204030204" pitchFamily="49" charset="0"/>
                          <a:ea typeface="+mn-ea"/>
                          <a:cs typeface="+mn-cs"/>
                        </a:rPr>
                        <a:t>DATENAME</a:t>
                      </a:r>
                      <a:r>
                        <a:rPr lang="en-IN" sz="1700" b="0" i="0" kern="1200" dirty="0">
                          <a:solidFill>
                            <a:schemeClr val="dk1"/>
                          </a:solidFill>
                          <a:effectLst/>
                          <a:latin typeface="+mn-lt"/>
                          <a:ea typeface="+mn-ea"/>
                          <a:cs typeface="+mn-cs"/>
                        </a:rPr>
                        <a:t> (date part,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date part specified in character format</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Character like April, May, ‘1’, ‘2’, ‘31’, ‘2020’, ‘2021’</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605405">
                <a:tc>
                  <a:txBody>
                    <a:bodyPr/>
                    <a:lstStyle/>
                    <a:p>
                      <a:r>
                        <a:rPr lang="en-US" sz="1700" kern="1200" dirty="0">
                          <a:solidFill>
                            <a:srgbClr val="FF00FF"/>
                          </a:solidFill>
                          <a:latin typeface="Consolas" panose="020B0609020204030204" pitchFamily="49" charset="0"/>
                          <a:ea typeface="+mn-ea"/>
                          <a:cs typeface="+mn-cs"/>
                        </a:rPr>
                        <a:t>EOMONTH</a:t>
                      </a:r>
                      <a:r>
                        <a:rPr lang="en-US" sz="1700" b="0" i="0" kern="1200" dirty="0">
                          <a:solidFill>
                            <a:schemeClr val="dk1"/>
                          </a:solidFill>
                          <a:effectLst/>
                          <a:latin typeface="+mn-lt"/>
                          <a:ea typeface="+mn-ea"/>
                          <a:cs typeface="+mn-cs"/>
                        </a:rPr>
                        <a:t> (date [,months to add)</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the last do of the month with an optional parameter to add months (+ or -).</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dirty="0"/>
                        <a:t>Returns</a:t>
                      </a:r>
                      <a:r>
                        <a:rPr lang="en-US" sz="1700" baseline="0" dirty="0"/>
                        <a:t> end date of specified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605405">
                <a:tc>
                  <a:txBody>
                    <a:bodyPr/>
                    <a:lstStyle/>
                    <a:p>
                      <a:r>
                        <a:rPr lang="en-US" sz="1700" kern="1200" dirty="0">
                          <a:solidFill>
                            <a:srgbClr val="FF00FF"/>
                          </a:solidFill>
                          <a:latin typeface="Consolas" panose="020B0609020204030204" pitchFamily="49" charset="0"/>
                          <a:ea typeface="+mn-ea"/>
                          <a:cs typeface="+mn-cs"/>
                        </a:rPr>
                        <a:t>DATEADD</a:t>
                      </a:r>
                      <a:r>
                        <a:rPr lang="en-US" sz="1700" b="0" i="0" kern="1200" dirty="0">
                          <a:solidFill>
                            <a:schemeClr val="dk1"/>
                          </a:solidFill>
                          <a:effectLst/>
                          <a:latin typeface="+mn-lt"/>
                          <a:ea typeface="+mn-ea"/>
                          <a:cs typeface="+mn-cs"/>
                        </a:rPr>
                        <a:t> (date part, units, date or 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700" b="0" i="0" kern="1200" dirty="0">
                          <a:solidFill>
                            <a:schemeClr val="dk1"/>
                          </a:solidFill>
                          <a:effectLst/>
                          <a:latin typeface="+mn-lt"/>
                          <a:ea typeface="+mn-ea"/>
                          <a:cs typeface="+mn-cs"/>
                        </a:rPr>
                        <a:t>Return date math results</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sz="1700" b="0" i="0" kern="1200" dirty="0">
                          <a:solidFill>
                            <a:schemeClr val="dk1"/>
                          </a:solidFill>
                          <a:effectLst/>
                          <a:latin typeface="+mn-lt"/>
                          <a:ea typeface="+mn-ea"/>
                          <a:cs typeface="+mn-cs"/>
                        </a:rPr>
                        <a:t>datetime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605405">
                <a:tc>
                  <a:txBody>
                    <a:bodyPr/>
                    <a:lstStyle/>
                    <a:p>
                      <a:r>
                        <a:rPr lang="en-US" sz="1700" kern="1200" dirty="0">
                          <a:solidFill>
                            <a:srgbClr val="FF00FF"/>
                          </a:solidFill>
                          <a:latin typeface="Consolas" panose="020B0609020204030204" pitchFamily="49" charset="0"/>
                          <a:ea typeface="+mn-ea"/>
                          <a:cs typeface="+mn-cs"/>
                        </a:rPr>
                        <a:t>DATEDIFF</a:t>
                      </a:r>
                      <a:r>
                        <a:rPr lang="en-US" sz="1700" b="0" i="0" kern="1200" dirty="0">
                          <a:solidFill>
                            <a:schemeClr val="dk1"/>
                          </a:solidFill>
                          <a:effectLst/>
                          <a:latin typeface="+mn-lt"/>
                          <a:ea typeface="+mn-ea"/>
                          <a:cs typeface="+mn-cs"/>
                        </a:rPr>
                        <a:t> (date part, start date, end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Give the difference between 2 dates in units specified by date part</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Integer of date part units</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605405">
                <a:tc>
                  <a:txBody>
                    <a:bodyPr/>
                    <a:lstStyle/>
                    <a:p>
                      <a:r>
                        <a:rPr lang="en-IN" sz="1700" kern="1200" dirty="0">
                          <a:solidFill>
                            <a:srgbClr val="FF00FF"/>
                          </a:solidFill>
                          <a:latin typeface="Consolas" panose="020B0609020204030204" pitchFamily="49" charset="0"/>
                          <a:ea typeface="+mn-ea"/>
                          <a:cs typeface="+mn-cs"/>
                        </a:rPr>
                        <a:t>ISDATE</a:t>
                      </a:r>
                      <a:r>
                        <a:rPr lang="en-IN" sz="1700" b="0" i="0" kern="1200" dirty="0">
                          <a:solidFill>
                            <a:schemeClr val="dk1"/>
                          </a:solidFill>
                          <a:effectLst/>
                          <a:latin typeface="+mn-lt"/>
                          <a:ea typeface="+mn-ea"/>
                          <a:cs typeface="+mn-cs"/>
                        </a:rPr>
                        <a:t> (potential date string)</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Use to validate a date string</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700" b="0" i="0" kern="1200" dirty="0">
                          <a:solidFill>
                            <a:schemeClr val="dk1"/>
                          </a:solidFill>
                          <a:effectLst/>
                          <a:latin typeface="+mn-lt"/>
                          <a:ea typeface="+mn-ea"/>
                          <a:cs typeface="+mn-cs"/>
                        </a:rPr>
                        <a:t>Returns 1 if the string is a valid date or 0 if not a valid date.</a:t>
                      </a:r>
                      <a:endParaRPr lang="en-US" sz="1700"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3815524370"/>
              </p:ext>
            </p:extLst>
          </p:nvPr>
        </p:nvGraphicFramePr>
        <p:xfrm>
          <a:off x="317151" y="1086349"/>
          <a:ext cx="3264249" cy="396240"/>
        </p:xfrm>
        <a:graphic>
          <a:graphicData uri="http://schemas.openxmlformats.org/drawingml/2006/table">
            <a:tbl>
              <a:tblPr firstRow="1" bandRow="1">
                <a:tableStyleId>{8EC20E35-A176-4012-BC5E-935CFFF8708E}</a:tableStyleId>
              </a:tblPr>
              <a:tblGrid>
                <a:gridCol w="3264249">
                  <a:extLst>
                    <a:ext uri="{9D8B030D-6E8A-4147-A177-3AD203B41FA5}">
                      <a16:colId xmlns:a16="http://schemas.microsoft.com/office/drawing/2014/main" val="20000"/>
                    </a:ext>
                  </a:extLst>
                </a:gridCol>
              </a:tblGrid>
              <a:tr h="285488">
                <a:tc>
                  <a:txBody>
                    <a:bodyPr/>
                    <a:lstStyle/>
                    <a:p>
                      <a:pPr algn="l"/>
                      <a:r>
                        <a:rPr lang="en-US" sz="2000" b="1" dirty="0">
                          <a:solidFill>
                            <a:schemeClr val="tx1"/>
                          </a:solidFill>
                        </a:rPr>
                        <a:t>List of SQL DATE Functions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6" name="Rounded Rectangle 5"/>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Tree>
    <p:extLst>
      <p:ext uri="{BB962C8B-B14F-4D97-AF65-F5344CB8AC3E}">
        <p14:creationId xmlns:p14="http://schemas.microsoft.com/office/powerpoint/2010/main" val="138089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DAY() </a:t>
            </a:r>
            <a:r>
              <a:rPr lang="en-US" sz="3200" dirty="0"/>
              <a:t>(Cont..)</a:t>
            </a:r>
            <a:endParaRPr lang="en-US" dirty="0"/>
          </a:p>
        </p:txBody>
      </p:sp>
      <p:sp>
        <p:nvSpPr>
          <p:cNvPr id="5" name="Rectangle 4">
            <a:extLst>
              <a:ext uri="{FF2B5EF4-FFF2-40B4-BE49-F238E27FC236}">
                <a16:creationId xmlns:a16="http://schemas.microsoft.com/office/drawing/2014/main" id="{C4A6F3DF-2EB8-43CF-3795-79063F5A0067}"/>
              </a:ext>
            </a:extLst>
          </p:cNvPr>
          <p:cNvSpPr/>
          <p:nvPr/>
        </p:nvSpPr>
        <p:spPr>
          <a:xfrm>
            <a:off x="224485" y="4558975"/>
            <a:ext cx="6345820" cy="738664"/>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224485" y="4229791"/>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- 3</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677108"/>
          </a:xfrm>
          <a:prstGeom prst="rect">
            <a:avLst/>
          </a:prstGeom>
        </p:spPr>
        <p:txBody>
          <a:bodyPr wrap="square">
            <a:spAutoFit/>
          </a:bodyPr>
          <a:lstStyle/>
          <a:p>
            <a:r>
              <a:rPr lang="en-IN" sz="2000" dirty="0">
                <a:solidFill>
                  <a:srgbClr val="FF00FF"/>
                </a:solidFill>
                <a:latin typeface="Consolas" panose="020B0609020204030204" pitchFamily="49" charset="0"/>
              </a:rPr>
              <a:t>DAY</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The date function DAY </a:t>
            </a:r>
            <a:r>
              <a:rPr lang="en-US" b="1" dirty="0"/>
              <a:t>accepts a date, datetime, or valid date string </a:t>
            </a:r>
            <a:r>
              <a:rPr lang="en-US" dirty="0"/>
              <a:t>and returns the </a:t>
            </a:r>
            <a:r>
              <a:rPr lang="en-US" b="1" dirty="0">
                <a:solidFill>
                  <a:schemeClr val="tx2"/>
                </a:solidFill>
              </a:rPr>
              <a:t>Day part as an </a:t>
            </a:r>
          </a:p>
          <a:p>
            <a:pPr lvl="2"/>
            <a:r>
              <a:rPr lang="en-US" b="1" dirty="0">
                <a:solidFill>
                  <a:schemeClr val="tx2"/>
                </a:solidFill>
              </a:rPr>
              <a:t>    integer value</a:t>
            </a:r>
            <a:r>
              <a:rPr lang="en-US" dirty="0"/>
              <a:t>.</a:t>
            </a:r>
            <a:r>
              <a:rPr lang="en-IN" dirty="0">
                <a:solidFill>
                  <a:srgbClr val="808080"/>
                </a:solidFill>
                <a:latin typeface="Consolas" panose="020B0609020204030204" pitchFamily="49" charset="0"/>
              </a:rPr>
              <a:t> </a:t>
            </a:r>
          </a:p>
        </p:txBody>
      </p:sp>
      <p:sp>
        <p:nvSpPr>
          <p:cNvPr id="14" name="Rectangle: Top Corners Rounded 6">
            <a:extLst>
              <a:ext uri="{FF2B5EF4-FFF2-40B4-BE49-F238E27FC236}">
                <a16:creationId xmlns:a16="http://schemas.microsoft.com/office/drawing/2014/main" id="{72A86601-7B9C-F9F6-5604-2455DAE19E61}"/>
              </a:ext>
            </a:extLst>
          </p:cNvPr>
          <p:cNvSpPr/>
          <p:nvPr/>
        </p:nvSpPr>
        <p:spPr>
          <a:xfrm>
            <a:off x="7104257" y="4261165"/>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15" name="Picture 1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104257" y="4590349"/>
            <a:ext cx="3550316" cy="611610"/>
          </a:xfrm>
          <a:prstGeom prst="rect">
            <a:avLst/>
          </a:prstGeom>
        </p:spPr>
      </p:pic>
      <p:sp>
        <p:nvSpPr>
          <p:cNvPr id="17" name="Rectangle 16">
            <a:extLst>
              <a:ext uri="{FF2B5EF4-FFF2-40B4-BE49-F238E27FC236}">
                <a16:creationId xmlns:a16="http://schemas.microsoft.com/office/drawing/2014/main" id="{C4A6F3DF-2EB8-43CF-3795-79063F5A0067}"/>
              </a:ext>
            </a:extLst>
          </p:cNvPr>
          <p:cNvSpPr/>
          <p:nvPr/>
        </p:nvSpPr>
        <p:spPr>
          <a:xfrm>
            <a:off x="224485" y="2006529"/>
            <a:ext cx="6345820" cy="307777"/>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224485" y="1677345"/>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- 1</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104257" y="1677345"/>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1" name="Rectangle 20">
            <a:extLst>
              <a:ext uri="{FF2B5EF4-FFF2-40B4-BE49-F238E27FC236}">
                <a16:creationId xmlns:a16="http://schemas.microsoft.com/office/drawing/2014/main" id="{C4A6F3DF-2EB8-43CF-3795-79063F5A0067}"/>
              </a:ext>
            </a:extLst>
          </p:cNvPr>
          <p:cNvSpPr/>
          <p:nvPr/>
        </p:nvSpPr>
        <p:spPr>
          <a:xfrm>
            <a:off x="224485" y="3205053"/>
            <a:ext cx="6345820" cy="523220"/>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[Day]</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7104257" y="2907243"/>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25" name="Picture 2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04257" y="3257233"/>
            <a:ext cx="3151803" cy="612000"/>
          </a:xfrm>
          <a:prstGeom prst="rect">
            <a:avLst/>
          </a:prstGeom>
        </p:spPr>
      </p:pic>
      <p:pic>
        <p:nvPicPr>
          <p:cNvPr id="26" name="Picture 2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04257" y="2037903"/>
            <a:ext cx="2520856" cy="612000"/>
          </a:xfrm>
          <a:prstGeom prst="rect">
            <a:avLst/>
          </a:prstGeom>
        </p:spPr>
      </p:pic>
      <p:sp>
        <p:nvSpPr>
          <p:cNvPr id="27" name="Rectangle: Top Corners Rounded 6">
            <a:extLst>
              <a:ext uri="{FF2B5EF4-FFF2-40B4-BE49-F238E27FC236}">
                <a16:creationId xmlns:a16="http://schemas.microsoft.com/office/drawing/2014/main" id="{72A86601-7B9C-F9F6-5604-2455DAE19E61}"/>
              </a:ext>
            </a:extLst>
          </p:cNvPr>
          <p:cNvSpPr/>
          <p:nvPr/>
        </p:nvSpPr>
        <p:spPr>
          <a:xfrm>
            <a:off x="224485" y="2873107"/>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- 2</a:t>
            </a:r>
          </a:p>
        </p:txBody>
      </p:sp>
    </p:spTree>
    <p:extLst>
      <p:ext uri="{BB962C8B-B14F-4D97-AF65-F5344CB8AC3E}">
        <p14:creationId xmlns:p14="http://schemas.microsoft.com/office/powerpoint/2010/main" val="273674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p:bldP spid="14" grpId="0" animBg="1"/>
      <p:bldP spid="17" grpId="0" animBg="1"/>
      <p:bldP spid="18" grpId="0" animBg="1"/>
      <p:bldP spid="19" grpId="0" animBg="1"/>
      <p:bldP spid="21" grpId="0" animBg="1"/>
      <p:bldP spid="23" grpId="0" animBg="1"/>
      <p:bldP spid="2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MONTH () </a:t>
            </a:r>
            <a:r>
              <a:rPr lang="en-US" sz="3200" dirty="0"/>
              <a:t>(Cont..)</a:t>
            </a:r>
            <a:endParaRPr lang="en-US" dirty="0"/>
          </a:p>
        </p:txBody>
      </p:sp>
      <p:sp>
        <p:nvSpPr>
          <p:cNvPr id="5" name="Rectangle 4">
            <a:extLst>
              <a:ext uri="{FF2B5EF4-FFF2-40B4-BE49-F238E27FC236}">
                <a16:creationId xmlns:a16="http://schemas.microsoft.com/office/drawing/2014/main" id="{C4A6F3DF-2EB8-43CF-3795-79063F5A0067}"/>
              </a:ext>
            </a:extLst>
          </p:cNvPr>
          <p:cNvSpPr/>
          <p:nvPr/>
        </p:nvSpPr>
        <p:spPr>
          <a:xfrm>
            <a:off x="198460" y="4575022"/>
            <a:ext cx="6527765" cy="738664"/>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98461" y="4245838"/>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- 3</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677108"/>
          </a:xfrm>
          <a:prstGeom prst="rect">
            <a:avLst/>
          </a:prstGeom>
        </p:spPr>
        <p:txBody>
          <a:bodyPr wrap="square">
            <a:spAutoFit/>
          </a:bodyPr>
          <a:lstStyle/>
          <a:p>
            <a:r>
              <a:rPr lang="en-IN" sz="2000" dirty="0">
                <a:solidFill>
                  <a:srgbClr val="FF00FF"/>
                </a:solidFill>
                <a:latin typeface="Consolas" panose="020B0609020204030204" pitchFamily="49" charset="0"/>
              </a:rPr>
              <a:t>MONTH</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The date function MONTH </a:t>
            </a:r>
            <a:r>
              <a:rPr lang="en-US" b="1" dirty="0"/>
              <a:t>accepts a date, datetime, or valid date string </a:t>
            </a:r>
            <a:r>
              <a:rPr lang="en-US" dirty="0"/>
              <a:t>and returns the </a:t>
            </a:r>
            <a:r>
              <a:rPr lang="en-US" b="1" dirty="0">
                <a:solidFill>
                  <a:schemeClr val="tx2"/>
                </a:solidFill>
              </a:rPr>
              <a:t>Month 		         part as an integer value</a:t>
            </a:r>
            <a:r>
              <a:rPr lang="en-US" dirty="0"/>
              <a:t>.</a:t>
            </a:r>
            <a:endParaRPr lang="en-IN" dirty="0">
              <a:solidFill>
                <a:srgbClr val="808080"/>
              </a:solidFill>
              <a:latin typeface="Consolas" panose="020B0609020204030204" pitchFamily="49" charset="0"/>
            </a:endParaRPr>
          </a:p>
        </p:txBody>
      </p:sp>
      <p:sp>
        <p:nvSpPr>
          <p:cNvPr id="14" name="Rectangle: Top Corners Rounded 6">
            <a:extLst>
              <a:ext uri="{FF2B5EF4-FFF2-40B4-BE49-F238E27FC236}">
                <a16:creationId xmlns:a16="http://schemas.microsoft.com/office/drawing/2014/main" id="{72A86601-7B9C-F9F6-5604-2455DAE19E61}"/>
              </a:ext>
            </a:extLst>
          </p:cNvPr>
          <p:cNvSpPr/>
          <p:nvPr/>
        </p:nvSpPr>
        <p:spPr>
          <a:xfrm>
            <a:off x="7078233" y="4277212"/>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17" name="Rectangle 16">
            <a:extLst>
              <a:ext uri="{FF2B5EF4-FFF2-40B4-BE49-F238E27FC236}">
                <a16:creationId xmlns:a16="http://schemas.microsoft.com/office/drawing/2014/main" id="{C4A6F3DF-2EB8-43CF-3795-79063F5A0067}"/>
              </a:ext>
            </a:extLst>
          </p:cNvPr>
          <p:cNvSpPr/>
          <p:nvPr/>
        </p:nvSpPr>
        <p:spPr>
          <a:xfrm>
            <a:off x="198460" y="2022576"/>
            <a:ext cx="6527767" cy="307777"/>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198461" y="1693392"/>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- 1</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078233" y="1693392"/>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1" name="Rectangle 20">
            <a:extLst>
              <a:ext uri="{FF2B5EF4-FFF2-40B4-BE49-F238E27FC236}">
                <a16:creationId xmlns:a16="http://schemas.microsoft.com/office/drawing/2014/main" id="{C4A6F3DF-2EB8-43CF-3795-79063F5A0067}"/>
              </a:ext>
            </a:extLst>
          </p:cNvPr>
          <p:cNvSpPr/>
          <p:nvPr/>
        </p:nvSpPr>
        <p:spPr>
          <a:xfrm>
            <a:off x="198461" y="3221100"/>
            <a:ext cx="6527766" cy="523220"/>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[Month]</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7078233" y="2889154"/>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7" name="Rectangle: Top Corners Rounded 6">
            <a:extLst>
              <a:ext uri="{FF2B5EF4-FFF2-40B4-BE49-F238E27FC236}">
                <a16:creationId xmlns:a16="http://schemas.microsoft.com/office/drawing/2014/main" id="{72A86601-7B9C-F9F6-5604-2455DAE19E61}"/>
              </a:ext>
            </a:extLst>
          </p:cNvPr>
          <p:cNvSpPr/>
          <p:nvPr/>
        </p:nvSpPr>
        <p:spPr>
          <a:xfrm>
            <a:off x="198461" y="2889154"/>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- 2</a:t>
            </a:r>
          </a:p>
        </p:txBody>
      </p:sp>
      <p:pic>
        <p:nvPicPr>
          <p:cNvPr id="4" name="Picture 3">
            <a:extLst>
              <a:ext uri="{FF2B5EF4-FFF2-40B4-BE49-F238E27FC236}">
                <a16:creationId xmlns:a16="http://schemas.microsoft.com/office/drawing/2014/main" id="{4FF37C29-4F71-3147-8D41-F217E6D0A79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078233" y="2022381"/>
            <a:ext cx="3046980" cy="612000"/>
          </a:xfrm>
          <a:prstGeom prst="rect">
            <a:avLst/>
          </a:prstGeom>
        </p:spPr>
      </p:pic>
      <p:pic>
        <p:nvPicPr>
          <p:cNvPr id="8" name="Picture 7">
            <a:extLst>
              <a:ext uri="{FF2B5EF4-FFF2-40B4-BE49-F238E27FC236}">
                <a16:creationId xmlns:a16="http://schemas.microsoft.com/office/drawing/2014/main" id="{31BF6C00-EB79-6B1F-6575-CEA10FF3355E}"/>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0000"/>
                    </a14:imgEffect>
                  </a14:imgLayer>
                </a14:imgProps>
              </a:ext>
              <a:ext uri="{28A0092B-C50C-407E-A947-70E740481C1C}">
                <a14:useLocalDpi xmlns:a14="http://schemas.microsoft.com/office/drawing/2010/main" val="0"/>
              </a:ext>
            </a:extLst>
          </a:blip>
          <a:stretch>
            <a:fillRect/>
          </a:stretch>
        </p:blipFill>
        <p:spPr>
          <a:xfrm>
            <a:off x="7078233" y="3213132"/>
            <a:ext cx="3671997" cy="612000"/>
          </a:xfrm>
          <a:prstGeom prst="rect">
            <a:avLst/>
          </a:prstGeom>
        </p:spPr>
      </p:pic>
      <p:pic>
        <p:nvPicPr>
          <p:cNvPr id="10" name="Picture 9">
            <a:extLst>
              <a:ext uri="{FF2B5EF4-FFF2-40B4-BE49-F238E27FC236}">
                <a16:creationId xmlns:a16="http://schemas.microsoft.com/office/drawing/2014/main" id="{F6A60A8E-584C-918B-10FB-8C7EC22F5409}"/>
              </a:ext>
            </a:extLst>
          </p:cNvPr>
          <p:cNvPicPr>
            <a:picLocks noChangeAspect="1"/>
          </p:cNvPicPr>
          <p:nvPr/>
        </p:nvPicPr>
        <p:blipFill>
          <a:blip r:embed="rId6">
            <a:extLst>
              <a:ext uri="{BEBA8EAE-BF5A-486C-A8C5-ECC9F3942E4B}">
                <a14:imgProps xmlns:a14="http://schemas.microsoft.com/office/drawing/2010/main">
                  <a14:imgLayer r:embed="rId7">
                    <a14:imgEffect>
                      <a14:sharpenSoften amount="50000"/>
                    </a14:imgEffect>
                  </a14:imgLayer>
                </a14:imgProps>
              </a:ext>
              <a:ext uri="{28A0092B-C50C-407E-A947-70E740481C1C}">
                <a14:useLocalDpi xmlns:a14="http://schemas.microsoft.com/office/drawing/2010/main" val="0"/>
              </a:ext>
            </a:extLst>
          </a:blip>
          <a:stretch>
            <a:fillRect/>
          </a:stretch>
        </p:blipFill>
        <p:spPr>
          <a:xfrm>
            <a:off x="7078233" y="4601424"/>
            <a:ext cx="4787195" cy="612000"/>
          </a:xfrm>
          <a:prstGeom prst="rect">
            <a:avLst/>
          </a:prstGeom>
        </p:spPr>
      </p:pic>
    </p:spTree>
    <p:extLst>
      <p:ext uri="{BB962C8B-B14F-4D97-AF65-F5344CB8AC3E}">
        <p14:creationId xmlns:p14="http://schemas.microsoft.com/office/powerpoint/2010/main" val="1749832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p:bldP spid="14" grpId="0" animBg="1"/>
      <p:bldP spid="17" grpId="0" animBg="1"/>
      <p:bldP spid="18" grpId="0" animBg="1"/>
      <p:bldP spid="19" grpId="0" animBg="1"/>
      <p:bldP spid="21" grpId="0" animBg="1"/>
      <p:bldP spid="23" grpId="0" animBg="1"/>
      <p:bldP spid="27"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YEAR () </a:t>
            </a:r>
            <a:r>
              <a:rPr lang="en-US" sz="3200" dirty="0"/>
              <a:t>(Cont..)</a:t>
            </a:r>
            <a:endParaRPr lang="en-US" dirty="0"/>
          </a:p>
        </p:txBody>
      </p:sp>
      <p:sp>
        <p:nvSpPr>
          <p:cNvPr id="5" name="Rectangle 4">
            <a:extLst>
              <a:ext uri="{FF2B5EF4-FFF2-40B4-BE49-F238E27FC236}">
                <a16:creationId xmlns:a16="http://schemas.microsoft.com/office/drawing/2014/main" id="{C4A6F3DF-2EB8-43CF-3795-79063F5A0067}"/>
              </a:ext>
            </a:extLst>
          </p:cNvPr>
          <p:cNvSpPr/>
          <p:nvPr/>
        </p:nvSpPr>
        <p:spPr>
          <a:xfrm>
            <a:off x="198460" y="4575022"/>
            <a:ext cx="6527765" cy="738664"/>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 </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98461" y="4245838"/>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- 3</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677108"/>
          </a:xfrm>
          <a:prstGeom prst="rect">
            <a:avLst/>
          </a:prstGeom>
        </p:spPr>
        <p:txBody>
          <a:bodyPr wrap="square">
            <a:spAutoFit/>
          </a:bodyPr>
          <a:lstStyle/>
          <a:p>
            <a:r>
              <a:rPr lang="en-IN" sz="2000" dirty="0">
                <a:solidFill>
                  <a:srgbClr val="FF00FF"/>
                </a:solidFill>
                <a:latin typeface="Consolas" panose="020B0609020204030204" pitchFamily="49" charset="0"/>
              </a:rPr>
              <a:t>YEAR</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The date function YEAR </a:t>
            </a:r>
            <a:r>
              <a:rPr lang="en-US" b="1" dirty="0"/>
              <a:t>accepts a date, datetime, or valid date string </a:t>
            </a:r>
            <a:r>
              <a:rPr lang="en-US" dirty="0"/>
              <a:t>and returns the </a:t>
            </a:r>
            <a:r>
              <a:rPr lang="en-US" b="1" dirty="0">
                <a:solidFill>
                  <a:schemeClr val="tx2"/>
                </a:solidFill>
              </a:rPr>
              <a:t>Year part as    	      an integer value</a:t>
            </a:r>
            <a:r>
              <a:rPr lang="en-US" dirty="0"/>
              <a:t>.</a:t>
            </a:r>
            <a:endParaRPr lang="en-IN" dirty="0">
              <a:solidFill>
                <a:srgbClr val="808080"/>
              </a:solidFill>
              <a:latin typeface="Consolas" panose="020B0609020204030204" pitchFamily="49" charset="0"/>
            </a:endParaRPr>
          </a:p>
        </p:txBody>
      </p:sp>
      <p:sp>
        <p:nvSpPr>
          <p:cNvPr id="14" name="Rectangle: Top Corners Rounded 6">
            <a:extLst>
              <a:ext uri="{FF2B5EF4-FFF2-40B4-BE49-F238E27FC236}">
                <a16:creationId xmlns:a16="http://schemas.microsoft.com/office/drawing/2014/main" id="{72A86601-7B9C-F9F6-5604-2455DAE19E61}"/>
              </a:ext>
            </a:extLst>
          </p:cNvPr>
          <p:cNvSpPr/>
          <p:nvPr/>
        </p:nvSpPr>
        <p:spPr>
          <a:xfrm>
            <a:off x="7078233" y="4277212"/>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17" name="Rectangle 16">
            <a:extLst>
              <a:ext uri="{FF2B5EF4-FFF2-40B4-BE49-F238E27FC236}">
                <a16:creationId xmlns:a16="http://schemas.microsoft.com/office/drawing/2014/main" id="{C4A6F3DF-2EB8-43CF-3795-79063F5A0067}"/>
              </a:ext>
            </a:extLst>
          </p:cNvPr>
          <p:cNvSpPr/>
          <p:nvPr/>
        </p:nvSpPr>
        <p:spPr>
          <a:xfrm>
            <a:off x="198460" y="2022576"/>
            <a:ext cx="6527767" cy="307777"/>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198461" y="1693392"/>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- 1</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078233" y="1693392"/>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1" name="Rectangle 20">
            <a:extLst>
              <a:ext uri="{FF2B5EF4-FFF2-40B4-BE49-F238E27FC236}">
                <a16:creationId xmlns:a16="http://schemas.microsoft.com/office/drawing/2014/main" id="{C4A6F3DF-2EB8-43CF-3795-79063F5A0067}"/>
              </a:ext>
            </a:extLst>
          </p:cNvPr>
          <p:cNvSpPr/>
          <p:nvPr/>
        </p:nvSpPr>
        <p:spPr>
          <a:xfrm>
            <a:off x="198461" y="3221100"/>
            <a:ext cx="6527766" cy="523220"/>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'20220101'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'2022-07-14 15:46:19.277'</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[Year]</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7078233" y="2889154"/>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7" name="Rectangle: Top Corners Rounded 6">
            <a:extLst>
              <a:ext uri="{FF2B5EF4-FFF2-40B4-BE49-F238E27FC236}">
                <a16:creationId xmlns:a16="http://schemas.microsoft.com/office/drawing/2014/main" id="{72A86601-7B9C-F9F6-5604-2455DAE19E61}"/>
              </a:ext>
            </a:extLst>
          </p:cNvPr>
          <p:cNvSpPr/>
          <p:nvPr/>
        </p:nvSpPr>
        <p:spPr>
          <a:xfrm>
            <a:off x="198461" y="2889154"/>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- 2</a:t>
            </a:r>
          </a:p>
        </p:txBody>
      </p:sp>
      <p:pic>
        <p:nvPicPr>
          <p:cNvPr id="6" name="Picture 5">
            <a:extLst>
              <a:ext uri="{FF2B5EF4-FFF2-40B4-BE49-F238E27FC236}">
                <a16:creationId xmlns:a16="http://schemas.microsoft.com/office/drawing/2014/main" id="{44B127CF-A2B4-C301-5C23-6FA1650592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233" y="2018268"/>
            <a:ext cx="3099917" cy="612000"/>
          </a:xfrm>
          <a:prstGeom prst="rect">
            <a:avLst/>
          </a:prstGeom>
        </p:spPr>
      </p:pic>
      <p:pic>
        <p:nvPicPr>
          <p:cNvPr id="15" name="Picture 14">
            <a:extLst>
              <a:ext uri="{FF2B5EF4-FFF2-40B4-BE49-F238E27FC236}">
                <a16:creationId xmlns:a16="http://schemas.microsoft.com/office/drawing/2014/main" id="{9E8B019E-3F26-E8ED-16FD-24166CF9D4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8232" y="3220399"/>
            <a:ext cx="3645958" cy="612000"/>
          </a:xfrm>
          <a:prstGeom prst="rect">
            <a:avLst/>
          </a:prstGeom>
        </p:spPr>
      </p:pic>
      <p:pic>
        <p:nvPicPr>
          <p:cNvPr id="20" name="Picture 19">
            <a:extLst>
              <a:ext uri="{FF2B5EF4-FFF2-40B4-BE49-F238E27FC236}">
                <a16:creationId xmlns:a16="http://schemas.microsoft.com/office/drawing/2014/main" id="{195C1E1A-4118-D8D2-4424-2FD7E5ADD5C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78232" y="4597447"/>
            <a:ext cx="4270980" cy="612000"/>
          </a:xfrm>
          <a:prstGeom prst="rect">
            <a:avLst/>
          </a:prstGeom>
        </p:spPr>
      </p:pic>
    </p:spTree>
    <p:extLst>
      <p:ext uri="{BB962C8B-B14F-4D97-AF65-F5344CB8AC3E}">
        <p14:creationId xmlns:p14="http://schemas.microsoft.com/office/powerpoint/2010/main" val="813926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13" grpId="0"/>
      <p:bldP spid="14" grpId="0" animBg="1"/>
      <p:bldP spid="17" grpId="0" animBg="1"/>
      <p:bldP spid="18" grpId="0" animBg="1"/>
      <p:bldP spid="19" grpId="0" animBg="1"/>
      <p:bldP spid="21" grpId="0" animBg="1"/>
      <p:bldP spid="23" grpId="0" animBg="1"/>
      <p:bldP spid="27"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DATEPART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400110"/>
          </a:xfrm>
          <a:prstGeom prst="rect">
            <a:avLst/>
          </a:prstGeom>
        </p:spPr>
        <p:txBody>
          <a:bodyPr wrap="square">
            <a:spAutoFit/>
          </a:bodyPr>
          <a:lstStyle/>
          <a:p>
            <a:r>
              <a:rPr lang="en-IN" sz="2000" dirty="0">
                <a:solidFill>
                  <a:srgbClr val="FF00FF"/>
                </a:solidFill>
                <a:latin typeface="Consolas" panose="020B0609020204030204" pitchFamily="49" charset="0"/>
              </a:rPr>
              <a:t>DATEPART</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It returns an integer corresponding to the datepart specified in DATEPART function.</a:t>
            </a:r>
            <a:endParaRPr lang="en-IN" dirty="0">
              <a:solidFill>
                <a:srgbClr val="808080"/>
              </a:solidFill>
              <a:latin typeface="Consolas" panose="020B0609020204030204" pitchFamily="49" charset="0"/>
            </a:endParaRPr>
          </a:p>
        </p:txBody>
      </p:sp>
      <p:sp>
        <p:nvSpPr>
          <p:cNvPr id="17" name="Rectangle 16">
            <a:extLst>
              <a:ext uri="{FF2B5EF4-FFF2-40B4-BE49-F238E27FC236}">
                <a16:creationId xmlns:a16="http://schemas.microsoft.com/office/drawing/2014/main" id="{C4A6F3DF-2EB8-43CF-3795-79063F5A0067}"/>
              </a:ext>
            </a:extLst>
          </p:cNvPr>
          <p:cNvSpPr/>
          <p:nvPr/>
        </p:nvSpPr>
        <p:spPr>
          <a:xfrm>
            <a:off x="198460" y="1682107"/>
            <a:ext cx="6527767" cy="1600438"/>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DATEPART</a:t>
            </a:r>
            <a:r>
              <a:rPr lang="en-GB" sz="1400" dirty="0">
                <a:solidFill>
                  <a:srgbClr val="808080"/>
                </a:solidFill>
                <a:latin typeface="Consolas" panose="020B0609020204030204" pitchFamily="49" charset="0"/>
              </a:rPr>
              <a:t>(</a:t>
            </a:r>
            <a:r>
              <a:rPr lang="en-GB" sz="1400" dirty="0">
                <a:solidFill>
                  <a:srgbClr val="FF00FF"/>
                </a:solidFill>
                <a:latin typeface="Consolas" panose="020B0609020204030204" pitchFamily="49" charset="0"/>
              </a:rPr>
              <a:t>WEEK</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GETDATE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AS</a:t>
            </a:r>
            <a:r>
              <a:rPr lang="en-GB" sz="1400" dirty="0">
                <a:solidFill>
                  <a:prstClr val="black"/>
                </a:solidFill>
                <a:latin typeface="Consolas" panose="020B0609020204030204" pitchFamily="49" charset="0"/>
              </a:rPr>
              <a:t> </a:t>
            </a:r>
            <a:r>
              <a:rPr lang="en-GB" sz="1400" dirty="0">
                <a:solidFill>
                  <a:srgbClr val="FF0000"/>
                </a:solidFill>
                <a:latin typeface="Consolas" panose="020B0609020204030204" pitchFamily="49" charset="0"/>
              </a:rPr>
              <a:t>'Week'</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HOUR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'Hour'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DATEPART</a:t>
            </a:r>
            <a:r>
              <a:rPr lang="en-GB" sz="1400" dirty="0">
                <a:solidFill>
                  <a:srgbClr val="808080"/>
                </a:solidFill>
                <a:latin typeface="Consolas" panose="020B0609020204030204" pitchFamily="49" charset="0"/>
              </a:rPr>
              <a:t>(</a:t>
            </a:r>
            <a:r>
              <a:rPr lang="en-GB" sz="1400" dirty="0">
                <a:solidFill>
                  <a:srgbClr val="FF00FF"/>
                </a:solidFill>
                <a:latin typeface="Consolas" panose="020B0609020204030204" pitchFamily="49" charset="0"/>
              </a:rPr>
              <a:t>MINUTE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GETDATE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AS</a:t>
            </a:r>
            <a:r>
              <a:rPr lang="en-GB" sz="1400" dirty="0">
                <a:solidFill>
                  <a:prstClr val="black"/>
                </a:solidFill>
                <a:latin typeface="Consolas" panose="020B0609020204030204" pitchFamily="49" charset="0"/>
              </a:rPr>
              <a:t> </a:t>
            </a:r>
            <a:r>
              <a:rPr lang="en-GB" sz="1400" dirty="0">
                <a:solidFill>
                  <a:srgbClr val="FF0000"/>
                </a:solidFill>
                <a:latin typeface="Consolas" panose="020B0609020204030204" pitchFamily="49" charset="0"/>
              </a:rPr>
              <a:t>'Minute'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DATEPART</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SECOND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'Second'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198462" y="1352923"/>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078233" y="1352923"/>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4" name="Picture 3">
            <a:extLst>
              <a:ext uri="{FF2B5EF4-FFF2-40B4-BE49-F238E27FC236}">
                <a16:creationId xmlns:a16="http://schemas.microsoft.com/office/drawing/2014/main" id="{3F2BCC9E-F3C4-866E-9808-E3822D192EFE}"/>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7078231" y="1682106"/>
            <a:ext cx="900000" cy="4227633"/>
          </a:xfrm>
          <a:prstGeom prst="rect">
            <a:avLst/>
          </a:prstGeom>
        </p:spPr>
      </p:pic>
    </p:spTree>
    <p:extLst>
      <p:ext uri="{BB962C8B-B14F-4D97-AF65-F5344CB8AC3E}">
        <p14:creationId xmlns:p14="http://schemas.microsoft.com/office/powerpoint/2010/main" val="2789763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animBg="1"/>
      <p:bldP spid="19"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DATENAME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400110"/>
          </a:xfrm>
          <a:prstGeom prst="rect">
            <a:avLst/>
          </a:prstGeom>
        </p:spPr>
        <p:txBody>
          <a:bodyPr wrap="square">
            <a:spAutoFit/>
          </a:bodyPr>
          <a:lstStyle/>
          <a:p>
            <a:r>
              <a:rPr lang="en-IN" sz="2000" dirty="0">
                <a:solidFill>
                  <a:srgbClr val="FF00FF"/>
                </a:solidFill>
                <a:latin typeface="Consolas" panose="020B0609020204030204" pitchFamily="49" charset="0"/>
              </a:rPr>
              <a:t>DATENAME</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It returns a string corresponding to the datepart specified for the given date</a:t>
            </a:r>
            <a:endParaRPr lang="en-IN" dirty="0">
              <a:solidFill>
                <a:srgbClr val="808080"/>
              </a:solidFill>
              <a:latin typeface="Consolas" panose="020B0609020204030204" pitchFamily="49" charset="0"/>
            </a:endParaRPr>
          </a:p>
        </p:txBody>
      </p:sp>
      <p:sp>
        <p:nvSpPr>
          <p:cNvPr id="17" name="Rectangle 16">
            <a:extLst>
              <a:ext uri="{FF2B5EF4-FFF2-40B4-BE49-F238E27FC236}">
                <a16:creationId xmlns:a16="http://schemas.microsoft.com/office/drawing/2014/main" id="{C4A6F3DF-2EB8-43CF-3795-79063F5A0067}"/>
              </a:ext>
            </a:extLst>
          </p:cNvPr>
          <p:cNvSpPr/>
          <p:nvPr/>
        </p:nvSpPr>
        <p:spPr>
          <a:xfrm>
            <a:off x="198460" y="1682107"/>
            <a:ext cx="6527767" cy="1600438"/>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'Year'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'Month'</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'Day'</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DATENAME</a:t>
            </a:r>
            <a:r>
              <a:rPr lang="en-GB" sz="1400" dirty="0">
                <a:solidFill>
                  <a:srgbClr val="808080"/>
                </a:solidFill>
                <a:latin typeface="Consolas" panose="020B0609020204030204" pitchFamily="49" charset="0"/>
              </a:rPr>
              <a:t>(</a:t>
            </a:r>
            <a:r>
              <a:rPr lang="en-GB" sz="1400" dirty="0">
                <a:solidFill>
                  <a:srgbClr val="FF00FF"/>
                </a:solidFill>
                <a:latin typeface="Consolas" panose="020B0609020204030204" pitchFamily="49" charset="0"/>
              </a:rPr>
              <a:t>WEEK</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GETDATE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AS</a:t>
            </a:r>
            <a:r>
              <a:rPr lang="en-GB" sz="1400" dirty="0">
                <a:solidFill>
                  <a:prstClr val="black"/>
                </a:solidFill>
                <a:latin typeface="Consolas" panose="020B0609020204030204" pitchFamily="49" charset="0"/>
              </a:rPr>
              <a:t> </a:t>
            </a:r>
            <a:r>
              <a:rPr lang="en-GB" sz="1400" dirty="0">
                <a:solidFill>
                  <a:srgbClr val="FF0000"/>
                </a:solidFill>
                <a:latin typeface="Consolas" panose="020B0609020204030204" pitchFamily="49" charset="0"/>
              </a:rPr>
              <a:t>'Week'</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HOUR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'Hour'</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p>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DATENAME</a:t>
            </a:r>
            <a:r>
              <a:rPr lang="en-GB" sz="1400" dirty="0">
                <a:solidFill>
                  <a:srgbClr val="808080"/>
                </a:solidFill>
                <a:latin typeface="Consolas" panose="020B0609020204030204" pitchFamily="49" charset="0"/>
              </a:rPr>
              <a:t>(</a:t>
            </a:r>
            <a:r>
              <a:rPr lang="en-GB" sz="1400" dirty="0">
                <a:solidFill>
                  <a:srgbClr val="FF00FF"/>
                </a:solidFill>
                <a:latin typeface="Consolas" panose="020B0609020204030204" pitchFamily="49" charset="0"/>
              </a:rPr>
              <a:t>MINUTE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FF00FF"/>
                </a:solidFill>
                <a:latin typeface="Consolas" panose="020B0609020204030204" pitchFamily="49" charset="0"/>
              </a:rPr>
              <a:t>GETDATE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r>
              <a:rPr lang="en-GB" sz="1400" dirty="0">
                <a:solidFill>
                  <a:srgbClr val="0000FF"/>
                </a:solidFill>
                <a:latin typeface="Consolas" panose="020B0609020204030204" pitchFamily="49" charset="0"/>
              </a:rPr>
              <a:t>AS</a:t>
            </a:r>
            <a:r>
              <a:rPr lang="en-GB" sz="1400" dirty="0">
                <a:solidFill>
                  <a:prstClr val="black"/>
                </a:solidFill>
                <a:latin typeface="Consolas" panose="020B0609020204030204" pitchFamily="49" charset="0"/>
              </a:rPr>
              <a:t> </a:t>
            </a:r>
            <a:r>
              <a:rPr lang="en-GB" sz="1400" dirty="0">
                <a:solidFill>
                  <a:srgbClr val="FF0000"/>
                </a:solidFill>
                <a:latin typeface="Consolas" panose="020B0609020204030204" pitchFamily="49" charset="0"/>
              </a:rPr>
              <a:t>'Minute'</a:t>
            </a:r>
            <a:r>
              <a:rPr lang="en-GB" sz="1400" dirty="0">
                <a:solidFill>
                  <a:srgbClr val="808080"/>
                </a:solidFill>
                <a:latin typeface="Consolas" panose="020B0609020204030204" pitchFamily="49" charset="0"/>
              </a:rPr>
              <a:t>;</a:t>
            </a:r>
            <a:r>
              <a:rPr lang="en-GB" sz="1400" dirty="0">
                <a:solidFill>
                  <a:prstClr val="black"/>
                </a:solidFill>
                <a:latin typeface="Consolas" panose="020B0609020204030204" pitchFamily="49" charset="0"/>
              </a:rPr>
              <a:t>      </a:t>
            </a:r>
          </a:p>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DATENAME</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SECOND</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'Second'</a:t>
            </a:r>
            <a:r>
              <a:rPr lang="en-US" sz="1400" dirty="0">
                <a:solidFill>
                  <a:srgbClr val="808080"/>
                </a:solidFill>
                <a:latin typeface="Consolas" panose="020B0609020204030204" pitchFamily="49" charset="0"/>
              </a:rPr>
              <a:t>;</a:t>
            </a:r>
            <a:endParaRPr lang="en-US" sz="1400" dirty="0">
              <a:solidFill>
                <a:prstClr val="black"/>
              </a:solidFill>
              <a:latin typeface="Consolas" panose="020B0609020204030204" pitchFamily="49" charset="0"/>
            </a:endParaRP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198462" y="1352923"/>
            <a:ext cx="900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078233" y="1352923"/>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5" name="Picture 4">
            <a:extLst>
              <a:ext uri="{FF2B5EF4-FFF2-40B4-BE49-F238E27FC236}">
                <a16:creationId xmlns:a16="http://schemas.microsoft.com/office/drawing/2014/main" id="{2023D4DB-0CB3-CD59-19FB-3BC51C7633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232" y="1682107"/>
            <a:ext cx="900000" cy="4376711"/>
          </a:xfrm>
          <a:prstGeom prst="rect">
            <a:avLst/>
          </a:prstGeom>
        </p:spPr>
      </p:pic>
      <p:sp>
        <p:nvSpPr>
          <p:cNvPr id="6" name="Rectangle 5">
            <a:extLst>
              <a:ext uri="{FF2B5EF4-FFF2-40B4-BE49-F238E27FC236}">
                <a16:creationId xmlns:a16="http://schemas.microsoft.com/office/drawing/2014/main" id="{BED2EAB1-4283-20F6-F589-2A40D1CA6BF9}"/>
              </a:ext>
            </a:extLst>
          </p:cNvPr>
          <p:cNvSpPr/>
          <p:nvPr/>
        </p:nvSpPr>
        <p:spPr>
          <a:xfrm>
            <a:off x="7078232" y="2577830"/>
            <a:ext cx="655257" cy="301557"/>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26178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animBg="1"/>
      <p:bldP spid="19" grpId="0" animBg="1"/>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EOMONTH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1231106"/>
          </a:xfrm>
          <a:prstGeom prst="rect">
            <a:avLst/>
          </a:prstGeom>
        </p:spPr>
        <p:txBody>
          <a:bodyPr wrap="square">
            <a:spAutoFit/>
          </a:bodyPr>
          <a:lstStyle/>
          <a:p>
            <a:pPr algn="just"/>
            <a:r>
              <a:rPr lang="en-IN" sz="2000" dirty="0">
                <a:solidFill>
                  <a:srgbClr val="FF00FF"/>
                </a:solidFill>
                <a:latin typeface="Consolas" panose="020B0609020204030204" pitchFamily="49" charset="0"/>
              </a:rPr>
              <a:t>EOMONTH</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p>
          <a:p>
            <a:pPr marL="285750" indent="-285750" algn="just">
              <a:buFont typeface="Wingdings" panose="05000000000000000000" pitchFamily="2" charset="2"/>
              <a:buChar char="ü"/>
            </a:pPr>
            <a:r>
              <a:rPr lang="en-US" dirty="0"/>
              <a:t>The date function EOMONTH </a:t>
            </a:r>
            <a:r>
              <a:rPr lang="en-US" b="1" dirty="0"/>
              <a:t>accepts a date, datetime, or valid date string </a:t>
            </a:r>
            <a:r>
              <a:rPr lang="en-US" dirty="0"/>
              <a:t>and returns the end of month date as a datetime.</a:t>
            </a:r>
          </a:p>
          <a:p>
            <a:pPr marL="285750" indent="-285750" algn="just">
              <a:buFont typeface="Wingdings" panose="05000000000000000000" pitchFamily="2" charset="2"/>
              <a:buChar char="ü"/>
            </a:pPr>
            <a:r>
              <a:rPr lang="en-US" dirty="0"/>
              <a:t>It can also take an optional offset that basically adds or subtracts months from the current passed date.</a:t>
            </a:r>
            <a:endParaRPr lang="en-IN" dirty="0">
              <a:solidFill>
                <a:srgbClr val="808080"/>
              </a:solidFill>
              <a:latin typeface="Consolas" panose="020B0609020204030204" pitchFamily="49" charset="0"/>
            </a:endParaRPr>
          </a:p>
        </p:txBody>
      </p:sp>
      <p:sp>
        <p:nvSpPr>
          <p:cNvPr id="17" name="Rectangle 16">
            <a:extLst>
              <a:ext uri="{FF2B5EF4-FFF2-40B4-BE49-F238E27FC236}">
                <a16:creationId xmlns:a16="http://schemas.microsoft.com/office/drawing/2014/main" id="{C4A6F3DF-2EB8-43CF-3795-79063F5A0067}"/>
              </a:ext>
            </a:extLst>
          </p:cNvPr>
          <p:cNvSpPr/>
          <p:nvPr/>
        </p:nvSpPr>
        <p:spPr>
          <a:xfrm>
            <a:off x="198461" y="2646585"/>
            <a:ext cx="7424650" cy="523220"/>
          </a:xfrm>
          <a:prstGeom prst="rect">
            <a:avLst/>
          </a:prstGeom>
          <a:solidFill>
            <a:schemeClr val="bg1">
              <a:lumMod val="95000"/>
            </a:schemeClr>
          </a:solidFill>
          <a:ln>
            <a:noFill/>
          </a:ln>
        </p:spPr>
        <p:txBody>
          <a:bodyPr wrap="square">
            <a:spAutoFit/>
          </a:bodyPr>
          <a:lstStyle/>
          <a:p>
            <a:r>
              <a:rPr lang="en-US" sz="1400" dirty="0">
                <a:solidFill>
                  <a:srgbClr val="0000FF"/>
                </a:solidFill>
                <a:latin typeface="Consolas" panose="020B0609020204030204" pitchFamily="49" charset="0"/>
              </a:rPr>
              <a:t>SELECT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err="1">
                <a:solidFill>
                  <a:prstClr val="black"/>
                </a:solidFill>
                <a:latin typeface="Consolas" panose="020B0609020204030204" pitchFamily="49" charset="0"/>
              </a:rPr>
              <a:t>CurrentDateTime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'20220701'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EOM</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00"/>
                </a:solidFill>
                <a:latin typeface="Consolas" panose="020B0609020204030204" pitchFamily="49" charset="0"/>
              </a:rPr>
              <a:t>'March 1, 2022'</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EOM</a:t>
            </a:r>
          </a:p>
        </p:txBody>
      </p:sp>
      <p:sp>
        <p:nvSpPr>
          <p:cNvPr id="18" name="Rectangle: Top Corners Rounded 6">
            <a:extLst>
              <a:ext uri="{FF2B5EF4-FFF2-40B4-BE49-F238E27FC236}">
                <a16:creationId xmlns:a16="http://schemas.microsoft.com/office/drawing/2014/main" id="{72A86601-7B9C-F9F6-5604-2455DAE19E61}"/>
              </a:ext>
            </a:extLst>
          </p:cNvPr>
          <p:cNvSpPr/>
          <p:nvPr/>
        </p:nvSpPr>
        <p:spPr>
          <a:xfrm>
            <a:off x="198462" y="2317401"/>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- 1</a:t>
            </a:r>
          </a:p>
        </p:txBody>
      </p:sp>
      <p:sp>
        <p:nvSpPr>
          <p:cNvPr id="19" name="Rectangle: Top Corners Rounded 6">
            <a:extLst>
              <a:ext uri="{FF2B5EF4-FFF2-40B4-BE49-F238E27FC236}">
                <a16:creationId xmlns:a16="http://schemas.microsoft.com/office/drawing/2014/main" id="{72A86601-7B9C-F9F6-5604-2455DAE19E61}"/>
              </a:ext>
            </a:extLst>
          </p:cNvPr>
          <p:cNvSpPr/>
          <p:nvPr/>
        </p:nvSpPr>
        <p:spPr>
          <a:xfrm>
            <a:off x="7992635" y="2317401"/>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1" name="Rectangle 20">
            <a:extLst>
              <a:ext uri="{FF2B5EF4-FFF2-40B4-BE49-F238E27FC236}">
                <a16:creationId xmlns:a16="http://schemas.microsoft.com/office/drawing/2014/main" id="{C4A6F3DF-2EB8-43CF-3795-79063F5A0067}"/>
              </a:ext>
            </a:extLst>
          </p:cNvPr>
          <p:cNvSpPr/>
          <p:nvPr/>
        </p:nvSpPr>
        <p:spPr>
          <a:xfrm>
            <a:off x="198461" y="3869359"/>
            <a:ext cx="5204563" cy="954107"/>
          </a:xfrm>
          <a:prstGeom prst="rect">
            <a:avLst/>
          </a:prstGeom>
          <a:solidFill>
            <a:schemeClr val="bg1">
              <a:lumMod val="95000"/>
            </a:schemeClr>
          </a:solidFill>
          <a:ln>
            <a:noFill/>
          </a:ln>
        </p:spPr>
        <p:txBody>
          <a:bodyPr wrap="square">
            <a:spAutoFit/>
          </a:bodyPr>
          <a:lstStyle/>
          <a:p>
            <a:r>
              <a:rPr lang="en-GB" sz="1400" dirty="0">
                <a:solidFill>
                  <a:srgbClr val="0000FF"/>
                </a:solidFill>
                <a:latin typeface="Consolas" panose="020B0609020204030204" pitchFamily="49" charset="0"/>
              </a:rPr>
              <a:t>SELECT</a:t>
            </a:r>
            <a:r>
              <a:rPr lang="en-GB" sz="1400" dirty="0">
                <a:solidFill>
                  <a:prstClr val="black"/>
                </a:solidFill>
                <a:latin typeface="Consolas" panose="020B0609020204030204" pitchFamily="49" charset="0"/>
              </a:rPr>
              <a:t> </a:t>
            </a:r>
          </a:p>
          <a:p>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'End Of Current Month'</a:t>
            </a:r>
            <a:r>
              <a:rPr lang="en-US" sz="1400" dirty="0">
                <a:solidFill>
                  <a:srgbClr val="808080"/>
                </a:solidFill>
                <a:latin typeface="Consolas" panose="020B0609020204030204" pitchFamily="49" charset="0"/>
              </a:rPr>
              <a:t>,</a:t>
            </a:r>
            <a:endParaRPr lang="en-US" sz="1400" dirty="0">
              <a:solidFill>
                <a:prstClr val="black"/>
              </a:solidFill>
              <a:latin typeface="Consolas" panose="020B0609020204030204" pitchFamily="49" charset="0"/>
            </a:endParaRPr>
          </a:p>
          <a:p>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1</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'End Of Previous Month'</a:t>
            </a:r>
            <a:r>
              <a:rPr lang="en-US" sz="1400" dirty="0">
                <a:solidFill>
                  <a:srgbClr val="808080"/>
                </a:solidFill>
                <a:latin typeface="Consolas" panose="020B0609020204030204" pitchFamily="49" charset="0"/>
              </a:rPr>
              <a:t>,</a:t>
            </a:r>
            <a:endParaRPr lang="en-US" sz="1400" dirty="0">
              <a:solidFill>
                <a:prstClr val="black"/>
              </a:solidFill>
              <a:latin typeface="Consolas" panose="020B0609020204030204" pitchFamily="49" charset="0"/>
            </a:endParaRPr>
          </a:p>
          <a:p>
            <a:r>
              <a:rPr lang="en-US" sz="1400" dirty="0">
                <a:solidFill>
                  <a:srgbClr val="FF00FF"/>
                </a:solidFill>
                <a:latin typeface="Consolas" panose="020B0609020204030204" pitchFamily="49" charset="0"/>
              </a:rPr>
              <a:t>EOMONTH</a:t>
            </a:r>
            <a:r>
              <a:rPr lang="en-US" sz="1400" dirty="0">
                <a:solidFill>
                  <a:srgbClr val="808080"/>
                </a:solidFill>
                <a:latin typeface="Consolas" panose="020B0609020204030204" pitchFamily="49" charset="0"/>
              </a:rPr>
              <a:t>(</a:t>
            </a:r>
            <a:r>
              <a:rPr lang="en-US" sz="1400" dirty="0">
                <a:solidFill>
                  <a:srgbClr val="FF00FF"/>
                </a:solidFill>
                <a:latin typeface="Consolas" panose="020B0609020204030204" pitchFamily="49" charset="0"/>
              </a:rPr>
              <a:t>GETDATE</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3</a:t>
            </a:r>
            <a:r>
              <a:rPr lang="en-US" sz="1400" dirty="0">
                <a:solidFill>
                  <a:srgbClr val="808080"/>
                </a:solidFill>
                <a:latin typeface="Consolas" panose="020B0609020204030204" pitchFamily="49" charset="0"/>
              </a:rPr>
              <a:t>)</a:t>
            </a:r>
            <a:r>
              <a:rPr lang="en-US" sz="1400" dirty="0">
                <a:solidFill>
                  <a:prstClr val="black"/>
                </a:solidFill>
                <a:latin typeface="Consolas" panose="020B0609020204030204" pitchFamily="49" charset="0"/>
              </a:rPr>
              <a:t> </a:t>
            </a:r>
            <a:r>
              <a:rPr lang="en-US" sz="1400" dirty="0">
                <a:solidFill>
                  <a:srgbClr val="0000FF"/>
                </a:solidFill>
                <a:latin typeface="Consolas" panose="020B0609020204030204" pitchFamily="49" charset="0"/>
              </a:rPr>
              <a:t>as</a:t>
            </a:r>
            <a:r>
              <a:rPr lang="en-US" sz="1400" dirty="0">
                <a:solidFill>
                  <a:prstClr val="black"/>
                </a:solidFill>
                <a:latin typeface="Consolas" panose="020B0609020204030204" pitchFamily="49" charset="0"/>
              </a:rPr>
              <a:t> </a:t>
            </a:r>
            <a:r>
              <a:rPr lang="en-US" sz="1400" dirty="0">
                <a:solidFill>
                  <a:srgbClr val="FF0000"/>
                </a:solidFill>
                <a:latin typeface="Consolas" panose="020B0609020204030204" pitchFamily="49" charset="0"/>
              </a:rPr>
              <a:t>'End </a:t>
            </a:r>
            <a:r>
              <a:rPr lang="en-US" sz="1400">
                <a:solidFill>
                  <a:srgbClr val="FF0000"/>
                </a:solidFill>
                <a:latin typeface="Consolas" panose="020B0609020204030204" pitchFamily="49" charset="0"/>
              </a:rPr>
              <a:t>Of 3+ </a:t>
            </a:r>
            <a:r>
              <a:rPr lang="en-US" sz="1400" dirty="0">
                <a:solidFill>
                  <a:srgbClr val="FF0000"/>
                </a:solidFill>
                <a:latin typeface="Consolas" panose="020B0609020204030204" pitchFamily="49" charset="0"/>
              </a:rPr>
              <a:t>Month'</a:t>
            </a:r>
            <a:r>
              <a:rPr lang="en-US" sz="1400" dirty="0">
                <a:solidFill>
                  <a:srgbClr val="808080"/>
                </a:solidFill>
                <a:latin typeface="Consolas" panose="020B0609020204030204" pitchFamily="49" charset="0"/>
              </a:rPr>
              <a:t>;</a:t>
            </a:r>
          </a:p>
        </p:txBody>
      </p:sp>
      <p:sp>
        <p:nvSpPr>
          <p:cNvPr id="23" name="Rectangle: Top Corners Rounded 6">
            <a:extLst>
              <a:ext uri="{FF2B5EF4-FFF2-40B4-BE49-F238E27FC236}">
                <a16:creationId xmlns:a16="http://schemas.microsoft.com/office/drawing/2014/main" id="{72A86601-7B9C-F9F6-5604-2455DAE19E61}"/>
              </a:ext>
            </a:extLst>
          </p:cNvPr>
          <p:cNvSpPr/>
          <p:nvPr/>
        </p:nvSpPr>
        <p:spPr>
          <a:xfrm>
            <a:off x="5809263" y="3537413"/>
            <a:ext cx="7614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
        <p:nvSpPr>
          <p:cNvPr id="27" name="Rectangle: Top Corners Rounded 6">
            <a:extLst>
              <a:ext uri="{FF2B5EF4-FFF2-40B4-BE49-F238E27FC236}">
                <a16:creationId xmlns:a16="http://schemas.microsoft.com/office/drawing/2014/main" id="{72A86601-7B9C-F9F6-5604-2455DAE19E61}"/>
              </a:ext>
            </a:extLst>
          </p:cNvPr>
          <p:cNvSpPr/>
          <p:nvPr/>
        </p:nvSpPr>
        <p:spPr>
          <a:xfrm>
            <a:off x="198461" y="3537413"/>
            <a:ext cx="114244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 - 2</a:t>
            </a:r>
          </a:p>
        </p:txBody>
      </p:sp>
      <p:pic>
        <p:nvPicPr>
          <p:cNvPr id="4" name="Picture 3">
            <a:extLst>
              <a:ext uri="{FF2B5EF4-FFF2-40B4-BE49-F238E27FC236}">
                <a16:creationId xmlns:a16="http://schemas.microsoft.com/office/drawing/2014/main" id="{200E17A6-3EDA-E9DC-6ADB-335240150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92635" y="2646584"/>
            <a:ext cx="4062639" cy="612000"/>
          </a:xfrm>
          <a:prstGeom prst="rect">
            <a:avLst/>
          </a:prstGeom>
        </p:spPr>
      </p:pic>
      <p:pic>
        <p:nvPicPr>
          <p:cNvPr id="16" name="Picture 15">
            <a:extLst>
              <a:ext uri="{FF2B5EF4-FFF2-40B4-BE49-F238E27FC236}">
                <a16:creationId xmlns:a16="http://schemas.microsoft.com/office/drawing/2014/main" id="{4EA2770F-EF68-9B12-EB9D-3A695150C2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263" y="3876033"/>
            <a:ext cx="5911661" cy="612000"/>
          </a:xfrm>
          <a:prstGeom prst="rect">
            <a:avLst/>
          </a:prstGeom>
        </p:spPr>
      </p:pic>
    </p:spTree>
    <p:extLst>
      <p:ext uri="{BB962C8B-B14F-4D97-AF65-F5344CB8AC3E}">
        <p14:creationId xmlns:p14="http://schemas.microsoft.com/office/powerpoint/2010/main" val="1917507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7" grpId="0" animBg="1"/>
      <p:bldP spid="18" grpId="0" animBg="1"/>
      <p:bldP spid="19" grpId="0" animBg="1"/>
      <p:bldP spid="21" grpId="0" animBg="1"/>
      <p:bldP spid="23" grpId="0" animBg="1"/>
      <p:bldP spid="2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normAutofit/>
          </a:bodyPr>
          <a:lstStyle/>
          <a:p>
            <a:r>
              <a:rPr lang="en-IN" sz="2800" dirty="0"/>
              <a:t>Exercise – </a:t>
            </a:r>
            <a:r>
              <a:rPr lang="en-US" sz="2800" dirty="0"/>
              <a:t>Aggregate functions</a:t>
            </a:r>
            <a:endParaRPr lang="en-US" sz="3100" dirty="0"/>
          </a:p>
        </p:txBody>
      </p:sp>
      <p:graphicFrame>
        <p:nvGraphicFramePr>
          <p:cNvPr id="15" name="Content Placeholder 4">
            <a:extLst>
              <a:ext uri="{FF2B5EF4-FFF2-40B4-BE49-F238E27FC236}">
                <a16:creationId xmlns:a16="http://schemas.microsoft.com/office/drawing/2014/main" id="{2486BC6F-42B7-4A1D-889E-1B1818D1D5FB}"/>
              </a:ext>
            </a:extLst>
          </p:cNvPr>
          <p:cNvGraphicFramePr>
            <a:graphicFrameLocks/>
          </p:cNvGraphicFramePr>
          <p:nvPr>
            <p:extLst>
              <p:ext uri="{D42A27DB-BD31-4B8C-83A1-F6EECF244321}">
                <p14:modId xmlns:p14="http://schemas.microsoft.com/office/powerpoint/2010/main" val="4288023332"/>
              </p:ext>
            </p:extLst>
          </p:nvPr>
        </p:nvGraphicFramePr>
        <p:xfrm>
          <a:off x="6510123" y="1281848"/>
          <a:ext cx="5543325" cy="4114800"/>
        </p:xfrm>
        <a:graphic>
          <a:graphicData uri="http://schemas.openxmlformats.org/drawingml/2006/table">
            <a:tbl>
              <a:tblPr firstRow="1" bandRow="1">
                <a:tableStyleId>{8EC20E35-A176-4012-BC5E-935CFFF8708E}</a:tableStyleId>
              </a:tblPr>
              <a:tblGrid>
                <a:gridCol w="586994">
                  <a:extLst>
                    <a:ext uri="{9D8B030D-6E8A-4147-A177-3AD203B41FA5}">
                      <a16:colId xmlns:a16="http://schemas.microsoft.com/office/drawing/2014/main" val="20000"/>
                    </a:ext>
                  </a:extLst>
                </a:gridCol>
                <a:gridCol w="1626890">
                  <a:extLst>
                    <a:ext uri="{9D8B030D-6E8A-4147-A177-3AD203B41FA5}">
                      <a16:colId xmlns:a16="http://schemas.microsoft.com/office/drawing/2014/main" val="20001"/>
                    </a:ext>
                  </a:extLst>
                </a:gridCol>
                <a:gridCol w="860650">
                  <a:extLst>
                    <a:ext uri="{9D8B030D-6E8A-4147-A177-3AD203B41FA5}">
                      <a16:colId xmlns:a16="http://schemas.microsoft.com/office/drawing/2014/main" val="20002"/>
                    </a:ext>
                  </a:extLst>
                </a:gridCol>
                <a:gridCol w="1228377">
                  <a:extLst>
                    <a:ext uri="{9D8B030D-6E8A-4147-A177-3AD203B41FA5}">
                      <a16:colId xmlns:a16="http://schemas.microsoft.com/office/drawing/2014/main" val="20003"/>
                    </a:ext>
                  </a:extLst>
                </a:gridCol>
                <a:gridCol w="1240414">
                  <a:extLst>
                    <a:ext uri="{9D8B030D-6E8A-4147-A177-3AD203B41FA5}">
                      <a16:colId xmlns:a16="http://schemas.microsoft.com/office/drawing/2014/main" val="20004"/>
                    </a:ext>
                  </a:extLst>
                </a:gridCol>
              </a:tblGrid>
              <a:tr h="411480">
                <a:tc>
                  <a:txBody>
                    <a:bodyPr/>
                    <a:lstStyle/>
                    <a:p>
                      <a:pPr algn="l"/>
                      <a:r>
                        <a:rPr lang="en-US" sz="1600" b="1" dirty="0">
                          <a:solidFill>
                            <a:schemeClr val="tx1"/>
                          </a:solidFill>
                        </a:rPr>
                        <a:t>ID </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dirty="0">
                          <a:solidFill>
                            <a:schemeClr val="tx1"/>
                          </a:solidFill>
                        </a:rPr>
                        <a:t>Name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kern="1200" dirty="0">
                          <a:solidFill>
                            <a:schemeClr val="tx1"/>
                          </a:solidFill>
                        </a:rPr>
                        <a:t>Salary</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kern="1200" dirty="0">
                          <a:solidFill>
                            <a:schemeClr val="tx1"/>
                          </a:solidFill>
                        </a:rPr>
                        <a:t>City</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600" b="1" kern="1200" dirty="0">
                          <a:solidFill>
                            <a:schemeClr val="tx1"/>
                          </a:solidFill>
                        </a:rPr>
                        <a:t>Branch</a:t>
                      </a:r>
                      <a:endParaRPr lang="en-US" sz="16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pPr algn="ctr" fontAlgn="b"/>
                      <a:r>
                        <a:rPr lang="en-US" sz="1800" b="0" u="none" strike="noStrike" dirty="0">
                          <a:solidFill>
                            <a:srgbClr val="000000"/>
                          </a:solidFill>
                          <a:effectLst/>
                        </a:rPr>
                        <a:t>258</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Ankit Patel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50000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err="1">
                          <a:solidFill>
                            <a:srgbClr val="000000"/>
                          </a:solidFill>
                          <a:effectLst/>
                        </a:rPr>
                        <a:t>Jetpur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Electrical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algn="ctr" fontAlgn="b"/>
                      <a:r>
                        <a:rPr lang="en-US" sz="1800" b="0" u="none" strike="noStrike" dirty="0">
                          <a:solidFill>
                            <a:srgbClr val="000000"/>
                          </a:solidFill>
                          <a:effectLst/>
                        </a:rPr>
                        <a:t>742</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Ketan Parmar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75000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Baroda</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Computer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algn="ctr" fontAlgn="b"/>
                      <a:r>
                        <a:rPr lang="en-US" sz="1800" b="0" u="none" strike="noStrike">
                          <a:solidFill>
                            <a:srgbClr val="000000"/>
                          </a:solidFill>
                          <a:effectLst/>
                        </a:rPr>
                        <a:t>325</a:t>
                      </a:r>
                      <a:endParaRPr lang="en-US" sz="1800" b="0" i="0" u="none" strike="noStrike">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Manan Doshi</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65000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err="1">
                          <a:solidFill>
                            <a:srgbClr val="000000"/>
                          </a:solidFill>
                          <a:effectLst/>
                        </a:rPr>
                        <a:t>Gondal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a:solidFill>
                            <a:srgbClr val="000000"/>
                          </a:solidFill>
                          <a:effectLst/>
                        </a:rPr>
                        <a:t>Civil</a:t>
                      </a:r>
                      <a:endParaRPr lang="en-US" sz="1800" b="0" i="0" u="none" strike="noStrike">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algn="ctr" fontAlgn="b"/>
                      <a:r>
                        <a:rPr lang="en-US" sz="1800" b="0" u="none" strike="noStrike" dirty="0">
                          <a:solidFill>
                            <a:srgbClr val="000000"/>
                          </a:solidFill>
                          <a:effectLst/>
                        </a:rPr>
                        <a:t>125</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Mitesh Manek</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55000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Rajkot</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Computer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algn="ctr" fontAlgn="b"/>
                      <a:r>
                        <a:rPr lang="en-US" sz="1800" b="0" u="none" strike="noStrike" dirty="0">
                          <a:solidFill>
                            <a:srgbClr val="000000"/>
                          </a:solidFill>
                          <a:effectLst/>
                        </a:rPr>
                        <a:t>312</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Ketan Akbari</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28000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Rajkot</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Civil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algn="ctr" fontAlgn="b"/>
                      <a:r>
                        <a:rPr lang="en-US" sz="1800" b="0" u="none" strike="noStrike" dirty="0">
                          <a:solidFill>
                            <a:srgbClr val="000000"/>
                          </a:solidFill>
                          <a:effectLst/>
                        </a:rPr>
                        <a:t>Null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Bhavin Patel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35000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Jamnagar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Mechanical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411480">
                <a:tc>
                  <a:txBody>
                    <a:bodyPr/>
                    <a:lstStyle/>
                    <a:p>
                      <a:pPr algn="ctr" fontAlgn="b"/>
                      <a:r>
                        <a:rPr lang="en-US" sz="1800" b="0" u="none" strike="noStrike" dirty="0">
                          <a:solidFill>
                            <a:srgbClr val="000000"/>
                          </a:solidFill>
                          <a:effectLst/>
                        </a:rPr>
                        <a:t>258</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Ankit Patel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50000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err="1">
                          <a:solidFill>
                            <a:srgbClr val="000000"/>
                          </a:solidFill>
                          <a:effectLst/>
                        </a:rPr>
                        <a:t>Jetpur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Electrical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411480">
                <a:tc>
                  <a:txBody>
                    <a:bodyPr/>
                    <a:lstStyle/>
                    <a:p>
                      <a:pPr algn="ctr" fontAlgn="b"/>
                      <a:r>
                        <a:rPr lang="en-US" sz="1800" b="0" u="none" strike="noStrike" dirty="0">
                          <a:solidFill>
                            <a:srgbClr val="000000"/>
                          </a:solidFill>
                          <a:effectLst/>
                        </a:rPr>
                        <a:t>742</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Ketan Parmar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75000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Baroda</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Computer</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411480">
                <a:tc>
                  <a:txBody>
                    <a:bodyPr/>
                    <a:lstStyle/>
                    <a:p>
                      <a:pPr algn="ctr" fontAlgn="b"/>
                      <a:r>
                        <a:rPr lang="en-US" sz="1800" b="0" u="none" strike="noStrike">
                          <a:solidFill>
                            <a:srgbClr val="000000"/>
                          </a:solidFill>
                          <a:effectLst/>
                        </a:rPr>
                        <a:t>325</a:t>
                      </a:r>
                      <a:endParaRPr lang="en-US" sz="1800" b="0" i="0" u="none" strike="noStrike">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Manan Doshi</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ctr" fontAlgn="b"/>
                      <a:r>
                        <a:rPr lang="en-US" sz="1800" b="0" i="0" u="none" strike="noStrike" dirty="0">
                          <a:solidFill>
                            <a:srgbClr val="000000"/>
                          </a:solidFill>
                          <a:effectLst/>
                          <a:latin typeface="+mn-lt"/>
                        </a:rPr>
                        <a:t>65000</a:t>
                      </a:r>
                    </a:p>
                  </a:txBody>
                  <a:tcPr anchor="b">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err="1">
                          <a:solidFill>
                            <a:srgbClr val="000000"/>
                          </a:solidFill>
                          <a:effectLst/>
                        </a:rPr>
                        <a:t>Gondal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b"/>
                      <a:r>
                        <a:rPr lang="en-US" sz="1800" b="0" u="none" strike="noStrike" dirty="0">
                          <a:solidFill>
                            <a:srgbClr val="000000"/>
                          </a:solidFill>
                          <a:effectLst/>
                        </a:rPr>
                        <a:t>Civil</a:t>
                      </a:r>
                      <a:endParaRPr lang="en-US" sz="1800" b="0" i="0" u="none" strike="noStrike" dirty="0">
                        <a:solidFill>
                          <a:srgbClr val="000000"/>
                        </a:solidFill>
                        <a:effectLst/>
                        <a:latin typeface="+mn-lt"/>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bl>
          </a:graphicData>
        </a:graphic>
      </p:graphicFrame>
      <p:graphicFrame>
        <p:nvGraphicFramePr>
          <p:cNvPr id="16" name="Content Placeholder 4">
            <a:extLst>
              <a:ext uri="{FF2B5EF4-FFF2-40B4-BE49-F238E27FC236}">
                <a16:creationId xmlns:a16="http://schemas.microsoft.com/office/drawing/2014/main" id="{26B864CA-85CD-4666-B9D1-870ED08B272C}"/>
              </a:ext>
            </a:extLst>
          </p:cNvPr>
          <p:cNvGraphicFramePr>
            <a:graphicFrameLocks/>
          </p:cNvGraphicFramePr>
          <p:nvPr>
            <p:extLst>
              <p:ext uri="{D42A27DB-BD31-4B8C-83A1-F6EECF244321}">
                <p14:modId xmlns:p14="http://schemas.microsoft.com/office/powerpoint/2010/main" val="4064619027"/>
              </p:ext>
            </p:extLst>
          </p:nvPr>
        </p:nvGraphicFramePr>
        <p:xfrm>
          <a:off x="6510125" y="910615"/>
          <a:ext cx="1008000" cy="365760"/>
        </p:xfrm>
        <a:graphic>
          <a:graphicData uri="http://schemas.openxmlformats.org/drawingml/2006/table">
            <a:tbl>
              <a:tblPr firstRow="1" bandRow="1">
                <a:tableStyleId>{8EC20E35-A176-4012-BC5E-935CFFF8708E}</a:tableStyleId>
              </a:tblPr>
              <a:tblGrid>
                <a:gridCol w="1008000">
                  <a:extLst>
                    <a:ext uri="{9D8B030D-6E8A-4147-A177-3AD203B41FA5}">
                      <a16:colId xmlns:a16="http://schemas.microsoft.com/office/drawing/2014/main" val="20000"/>
                    </a:ext>
                  </a:extLst>
                </a:gridCol>
              </a:tblGrid>
              <a:tr h="2854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dirty="0">
                          <a:solidFill>
                            <a:schemeClr val="tx1"/>
                          </a:solidFill>
                        </a:rPr>
                        <a:t>Faculty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5" name="Content Placeholder 2">
            <a:extLst>
              <a:ext uri="{FF2B5EF4-FFF2-40B4-BE49-F238E27FC236}">
                <a16:creationId xmlns:a16="http://schemas.microsoft.com/office/drawing/2014/main" id="{5D277E9B-ACB4-41BD-8F2A-63C6766D7534}"/>
              </a:ext>
            </a:extLst>
          </p:cNvPr>
          <p:cNvSpPr>
            <a:spLocks noGrp="1"/>
          </p:cNvSpPr>
          <p:nvPr>
            <p:ph idx="1"/>
          </p:nvPr>
        </p:nvSpPr>
        <p:spPr>
          <a:xfrm>
            <a:off x="138552" y="869354"/>
            <a:ext cx="6192547" cy="4839021"/>
          </a:xfrm>
        </p:spPr>
        <p:txBody>
          <a:bodyPr/>
          <a:lstStyle/>
          <a:p>
            <a:pPr marL="342900" indent="-342900">
              <a:buFont typeface="+mj-lt"/>
              <a:buAutoNum type="arabicPeriod"/>
            </a:pPr>
            <a:r>
              <a:rPr lang="en-IN" sz="1800" dirty="0"/>
              <a:t>Display highest salary.</a:t>
            </a:r>
          </a:p>
          <a:p>
            <a:pPr marL="342900" indent="-342900">
              <a:buFont typeface="+mj-lt"/>
              <a:buAutoNum type="arabicPeriod"/>
            </a:pPr>
            <a:r>
              <a:rPr lang="en-IN" sz="1800" dirty="0"/>
              <a:t>Display lowest salary.</a:t>
            </a:r>
          </a:p>
          <a:p>
            <a:pPr marL="342900" indent="-342900">
              <a:buFont typeface="+mj-lt"/>
              <a:buAutoNum type="arabicPeriod"/>
            </a:pPr>
            <a:r>
              <a:rPr lang="en-IN" sz="1800" dirty="0"/>
              <a:t>Display total salary.</a:t>
            </a:r>
          </a:p>
          <a:p>
            <a:pPr marL="342900" indent="-342900">
              <a:buFont typeface="+mj-lt"/>
              <a:buAutoNum type="arabicPeriod"/>
            </a:pPr>
            <a:r>
              <a:rPr lang="en-IN" sz="1800" dirty="0"/>
              <a:t>Display average of salary.</a:t>
            </a:r>
          </a:p>
          <a:p>
            <a:pPr marL="342900" indent="-342900">
              <a:buFont typeface="+mj-lt"/>
              <a:buAutoNum type="arabicPeriod"/>
            </a:pPr>
            <a:r>
              <a:rPr lang="en-IN" sz="1800" dirty="0"/>
              <a:t>Display total of all faculties salary.</a:t>
            </a:r>
          </a:p>
          <a:p>
            <a:pPr marL="342900" indent="-342900">
              <a:buFont typeface="+mj-lt"/>
              <a:buAutoNum type="arabicPeriod"/>
            </a:pPr>
            <a:r>
              <a:rPr lang="en-IN" sz="1800" dirty="0"/>
              <a:t>Count total record in the table.</a:t>
            </a:r>
          </a:p>
          <a:p>
            <a:pPr marL="342900" indent="-342900">
              <a:buFont typeface="+mj-lt"/>
              <a:buAutoNum type="arabicPeriod"/>
            </a:pPr>
            <a:r>
              <a:rPr lang="en-IN" sz="1800" dirty="0"/>
              <a:t>Count total ID.</a:t>
            </a:r>
          </a:p>
          <a:p>
            <a:pPr marL="342900" indent="-342900">
              <a:buFont typeface="+mj-lt"/>
              <a:buAutoNum type="arabicPeriod"/>
            </a:pPr>
            <a:r>
              <a:rPr lang="en-IN" sz="1800" dirty="0"/>
              <a:t>Display highest salary from Computer department.</a:t>
            </a:r>
          </a:p>
          <a:p>
            <a:pPr marL="342900" indent="-342900">
              <a:buFont typeface="+mj-lt"/>
              <a:buAutoNum type="arabicPeriod"/>
            </a:pPr>
            <a:r>
              <a:rPr lang="en-IN" sz="1800" dirty="0"/>
              <a:t>Display minimum salary from civil department.</a:t>
            </a:r>
          </a:p>
          <a:p>
            <a:pPr marL="342900" indent="-342900">
              <a:buFont typeface="+mj-lt"/>
              <a:buAutoNum type="arabicPeriod"/>
            </a:pPr>
            <a:r>
              <a:rPr lang="en-IN" sz="1800" dirty="0"/>
              <a:t>Display average salary from Rajkot city.</a:t>
            </a:r>
          </a:p>
          <a:p>
            <a:pPr marL="342900" indent="-342900">
              <a:buFont typeface="+mj-lt"/>
              <a:buAutoNum type="arabicPeriod"/>
            </a:pPr>
            <a:r>
              <a:rPr lang="en-IN" sz="1800" dirty="0"/>
              <a:t>Display maximum, minimum, average and total salary.</a:t>
            </a:r>
          </a:p>
          <a:p>
            <a:pPr marL="342900" indent="-342900">
              <a:buFont typeface="+mj-lt"/>
              <a:buAutoNum type="arabicPeriod"/>
            </a:pPr>
            <a:r>
              <a:rPr lang="en-IN" sz="1800" dirty="0"/>
              <a:t>Display all the faculties whose salary is less then average salary.</a:t>
            </a:r>
          </a:p>
        </p:txBody>
      </p:sp>
    </p:spTree>
    <p:extLst>
      <p:ext uri="{BB962C8B-B14F-4D97-AF65-F5344CB8AC3E}">
        <p14:creationId xmlns:p14="http://schemas.microsoft.com/office/powerpoint/2010/main" val="353707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DATEADD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1" y="863444"/>
            <a:ext cx="6658726" cy="392385"/>
          </a:xfrm>
        </p:spPr>
        <p:txBody>
          <a:bodyPr/>
          <a:lstStyle/>
          <a:p>
            <a:endParaRPr lang="en-US" dirty="0"/>
          </a:p>
          <a:p>
            <a:endParaRPr lang="en-US" dirty="0"/>
          </a:p>
          <a:p>
            <a:endParaRPr lang="en-US" dirty="0"/>
          </a:p>
          <a:p>
            <a:endParaRPr lang="en-US" dirty="0"/>
          </a:p>
        </p:txBody>
      </p:sp>
      <p:sp>
        <p:nvSpPr>
          <p:cNvPr id="13" name="Rectangle 12"/>
          <p:cNvSpPr/>
          <p:nvPr/>
        </p:nvSpPr>
        <p:spPr>
          <a:xfrm>
            <a:off x="131179" y="855719"/>
            <a:ext cx="10251525" cy="400110"/>
          </a:xfrm>
          <a:prstGeom prst="rect">
            <a:avLst/>
          </a:prstGeom>
        </p:spPr>
        <p:txBody>
          <a:bodyPr wrap="square">
            <a:spAutoFit/>
          </a:bodyPr>
          <a:lstStyle/>
          <a:p>
            <a:pPr algn="just"/>
            <a:r>
              <a:rPr lang="en-IN" sz="2000" dirty="0">
                <a:solidFill>
                  <a:srgbClr val="FF00FF"/>
                </a:solidFill>
                <a:latin typeface="Consolas" panose="020B0609020204030204" pitchFamily="49" charset="0"/>
              </a:rPr>
              <a:t>DATEADD</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r>
              <a:rPr lang="en-US" dirty="0"/>
              <a:t>It returns datepart with added interval as a datetime.</a:t>
            </a:r>
            <a:endParaRPr lang="en-IN" dirty="0">
              <a:solidFill>
                <a:srgbClr val="808080"/>
              </a:solidFill>
              <a:latin typeface="Consolas" panose="020B0609020204030204" pitchFamily="49" charset="0"/>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nvGraphicFramePr>
        <p:xfrm>
          <a:off x="202126" y="1657456"/>
          <a:ext cx="11240314" cy="4749120"/>
        </p:xfrm>
        <a:graphic>
          <a:graphicData uri="http://schemas.openxmlformats.org/drawingml/2006/table">
            <a:tbl>
              <a:tblPr firstRow="1" bandRow="1">
                <a:tableStyleId>{5940675A-B579-460E-94D1-54222C63F5DA}</a:tableStyleId>
              </a:tblPr>
              <a:tblGrid>
                <a:gridCol w="955465">
                  <a:extLst>
                    <a:ext uri="{9D8B030D-6E8A-4147-A177-3AD203B41FA5}">
                      <a16:colId xmlns:a16="http://schemas.microsoft.com/office/drawing/2014/main" val="1785440712"/>
                    </a:ext>
                  </a:extLst>
                </a:gridCol>
                <a:gridCol w="7704307">
                  <a:extLst>
                    <a:ext uri="{9D8B030D-6E8A-4147-A177-3AD203B41FA5}">
                      <a16:colId xmlns:a16="http://schemas.microsoft.com/office/drawing/2014/main" val="25962218"/>
                    </a:ext>
                  </a:extLst>
                </a:gridCol>
                <a:gridCol w="2580542">
                  <a:extLst>
                    <a:ext uri="{9D8B030D-6E8A-4147-A177-3AD203B41FA5}">
                      <a16:colId xmlns:a16="http://schemas.microsoft.com/office/drawing/2014/main" val="20002"/>
                    </a:ext>
                  </a:extLst>
                </a:gridCol>
              </a:tblGrid>
              <a:tr h="360000">
                <a:tc>
                  <a:txBody>
                    <a:bodyPr/>
                    <a:lstStyle/>
                    <a:p>
                      <a:pPr algn="l"/>
                      <a:r>
                        <a:rPr lang="en-US" sz="1750" b="1" dirty="0"/>
                        <a:t>Datepart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IN" sz="1750" b="1" i="0" kern="1200" dirty="0">
                          <a:solidFill>
                            <a:schemeClr val="tx1"/>
                          </a:solidFill>
                          <a:effectLst/>
                          <a:latin typeface="+mn-lt"/>
                          <a:ea typeface="+mn-ea"/>
                          <a:cs typeface="+mn-cs"/>
                        </a:rPr>
                        <a:t>Query</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750" b="1" i="0" kern="1200" dirty="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60000">
                <a:tc gridSpan="3">
                  <a:txBody>
                    <a:bodyPr/>
                    <a:lstStyle/>
                    <a:p>
                      <a:pPr algn="l"/>
                      <a:r>
                        <a:rPr lang="en-GB" sz="1800" b="0" i="0" kern="1200" dirty="0" err="1">
                          <a:solidFill>
                            <a:schemeClr val="tx1"/>
                          </a:solidFill>
                          <a:effectLst/>
                          <a:latin typeface="+mn-lt"/>
                          <a:ea typeface="+mn-ea"/>
                          <a:cs typeface="+mn-cs"/>
                        </a:rPr>
                        <a:t>DateGroup</a:t>
                      </a:r>
                      <a:r>
                        <a:rPr lang="en-GB" sz="1800" b="1" i="0" kern="1200" dirty="0">
                          <a:solidFill>
                            <a:schemeClr val="tx1"/>
                          </a:solidFill>
                          <a:effectLst/>
                          <a:latin typeface="+mn-lt"/>
                          <a:ea typeface="+mn-ea"/>
                          <a:cs typeface="+mn-cs"/>
                        </a:rPr>
                        <a:t> : D</a:t>
                      </a:r>
                      <a:r>
                        <a:rPr lang="en-IN" b="1" dirty="0"/>
                        <a:t>ay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endParaRPr lang="en-GB"/>
                    </a:p>
                  </a:txBody>
                  <a:tcPr/>
                </a:tc>
                <a:tc hMerge="1">
                  <a:txBody>
                    <a:bodyPr/>
                    <a:lstStyle/>
                    <a:p>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44312518"/>
                  </a:ext>
                </a:extLst>
              </a:tr>
              <a:tr h="360000">
                <a:tc>
                  <a:txBody>
                    <a:bodyPr/>
                    <a:lstStyle/>
                    <a:p>
                      <a:pPr algn="l"/>
                      <a:r>
                        <a:rPr lang="en-IN" dirty="0"/>
                        <a:t>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ADDEDDATE</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2022-07-15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360000">
                <a:tc>
                  <a:txBody>
                    <a:bodyPr/>
                    <a:lstStyle/>
                    <a:p>
                      <a:pPr algn="l"/>
                      <a:r>
                        <a:rPr lang="en-IN" dirty="0"/>
                        <a:t>dd</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ADDEDDATE</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2022-07-15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360000">
                <a:tc>
                  <a:txBody>
                    <a:bodyPr/>
                    <a:lstStyle/>
                    <a:p>
                      <a:pPr algn="l"/>
                      <a:r>
                        <a:rPr lang="en-IN" dirty="0"/>
                        <a:t>day</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kern="1200" dirty="0">
                          <a:solidFill>
                            <a:srgbClr val="FF00FF"/>
                          </a:solidFill>
                          <a:latin typeface="Consolas" panose="020B0609020204030204" pitchFamily="49" charset="0"/>
                          <a:ea typeface="+mn-ea"/>
                          <a:cs typeface="+mn-cs"/>
                        </a:rPr>
                        <a:t>day</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ADDEDDATE</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2022-07-15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600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err="1">
                          <a:solidFill>
                            <a:schemeClr val="tx1"/>
                          </a:solidFill>
                          <a:effectLst/>
                          <a:latin typeface="+mn-lt"/>
                          <a:ea typeface="+mn-ea"/>
                          <a:cs typeface="+mn-cs"/>
                        </a:rPr>
                        <a:t>DateGroup</a:t>
                      </a:r>
                      <a:r>
                        <a:rPr lang="en-GB" sz="1800" b="1" i="0" kern="1200" dirty="0">
                          <a:solidFill>
                            <a:schemeClr val="tx1"/>
                          </a:solidFill>
                          <a:effectLst/>
                          <a:latin typeface="+mn-lt"/>
                          <a:ea typeface="+mn-ea"/>
                          <a:cs typeface="+mn-cs"/>
                        </a:rPr>
                        <a:t> : </a:t>
                      </a:r>
                      <a:r>
                        <a:rPr lang="en-IN" b="1" dirty="0"/>
                        <a:t>Month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pPr algn="l"/>
                      <a:endParaRPr lang="en-IN"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2685385"/>
                  </a:ext>
                </a:extLst>
              </a:tr>
              <a:tr h="360000">
                <a:tc>
                  <a:txBody>
                    <a:bodyPr/>
                    <a:lstStyle/>
                    <a:p>
                      <a:pPr algn="l"/>
                      <a:r>
                        <a:rPr lang="en-IN" dirty="0"/>
                        <a:t>m</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m</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ADDEDMONTH</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2022-08-14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r h="360000">
                <a:tc>
                  <a:txBody>
                    <a:bodyPr/>
                    <a:lstStyle/>
                    <a:p>
                      <a:pPr algn="l"/>
                      <a:r>
                        <a:rPr lang="en-IN" dirty="0"/>
                        <a:t>mm</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mm</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ADDEDMONTH</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2022-08-14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73549987"/>
                  </a:ext>
                </a:extLst>
              </a:tr>
              <a:tr h="360000">
                <a:tc>
                  <a:txBody>
                    <a:bodyPr/>
                    <a:lstStyle/>
                    <a:p>
                      <a:pPr algn="l"/>
                      <a:r>
                        <a:rPr lang="en-IN" dirty="0"/>
                        <a:t>month</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rgbClr val="0000FF"/>
                          </a:solidFill>
                          <a:latin typeface="Consolas" panose="020B0609020204030204" pitchFamily="49" charset="0"/>
                        </a:rPr>
                        <a:t>SELECT</a:t>
                      </a:r>
                      <a:r>
                        <a:rPr lang="en-US" sz="1700" dirty="0">
                          <a:solidFill>
                            <a:prstClr val="black"/>
                          </a:solidFill>
                          <a:latin typeface="Consolas" panose="020B0609020204030204" pitchFamily="49" charset="0"/>
                        </a:rPr>
                        <a:t> </a:t>
                      </a:r>
                      <a:r>
                        <a:rPr lang="en-US" sz="1700" dirty="0">
                          <a:solidFill>
                            <a:srgbClr val="FF00FF"/>
                          </a:solidFill>
                          <a:latin typeface="Consolas" panose="020B0609020204030204" pitchFamily="49" charset="0"/>
                        </a:rPr>
                        <a:t>DATEADD</a:t>
                      </a:r>
                      <a:r>
                        <a:rPr lang="en-US" sz="1700" dirty="0">
                          <a:solidFill>
                            <a:srgbClr val="808080"/>
                          </a:solidFill>
                          <a:latin typeface="Consolas" panose="020B0609020204030204" pitchFamily="49" charset="0"/>
                        </a:rPr>
                        <a:t>(</a:t>
                      </a:r>
                      <a:r>
                        <a:rPr lang="en-US" sz="1700" kern="1200" dirty="0">
                          <a:solidFill>
                            <a:srgbClr val="FF00FF"/>
                          </a:solidFill>
                          <a:latin typeface="Consolas" panose="020B0609020204030204" pitchFamily="49" charset="0"/>
                          <a:ea typeface="+mn-ea"/>
                          <a:cs typeface="+mn-cs"/>
                        </a:rPr>
                        <a:t>month</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FF0000"/>
                          </a:solidFill>
                          <a:latin typeface="Consolas" panose="020B0609020204030204" pitchFamily="49" charset="0"/>
                        </a:rPr>
                        <a:t>'2022-07-14 15:15:20'</a:t>
                      </a:r>
                      <a:r>
                        <a:rPr lang="en-US" sz="1700" dirty="0">
                          <a:solidFill>
                            <a:srgbClr val="808080"/>
                          </a:solidFill>
                          <a:latin typeface="Consolas" panose="020B0609020204030204" pitchFamily="49" charset="0"/>
                        </a:rPr>
                        <a:t>)</a:t>
                      </a:r>
                      <a:r>
                        <a:rPr lang="en-US" sz="1700" dirty="0">
                          <a:solidFill>
                            <a:prstClr val="black"/>
                          </a:solidFill>
                          <a:latin typeface="Consolas" panose="020B0609020204030204" pitchFamily="49" charset="0"/>
                        </a:rPr>
                        <a:t> </a:t>
                      </a:r>
                      <a:r>
                        <a:rPr lang="en-US" sz="1700" dirty="0">
                          <a:solidFill>
                            <a:srgbClr val="0000FF"/>
                          </a:solidFill>
                          <a:latin typeface="Consolas" panose="020B0609020204030204" pitchFamily="49" charset="0"/>
                        </a:rPr>
                        <a:t>AS</a:t>
                      </a:r>
                      <a:r>
                        <a:rPr lang="en-US" sz="1700" dirty="0">
                          <a:solidFill>
                            <a:prstClr val="black"/>
                          </a:solidFill>
                          <a:latin typeface="Consolas" panose="020B0609020204030204" pitchFamily="49" charset="0"/>
                        </a:rPr>
                        <a:t> ADDEDMONTH</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2022-08-14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204112107"/>
                  </a:ext>
                </a:extLst>
              </a:tr>
              <a:tr h="3600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kern="1200" dirty="0" err="1">
                          <a:solidFill>
                            <a:schemeClr val="tx1"/>
                          </a:solidFill>
                          <a:effectLst/>
                          <a:latin typeface="+mn-lt"/>
                          <a:ea typeface="+mn-ea"/>
                          <a:cs typeface="+mn-cs"/>
                        </a:rPr>
                        <a:t>DateGroup</a:t>
                      </a:r>
                      <a:r>
                        <a:rPr lang="en-GB" sz="1800" b="1" i="0" kern="1200" dirty="0">
                          <a:solidFill>
                            <a:schemeClr val="tx1"/>
                          </a:solidFill>
                          <a:effectLst/>
                          <a:latin typeface="+mn-lt"/>
                          <a:ea typeface="+mn-ea"/>
                          <a:cs typeface="+mn-cs"/>
                        </a:rPr>
                        <a:t> : </a:t>
                      </a:r>
                      <a:r>
                        <a:rPr lang="en-IN" b="1" dirty="0"/>
                        <a:t>Year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endParaRPr lang="en-US" sz="1700" dirty="0">
                        <a:solidFill>
                          <a:prstClr val="black"/>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hMerge="1">
                  <a:txBody>
                    <a:bodyPr/>
                    <a:lstStyle/>
                    <a:p>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198227235"/>
                  </a:ext>
                </a:extLst>
              </a:tr>
              <a:tr h="360000">
                <a:tc>
                  <a:txBody>
                    <a:bodyPr/>
                    <a:lstStyle/>
                    <a:p>
                      <a:pPr algn="l"/>
                      <a:r>
                        <a:rPr lang="en-IN" dirty="0" err="1"/>
                        <a:t>yy</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err="1">
                          <a:solidFill>
                            <a:prstClr val="black"/>
                          </a:solidFill>
                          <a:latin typeface="Consolas" panose="020B0609020204030204" pitchFamily="49" charset="0"/>
                        </a:rPr>
                        <a:t>yy</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 15:15:20'</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ADDEDYEAR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2023-07-14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81040347"/>
                  </a:ext>
                </a:extLst>
              </a:tr>
              <a:tr h="360000">
                <a:tc>
                  <a:txBody>
                    <a:bodyPr/>
                    <a:lstStyle/>
                    <a:p>
                      <a:pPr algn="l"/>
                      <a:r>
                        <a:rPr lang="en-IN" dirty="0" err="1"/>
                        <a:t>yyyy</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dirty="0" err="1">
                          <a:solidFill>
                            <a:prstClr val="black"/>
                          </a:solidFill>
                          <a:latin typeface="Consolas" panose="020B0609020204030204" pitchFamily="49" charset="0"/>
                        </a:rPr>
                        <a:t>yyyy</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 15:15:20'</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ADDEDYEAR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2023-07-14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857963614"/>
                  </a:ext>
                </a:extLst>
              </a:tr>
              <a:tr h="360000">
                <a:tc>
                  <a:txBody>
                    <a:bodyPr/>
                    <a:lstStyle/>
                    <a:p>
                      <a:pPr algn="l"/>
                      <a:r>
                        <a:rPr lang="en-IN" dirty="0"/>
                        <a:t>year</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DATEADD</a:t>
                      </a:r>
                      <a:r>
                        <a:rPr lang="en-US" sz="1800" dirty="0">
                          <a:solidFill>
                            <a:srgbClr val="808080"/>
                          </a:solidFill>
                          <a:latin typeface="Consolas" panose="020B0609020204030204" pitchFamily="49" charset="0"/>
                        </a:rPr>
                        <a:t>(</a:t>
                      </a:r>
                      <a:r>
                        <a:rPr lang="en-US" sz="1800" kern="1200" dirty="0">
                          <a:solidFill>
                            <a:srgbClr val="FF00FF"/>
                          </a:solidFill>
                          <a:latin typeface="Consolas" panose="020B0609020204030204" pitchFamily="49" charset="0"/>
                          <a:ea typeface="+mn-ea"/>
                          <a:cs typeface="+mn-cs"/>
                        </a:rPr>
                        <a:t>year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 15:15:20'</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ADDEDYEAR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2023-07-14 15:15:20.000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577714263"/>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202126" y="1328272"/>
            <a:ext cx="92628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
        <p:nvSpPr>
          <p:cNvPr id="5" name="Rectangle 4">
            <a:extLst>
              <a:ext uri="{FF2B5EF4-FFF2-40B4-BE49-F238E27FC236}">
                <a16:creationId xmlns:a16="http://schemas.microsoft.com/office/drawing/2014/main" id="{48662EDF-3990-3D63-09E7-465DB409DD95}"/>
              </a:ext>
            </a:extLst>
          </p:cNvPr>
          <p:cNvSpPr/>
          <p:nvPr/>
        </p:nvSpPr>
        <p:spPr>
          <a:xfrm>
            <a:off x="9737387" y="2383277"/>
            <a:ext cx="262647" cy="1065179"/>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47242BCB-2A76-98F1-5C35-589A8BE3A012}"/>
              </a:ext>
            </a:extLst>
          </p:cNvPr>
          <p:cNvSpPr/>
          <p:nvPr/>
        </p:nvSpPr>
        <p:spPr>
          <a:xfrm>
            <a:off x="9445556" y="3859811"/>
            <a:ext cx="262647" cy="1065179"/>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82603D4-5713-3CE5-6F29-73A51B5D1404}"/>
              </a:ext>
            </a:extLst>
          </p:cNvPr>
          <p:cNvSpPr/>
          <p:nvPr/>
        </p:nvSpPr>
        <p:spPr>
          <a:xfrm>
            <a:off x="8907293" y="5321941"/>
            <a:ext cx="538263" cy="1065179"/>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49420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P spid="5" grpId="0" animBg="1"/>
      <p:bldP spid="22" grpId="0" animBg="1"/>
      <p:bldP spid="24"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DATEDIFF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954107"/>
          </a:xfrm>
          <a:prstGeom prst="rect">
            <a:avLst/>
          </a:prstGeom>
        </p:spPr>
        <p:txBody>
          <a:bodyPr wrap="square">
            <a:spAutoFit/>
          </a:bodyPr>
          <a:lstStyle/>
          <a:p>
            <a:pPr algn="just"/>
            <a:r>
              <a:rPr lang="en-IN" sz="2000" dirty="0">
                <a:solidFill>
                  <a:srgbClr val="FF00FF"/>
                </a:solidFill>
                <a:latin typeface="Consolas" panose="020B0609020204030204" pitchFamily="49" charset="0"/>
              </a:rPr>
              <a:t>DATEDIFF</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p>
          <a:p>
            <a:pPr marL="285750" indent="-285750" algn="just">
              <a:buFont typeface="Wingdings" panose="05000000000000000000" pitchFamily="2" charset="2"/>
              <a:buChar char="ü"/>
            </a:pPr>
            <a:r>
              <a:rPr lang="en-US" dirty="0"/>
              <a:t>It gets the difference between two dates with the results returned in date units specified as years, months days, minutes, seconds as an integer value.</a:t>
            </a:r>
            <a:endParaRPr lang="en-IN" dirty="0">
              <a:solidFill>
                <a:srgbClr val="808080"/>
              </a:solidFill>
              <a:latin typeface="Consolas" panose="020B0609020204030204" pitchFamily="49" charset="0"/>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nvGraphicFramePr>
        <p:xfrm>
          <a:off x="202126" y="2163294"/>
          <a:ext cx="11240314" cy="2188800"/>
        </p:xfrm>
        <a:graphic>
          <a:graphicData uri="http://schemas.openxmlformats.org/drawingml/2006/table">
            <a:tbl>
              <a:tblPr firstRow="1" bandRow="1">
                <a:tableStyleId>{5940675A-B579-460E-94D1-54222C63F5DA}</a:tableStyleId>
              </a:tblPr>
              <a:tblGrid>
                <a:gridCol w="955465">
                  <a:extLst>
                    <a:ext uri="{9D8B030D-6E8A-4147-A177-3AD203B41FA5}">
                      <a16:colId xmlns:a16="http://schemas.microsoft.com/office/drawing/2014/main" val="1785440712"/>
                    </a:ext>
                  </a:extLst>
                </a:gridCol>
                <a:gridCol w="8550613">
                  <a:extLst>
                    <a:ext uri="{9D8B030D-6E8A-4147-A177-3AD203B41FA5}">
                      <a16:colId xmlns:a16="http://schemas.microsoft.com/office/drawing/2014/main" val="25962218"/>
                    </a:ext>
                  </a:extLst>
                </a:gridCol>
                <a:gridCol w="1734236">
                  <a:extLst>
                    <a:ext uri="{9D8B030D-6E8A-4147-A177-3AD203B41FA5}">
                      <a16:colId xmlns:a16="http://schemas.microsoft.com/office/drawing/2014/main" val="20002"/>
                    </a:ext>
                  </a:extLst>
                </a:gridCol>
              </a:tblGrid>
              <a:tr h="360000">
                <a:tc>
                  <a:txBody>
                    <a:bodyPr/>
                    <a:lstStyle/>
                    <a:p>
                      <a:pPr algn="l"/>
                      <a:r>
                        <a:rPr lang="en-US" sz="1750" b="1" dirty="0" err="1"/>
                        <a:t>DiffPart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IN" sz="1750" b="1" i="0" kern="1200" dirty="0">
                          <a:solidFill>
                            <a:schemeClr val="tx1"/>
                          </a:solidFill>
                          <a:effectLst/>
                          <a:latin typeface="+mn-lt"/>
                          <a:ea typeface="+mn-ea"/>
                          <a:cs typeface="+mn-cs"/>
                        </a:rPr>
                        <a:t>Query</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750" b="1" i="0" kern="1200" dirty="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60000">
                <a:tc>
                  <a:txBody>
                    <a:bodyPr/>
                    <a:lstStyle/>
                    <a:p>
                      <a:pPr algn="l"/>
                      <a:r>
                        <a:rPr lang="en-GB" sz="1800" b="0" i="0" kern="1200" dirty="0">
                          <a:solidFill>
                            <a:schemeClr val="tx1"/>
                          </a:solidFill>
                          <a:effectLst/>
                          <a:latin typeface="+mn-lt"/>
                          <a:ea typeface="+mn-ea"/>
                          <a:cs typeface="+mn-cs"/>
                        </a:rPr>
                        <a:t>Minutes</a:t>
                      </a:r>
                      <a:endParaRPr lang="en-IN" dirty="0"/>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MINUTE</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'2022-07-13'</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1440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360000">
                <a:tc>
                  <a:txBody>
                    <a:bodyPr/>
                    <a:lstStyle/>
                    <a:p>
                      <a:pPr algn="l"/>
                      <a:r>
                        <a:rPr lang="en-IN" dirty="0"/>
                        <a:t>Hours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HOUR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'2022-07-13'</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24</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360000">
                <a:tc>
                  <a:txBody>
                    <a:bodyPr/>
                    <a:lstStyle/>
                    <a:p>
                      <a:pPr algn="l"/>
                      <a:r>
                        <a:rPr lang="en-IN" dirty="0"/>
                        <a:t>Days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DAY</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'2022-07-01'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'2022-07-14'</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13</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60000">
                <a:tc>
                  <a:txBody>
                    <a:bodyPr/>
                    <a:lstStyle/>
                    <a:p>
                      <a:pPr algn="l"/>
                      <a:r>
                        <a:rPr lang="en-IN" dirty="0"/>
                        <a:t>Months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MONTH</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'2022-07-01'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'2022-08-14'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r h="360000">
                <a:tc>
                  <a:txBody>
                    <a:bodyPr/>
                    <a:lstStyle/>
                    <a:p>
                      <a:pPr algn="l"/>
                      <a:r>
                        <a:rPr lang="en-IN" dirty="0"/>
                        <a:t>Years</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DATEDIFF</a:t>
                      </a:r>
                      <a:r>
                        <a:rPr lang="en-US" sz="1800" dirty="0">
                          <a:solidFill>
                            <a:srgbClr val="808080"/>
                          </a:solidFill>
                          <a:latin typeface="Consolas" panose="020B0609020204030204" pitchFamily="49" charset="0"/>
                        </a:rPr>
                        <a:t>(</a:t>
                      </a:r>
                      <a:r>
                        <a:rPr lang="en-US" sz="1800" dirty="0">
                          <a:solidFill>
                            <a:srgbClr val="FF00FF"/>
                          </a:solidFill>
                          <a:latin typeface="Consolas" panose="020B0609020204030204" pitchFamily="49" charset="0"/>
                        </a:rPr>
                        <a:t>YEAR</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'2022-07-01'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'2025-08-14'</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3</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73549987"/>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202126" y="1834110"/>
            <a:ext cx="92628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3245776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2. Date &amp; Time Functions | ISDATE () </a:t>
            </a:r>
            <a:r>
              <a:rPr lang="en-US" sz="3200" dirty="0"/>
              <a:t>(Cont..)</a:t>
            </a:r>
            <a:endParaRPr lang="en-US" dirty="0"/>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sp>
        <p:nvSpPr>
          <p:cNvPr id="13" name="Rectangle 12"/>
          <p:cNvSpPr/>
          <p:nvPr/>
        </p:nvSpPr>
        <p:spPr>
          <a:xfrm>
            <a:off x="131179" y="855719"/>
            <a:ext cx="10251525" cy="954107"/>
          </a:xfrm>
          <a:prstGeom prst="rect">
            <a:avLst/>
          </a:prstGeom>
        </p:spPr>
        <p:txBody>
          <a:bodyPr wrap="square">
            <a:spAutoFit/>
          </a:bodyPr>
          <a:lstStyle/>
          <a:p>
            <a:pPr algn="just"/>
            <a:r>
              <a:rPr lang="en-IN" sz="2000" dirty="0">
                <a:solidFill>
                  <a:srgbClr val="FF00FF"/>
                </a:solidFill>
                <a:latin typeface="Consolas" panose="020B0609020204030204" pitchFamily="49" charset="0"/>
              </a:rPr>
              <a:t>ISDATE</a:t>
            </a:r>
            <a:r>
              <a:rPr lang="en-IN" sz="2000" dirty="0">
                <a:solidFill>
                  <a:srgbClr val="808080"/>
                </a:solidFill>
                <a:latin typeface="Consolas" panose="020B0609020204030204" pitchFamily="49" charset="0"/>
              </a:rPr>
              <a:t>() </a:t>
            </a:r>
            <a:r>
              <a:rPr lang="en-IN" dirty="0">
                <a:solidFill>
                  <a:srgbClr val="808080"/>
                </a:solidFill>
                <a:latin typeface="Consolas" panose="020B0609020204030204" pitchFamily="49" charset="0"/>
              </a:rPr>
              <a:t>: </a:t>
            </a:r>
          </a:p>
          <a:p>
            <a:pPr marL="285750" indent="-285750" algn="just">
              <a:buFont typeface="Wingdings" panose="05000000000000000000" pitchFamily="2" charset="2"/>
              <a:buChar char="ü"/>
            </a:pPr>
            <a:r>
              <a:rPr lang="en-US" dirty="0"/>
              <a:t>To check a string to see if it is a valid Date or Datetime field. </a:t>
            </a:r>
          </a:p>
          <a:p>
            <a:pPr marL="285750" indent="-285750" algn="just">
              <a:buFont typeface="Wingdings" panose="05000000000000000000" pitchFamily="2" charset="2"/>
              <a:buChar char="ü"/>
            </a:pPr>
            <a:r>
              <a:rPr lang="en-US" dirty="0"/>
              <a:t>ISDATE return 1 if true or 0 if false.</a:t>
            </a:r>
            <a:endParaRPr lang="en-IN" dirty="0">
              <a:solidFill>
                <a:srgbClr val="808080"/>
              </a:solidFill>
              <a:latin typeface="Consolas" panose="020B0609020204030204" pitchFamily="49" charset="0"/>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nvGraphicFramePr>
        <p:xfrm>
          <a:off x="202126" y="2231390"/>
          <a:ext cx="10284849" cy="2188800"/>
        </p:xfrm>
        <a:graphic>
          <a:graphicData uri="http://schemas.openxmlformats.org/drawingml/2006/table">
            <a:tbl>
              <a:tblPr firstRow="1" bandRow="1">
                <a:tableStyleId>{5940675A-B579-460E-94D1-54222C63F5DA}</a:tableStyleId>
              </a:tblPr>
              <a:tblGrid>
                <a:gridCol w="8550613">
                  <a:extLst>
                    <a:ext uri="{9D8B030D-6E8A-4147-A177-3AD203B41FA5}">
                      <a16:colId xmlns:a16="http://schemas.microsoft.com/office/drawing/2014/main" val="25962218"/>
                    </a:ext>
                  </a:extLst>
                </a:gridCol>
                <a:gridCol w="1734236">
                  <a:extLst>
                    <a:ext uri="{9D8B030D-6E8A-4147-A177-3AD203B41FA5}">
                      <a16:colId xmlns:a16="http://schemas.microsoft.com/office/drawing/2014/main" val="20002"/>
                    </a:ext>
                  </a:extLst>
                </a:gridCol>
              </a:tblGrid>
              <a:tr h="360000">
                <a:tc>
                  <a:txBody>
                    <a:bodyPr/>
                    <a:lstStyle/>
                    <a:p>
                      <a:pPr algn="l"/>
                      <a:r>
                        <a:rPr lang="en-IN" sz="1750" b="1" i="0" kern="1200">
                          <a:solidFill>
                            <a:schemeClr val="tx1"/>
                          </a:solidFill>
                          <a:effectLst/>
                          <a:latin typeface="+mn-lt"/>
                          <a:ea typeface="+mn-ea"/>
                          <a:cs typeface="+mn-cs"/>
                        </a:rPr>
                        <a:t>Query</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r>
                        <a:rPr lang="en-IN" sz="1750" b="1" i="0" kern="120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360000">
                <a:tc>
                  <a:txBody>
                    <a:bodyPr/>
                    <a:lstStyle/>
                    <a:p>
                      <a:r>
                        <a:rPr lang="en-US" sz="1800">
                          <a:solidFill>
                            <a:srgbClr val="0000FF"/>
                          </a:solidFill>
                          <a:latin typeface="Consolas" panose="020B0609020204030204" pitchFamily="49" charset="0"/>
                        </a:rPr>
                        <a:t>SELECT</a:t>
                      </a:r>
                      <a:r>
                        <a:rPr lang="en-US" sz="1800">
                          <a:solidFill>
                            <a:prstClr val="black"/>
                          </a:solidFill>
                          <a:latin typeface="Consolas" panose="020B0609020204030204" pitchFamily="49" charset="0"/>
                        </a:rPr>
                        <a:t> </a:t>
                      </a:r>
                      <a:r>
                        <a:rPr lang="en-US" sz="1800">
                          <a:solidFill>
                            <a:srgbClr val="FF00FF"/>
                          </a:solidFill>
                          <a:latin typeface="Consolas" panose="020B0609020204030204" pitchFamily="49" charset="0"/>
                        </a:rPr>
                        <a:t>ISDATE</a:t>
                      </a:r>
                      <a:r>
                        <a:rPr lang="en-US" sz="1800">
                          <a:solidFill>
                            <a:srgbClr val="808080"/>
                          </a:solidFill>
                          <a:latin typeface="Consolas" panose="020B0609020204030204" pitchFamily="49" charset="0"/>
                        </a:rPr>
                        <a:t>(</a:t>
                      </a:r>
                      <a:r>
                        <a:rPr lang="en-US" sz="1800">
                          <a:solidFill>
                            <a:srgbClr val="FF0000"/>
                          </a:solidFill>
                          <a:latin typeface="Consolas" panose="020B0609020204030204" pitchFamily="49" charset="0"/>
                        </a:rPr>
                        <a:t>'20220101'</a:t>
                      </a:r>
                      <a:r>
                        <a:rPr lang="en-US" sz="1800">
                          <a:solidFill>
                            <a:srgbClr val="808080"/>
                          </a:solidFill>
                          <a:latin typeface="Consolas" panose="020B0609020204030204" pitchFamily="49" charset="0"/>
                        </a:rPr>
                        <a:t>)</a:t>
                      </a:r>
                      <a:r>
                        <a:rPr lang="en-US" sz="1800">
                          <a:solidFill>
                            <a:prstClr val="black"/>
                          </a:solidFill>
                          <a:latin typeface="Consolas" panose="020B0609020204030204" pitchFamily="49" charset="0"/>
                        </a:rPr>
                        <a:t> </a:t>
                      </a:r>
                      <a:r>
                        <a:rPr lang="en-US" sz="1800">
                          <a:solidFill>
                            <a:srgbClr val="0000FF"/>
                          </a:solidFill>
                          <a:latin typeface="Consolas" panose="020B0609020204030204" pitchFamily="49" charset="0"/>
                        </a:rPr>
                        <a:t>as</a:t>
                      </a:r>
                      <a:r>
                        <a:rPr lang="en-US" sz="1800">
                          <a:solidFill>
                            <a:prstClr val="black"/>
                          </a:solidFill>
                          <a:latin typeface="Consolas" panose="020B0609020204030204" pitchFamily="49" charset="0"/>
                        </a:rPr>
                        <a:t> </a:t>
                      </a:r>
                      <a:r>
                        <a:rPr lang="en-US" sz="1800">
                          <a:solidFill>
                            <a:srgbClr val="FF0000"/>
                          </a:solidFill>
                          <a:latin typeface="Consolas" panose="020B0609020204030204" pitchFamily="49" charset="0"/>
                        </a:rPr>
                        <a:t>'Valid'</a:t>
                      </a:r>
                      <a:r>
                        <a:rPr lang="en-US" sz="180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360000">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'01/01/22'</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'Valid'</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259207211"/>
                  </a:ext>
                </a:extLst>
              </a:tr>
              <a:tr h="360000">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'13/01/2022'</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'Not Valid'</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746811671"/>
                  </a:ext>
                </a:extLst>
              </a:tr>
              <a:tr h="360000">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'2022'</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'Valid'</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1</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0005"/>
                  </a:ext>
                </a:extLst>
              </a:tr>
              <a:tr h="360000">
                <a:tc>
                  <a:txBody>
                    <a:bodyPr/>
                    <a:lstStyle/>
                    <a:p>
                      <a:r>
                        <a:rPr lang="en-US" sz="1800" dirty="0">
                          <a:solidFill>
                            <a:srgbClr val="0000FF"/>
                          </a:solidFill>
                          <a:latin typeface="Consolas" panose="020B0609020204030204" pitchFamily="49" charset="0"/>
                        </a:rPr>
                        <a:t>SELECT</a:t>
                      </a:r>
                      <a:r>
                        <a:rPr lang="en-US" sz="1800" dirty="0">
                          <a:solidFill>
                            <a:prstClr val="black"/>
                          </a:solidFill>
                          <a:latin typeface="Consolas" panose="020B0609020204030204" pitchFamily="49" charset="0"/>
                        </a:rPr>
                        <a:t> </a:t>
                      </a:r>
                      <a:r>
                        <a:rPr lang="en-US" sz="1800" dirty="0">
                          <a:solidFill>
                            <a:srgbClr val="FF00FF"/>
                          </a:solidFill>
                          <a:latin typeface="Consolas" panose="020B0609020204030204" pitchFamily="49" charset="0"/>
                        </a:rPr>
                        <a:t>ISDATE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'2022-13-01'</a:t>
                      </a:r>
                      <a:r>
                        <a:rPr lang="en-US" sz="1800" dirty="0">
                          <a:solidFill>
                            <a:srgbClr val="808080"/>
                          </a:solidFill>
                          <a:latin typeface="Consolas" panose="020B0609020204030204" pitchFamily="49" charset="0"/>
                        </a:rPr>
                        <a:t>)</a:t>
                      </a:r>
                      <a:r>
                        <a:rPr lang="en-US" sz="1800" dirty="0">
                          <a:solidFill>
                            <a:prstClr val="black"/>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prstClr val="black"/>
                          </a:solidFill>
                          <a:latin typeface="Consolas" panose="020B0609020204030204" pitchFamily="49" charset="0"/>
                        </a:rPr>
                        <a:t> </a:t>
                      </a:r>
                      <a:r>
                        <a:rPr lang="en-US" sz="1800" dirty="0">
                          <a:solidFill>
                            <a:srgbClr val="FF0000"/>
                          </a:solidFill>
                          <a:latin typeface="Consolas" panose="020B0609020204030204" pitchFamily="49" charset="0"/>
                        </a:rPr>
                        <a:t>'Not Valid'</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IN" dirty="0"/>
                        <a:t>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73549987"/>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202126" y="1902206"/>
            <a:ext cx="92628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135293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buClr>
                <a:schemeClr val="tx2"/>
              </a:buClr>
            </a:pPr>
            <a:r>
              <a:rPr lang="en-GB" sz="2000" b="0" i="0" dirty="0">
                <a:solidFill>
                  <a:srgbClr val="000000"/>
                </a:solidFill>
                <a:effectLst/>
                <a:latin typeface="+mj-lt"/>
              </a:rPr>
              <a:t>SQL Server Math/Numeric Functions</a:t>
            </a:r>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3. Mathematical Functions</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nvGraphicFramePr>
        <p:xfrm>
          <a:off x="454052" y="1596155"/>
          <a:ext cx="11411376" cy="3558540"/>
        </p:xfrm>
        <a:graphic>
          <a:graphicData uri="http://schemas.openxmlformats.org/drawingml/2006/table">
            <a:tbl>
              <a:tblPr firstRow="1" bandRow="1">
                <a:tableStyleId>{5940675A-B579-460E-94D1-54222C63F5DA}</a:tableStyleId>
              </a:tblPr>
              <a:tblGrid>
                <a:gridCol w="1810984">
                  <a:extLst>
                    <a:ext uri="{9D8B030D-6E8A-4147-A177-3AD203B41FA5}">
                      <a16:colId xmlns:a16="http://schemas.microsoft.com/office/drawing/2014/main" val="25962218"/>
                    </a:ext>
                  </a:extLst>
                </a:gridCol>
                <a:gridCol w="8238561">
                  <a:extLst>
                    <a:ext uri="{9D8B030D-6E8A-4147-A177-3AD203B41FA5}">
                      <a16:colId xmlns:a16="http://schemas.microsoft.com/office/drawing/2014/main" val="2387673325"/>
                    </a:ext>
                  </a:extLst>
                </a:gridCol>
                <a:gridCol w="1361831">
                  <a:extLst>
                    <a:ext uri="{9D8B030D-6E8A-4147-A177-3AD203B41FA5}">
                      <a16:colId xmlns:a16="http://schemas.microsoft.com/office/drawing/2014/main" val="20002"/>
                    </a:ext>
                  </a:extLst>
                </a:gridCol>
              </a:tblGrid>
              <a:tr h="348907">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sz="1750" b="1" i="0" kern="1200" dirty="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623579">
                <a:tc>
                  <a:txBody>
                    <a:bodyPr/>
                    <a:lstStyle/>
                    <a:p>
                      <a:r>
                        <a:rPr lang="en-GB" sz="1800" dirty="0">
                          <a:solidFill>
                            <a:srgbClr val="FF00FF"/>
                          </a:solidFill>
                          <a:latin typeface="Consolas" panose="020B0609020204030204" pitchFamily="49" charset="0"/>
                        </a:rPr>
                        <a:t>ABS</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absolute value of a number</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ABS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20</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ABS</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50</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endParaRPr lang="en-IN" dirty="0"/>
                    </a:p>
                    <a:p>
                      <a:pPr algn="ctr"/>
                      <a:r>
                        <a:rPr lang="en-IN" dirty="0"/>
                        <a:t>20, 50</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0972625"/>
                  </a:ext>
                </a:extLst>
              </a:tr>
              <a:tr h="623579">
                <a:tc>
                  <a:txBody>
                    <a:bodyPr/>
                    <a:lstStyle/>
                    <a:p>
                      <a:r>
                        <a:rPr lang="en-GB" sz="1800" dirty="0">
                          <a:solidFill>
                            <a:srgbClr val="FF00FF"/>
                          </a:solidFill>
                          <a:latin typeface="Consolas" panose="020B0609020204030204" pitchFamily="49" charset="0"/>
                        </a:rPr>
                        <a:t>CEILING</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smallest integer value that is &gt;= a number</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CEILING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13.5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CEILING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endParaRPr lang="en-IN" dirty="0"/>
                    </a:p>
                    <a:p>
                      <a:pPr algn="ctr"/>
                      <a:r>
                        <a:rPr lang="en-IN" dirty="0"/>
                        <a:t>-13, 25</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714554650"/>
                  </a:ext>
                </a:extLst>
              </a:tr>
              <a:tr h="623579">
                <a:tc>
                  <a:txBody>
                    <a:bodyPr/>
                    <a:lstStyle/>
                    <a:p>
                      <a:r>
                        <a:rPr lang="en-GB" sz="1800" dirty="0">
                          <a:solidFill>
                            <a:srgbClr val="FF00FF"/>
                          </a:solidFill>
                          <a:latin typeface="Consolas" panose="020B0609020204030204" pitchFamily="49" charset="0"/>
                        </a:rPr>
                        <a:t>FLOOR</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largest integer value that is &lt;= to a number</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FLOOR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13.5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FLOOR</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25.75</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endParaRPr lang="en-IN" dirty="0"/>
                    </a:p>
                    <a:p>
                      <a:pPr algn="ctr"/>
                      <a:r>
                        <a:rPr lang="en-IN" dirty="0"/>
                        <a:t>-14, 25</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01265223"/>
                  </a:ext>
                </a:extLst>
              </a:tr>
              <a:tr h="623579">
                <a:tc>
                  <a:txBody>
                    <a:bodyPr/>
                    <a:lstStyle/>
                    <a:p>
                      <a:r>
                        <a:rPr lang="en-GB" sz="1800" dirty="0">
                          <a:solidFill>
                            <a:srgbClr val="FF00FF"/>
                          </a:solidFill>
                          <a:latin typeface="Consolas" panose="020B0609020204030204" pitchFamily="49" charset="0"/>
                        </a:rPr>
                        <a:t>PI</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value of PI</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PI</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3.14159265358979</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38683177"/>
                  </a:ext>
                </a:extLst>
              </a:tr>
              <a:tr h="623579">
                <a:tc>
                  <a:txBody>
                    <a:bodyPr/>
                    <a:lstStyle/>
                    <a:p>
                      <a:r>
                        <a:rPr lang="en-GB" sz="1800" dirty="0">
                          <a:solidFill>
                            <a:srgbClr val="FF00FF"/>
                          </a:solidFill>
                          <a:latin typeface="Consolas" panose="020B0609020204030204" pitchFamily="49" charset="0"/>
                        </a:rPr>
                        <a:t>POWER</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value of a number raised to the power of another number</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POWER</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4</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2</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endParaRPr lang="en-IN" dirty="0"/>
                    </a:p>
                    <a:p>
                      <a:pPr algn="ctr"/>
                      <a:r>
                        <a:rPr lang="en-IN" dirty="0"/>
                        <a:t>16</a:t>
                      </a:r>
                    </a:p>
                  </a:txBody>
                  <a:tcP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977743492"/>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454052" y="1270535"/>
            <a:ext cx="1043203" cy="325620"/>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3697668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0"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pPr>
              <a:buClr>
                <a:schemeClr val="tx2"/>
              </a:buClr>
            </a:pPr>
            <a:r>
              <a:rPr lang="en-GB" sz="2000" b="0" i="0" dirty="0">
                <a:solidFill>
                  <a:srgbClr val="000000"/>
                </a:solidFill>
                <a:effectLst/>
                <a:latin typeface="+mj-lt"/>
              </a:rPr>
              <a:t>SQL Server Math/Numeric Functions</a:t>
            </a:r>
          </a:p>
          <a:p>
            <a:endParaRPr lang="en-US" dirty="0"/>
          </a:p>
          <a:p>
            <a:endParaRPr lang="en-US" dirty="0"/>
          </a:p>
          <a:p>
            <a:endParaRPr lang="en-US" dirty="0"/>
          </a:p>
          <a:p>
            <a:endParaRPr lang="en-US"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3. Mathematical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nvGraphicFramePr>
        <p:xfrm>
          <a:off x="454052" y="1609988"/>
          <a:ext cx="11411375" cy="3467100"/>
        </p:xfrm>
        <a:graphic>
          <a:graphicData uri="http://schemas.openxmlformats.org/drawingml/2006/table">
            <a:tbl>
              <a:tblPr firstRow="1" bandRow="1">
                <a:tableStyleId>{5940675A-B579-460E-94D1-54222C63F5DA}</a:tableStyleId>
              </a:tblPr>
              <a:tblGrid>
                <a:gridCol w="1768951">
                  <a:extLst>
                    <a:ext uri="{9D8B030D-6E8A-4147-A177-3AD203B41FA5}">
                      <a16:colId xmlns:a16="http://schemas.microsoft.com/office/drawing/2014/main" val="25962218"/>
                    </a:ext>
                  </a:extLst>
                </a:gridCol>
                <a:gridCol w="8280593">
                  <a:extLst>
                    <a:ext uri="{9D8B030D-6E8A-4147-A177-3AD203B41FA5}">
                      <a16:colId xmlns:a16="http://schemas.microsoft.com/office/drawing/2014/main" val="2387673325"/>
                    </a:ext>
                  </a:extLst>
                </a:gridCol>
                <a:gridCol w="1361831">
                  <a:extLst>
                    <a:ext uri="{9D8B030D-6E8A-4147-A177-3AD203B41FA5}">
                      <a16:colId xmlns:a16="http://schemas.microsoft.com/office/drawing/2014/main" val="20002"/>
                    </a:ext>
                  </a:extLst>
                </a:gridCol>
              </a:tblGrid>
              <a:tr h="345154">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ctr"/>
                      <a:r>
                        <a:rPr lang="en-IN" sz="1750" b="1" i="0" kern="1200" dirty="0">
                          <a:solidFill>
                            <a:schemeClr val="tx1"/>
                          </a:solidFill>
                          <a:effectLst/>
                          <a:latin typeface="+mn-lt"/>
                          <a:ea typeface="+mn-ea"/>
                          <a:cs typeface="+mn-cs"/>
                        </a:rPr>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876691">
                <a:tc>
                  <a:txBody>
                    <a:bodyPr/>
                    <a:lstStyle/>
                    <a:p>
                      <a:r>
                        <a:rPr lang="en-GB" sz="1800" dirty="0">
                          <a:solidFill>
                            <a:srgbClr val="FF00FF"/>
                          </a:solidFill>
                          <a:latin typeface="Consolas" panose="020B0609020204030204" pitchFamily="49" charset="0"/>
                        </a:rPr>
                        <a:t>ROUND</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Rounds a number to a specified number of decimal places</a:t>
                      </a:r>
                    </a:p>
                    <a:p>
                      <a:r>
                        <a:rPr lang="en-US" sz="1700" dirty="0">
                          <a:solidFill>
                            <a:srgbClr val="0000FF"/>
                          </a:solidFill>
                          <a:latin typeface="Consolas" panose="020B0609020204030204" pitchFamily="49" charset="0"/>
                        </a:rPr>
                        <a:t>SELECT</a:t>
                      </a:r>
                      <a:r>
                        <a:rPr lang="en-US" sz="1700" dirty="0">
                          <a:solidFill>
                            <a:srgbClr val="000000"/>
                          </a:solidFill>
                          <a:latin typeface="Consolas" panose="020B0609020204030204" pitchFamily="49" charset="0"/>
                        </a:rPr>
                        <a:t> </a:t>
                      </a:r>
                      <a:r>
                        <a:rPr lang="en-US" sz="1700" dirty="0">
                          <a:solidFill>
                            <a:srgbClr val="FF00FF"/>
                          </a:solidFill>
                          <a:latin typeface="Consolas" panose="020B0609020204030204" pitchFamily="49" charset="0"/>
                        </a:rPr>
                        <a:t>ROUND</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235.415</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 0</a:t>
                      </a:r>
                      <a:r>
                        <a:rPr lang="en-US" sz="1700" dirty="0">
                          <a:solidFill>
                            <a:srgbClr val="808080"/>
                          </a:solidFill>
                          <a:latin typeface="Consolas" panose="020B0609020204030204" pitchFamily="49" charset="0"/>
                        </a:rPr>
                        <a:t>),</a:t>
                      </a:r>
                      <a:r>
                        <a:rPr lang="en-US" sz="1700" dirty="0">
                          <a:solidFill>
                            <a:srgbClr val="FF00FF"/>
                          </a:solidFill>
                          <a:latin typeface="Consolas" panose="020B0609020204030204" pitchFamily="49" charset="0"/>
                        </a:rPr>
                        <a:t>ROUND</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235.415</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 1</a:t>
                      </a:r>
                      <a:r>
                        <a:rPr lang="en-US" sz="1700" dirty="0">
                          <a:solidFill>
                            <a:srgbClr val="808080"/>
                          </a:solidFill>
                          <a:latin typeface="Consolas" panose="020B0609020204030204" pitchFamily="49" charset="0"/>
                        </a:rPr>
                        <a:t>),</a:t>
                      </a:r>
                      <a:r>
                        <a:rPr lang="en-US" sz="1700" dirty="0">
                          <a:solidFill>
                            <a:srgbClr val="FF00FF"/>
                          </a:solidFill>
                          <a:latin typeface="Consolas" panose="020B0609020204030204" pitchFamily="49" charset="0"/>
                        </a:rPr>
                        <a:t>ROUND</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235.415</a:t>
                      </a:r>
                      <a:r>
                        <a:rPr lang="en-US" sz="1700" dirty="0">
                          <a:solidFill>
                            <a:srgbClr val="808080"/>
                          </a:solidFill>
                          <a:latin typeface="Consolas" panose="020B0609020204030204" pitchFamily="49" charset="0"/>
                        </a:rPr>
                        <a:t>,</a:t>
                      </a:r>
                      <a:r>
                        <a:rPr lang="en-US" sz="1700" dirty="0">
                          <a:solidFill>
                            <a:srgbClr val="000000"/>
                          </a:solidFill>
                          <a:latin typeface="Consolas" panose="020B0609020204030204" pitchFamily="49" charset="0"/>
                        </a:rPr>
                        <a:t> 2</a:t>
                      </a:r>
                      <a:r>
                        <a:rPr lang="en-US" sz="17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235.000</a:t>
                      </a:r>
                    </a:p>
                    <a:p>
                      <a:pPr algn="ctr"/>
                      <a:r>
                        <a:rPr lang="en-IN" dirty="0"/>
                        <a:t>235.400</a:t>
                      </a:r>
                    </a:p>
                    <a:p>
                      <a:pPr algn="ctr"/>
                      <a:r>
                        <a:rPr lang="en-IN" dirty="0"/>
                        <a:t>235.420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876691">
                <a:tc>
                  <a:txBody>
                    <a:bodyPr/>
                    <a:lstStyle/>
                    <a:p>
                      <a:r>
                        <a:rPr lang="en-GB" sz="1800" dirty="0">
                          <a:solidFill>
                            <a:srgbClr val="FF00FF"/>
                          </a:solidFill>
                          <a:latin typeface="Consolas" panose="020B0609020204030204" pitchFamily="49" charset="0"/>
                        </a:rPr>
                        <a:t>SIGN</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sign of a number (If number &gt; 0, it returns 1, If number = 0, it returns 0, If number &lt; 0, it returns -1)</a:t>
                      </a:r>
                    </a:p>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SIGN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SIGN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12</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SIGN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0</a:t>
                      </a:r>
                      <a:r>
                        <a:rPr lang="en-US" sz="1800" dirty="0">
                          <a:solidFill>
                            <a:srgbClr val="808080"/>
                          </a:solidFill>
                          <a:latin typeface="Consolas" panose="020B0609020204030204" pitchFamily="49" charset="0"/>
                        </a:rPr>
                        <a: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-1</a:t>
                      </a:r>
                    </a:p>
                    <a:p>
                      <a:pPr algn="ctr"/>
                      <a:r>
                        <a:rPr lang="en-IN" dirty="0"/>
                        <a:t>1</a:t>
                      </a:r>
                    </a:p>
                    <a:p>
                      <a:pPr algn="ctr"/>
                      <a:r>
                        <a:rPr lang="en-IN" dirty="0"/>
                        <a:t>0</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10983849"/>
                  </a:ext>
                </a:extLst>
              </a:tr>
              <a:tr h="613684">
                <a:tc>
                  <a:txBody>
                    <a:bodyPr/>
                    <a:lstStyle/>
                    <a:p>
                      <a:r>
                        <a:rPr lang="en-GB" sz="1800" dirty="0">
                          <a:solidFill>
                            <a:srgbClr val="FF00FF"/>
                          </a:solidFill>
                          <a:latin typeface="Consolas" panose="020B0609020204030204" pitchFamily="49" charset="0"/>
                        </a:rPr>
                        <a:t>SQRT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square root of a number</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SQRT</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64</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8</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744503195"/>
                  </a:ext>
                </a:extLst>
              </a:tr>
              <a:tr h="613684">
                <a:tc>
                  <a:txBody>
                    <a:bodyPr/>
                    <a:lstStyle/>
                    <a:p>
                      <a:r>
                        <a:rPr lang="en-GB" sz="1800" dirty="0">
                          <a:solidFill>
                            <a:srgbClr val="FF00FF"/>
                          </a:solidFill>
                          <a:latin typeface="Consolas" panose="020B0609020204030204" pitchFamily="49" charset="0"/>
                        </a:rPr>
                        <a:t>SQUARE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b="0" i="0" kern="1200" dirty="0">
                          <a:solidFill>
                            <a:schemeClr val="tx1"/>
                          </a:solidFill>
                          <a:effectLst/>
                          <a:latin typeface="+mn-lt"/>
                          <a:ea typeface="+mn-ea"/>
                          <a:cs typeface="+mn-cs"/>
                        </a:rPr>
                        <a:t>Returns the square of a number</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SQUARE</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8</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algn="ctr"/>
                      <a:r>
                        <a:rPr lang="en-IN" dirty="0"/>
                        <a:t>64</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168032637"/>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454051" y="1280804"/>
            <a:ext cx="1044000"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Example</a:t>
            </a:r>
          </a:p>
        </p:txBody>
      </p:sp>
    </p:spTree>
    <p:extLst>
      <p:ext uri="{BB962C8B-B14F-4D97-AF65-F5344CB8AC3E}">
        <p14:creationId xmlns:p14="http://schemas.microsoft.com/office/powerpoint/2010/main" val="309492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20"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4. String Functions</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309647254"/>
              </p:ext>
            </p:extLst>
          </p:nvPr>
        </p:nvGraphicFramePr>
        <p:xfrm>
          <a:off x="379404" y="1451373"/>
          <a:ext cx="11486023" cy="502158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4918">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880642">
                <a:tc>
                  <a:txBody>
                    <a:bodyPr/>
                    <a:lstStyle/>
                    <a:p>
                      <a:r>
                        <a:rPr lang="en-GB" sz="1800" dirty="0">
                          <a:solidFill>
                            <a:srgbClr val="FF00FF"/>
                          </a:solidFill>
                          <a:latin typeface="Consolas" panose="020B0609020204030204" pitchFamily="49" charset="0"/>
                        </a:rPr>
                        <a:t>ASCII</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The ASCII() function accepts a character expression and returns the ASCII code value of the leftmost character of the character expression.</a:t>
                      </a:r>
                    </a:p>
                    <a:p>
                      <a:pPr>
                        <a:lnSpc>
                          <a:spcPct val="100000"/>
                        </a:lnSpc>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ASCII</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'A'</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ASCII</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'a’</a:t>
                      </a:r>
                      <a:r>
                        <a:rPr lang="en-GB" sz="1800" dirty="0">
                          <a:solidFill>
                            <a:srgbClr val="808080"/>
                          </a:solidFill>
                          <a:latin typeface="Consolas" panose="020B0609020204030204" pitchFamily="49" charset="0"/>
                        </a:rPr>
                        <a:t>)</a:t>
                      </a:r>
                    </a:p>
                  </a:txBody>
                  <a:tcPr marL="45720" marR="4572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65, 97</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2465798">
                <a:tc>
                  <a:txBody>
                    <a:bodyPr/>
                    <a:lstStyle/>
                    <a:p>
                      <a:r>
                        <a:rPr lang="en-GB" sz="1800" dirty="0">
                          <a:solidFill>
                            <a:srgbClr val="FF00FF"/>
                          </a:solidFill>
                          <a:latin typeface="Consolas" panose="020B0609020204030204" pitchFamily="49" charset="0"/>
                        </a:rPr>
                        <a:t>CONCAT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To join two or more strings into one, you use the </a:t>
                      </a:r>
                      <a:r>
                        <a:rPr lang="en-US" dirty="0"/>
                        <a:t>CONCAT()</a:t>
                      </a:r>
                      <a:r>
                        <a:rPr lang="en-US" sz="1800" b="0" i="0" kern="1200" dirty="0">
                          <a:solidFill>
                            <a:schemeClr val="tx1"/>
                          </a:solidFill>
                          <a:effectLst/>
                          <a:latin typeface="+mn-lt"/>
                          <a:ea typeface="+mn-ea"/>
                          <a:cs typeface="+mn-cs"/>
                        </a:rPr>
                        <a:t> function, The </a:t>
                      </a:r>
                      <a:r>
                        <a:rPr lang="en-US" dirty="0"/>
                        <a:t>CONCAT()</a:t>
                      </a:r>
                      <a:r>
                        <a:rPr lang="en-US" sz="1800" b="0" i="0" kern="1200" dirty="0">
                          <a:solidFill>
                            <a:schemeClr val="tx1"/>
                          </a:solidFill>
                          <a:effectLst/>
                          <a:latin typeface="+mn-lt"/>
                          <a:ea typeface="+mn-ea"/>
                          <a:cs typeface="+mn-cs"/>
                        </a:rPr>
                        <a:t> takes two up to 255 input strings and joins them into one.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requires at least two input strings. If you pass one input string, the </a:t>
                      </a:r>
                      <a:r>
                        <a:rPr lang="en-US" dirty="0"/>
                        <a:t>CONCAT()</a:t>
                      </a:r>
                      <a:r>
                        <a:rPr lang="en-US" sz="1800" b="0" i="0" kern="1200" dirty="0">
                          <a:solidFill>
                            <a:schemeClr val="tx1"/>
                          </a:solidFill>
                          <a:effectLst/>
                          <a:latin typeface="+mn-lt"/>
                          <a:ea typeface="+mn-ea"/>
                          <a:cs typeface="+mn-cs"/>
                        </a:rPr>
                        <a:t> function will raise an error.</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If you pass non-character string values, the </a:t>
                      </a:r>
                      <a:r>
                        <a:rPr lang="en-US" dirty="0"/>
                        <a:t>CONCAT()</a:t>
                      </a:r>
                      <a:r>
                        <a:rPr lang="en-US" sz="1800" b="0" i="0" kern="1200" dirty="0">
                          <a:solidFill>
                            <a:schemeClr val="tx1"/>
                          </a:solidFill>
                          <a:effectLst/>
                          <a:latin typeface="+mn-lt"/>
                          <a:ea typeface="+mn-ea"/>
                          <a:cs typeface="+mn-cs"/>
                        </a:rPr>
                        <a:t> function will implicitly convert those values into strings before concatenating.</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The </a:t>
                      </a:r>
                      <a:r>
                        <a:rPr lang="en-US" dirty="0"/>
                        <a:t>CONCAT()</a:t>
                      </a:r>
                      <a:r>
                        <a:rPr lang="en-US" sz="1800" b="0" i="0" kern="1200" dirty="0">
                          <a:solidFill>
                            <a:schemeClr val="tx1"/>
                          </a:solidFill>
                          <a:effectLst/>
                          <a:latin typeface="+mn-lt"/>
                          <a:ea typeface="+mn-ea"/>
                          <a:cs typeface="+mn-cs"/>
                        </a:rPr>
                        <a:t> function also converts NULL into an empty string with the type </a:t>
                      </a:r>
                      <a:r>
                        <a:rPr lang="en-US" u="none" strike="noStrike" dirty="0">
                          <a:effectLst/>
                        </a:rPr>
                        <a:t>VARCHAR(1).</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CONCAT</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'University'</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marL="45720" marR="4572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chemeClr val="tx1"/>
                          </a:solidFill>
                          <a:latin typeface="+mj-lt"/>
                        </a:rPr>
                        <a:t>Darshan University</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10983849"/>
                  </a:ext>
                </a:extLst>
              </a:tr>
              <a:tr h="880642">
                <a:tc>
                  <a:txBody>
                    <a:bodyPr/>
                    <a:lstStyle/>
                    <a:p>
                      <a:r>
                        <a:rPr lang="en-GB" sz="1800" dirty="0">
                          <a:solidFill>
                            <a:srgbClr val="FF00FF"/>
                          </a:solidFill>
                          <a:latin typeface="Consolas" panose="020B0609020204030204" pitchFamily="49" charset="0"/>
                        </a:rPr>
                        <a:t>CONCAT_WS</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CONCAT_WS() is very similar to CONCAT() function, but it allows the user to specify a separator between the concatenated input strings.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can be used to generate comma-separated values.</a:t>
                      </a:r>
                    </a:p>
                    <a:p>
                      <a:pPr marL="0" indent="0" algn="just">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CONCAT_WS</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Darshan'</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'University</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p>
                  </a:txBody>
                  <a:tcPr marL="45720" marR="4572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err="1">
                          <a:solidFill>
                            <a:schemeClr val="tx1"/>
                          </a:solidFill>
                          <a:latin typeface="+mj-lt"/>
                        </a:rPr>
                        <a:t>Darshan,University</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312607904"/>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122189"/>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Tree>
    <p:extLst>
      <p:ext uri="{BB962C8B-B14F-4D97-AF65-F5344CB8AC3E}">
        <p14:creationId xmlns:p14="http://schemas.microsoft.com/office/powerpoint/2010/main" val="1843755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4. String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871736573"/>
              </p:ext>
            </p:extLst>
          </p:nvPr>
        </p:nvGraphicFramePr>
        <p:xfrm>
          <a:off x="379404" y="1637979"/>
          <a:ext cx="11486023" cy="447294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5306">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2204082">
                <a:tc>
                  <a:txBody>
                    <a:bodyPr/>
                    <a:lstStyle/>
                    <a:p>
                      <a:r>
                        <a:rPr lang="en-GB" sz="1800" dirty="0">
                          <a:solidFill>
                            <a:srgbClr val="FF00FF"/>
                          </a:solidFill>
                          <a:latin typeface="Consolas" panose="020B0609020204030204" pitchFamily="49" charset="0"/>
                        </a:rPr>
                        <a:t>CHARINDEX</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CHARINDEX() is a scalar SQL string function used to return the index of a specific string expression within a given string.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CHARINDEX() has 2 required parameters which are the input string and character and one optional parameter which is the starting index of the search operation (If this argument is not specified or is less or equal than zero (0) value, the search starts at the beginning of input string).</a:t>
                      </a:r>
                    </a:p>
                    <a:p>
                      <a:pPr marL="0" indent="0" algn="l">
                        <a:lnSpc>
                          <a:spcPct val="100000"/>
                        </a:lnSpc>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CHARINDEX</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't'</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00"/>
                          </a:solidFill>
                          <a:latin typeface="Consolas" panose="020B0609020204030204" pitchFamily="49" charset="0"/>
                        </a:rPr>
                        <a:t>'Customer’</a:t>
                      </a:r>
                      <a:r>
                        <a:rPr lang="en-GB" sz="1800" dirty="0">
                          <a:solidFill>
                            <a:srgbClr val="808080"/>
                          </a:solidFill>
                          <a:latin typeface="Consolas" panose="020B0609020204030204" pitchFamily="49" charset="0"/>
                        </a:rPr>
                        <a:t>), </a:t>
                      </a:r>
                      <a:r>
                        <a:rPr lang="en-US" sz="1800" dirty="0">
                          <a:solidFill>
                            <a:srgbClr val="FF00FF"/>
                          </a:solidFill>
                          <a:latin typeface="Consolas" panose="020B0609020204030204" pitchFamily="49" charset="0"/>
                        </a:rPr>
                        <a:t>CHARINDEX</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'World'</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'Hello World'</a:t>
                      </a:r>
                      <a:r>
                        <a:rPr lang="en-US" sz="1800" dirty="0">
                          <a:solidFill>
                            <a:srgbClr val="808080"/>
                          </a:solidFill>
                          <a:latin typeface="Consolas" panose="020B0609020204030204" pitchFamily="49" charset="0"/>
                        </a:rPr>
                        <a:t>)</a:t>
                      </a:r>
                      <a:endParaRPr lang="en-GB"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4, 7</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1235827">
                <a:tc>
                  <a:txBody>
                    <a:bodyPr/>
                    <a:lstStyle/>
                    <a:p>
                      <a:r>
                        <a:rPr lang="en-GB" sz="1800" dirty="0">
                          <a:solidFill>
                            <a:srgbClr val="808080"/>
                          </a:solidFill>
                          <a:latin typeface="Consolas" panose="020B0609020204030204" pitchFamily="49" charset="0"/>
                        </a:rPr>
                        <a:t>LEFT(),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RIGHT()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LEFT() and RIGHT() functions are one of the most popular SQL string functions.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They are used to extract a specific number of characters from the left-side or right-side of a string.</a:t>
                      </a:r>
                    </a:p>
                    <a:p>
                      <a:pPr marL="0" indent="0" algn="l">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LEFT(</a:t>
                      </a:r>
                      <a:r>
                        <a:rPr lang="en-US" sz="1800" dirty="0">
                          <a:solidFill>
                            <a:srgbClr val="FF0000"/>
                          </a:solidFill>
                          <a:latin typeface="Consolas" panose="020B0609020204030204" pitchFamily="49" charset="0"/>
                        </a:rPr>
                        <a:t>'Darshan University'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RIGHT(</a:t>
                      </a:r>
                      <a:r>
                        <a:rPr lang="en-US" sz="1800" dirty="0">
                          <a:solidFill>
                            <a:srgbClr val="FF0000"/>
                          </a:solidFill>
                          <a:latin typeface="Consolas" panose="020B0609020204030204" pitchFamily="49" charset="0"/>
                        </a:rPr>
                        <a:t>'Darshan University'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5</a:t>
                      </a:r>
                      <a:r>
                        <a:rPr lang="en-US" sz="1800" dirty="0">
                          <a:solidFill>
                            <a:srgbClr val="808080"/>
                          </a:solidFill>
                          <a:latin typeface="Consolas" panose="020B0609020204030204" pitchFamily="49" charset="0"/>
                        </a:rPr>
                        <a:t>)</a:t>
                      </a: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chemeClr val="tx1"/>
                          </a:solidFill>
                          <a:latin typeface="+mj-lt"/>
                        </a:rPr>
                        <a:t>Darsh, </a:t>
                      </a:r>
                      <a:r>
                        <a:rPr lang="en-US" sz="1800" dirty="0" err="1">
                          <a:solidFill>
                            <a:schemeClr val="tx1"/>
                          </a:solidFill>
                          <a:latin typeface="+mj-lt"/>
                        </a:rPr>
                        <a:t>rsity</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10983849"/>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308795"/>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Tree>
    <p:extLst>
      <p:ext uri="{BB962C8B-B14F-4D97-AF65-F5344CB8AC3E}">
        <p14:creationId xmlns:p14="http://schemas.microsoft.com/office/powerpoint/2010/main" val="3299659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4. String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3329639394"/>
              </p:ext>
            </p:extLst>
          </p:nvPr>
        </p:nvGraphicFramePr>
        <p:xfrm>
          <a:off x="379404" y="1563339"/>
          <a:ext cx="11486023" cy="419862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3451">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LOWER</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UPPER</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LOWER() is used to change the letter case to a lower case.</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UPPER() is used to change the case of the letters into upper case.</a:t>
                      </a:r>
                    </a:p>
                    <a:p>
                      <a:pPr marL="0" indent="0" algn="just">
                        <a:lnSpc>
                          <a:spcPct val="100000"/>
                        </a:lnSpc>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LOWER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'Darshan'</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UPPER</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'Darshan'</a:t>
                      </a:r>
                      <a:r>
                        <a:rPr lang="en-US" sz="1800" dirty="0">
                          <a:solidFill>
                            <a:srgbClr val="808080"/>
                          </a:solidFill>
                          <a:latin typeface="Consolas" panose="020B0609020204030204" pitchFamily="49" charset="0"/>
                        </a:rPr>
                        <a:t>)</a:t>
                      </a:r>
                      <a:endParaRPr lang="en-GB"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darshan</a:t>
                      </a:r>
                    </a:p>
                    <a:p>
                      <a:r>
                        <a:rPr lang="en-US" sz="1700" dirty="0">
                          <a:solidFill>
                            <a:schemeClr val="tx1"/>
                          </a:solidFill>
                          <a:latin typeface="+mj-lt"/>
                        </a:rPr>
                        <a:t>DARSHAN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1052275">
                <a:tc>
                  <a:txBody>
                    <a:bodyPr/>
                    <a:lstStyle/>
                    <a:p>
                      <a:r>
                        <a:rPr lang="en-GB" sz="1800" dirty="0">
                          <a:solidFill>
                            <a:srgbClr val="FF00FF"/>
                          </a:solidFill>
                          <a:latin typeface="Consolas" panose="020B0609020204030204" pitchFamily="49" charset="0"/>
                        </a:rPr>
                        <a:t>LTRIM</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RTRIM</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LTRIM() and RTRIM() function are used to remove additional spaces from the left side or right side of an input string.</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RTRIM</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LTRIM</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    University'</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err="1">
                          <a:solidFill>
                            <a:schemeClr val="tx1"/>
                          </a:solidFill>
                          <a:latin typeface="+mj-lt"/>
                        </a:rPr>
                        <a:t>DarshanUniversity</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10983849"/>
                  </a:ext>
                </a:extLst>
              </a:tr>
              <a:tr h="1052275">
                <a:tc>
                  <a:txBody>
                    <a:bodyPr/>
                    <a:lstStyle/>
                    <a:p>
                      <a:r>
                        <a:rPr lang="en-GB" sz="1800" dirty="0">
                          <a:solidFill>
                            <a:srgbClr val="FF00FF"/>
                          </a:solidFill>
                          <a:latin typeface="Consolas" panose="020B0609020204030204" pitchFamily="49" charset="0"/>
                        </a:rPr>
                        <a:t>STRING_SPLIT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is a table-valued function that splits a string into a table that consists of rows of substrings based on a specified separator.</a:t>
                      </a:r>
                    </a:p>
                    <a:p>
                      <a:pPr marL="285750" indent="-285750" algn="just">
                        <a:lnSpc>
                          <a:spcPct val="100000"/>
                        </a:lnSpc>
                        <a:buClr>
                          <a:schemeClr val="tx2"/>
                        </a:buClr>
                        <a:buFont typeface="Wingdings" panose="05000000000000000000" pitchFamily="2" charset="2"/>
                        <a:buChar char="Ø"/>
                      </a:pPr>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a:t>
                      </a:r>
                      <a:r>
                        <a:rPr lang="en-GB" sz="1800" b="0" i="0" kern="1200" dirty="0">
                          <a:solidFill>
                            <a:schemeClr val="tx1"/>
                          </a:solidFill>
                          <a:effectLst/>
                          <a:latin typeface="+mn-lt"/>
                          <a:ea typeface="+mn-ea"/>
                          <a:cs typeface="+mn-cs"/>
                        </a:rPr>
                        <a:t>STRING_SPLIT ( </a:t>
                      </a:r>
                      <a:r>
                        <a:rPr lang="en-GB" sz="1800" b="0" i="0" kern="1200" dirty="0" err="1">
                          <a:solidFill>
                            <a:schemeClr val="tx1"/>
                          </a:solidFill>
                          <a:effectLst/>
                          <a:latin typeface="+mn-lt"/>
                          <a:ea typeface="+mn-ea"/>
                          <a:cs typeface="+mn-cs"/>
                        </a:rPr>
                        <a:t>input_string</a:t>
                      </a:r>
                      <a:r>
                        <a:rPr lang="en-GB" sz="1800" b="0" i="0" kern="1200" dirty="0">
                          <a:solidFill>
                            <a:schemeClr val="tx1"/>
                          </a:solidFill>
                          <a:effectLst/>
                          <a:latin typeface="+mn-lt"/>
                          <a:ea typeface="+mn-ea"/>
                          <a:cs typeface="+mn-cs"/>
                        </a:rPr>
                        <a:t> , separator ) </a:t>
                      </a:r>
                    </a:p>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returns a single-column table, whose column name is </a:t>
                      </a:r>
                      <a:r>
                        <a:rPr lang="en-US" b="1" dirty="0"/>
                        <a:t>value.</a:t>
                      </a:r>
                    </a:p>
                    <a:p>
                      <a:pPr marL="0" indent="0" algn="just">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value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STRING_SPLIT</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a:t>
                      </a:r>
                      <a:r>
                        <a:rPr lang="en-US" sz="1800" dirty="0" err="1">
                          <a:solidFill>
                            <a:srgbClr val="FF0000"/>
                          </a:solidFill>
                          <a:latin typeface="Consolas" panose="020B0609020204030204" pitchFamily="49" charset="0"/>
                        </a:rPr>
                        <a:t>red,green,,blue</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US" sz="1800" b="1"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12748473"/>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234155"/>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Tree>
    <p:extLst>
      <p:ext uri="{BB962C8B-B14F-4D97-AF65-F5344CB8AC3E}">
        <p14:creationId xmlns:p14="http://schemas.microsoft.com/office/powerpoint/2010/main" val="4072718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4. String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398649656"/>
              </p:ext>
            </p:extLst>
          </p:nvPr>
        </p:nvGraphicFramePr>
        <p:xfrm>
          <a:off x="379404" y="1526017"/>
          <a:ext cx="11486023" cy="4612245"/>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3451">
                <a:tc>
                  <a:txBody>
                    <a:bodyPr/>
                    <a:lstStyle/>
                    <a:p>
                      <a:pPr algn="l"/>
                      <a:r>
                        <a:rPr lang="en-IN" sz="1750" b="1" i="0" kern="1200" dirty="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Description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dirty="0"/>
                        <a:t>Output</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REPLACE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l">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To replace all occurrences of a substring within a string with a new substring.</a:t>
                      </a:r>
                    </a:p>
                    <a:p>
                      <a:pPr marL="0" indent="0" algn="l">
                        <a:lnSpc>
                          <a:spcPct val="100000"/>
                        </a:lnSpc>
                        <a:buClr>
                          <a:schemeClr val="tx2"/>
                        </a:buClr>
                        <a:buFont typeface="Wingdings" panose="05000000000000000000" pitchFamily="2" charset="2"/>
                        <a:buNone/>
                      </a:pPr>
                      <a:r>
                        <a:rPr lang="en-US" sz="1800" b="1" i="0" kern="1200" dirty="0">
                          <a:solidFill>
                            <a:schemeClr val="tx1"/>
                          </a:solidFill>
                          <a:effectLst/>
                          <a:latin typeface="+mn-lt"/>
                          <a:ea typeface="+mn-ea"/>
                          <a:cs typeface="+mn-cs"/>
                        </a:rPr>
                        <a:t>Syntax: </a:t>
                      </a:r>
                      <a:r>
                        <a:rPr lang="en-US" sz="1800" b="0" i="0" kern="1200" dirty="0">
                          <a:solidFill>
                            <a:schemeClr val="tx1"/>
                          </a:solidFill>
                          <a:effectLst/>
                          <a:latin typeface="+mn-lt"/>
                          <a:ea typeface="+mn-ea"/>
                          <a:cs typeface="+mn-cs"/>
                        </a:rPr>
                        <a:t>REPLACE(</a:t>
                      </a:r>
                      <a:r>
                        <a:rPr lang="en-US" sz="1800" b="0" i="0" kern="1200" dirty="0" err="1">
                          <a:solidFill>
                            <a:schemeClr val="tx1"/>
                          </a:solidFill>
                          <a:effectLst/>
                          <a:latin typeface="+mn-lt"/>
                          <a:ea typeface="+mn-ea"/>
                          <a:cs typeface="+mn-cs"/>
                        </a:rPr>
                        <a:t>input_string</a:t>
                      </a:r>
                      <a:r>
                        <a:rPr lang="en-US" sz="1800" b="0" i="0" kern="1200" dirty="0">
                          <a:solidFill>
                            <a:schemeClr val="tx1"/>
                          </a:solidFill>
                          <a:effectLst/>
                          <a:latin typeface="+mn-lt"/>
                          <a:ea typeface="+mn-ea"/>
                          <a:cs typeface="+mn-cs"/>
                        </a:rPr>
                        <a:t>, substring, </a:t>
                      </a:r>
                      <a:r>
                        <a:rPr lang="en-US" sz="1800" b="0" i="0" kern="1200" dirty="0" err="1">
                          <a:solidFill>
                            <a:schemeClr val="tx1"/>
                          </a:solidFill>
                          <a:effectLst/>
                          <a:latin typeface="+mn-lt"/>
                          <a:ea typeface="+mn-ea"/>
                          <a:cs typeface="+mn-cs"/>
                        </a:rPr>
                        <a:t>new_substring</a:t>
                      </a:r>
                      <a:r>
                        <a:rPr lang="en-US" sz="1800" b="0" i="0" kern="1200" dirty="0">
                          <a:solidFill>
                            <a:schemeClr val="tx1"/>
                          </a:solidFill>
                          <a:effectLst/>
                          <a:latin typeface="+mn-lt"/>
                          <a:ea typeface="+mn-ea"/>
                          <a:cs typeface="+mn-cs"/>
                        </a:rPr>
                        <a:t>);</a:t>
                      </a:r>
                    </a:p>
                    <a:p>
                      <a:pPr marL="0" indent="0" algn="l">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REPLACE</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'Darshan </a:t>
                      </a:r>
                      <a:r>
                        <a:rPr lang="en-US" sz="1800" dirty="0" err="1">
                          <a:solidFill>
                            <a:srgbClr val="FF0000"/>
                          </a:solidFill>
                          <a:latin typeface="Consolas" panose="020B0609020204030204" pitchFamily="49" charset="0"/>
                        </a:rPr>
                        <a:t>Institute'</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'Institute'</a:t>
                      </a:r>
                      <a:r>
                        <a:rPr lang="en-US" sz="1800" dirty="0" err="1">
                          <a:solidFill>
                            <a:srgbClr val="808080"/>
                          </a:solidFill>
                          <a:latin typeface="Consolas" panose="020B0609020204030204" pitchFamily="49" charset="0"/>
                        </a:rPr>
                        <a:t>,</a:t>
                      </a:r>
                      <a:r>
                        <a:rPr lang="en-US" sz="1800" dirty="0" err="1">
                          <a:solidFill>
                            <a:srgbClr val="FF0000"/>
                          </a:solidFill>
                          <a:latin typeface="Consolas" panose="020B0609020204030204" pitchFamily="49" charset="0"/>
                        </a:rPr>
                        <a:t>'University</a:t>
                      </a:r>
                      <a:r>
                        <a:rPr lang="en-US" sz="1800" dirty="0">
                          <a:solidFill>
                            <a:srgbClr val="FF0000"/>
                          </a:solidFill>
                          <a:latin typeface="Consolas" panose="020B0609020204030204" pitchFamily="49" charset="0"/>
                        </a:rPr>
                        <a:t>'</a:t>
                      </a:r>
                      <a:r>
                        <a:rPr lang="en-US" sz="1800" dirty="0">
                          <a:solidFill>
                            <a:srgbClr val="808080"/>
                          </a:solidFill>
                          <a:latin typeface="Consolas" panose="020B0609020204030204" pitchFamily="49" charset="0"/>
                        </a:rPr>
                        <a:t>)</a:t>
                      </a:r>
                      <a:endParaRPr lang="en-GB"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Darshan University</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1052275">
                <a:tc>
                  <a:txBody>
                    <a:bodyPr/>
                    <a:lstStyle/>
                    <a:p>
                      <a:r>
                        <a:rPr lang="en-GB" sz="1800" dirty="0">
                          <a:solidFill>
                            <a:srgbClr val="FF00FF"/>
                          </a:solidFill>
                          <a:latin typeface="Consolas" panose="020B0609020204030204" pitchFamily="49" charset="0"/>
                        </a:rPr>
                        <a:t>REPLICATE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repeats a string a specified number of times.</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REPLICATE</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2</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err="1">
                          <a:solidFill>
                            <a:schemeClr val="tx1"/>
                          </a:solidFill>
                          <a:latin typeface="+mj-lt"/>
                        </a:rPr>
                        <a:t>DarshanDarshan</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4010983849"/>
                  </a:ext>
                </a:extLst>
              </a:tr>
              <a:tr h="1052275">
                <a:tc>
                  <a:txBody>
                    <a:bodyPr/>
                    <a:lstStyle/>
                    <a:p>
                      <a:r>
                        <a:rPr lang="en-GB" sz="1800" dirty="0">
                          <a:solidFill>
                            <a:srgbClr val="FF00FF"/>
                          </a:solidFill>
                          <a:latin typeface="Consolas" panose="020B0609020204030204" pitchFamily="49" charset="0"/>
                        </a:rPr>
                        <a:t>REVERSE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accepts a string argument and returns the reverse order of that string.</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REVERSE</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a:t>
                      </a:r>
                      <a:r>
                        <a:rPr lang="en-GB" sz="1800" dirty="0">
                          <a:solidFill>
                            <a:srgbClr val="808080"/>
                          </a:solidFill>
                          <a:latin typeface="Consolas" panose="020B0609020204030204" pitchFamily="49" charset="0"/>
                        </a:rPr>
                        <a:t>)</a:t>
                      </a:r>
                      <a:endParaRPr lang="en-US"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err="1">
                          <a:solidFill>
                            <a:schemeClr val="tx1"/>
                          </a:solidFill>
                          <a:latin typeface="+mj-lt"/>
                        </a:rPr>
                        <a:t>nahsraD</a:t>
                      </a:r>
                      <a:endParaRPr lang="en-US" sz="1800" dirty="0">
                        <a:solidFill>
                          <a:schemeClr val="tx1"/>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112748473"/>
                  </a:ext>
                </a:extLst>
              </a:tr>
              <a:tr h="1052275">
                <a:tc>
                  <a:txBody>
                    <a:bodyPr/>
                    <a:lstStyle/>
                    <a:p>
                      <a:r>
                        <a:rPr lang="en-GB" sz="1800" dirty="0">
                          <a:solidFill>
                            <a:srgbClr val="FF00FF"/>
                          </a:solidFill>
                          <a:latin typeface="Consolas" panose="020B0609020204030204" pitchFamily="49" charset="0"/>
                        </a:rPr>
                        <a:t>SPACE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returns a string of repeated spaces.</a:t>
                      </a:r>
                    </a:p>
                    <a:p>
                      <a:pPr marL="0" indent="0" algn="just">
                        <a:lnSpc>
                          <a:spcPct val="100000"/>
                        </a:lnSpc>
                        <a:buClr>
                          <a:schemeClr val="tx2"/>
                        </a:buClr>
                        <a:buFont typeface="Wingdings" panose="05000000000000000000" pitchFamily="2" charset="2"/>
                        <a:buNone/>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SPACE</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5</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00"/>
                          </a:solidFill>
                          <a:latin typeface="Consolas" panose="020B0609020204030204" pitchFamily="49" charset="0"/>
                        </a:rPr>
                        <a:t>'Darshan'</a:t>
                      </a:r>
                      <a:endParaRPr lang="en-US" sz="1800" dirty="0">
                        <a:solidFill>
                          <a:srgbClr val="808080"/>
                        </a:solidFill>
                        <a:latin typeface="Consolas" panose="020B0609020204030204" pitchFamily="49" charset="0"/>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800" dirty="0">
                          <a:solidFill>
                            <a:schemeClr val="tx1"/>
                          </a:solidFill>
                          <a:latin typeface="+mj-lt"/>
                        </a:rPr>
                        <a:t>     Darshan</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2899737268"/>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196833"/>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Tree>
    <p:extLst>
      <p:ext uri="{BB962C8B-B14F-4D97-AF65-F5344CB8AC3E}">
        <p14:creationId xmlns:p14="http://schemas.microsoft.com/office/powerpoint/2010/main" val="349414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4. String Functions (Cont..)</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3115287367"/>
              </p:ext>
            </p:extLst>
          </p:nvPr>
        </p:nvGraphicFramePr>
        <p:xfrm>
          <a:off x="379404" y="1535350"/>
          <a:ext cx="11486023" cy="474726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3451">
                <a:tc>
                  <a:txBody>
                    <a:bodyPr/>
                    <a:lstStyle/>
                    <a:p>
                      <a:pPr algn="l"/>
                      <a:r>
                        <a:rPr lang="en-IN" sz="1750" b="1" i="0" kern="120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Description</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SUBSTRING</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extracts a substring with a specified length starting from a location in an input string.</a:t>
                      </a:r>
                    </a:p>
                    <a:p>
                      <a:pPr marL="285750" indent="-285750" algn="just">
                        <a:lnSpc>
                          <a:spcPct val="100000"/>
                        </a:lnSpc>
                        <a:buClr>
                          <a:schemeClr val="tx2"/>
                        </a:buClr>
                        <a:buFont typeface="Wingdings" panose="05000000000000000000" pitchFamily="2" charset="2"/>
                        <a:buChar char="Ø"/>
                      </a:pPr>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a:t>
                      </a:r>
                      <a:r>
                        <a:rPr lang="en-GB" sz="1800" b="0" i="0" kern="1200" dirty="0">
                          <a:solidFill>
                            <a:schemeClr val="tx1"/>
                          </a:solidFill>
                          <a:effectLst/>
                          <a:latin typeface="+mn-lt"/>
                          <a:ea typeface="+mn-ea"/>
                          <a:cs typeface="+mn-cs"/>
                        </a:rPr>
                        <a:t>SUBSTRING(</a:t>
                      </a:r>
                      <a:r>
                        <a:rPr lang="en-GB" sz="1800" b="0" i="0" kern="1200" dirty="0" err="1">
                          <a:solidFill>
                            <a:schemeClr val="tx1"/>
                          </a:solidFill>
                          <a:effectLst/>
                          <a:latin typeface="+mn-lt"/>
                          <a:ea typeface="+mn-ea"/>
                          <a:cs typeface="+mn-cs"/>
                        </a:rPr>
                        <a:t>input_string</a:t>
                      </a:r>
                      <a:r>
                        <a:rPr lang="en-GB" sz="1800" b="0" i="0" kern="1200" dirty="0">
                          <a:solidFill>
                            <a:schemeClr val="tx1"/>
                          </a:solidFill>
                          <a:effectLst/>
                          <a:latin typeface="+mn-lt"/>
                          <a:ea typeface="+mn-ea"/>
                          <a:cs typeface="+mn-cs"/>
                        </a:rPr>
                        <a:t>, </a:t>
                      </a:r>
                      <a:r>
                        <a:rPr lang="en-GB" sz="1800" b="1" i="0" kern="1200" dirty="0">
                          <a:solidFill>
                            <a:schemeClr val="tx1"/>
                          </a:solidFill>
                          <a:effectLst/>
                          <a:latin typeface="+mn-lt"/>
                          <a:ea typeface="+mn-ea"/>
                          <a:cs typeface="+mn-cs"/>
                        </a:rPr>
                        <a:t>Start</a:t>
                      </a:r>
                      <a:r>
                        <a:rPr lang="en-GB" sz="1800" b="0" i="0" kern="1200" dirty="0">
                          <a:solidFill>
                            <a:schemeClr val="tx1"/>
                          </a:solidFill>
                          <a:effectLst/>
                          <a:latin typeface="+mn-lt"/>
                          <a:ea typeface="+mn-ea"/>
                          <a:cs typeface="+mn-cs"/>
                        </a:rPr>
                        <a:t>, </a:t>
                      </a:r>
                      <a:r>
                        <a:rPr lang="en-GB" sz="1800" b="1" i="0" kern="1200" dirty="0">
                          <a:solidFill>
                            <a:schemeClr val="tx1"/>
                          </a:solidFill>
                          <a:effectLst/>
                          <a:latin typeface="+mn-lt"/>
                          <a:ea typeface="+mn-ea"/>
                          <a:cs typeface="+mn-cs"/>
                        </a:rPr>
                        <a:t>Length</a:t>
                      </a:r>
                      <a:r>
                        <a:rPr lang="en-GB" sz="1800" b="0" i="0" kern="1200" dirty="0">
                          <a:solidFill>
                            <a:schemeClr val="tx1"/>
                          </a:solidFill>
                          <a:effectLst/>
                          <a:latin typeface="+mn-lt"/>
                          <a:ea typeface="+mn-ea"/>
                          <a:cs typeface="+mn-cs"/>
                        </a:rPr>
                        <a:t>);</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1" i="0" kern="1200" dirty="0">
                          <a:solidFill>
                            <a:schemeClr val="tx1"/>
                          </a:solidFill>
                          <a:effectLst/>
                          <a:latin typeface="+mn-lt"/>
                          <a:ea typeface="+mn-ea"/>
                          <a:cs typeface="+mn-cs"/>
                        </a:rPr>
                        <a:t>Start</a:t>
                      </a:r>
                      <a:r>
                        <a:rPr lang="en-US" sz="1800" b="0" i="0" kern="1200" dirty="0">
                          <a:solidFill>
                            <a:schemeClr val="tx1"/>
                          </a:solidFill>
                          <a:effectLst/>
                          <a:latin typeface="+mn-lt"/>
                          <a:ea typeface="+mn-ea"/>
                          <a:cs typeface="+mn-cs"/>
                        </a:rPr>
                        <a:t> is an integer that specifies the location where the returned substring starts. Note that the first character in the </a:t>
                      </a:r>
                      <a:r>
                        <a:rPr lang="en-US" sz="1800" b="0" i="0" kern="1200" dirty="0" err="1">
                          <a:solidFill>
                            <a:schemeClr val="tx1"/>
                          </a:solidFill>
                          <a:effectLst/>
                          <a:latin typeface="+mn-lt"/>
                          <a:ea typeface="+mn-ea"/>
                          <a:cs typeface="+mn-cs"/>
                        </a:rPr>
                        <a:t>input_string</a:t>
                      </a:r>
                      <a:r>
                        <a:rPr lang="en-US" sz="1800" b="0" i="0" kern="1200" dirty="0">
                          <a:solidFill>
                            <a:schemeClr val="tx1"/>
                          </a:solidFill>
                          <a:effectLst/>
                          <a:latin typeface="+mn-lt"/>
                          <a:ea typeface="+mn-ea"/>
                          <a:cs typeface="+mn-cs"/>
                        </a:rPr>
                        <a:t> is 1, not zero.</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b="1" dirty="0"/>
                        <a:t>Length</a:t>
                      </a:r>
                      <a:r>
                        <a:rPr lang="en-US" sz="1800" b="0" i="0" kern="1200" dirty="0">
                          <a:solidFill>
                            <a:schemeClr val="tx1"/>
                          </a:solidFill>
                          <a:effectLst/>
                          <a:latin typeface="+mn-lt"/>
                          <a:ea typeface="+mn-ea"/>
                          <a:cs typeface="+mn-cs"/>
                        </a:rPr>
                        <a:t> is a positive integer that specifies the number of characters of the substring to be returned. </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The </a:t>
                      </a:r>
                      <a:r>
                        <a:rPr lang="en-US" dirty="0"/>
                        <a:t>SUBSTRING()</a:t>
                      </a:r>
                      <a:r>
                        <a:rPr lang="en-US" sz="1800" b="0" i="0" kern="1200" dirty="0">
                          <a:solidFill>
                            <a:schemeClr val="tx1"/>
                          </a:solidFill>
                          <a:effectLst/>
                          <a:latin typeface="+mn-lt"/>
                          <a:ea typeface="+mn-ea"/>
                          <a:cs typeface="+mn-cs"/>
                        </a:rPr>
                        <a:t> function raises an error if the </a:t>
                      </a:r>
                      <a:r>
                        <a:rPr lang="en-US" dirty="0"/>
                        <a:t>length</a:t>
                      </a:r>
                      <a:r>
                        <a:rPr lang="en-US" sz="1800" b="0" i="0" kern="1200" dirty="0">
                          <a:solidFill>
                            <a:schemeClr val="tx1"/>
                          </a:solidFill>
                          <a:effectLst/>
                          <a:latin typeface="+mn-lt"/>
                          <a:ea typeface="+mn-ea"/>
                          <a:cs typeface="+mn-cs"/>
                        </a:rPr>
                        <a:t> is negative. </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If </a:t>
                      </a:r>
                      <a:r>
                        <a:rPr lang="en-US" dirty="0"/>
                        <a:t>start</a:t>
                      </a:r>
                      <a:r>
                        <a:rPr lang="en-US" sz="1800" b="0" i="0" kern="1200" dirty="0">
                          <a:solidFill>
                            <a:schemeClr val="tx1"/>
                          </a:solidFill>
                          <a:effectLst/>
                          <a:latin typeface="+mn-lt"/>
                          <a:ea typeface="+mn-ea"/>
                          <a:cs typeface="+mn-cs"/>
                        </a:rPr>
                        <a:t> + </a:t>
                      </a:r>
                      <a:r>
                        <a:rPr lang="en-US" dirty="0"/>
                        <a:t>length</a:t>
                      </a:r>
                      <a:r>
                        <a:rPr lang="en-US" sz="1800" b="0" i="0" kern="1200" dirty="0">
                          <a:solidFill>
                            <a:schemeClr val="tx1"/>
                          </a:solidFill>
                          <a:effectLst/>
                          <a:latin typeface="+mn-lt"/>
                          <a:ea typeface="+mn-ea"/>
                          <a:cs typeface="+mn-cs"/>
                        </a:rPr>
                        <a:t> &gt; the length of </a:t>
                      </a:r>
                      <a:r>
                        <a:rPr lang="en-US" dirty="0" err="1"/>
                        <a:t>input_string</a:t>
                      </a:r>
                      <a:r>
                        <a:rPr lang="en-US" sz="1800" b="0" i="0" kern="1200" dirty="0">
                          <a:solidFill>
                            <a:schemeClr val="tx1"/>
                          </a:solidFill>
                          <a:effectLst/>
                          <a:latin typeface="+mn-lt"/>
                          <a:ea typeface="+mn-ea"/>
                          <a:cs typeface="+mn-cs"/>
                        </a:rPr>
                        <a:t>, the substring will begin at the </a:t>
                      </a:r>
                      <a:r>
                        <a:rPr lang="en-US" dirty="0"/>
                        <a:t>start</a:t>
                      </a:r>
                      <a:r>
                        <a:rPr lang="en-US" sz="1800" b="0" i="0" kern="1200" dirty="0">
                          <a:solidFill>
                            <a:schemeClr val="tx1"/>
                          </a:solidFill>
                          <a:effectLst/>
                          <a:latin typeface="+mn-lt"/>
                          <a:ea typeface="+mn-ea"/>
                          <a:cs typeface="+mn-cs"/>
                        </a:rPr>
                        <a:t> and include the remaining characters of the </a:t>
                      </a:r>
                      <a:r>
                        <a:rPr lang="en-US" dirty="0" err="1"/>
                        <a:t>input_string</a:t>
                      </a:r>
                      <a:r>
                        <a:rPr lang="en-US" dirty="0"/>
                        <a: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SUBSTRING</a:t>
                      </a:r>
                      <a:r>
                        <a:rPr lang="en-US" sz="1800" dirty="0">
                          <a:solidFill>
                            <a:srgbClr val="808080"/>
                          </a:solidFill>
                          <a:latin typeface="Consolas" panose="020B0609020204030204" pitchFamily="49" charset="0"/>
                        </a:rPr>
                        <a:t>(</a:t>
                      </a:r>
                      <a:r>
                        <a:rPr lang="en-US" sz="1800" dirty="0">
                          <a:solidFill>
                            <a:srgbClr val="FF0000"/>
                          </a:solidFill>
                          <a:latin typeface="Consolas" panose="020B0609020204030204" pitchFamily="49" charset="0"/>
                        </a:rPr>
                        <a:t>'SQL Server SUBSTRING'</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5</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6</a:t>
                      </a:r>
                      <a:r>
                        <a:rPr lang="en-US" sz="1800" dirty="0">
                          <a:solidFill>
                            <a:srgbClr val="808080"/>
                          </a:solidFill>
                          <a:latin typeface="Consolas" panose="020B0609020204030204" pitchFamily="49" charset="0"/>
                        </a:rPr>
                        <a:t>)</a:t>
                      </a:r>
                      <a:endParaRPr lang="en-US"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Server</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1052275">
                <a:tc>
                  <a:txBody>
                    <a:bodyPr/>
                    <a:lstStyle/>
                    <a:p>
                      <a:r>
                        <a:rPr lang="en-GB" sz="1800" dirty="0">
                          <a:solidFill>
                            <a:srgbClr val="FF00FF"/>
                          </a:solidFill>
                          <a:latin typeface="Consolas" panose="020B0609020204030204" pitchFamily="49" charset="0"/>
                        </a:rPr>
                        <a:t>LEN</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The LEN function is used to provide the number of characters in a string without including trailing spaces.</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LEN</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'Darshan University'</a:t>
                      </a:r>
                      <a:r>
                        <a:rPr lang="en-GB" sz="1800" dirty="0">
                          <a:solidFill>
                            <a:srgbClr val="808080"/>
                          </a:solidFill>
                          <a:latin typeface="Consolas" panose="020B0609020204030204" pitchFamily="49" charset="0"/>
                        </a:rPr>
                        <a:t>)</a:t>
                      </a:r>
                      <a:endParaRPr lang="en-US"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r>
                        <a:rPr lang="en-US" sz="1700" dirty="0">
                          <a:solidFill>
                            <a:schemeClr val="tx1"/>
                          </a:solidFill>
                          <a:latin typeface="+mj-lt"/>
                        </a:rPr>
                        <a:t>18</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948795898"/>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203102"/>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String Functions</a:t>
            </a:r>
          </a:p>
        </p:txBody>
      </p:sp>
    </p:spTree>
    <p:extLst>
      <p:ext uri="{BB962C8B-B14F-4D97-AF65-F5344CB8AC3E}">
        <p14:creationId xmlns:p14="http://schemas.microsoft.com/office/powerpoint/2010/main" val="354458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Group by</a:t>
            </a:r>
          </a:p>
        </p:txBody>
      </p:sp>
      <p:pic>
        <p:nvPicPr>
          <p:cNvPr id="11" name="Content Placeholder 10"/>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5474076" y="979996"/>
            <a:ext cx="1816476" cy="1816476"/>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86596" y="3657415"/>
            <a:ext cx="1928806" cy="1841512"/>
          </a:xfrm>
          <a:prstGeom prst="rect">
            <a:avLst/>
          </a:prstGeom>
        </p:spPr>
      </p:pic>
      <p:pic>
        <p:nvPicPr>
          <p:cNvPr id="13" name="Picture 1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35375" y="988611"/>
            <a:ext cx="2040635" cy="1780165"/>
          </a:xfrm>
          <a:prstGeom prst="rect">
            <a:avLst/>
          </a:prstGeom>
        </p:spPr>
      </p:pic>
      <p:sp>
        <p:nvSpPr>
          <p:cNvPr id="17" name="Snip Single Corner Rectangle 16"/>
          <p:cNvSpPr/>
          <p:nvPr/>
        </p:nvSpPr>
        <p:spPr>
          <a:xfrm>
            <a:off x="5474076" y="2877705"/>
            <a:ext cx="1841326" cy="592005"/>
          </a:xfrm>
          <a:prstGeom prst="snip1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COMPUTER ENGINEER</a:t>
            </a:r>
          </a:p>
        </p:txBody>
      </p:sp>
      <p:sp>
        <p:nvSpPr>
          <p:cNvPr id="18" name="Snip Single Corner Rectangle 17"/>
          <p:cNvSpPr/>
          <p:nvPr/>
        </p:nvSpPr>
        <p:spPr>
          <a:xfrm>
            <a:off x="7934684" y="2890231"/>
            <a:ext cx="1841326" cy="592005"/>
          </a:xfrm>
          <a:prstGeom prst="snip1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CIVIL </a:t>
            </a:r>
          </a:p>
          <a:p>
            <a:pPr algn="ctr"/>
            <a:r>
              <a:rPr lang="en-US" b="1" dirty="0">
                <a:solidFill>
                  <a:schemeClr val="tx2"/>
                </a:solidFill>
              </a:rPr>
              <a:t>ENGINEER</a:t>
            </a:r>
          </a:p>
        </p:txBody>
      </p:sp>
      <p:sp>
        <p:nvSpPr>
          <p:cNvPr id="19" name="Snip Single Corner Rectangle 18"/>
          <p:cNvSpPr/>
          <p:nvPr/>
        </p:nvSpPr>
        <p:spPr>
          <a:xfrm>
            <a:off x="5474076" y="5661394"/>
            <a:ext cx="1841326" cy="592005"/>
          </a:xfrm>
          <a:prstGeom prst="snip1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ELECTRIC ENGINEER</a:t>
            </a:r>
          </a:p>
        </p:txBody>
      </p:sp>
      <p:sp>
        <p:nvSpPr>
          <p:cNvPr id="20" name="Snip Single Corner Rectangle 19"/>
          <p:cNvSpPr/>
          <p:nvPr/>
        </p:nvSpPr>
        <p:spPr>
          <a:xfrm>
            <a:off x="7934684" y="5661394"/>
            <a:ext cx="1841326" cy="592005"/>
          </a:xfrm>
          <a:prstGeom prst="snip1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MECHANICAL ENGINEER</a:t>
            </a:r>
          </a:p>
        </p:txBody>
      </p:sp>
      <p:pic>
        <p:nvPicPr>
          <p:cNvPr id="21" name="Picture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8932" y="964203"/>
            <a:ext cx="4108536" cy="3325774"/>
          </a:xfrm>
          <a:prstGeom prst="rect">
            <a:avLst/>
          </a:prstGeom>
        </p:spPr>
      </p:pic>
      <p:sp>
        <p:nvSpPr>
          <p:cNvPr id="23" name="Rounded Rectangle 22"/>
          <p:cNvSpPr/>
          <p:nvPr/>
        </p:nvSpPr>
        <p:spPr>
          <a:xfrm>
            <a:off x="710272" y="4396636"/>
            <a:ext cx="4065856" cy="688931"/>
          </a:xfrm>
          <a:prstGeom prst="roundRect">
            <a:avLst/>
          </a:prstGeom>
          <a:solidFill>
            <a:schemeClr val="accent1">
              <a:lumMod val="20000"/>
              <a:lumOff val="80000"/>
            </a:scheme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2"/>
                </a:solidFill>
              </a:rPr>
              <a:t>GROUP OF ENGINEERS</a:t>
            </a:r>
          </a:p>
        </p:txBody>
      </p:sp>
      <p:pic>
        <p:nvPicPr>
          <p:cNvPr id="25" name="Picture 2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735375" y="3657415"/>
            <a:ext cx="2040635" cy="1841512"/>
          </a:xfrm>
          <a:prstGeom prst="rect">
            <a:avLst/>
          </a:prstGeom>
        </p:spPr>
      </p:pic>
    </p:spTree>
    <p:extLst>
      <p:ext uri="{BB962C8B-B14F-4D97-AF65-F5344CB8AC3E}">
        <p14:creationId xmlns:p14="http://schemas.microsoft.com/office/powerpoint/2010/main" val="364135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3"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5. Other Functions</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4283960414"/>
              </p:ext>
            </p:extLst>
          </p:nvPr>
        </p:nvGraphicFramePr>
        <p:xfrm>
          <a:off x="379404" y="1460704"/>
          <a:ext cx="11486023" cy="502158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3451">
                <a:tc>
                  <a:txBody>
                    <a:bodyPr/>
                    <a:lstStyle/>
                    <a:p>
                      <a:pPr algn="l"/>
                      <a:r>
                        <a:rPr lang="en-IN" sz="1750" b="1" i="0" kern="120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Description</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CAST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indent="-285750" algn="just">
                        <a:lnSpc>
                          <a:spcPct val="100000"/>
                        </a:lnSpc>
                        <a:buClr>
                          <a:schemeClr val="tx2"/>
                        </a:buClr>
                        <a:buFont typeface="Wingdings" panose="05000000000000000000" pitchFamily="2" charset="2"/>
                        <a:buChar char="Ø"/>
                      </a:pPr>
                      <a:r>
                        <a:rPr lang="en-US" sz="1800" b="0" i="0" kern="1200" dirty="0">
                          <a:solidFill>
                            <a:schemeClr val="tx1"/>
                          </a:solidFill>
                          <a:effectLst/>
                          <a:latin typeface="+mn-lt"/>
                          <a:ea typeface="+mn-ea"/>
                          <a:cs typeface="+mn-cs"/>
                        </a:rPr>
                        <a:t>It converts a value (of any type) into a specified datatype.</a:t>
                      </a:r>
                    </a:p>
                    <a:p>
                      <a:pPr marL="285750" indent="-285750" algn="just">
                        <a:lnSpc>
                          <a:spcPct val="100000"/>
                        </a:lnSpc>
                        <a:buClr>
                          <a:schemeClr val="tx2"/>
                        </a:buClr>
                        <a:buFont typeface="Wingdings" panose="05000000000000000000" pitchFamily="2" charset="2"/>
                        <a:buChar char="Ø"/>
                      </a:pPr>
                      <a:r>
                        <a:rPr lang="en-US" sz="1800" b="1" i="0" kern="1200" dirty="0">
                          <a:solidFill>
                            <a:schemeClr val="tx1"/>
                          </a:solidFill>
                          <a:effectLst/>
                          <a:latin typeface="+mn-lt"/>
                          <a:ea typeface="+mn-ea"/>
                          <a:cs typeface="+mn-cs"/>
                        </a:rPr>
                        <a:t>Syntax:</a:t>
                      </a:r>
                      <a:r>
                        <a:rPr lang="en-US" sz="1800" b="0" i="0" kern="1200" dirty="0">
                          <a:solidFill>
                            <a:schemeClr val="tx1"/>
                          </a:solidFill>
                          <a:effectLst/>
                          <a:latin typeface="+mn-lt"/>
                          <a:ea typeface="+mn-ea"/>
                          <a:cs typeface="+mn-cs"/>
                        </a:rPr>
                        <a:t> CAST(</a:t>
                      </a:r>
                      <a:r>
                        <a:rPr lang="en-US" sz="1800" b="0" i="1" kern="1200" dirty="0">
                          <a:solidFill>
                            <a:schemeClr val="tx1"/>
                          </a:solidFill>
                          <a:effectLst/>
                          <a:latin typeface="+mn-lt"/>
                          <a:ea typeface="+mn-ea"/>
                          <a:cs typeface="+mn-cs"/>
                        </a:rPr>
                        <a:t>expression</a:t>
                      </a:r>
                      <a:r>
                        <a:rPr lang="en-US" sz="1800" b="0" i="0" kern="1200" dirty="0">
                          <a:solidFill>
                            <a:schemeClr val="tx1"/>
                          </a:solidFill>
                          <a:effectLst/>
                          <a:latin typeface="+mn-lt"/>
                          <a:ea typeface="+mn-ea"/>
                          <a:cs typeface="+mn-cs"/>
                        </a:rPr>
                        <a:t> AS </a:t>
                      </a:r>
                      <a:r>
                        <a:rPr lang="en-US" sz="1800" b="0" i="1" kern="1200" dirty="0">
                          <a:solidFill>
                            <a:schemeClr val="tx1"/>
                          </a:solidFill>
                          <a:effectLst/>
                          <a:latin typeface="+mn-lt"/>
                          <a:ea typeface="+mn-ea"/>
                          <a:cs typeface="+mn-cs"/>
                        </a:rPr>
                        <a:t>datatype(length)</a:t>
                      </a:r>
                      <a:r>
                        <a:rPr lang="en-US" sz="1800" b="0" i="0" kern="1200" dirty="0">
                          <a:solidFill>
                            <a:schemeClr val="tx1"/>
                          </a:solidFill>
                          <a:effectLst/>
                          <a:latin typeface="+mn-lt"/>
                          <a:ea typeface="+mn-ea"/>
                          <a:cs typeface="+mn-cs"/>
                        </a:rPr>
                        <a:t>)</a:t>
                      </a:r>
                    </a:p>
                    <a:p>
                      <a:pPr marL="0" indent="0" algn="just">
                        <a:lnSpc>
                          <a:spcPct val="100000"/>
                        </a:lnSpc>
                        <a:buClr>
                          <a:schemeClr val="tx2"/>
                        </a:buClr>
                        <a:buFont typeface="Wingdings" panose="05000000000000000000" pitchFamily="2" charset="2"/>
                        <a:buNone/>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CAST</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25.65 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varchar</a:t>
                      </a:r>
                      <a:r>
                        <a:rPr lang="en-US" sz="1800" dirty="0">
                          <a:solidFill>
                            <a:srgbClr val="808080"/>
                          </a:solidFill>
                          <a:latin typeface="Consolas" panose="020B0609020204030204" pitchFamily="49" charset="0"/>
                        </a:rPr>
                        <a:t>)</a:t>
                      </a:r>
                      <a:endParaRPr lang="en-US"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700" dirty="0">
                        <a:solidFill>
                          <a:schemeClr val="tx1"/>
                        </a:solidFill>
                        <a:latin typeface="+mj-lt"/>
                      </a:endParaRPr>
                    </a:p>
                    <a:p>
                      <a:endParaRPr lang="en-US" sz="1700" dirty="0">
                        <a:solidFill>
                          <a:schemeClr val="tx1"/>
                        </a:solidFill>
                        <a:latin typeface="+mj-lt"/>
                      </a:endParaRPr>
                    </a:p>
                    <a:p>
                      <a:r>
                        <a:rPr lang="en-US" sz="1700" dirty="0">
                          <a:solidFill>
                            <a:schemeClr val="tx1"/>
                          </a:solidFill>
                          <a:latin typeface="+mj-lt"/>
                        </a:rPr>
                        <a:t>25.65</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3076528919"/>
                  </a:ext>
                </a:extLst>
              </a:tr>
              <a:tr h="1052275">
                <a:tc>
                  <a:txBody>
                    <a:bodyPr/>
                    <a:lstStyle/>
                    <a:p>
                      <a:r>
                        <a:rPr lang="en-GB" sz="1800" dirty="0">
                          <a:solidFill>
                            <a:srgbClr val="FF00FF"/>
                          </a:solidFill>
                          <a:latin typeface="Consolas" panose="020B0609020204030204" pitchFamily="49" charset="0"/>
                        </a:rPr>
                        <a:t>CONVERT</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It converts a value (of any type) into a specified datatype.</a:t>
                      </a:r>
                      <a:endParaRPr lang="en-GB" sz="1800" b="0" i="0" kern="1200" dirty="0">
                        <a:solidFill>
                          <a:schemeClr val="tx1"/>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GB" sz="1800" b="1" i="0" kern="1200" dirty="0">
                          <a:solidFill>
                            <a:schemeClr val="tx1"/>
                          </a:solidFill>
                          <a:effectLst/>
                          <a:latin typeface="+mn-lt"/>
                          <a:ea typeface="+mn-ea"/>
                          <a:cs typeface="+mn-cs"/>
                        </a:rPr>
                        <a:t>Syntax: </a:t>
                      </a:r>
                      <a:r>
                        <a:rPr lang="en-GB" sz="1800" b="0" i="0" kern="1200" dirty="0">
                          <a:solidFill>
                            <a:schemeClr val="tx1"/>
                          </a:solidFill>
                          <a:effectLst/>
                          <a:latin typeface="+mn-lt"/>
                          <a:ea typeface="+mn-ea"/>
                          <a:cs typeface="+mn-cs"/>
                        </a:rPr>
                        <a:t>CONVERT(</a:t>
                      </a:r>
                      <a:r>
                        <a:rPr lang="en-GB" sz="1800" b="0" i="1" kern="1200" dirty="0">
                          <a:solidFill>
                            <a:schemeClr val="tx1"/>
                          </a:solidFill>
                          <a:effectLst/>
                          <a:latin typeface="+mn-lt"/>
                          <a:ea typeface="+mn-ea"/>
                          <a:cs typeface="+mn-cs"/>
                        </a:rPr>
                        <a:t>data_type(length), expression, style</a:t>
                      </a:r>
                      <a:r>
                        <a:rPr lang="en-GB" sz="1800" b="0" i="0" kern="1200" dirty="0">
                          <a:solidFill>
                            <a:schemeClr val="tx1"/>
                          </a:solidFill>
                          <a:effectLst/>
                          <a:latin typeface="+mn-lt"/>
                          <a:ea typeface="+mn-ea"/>
                          <a:cs typeface="+mn-cs"/>
                        </a:rPr>
                        <a: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CONVERT</a:t>
                      </a:r>
                      <a:r>
                        <a:rPr lang="en-US" sz="1800" dirty="0">
                          <a:solidFill>
                            <a:srgbClr val="808080"/>
                          </a:solidFill>
                          <a:latin typeface="Consolas" panose="020B0609020204030204" pitchFamily="49" charset="0"/>
                        </a:rPr>
                        <a:t>(</a:t>
                      </a:r>
                      <a:r>
                        <a:rPr lang="en-US" sz="1800" dirty="0">
                          <a:solidFill>
                            <a:srgbClr val="0000FF"/>
                          </a:solidFill>
                          <a:latin typeface="Consolas" panose="020B0609020204030204" pitchFamily="49" charset="0"/>
                        </a:rPr>
                        <a:t>varchar</a:t>
                      </a:r>
                      <a:r>
                        <a:rPr lang="en-US" sz="1800" dirty="0">
                          <a:solidFill>
                            <a:schemeClr val="tx1"/>
                          </a:solidFill>
                          <a:latin typeface="Consolas" panose="020B0609020204030204" pitchFamily="49" charset="0"/>
                        </a:rPr>
                        <a:t>,25.65</a:t>
                      </a:r>
                      <a:r>
                        <a:rPr lang="en-US" sz="1800" dirty="0">
                          <a:solidFill>
                            <a:srgbClr val="808080"/>
                          </a:solidFill>
                          <a:latin typeface="Consolas" panose="020B0609020204030204" pitchFamily="49" charset="0"/>
                        </a:rPr>
                        <a:t>)</a:t>
                      </a:r>
                      <a:endParaRPr lang="en-US" sz="1800" b="0" i="0" kern="1200" dirty="0">
                        <a:solidFill>
                          <a:schemeClr val="tx1"/>
                        </a:solidFill>
                        <a:effectLst/>
                        <a:latin typeface="+mn-lt"/>
                        <a:ea typeface="+mn-ea"/>
                        <a:cs typeface="+mn-cs"/>
                      </a:endParaRP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GB" sz="1800" b="0" i="0" kern="1200" dirty="0">
                          <a:solidFill>
                            <a:schemeClr val="tx1"/>
                          </a:solidFill>
                          <a:effectLst/>
                          <a:latin typeface="+mn-lt"/>
                          <a:ea typeface="+mn-ea"/>
                          <a:cs typeface="+mn-cs"/>
                        </a:rPr>
                        <a:t>Style is optional, </a:t>
                      </a:r>
                      <a:r>
                        <a:rPr lang="en-US" sz="1800" b="0" i="0" kern="1200" dirty="0">
                          <a:solidFill>
                            <a:schemeClr val="tx1"/>
                          </a:solidFill>
                          <a:effectLst/>
                          <a:latin typeface="+mn-lt"/>
                          <a:ea typeface="+mn-ea"/>
                          <a:cs typeface="+mn-cs"/>
                        </a:rPr>
                        <a:t>The format used to convert between data types, such as a date or string format.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US" sz="1800" kern="1200" dirty="0">
                          <a:solidFill>
                            <a:srgbClr val="0000FF"/>
                          </a:solidFill>
                          <a:latin typeface="Consolas" panose="020B0609020204030204" pitchFamily="49" charset="0"/>
                          <a:ea typeface="+mn-ea"/>
                          <a:cs typeface="+mn-cs"/>
                        </a:rPr>
                        <a:t>SELECT</a:t>
                      </a:r>
                      <a:r>
                        <a:rPr lang="en-US" sz="1800" kern="1200" dirty="0">
                          <a:solidFill>
                            <a:schemeClr val="tx1"/>
                          </a:solidFill>
                          <a:latin typeface="+mn-lt"/>
                          <a:ea typeface="+mn-ea"/>
                          <a:cs typeface="+mn-cs"/>
                        </a:rPr>
                        <a:t> </a:t>
                      </a:r>
                      <a:r>
                        <a:rPr lang="en-US" sz="1800" kern="1200" dirty="0">
                          <a:solidFill>
                            <a:srgbClr val="FF00FF"/>
                          </a:solidFill>
                          <a:latin typeface="Consolas" panose="020B0609020204030204" pitchFamily="49" charset="0"/>
                          <a:ea typeface="+mn-ea"/>
                          <a:cs typeface="+mn-cs"/>
                        </a:rPr>
                        <a:t>CONVERT</a:t>
                      </a:r>
                      <a:r>
                        <a:rPr lang="en-US" sz="1800" dirty="0">
                          <a:solidFill>
                            <a:srgbClr val="808080"/>
                          </a:solidFill>
                          <a:latin typeface="Consolas" panose="020B0609020204030204" pitchFamily="49" charset="0"/>
                        </a:rPr>
                        <a:t>(</a:t>
                      </a:r>
                      <a:r>
                        <a:rPr lang="en-US" sz="1800" kern="1200" dirty="0">
                          <a:solidFill>
                            <a:srgbClr val="0000FF"/>
                          </a:solidFill>
                          <a:latin typeface="Consolas" panose="020B0609020204030204" pitchFamily="49" charset="0"/>
                          <a:ea typeface="+mn-ea"/>
                          <a:cs typeface="+mn-cs"/>
                        </a:rPr>
                        <a:t>varchar</a:t>
                      </a:r>
                      <a:r>
                        <a:rPr lang="en-US" sz="1800" dirty="0">
                          <a:solidFill>
                            <a:srgbClr val="808080"/>
                          </a:solidFill>
                          <a:latin typeface="Consolas" panose="020B0609020204030204" pitchFamily="49" charset="0"/>
                        </a:rPr>
                        <a:t>(</a:t>
                      </a:r>
                      <a:r>
                        <a:rPr lang="en-US" sz="1800" kern="1200" dirty="0">
                          <a:solidFill>
                            <a:schemeClr val="tx1"/>
                          </a:solidFill>
                          <a:latin typeface="+mn-lt"/>
                          <a:ea typeface="+mn-ea"/>
                          <a:cs typeface="+mn-cs"/>
                        </a:rPr>
                        <a:t>20</a:t>
                      </a:r>
                      <a:r>
                        <a:rPr lang="en-US" sz="1800" dirty="0">
                          <a:solidFill>
                            <a:srgbClr val="808080"/>
                          </a:solidFill>
                          <a:latin typeface="Consolas" panose="020B0609020204030204" pitchFamily="49" charset="0"/>
                        </a:rPr>
                        <a:t>)</a:t>
                      </a:r>
                      <a:r>
                        <a:rPr lang="en-US" sz="1800" kern="1200" dirty="0">
                          <a:solidFill>
                            <a:schemeClr val="tx1"/>
                          </a:solidFill>
                          <a:latin typeface="+mn-lt"/>
                          <a:ea typeface="+mn-ea"/>
                          <a:cs typeface="+mn-cs"/>
                        </a:rPr>
                        <a:t>, </a:t>
                      </a:r>
                      <a:r>
                        <a:rPr lang="en-US" sz="1800" kern="1200" dirty="0" err="1">
                          <a:solidFill>
                            <a:srgbClr val="FF00FF"/>
                          </a:solidFill>
                          <a:latin typeface="Consolas" panose="020B0609020204030204" pitchFamily="49" charset="0"/>
                          <a:ea typeface="+mn-ea"/>
                          <a:cs typeface="+mn-cs"/>
                        </a:rPr>
                        <a:t>getdate</a:t>
                      </a:r>
                      <a:r>
                        <a:rPr lang="en-US" sz="1800" dirty="0">
                          <a:solidFill>
                            <a:srgbClr val="808080"/>
                          </a:solidFill>
                          <a:latin typeface="Consolas" panose="020B0609020204030204" pitchFamily="49" charset="0"/>
                        </a:rPr>
                        <a:t>()</a:t>
                      </a:r>
                      <a:r>
                        <a:rPr lang="en-US" sz="1800" kern="1200" dirty="0">
                          <a:solidFill>
                            <a:schemeClr val="tx1"/>
                          </a:solidFill>
                          <a:latin typeface="+mn-lt"/>
                          <a:ea typeface="+mn-ea"/>
                          <a:cs typeface="+mn-cs"/>
                        </a:rPr>
                        <a:t>, 100</a:t>
                      </a:r>
                      <a:r>
                        <a:rPr lang="en-US" sz="1800" dirty="0">
                          <a:solidFill>
                            <a:srgbClr val="808080"/>
                          </a:solidFill>
                          <a:latin typeface="Consolas" panose="020B0609020204030204" pitchFamily="49" charset="0"/>
                        </a:rPr>
                        <a:t>)</a:t>
                      </a:r>
                      <a:endParaRPr lang="en-GB"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700" dirty="0">
                        <a:solidFill>
                          <a:schemeClr val="tx1"/>
                        </a:solidFill>
                        <a:latin typeface="+mj-lt"/>
                      </a:endParaRPr>
                    </a:p>
                    <a:p>
                      <a:endParaRPr lang="en-US" sz="1700" dirty="0">
                        <a:solidFill>
                          <a:schemeClr val="tx1"/>
                        </a:solidFill>
                        <a:latin typeface="+mj-lt"/>
                      </a:endParaRPr>
                    </a:p>
                    <a:p>
                      <a:r>
                        <a:rPr lang="en-US" sz="1700" dirty="0">
                          <a:solidFill>
                            <a:schemeClr val="tx1"/>
                          </a:solidFill>
                          <a:latin typeface="+mj-lt"/>
                        </a:rPr>
                        <a:t>25.65</a:t>
                      </a:r>
                    </a:p>
                    <a:p>
                      <a:r>
                        <a:rPr lang="en-US" sz="1700" dirty="0">
                          <a:solidFill>
                            <a:schemeClr val="tx1"/>
                          </a:solidFill>
                          <a:latin typeface="+mj-lt"/>
                        </a:rPr>
                        <a:t>----------------</a:t>
                      </a:r>
                    </a:p>
                    <a:p>
                      <a:r>
                        <a:rPr lang="en-US" sz="1700" dirty="0">
                          <a:solidFill>
                            <a:schemeClr val="tx1"/>
                          </a:solidFill>
                          <a:latin typeface="+mj-lt"/>
                        </a:rPr>
                        <a:t>Jul 14 2022 10:59AM</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948795898"/>
                  </a:ext>
                </a:extLst>
              </a:tr>
              <a:tr h="1052275">
                <a:tc>
                  <a:txBody>
                    <a:bodyPr/>
                    <a:lstStyle/>
                    <a:p>
                      <a:r>
                        <a:rPr lang="en-GB" sz="1800" dirty="0">
                          <a:solidFill>
                            <a:srgbClr val="FF00FF"/>
                          </a:solidFill>
                          <a:latin typeface="Consolas" panose="020B0609020204030204" pitchFamily="49" charset="0"/>
                        </a:rPr>
                        <a:t>ISNULL</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It replaces </a:t>
                      </a:r>
                      <a:r>
                        <a:rPr lang="en-US" dirty="0"/>
                        <a:t>NULL</a:t>
                      </a:r>
                      <a:r>
                        <a:rPr lang="en-US" sz="1800" b="0" i="0" kern="1200" dirty="0">
                          <a:solidFill>
                            <a:schemeClr val="tx1"/>
                          </a:solidFill>
                          <a:effectLst/>
                          <a:latin typeface="+mn-lt"/>
                          <a:ea typeface="+mn-ea"/>
                          <a:cs typeface="+mn-cs"/>
                        </a:rPr>
                        <a:t> with a specified value.</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If any expression or column value is null, then which value you want to put there?</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GB" sz="1800" b="1" kern="1200" dirty="0">
                          <a:solidFill>
                            <a:schemeClr val="tx1"/>
                          </a:solidFill>
                          <a:latin typeface="+mn-lt"/>
                          <a:ea typeface="+mn-ea"/>
                          <a:cs typeface="+mn-cs"/>
                        </a:rPr>
                        <a:t>Syntax:</a:t>
                      </a:r>
                      <a:r>
                        <a:rPr lang="en-GB" sz="1800" kern="1200" dirty="0">
                          <a:solidFill>
                            <a:schemeClr val="tx1"/>
                          </a:solidFill>
                          <a:latin typeface="+mn-lt"/>
                          <a:ea typeface="+mn-ea"/>
                          <a:cs typeface="+mn-cs"/>
                        </a:rPr>
                        <a:t> ISNULL(expression, replacement)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ISNULL</a:t>
                      </a:r>
                      <a:r>
                        <a:rPr lang="en-GB" sz="1800" dirty="0">
                          <a:solidFill>
                            <a:srgbClr val="808080"/>
                          </a:solidFill>
                          <a:latin typeface="Consolas" panose="020B0609020204030204" pitchFamily="49" charset="0"/>
                        </a:rPr>
                        <a:t>(NULL,</a:t>
                      </a:r>
                      <a:r>
                        <a:rPr lang="en-GB" sz="1800" dirty="0">
                          <a:solidFill>
                            <a:srgbClr val="000000"/>
                          </a:solidFill>
                          <a:latin typeface="Consolas" panose="020B0609020204030204" pitchFamily="49" charset="0"/>
                        </a:rPr>
                        <a:t>20</a:t>
                      </a:r>
                      <a:r>
                        <a:rPr lang="en-GB" sz="1800" dirty="0">
                          <a:solidFill>
                            <a:srgbClr val="808080"/>
                          </a:solidFill>
                          <a:latin typeface="Consolas" panose="020B0609020204030204" pitchFamily="49" charset="0"/>
                        </a:rPr>
                        <a:t>)</a:t>
                      </a:r>
                    </a:p>
                    <a:p>
                      <a:pPr marL="0" marR="0" lvl="0" indent="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None/>
                        <a:tabLst/>
                        <a:defRPr/>
                      </a:pPr>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ISNULL</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'Hello'</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 </a:t>
                      </a:r>
                      <a:r>
                        <a:rPr lang="en-GB" sz="1800" dirty="0">
                          <a:solidFill>
                            <a:srgbClr val="FF0000"/>
                          </a:solidFill>
                          <a:latin typeface="Consolas" panose="020B0609020204030204" pitchFamily="49" charset="0"/>
                        </a:rPr>
                        <a:t>'Hi'</a:t>
                      </a:r>
                      <a:r>
                        <a:rPr lang="en-GB" sz="1800" dirty="0">
                          <a:solidFill>
                            <a:srgbClr val="808080"/>
                          </a:solidFill>
                          <a:latin typeface="Consolas" panose="020B0609020204030204" pitchFamily="49" charset="0"/>
                        </a:rPr>
                        <a:t>)</a:t>
                      </a:r>
                      <a:endParaRPr lang="en-GB" sz="18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r>
                        <a:rPr lang="en-US" sz="1700" dirty="0">
                          <a:solidFill>
                            <a:schemeClr val="tx1"/>
                          </a:solidFill>
                          <a:latin typeface="+mj-lt"/>
                        </a:rPr>
                        <a:t>20</a:t>
                      </a:r>
                    </a:p>
                    <a:p>
                      <a:r>
                        <a:rPr lang="en-US" sz="1700" dirty="0">
                          <a:solidFill>
                            <a:schemeClr val="tx1"/>
                          </a:solidFill>
                          <a:latin typeface="+mj-lt"/>
                        </a:rPr>
                        <a:t>Hello</a:t>
                      </a: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58522602"/>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131520"/>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Other Functions</a:t>
            </a:r>
          </a:p>
        </p:txBody>
      </p:sp>
    </p:spTree>
    <p:extLst>
      <p:ext uri="{BB962C8B-B14F-4D97-AF65-F5344CB8AC3E}">
        <p14:creationId xmlns:p14="http://schemas.microsoft.com/office/powerpoint/2010/main" val="1692759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5. Other Functions</a:t>
            </a:r>
          </a:p>
        </p:txBody>
      </p:sp>
      <p:sp>
        <p:nvSpPr>
          <p:cNvPr id="11" name="Rounded Rectangle 10"/>
          <p:cNvSpPr/>
          <p:nvPr/>
        </p:nvSpPr>
        <p:spPr>
          <a:xfrm>
            <a:off x="9905999" y="154215"/>
            <a:ext cx="1959429" cy="433613"/>
          </a:xfrm>
          <a:prstGeom prst="round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accent6"/>
                </a:solidFill>
              </a:rPr>
              <a:t>System Functions</a:t>
            </a:r>
            <a:endParaRPr lang="en-IN" b="1" dirty="0">
              <a:solidFill>
                <a:schemeClr val="accent6"/>
              </a:solidFill>
            </a:endParaRPr>
          </a:p>
        </p:txBody>
      </p:sp>
      <p:graphicFrame>
        <p:nvGraphicFramePr>
          <p:cNvPr id="15" name="Table 2">
            <a:extLst>
              <a:ext uri="{FF2B5EF4-FFF2-40B4-BE49-F238E27FC236}">
                <a16:creationId xmlns:a16="http://schemas.microsoft.com/office/drawing/2014/main" id="{B267EDDA-FF24-1989-6699-4B7A7B721C7D}"/>
              </a:ext>
            </a:extLst>
          </p:cNvPr>
          <p:cNvGraphicFramePr>
            <a:graphicFrameLocks noGrp="1"/>
          </p:cNvGraphicFramePr>
          <p:nvPr>
            <p:extLst>
              <p:ext uri="{D42A27DB-BD31-4B8C-83A1-F6EECF244321}">
                <p14:modId xmlns:p14="http://schemas.microsoft.com/office/powerpoint/2010/main" val="3819920963"/>
              </p:ext>
            </p:extLst>
          </p:nvPr>
        </p:nvGraphicFramePr>
        <p:xfrm>
          <a:off x="379404" y="1544683"/>
          <a:ext cx="11486023" cy="4853940"/>
        </p:xfrm>
        <a:graphic>
          <a:graphicData uri="http://schemas.openxmlformats.org/drawingml/2006/table">
            <a:tbl>
              <a:tblPr firstRow="1" bandRow="1">
                <a:tableStyleId>{5940675A-B579-460E-94D1-54222C63F5DA}</a:tableStyleId>
              </a:tblPr>
              <a:tblGrid>
                <a:gridCol w="1747976">
                  <a:extLst>
                    <a:ext uri="{9D8B030D-6E8A-4147-A177-3AD203B41FA5}">
                      <a16:colId xmlns:a16="http://schemas.microsoft.com/office/drawing/2014/main" val="25962218"/>
                    </a:ext>
                  </a:extLst>
                </a:gridCol>
                <a:gridCol w="8360228">
                  <a:extLst>
                    <a:ext uri="{9D8B030D-6E8A-4147-A177-3AD203B41FA5}">
                      <a16:colId xmlns:a16="http://schemas.microsoft.com/office/drawing/2014/main" val="2387673325"/>
                    </a:ext>
                  </a:extLst>
                </a:gridCol>
                <a:gridCol w="1377819">
                  <a:extLst>
                    <a:ext uri="{9D8B030D-6E8A-4147-A177-3AD203B41FA5}">
                      <a16:colId xmlns:a16="http://schemas.microsoft.com/office/drawing/2014/main" val="3114865727"/>
                    </a:ext>
                  </a:extLst>
                </a:gridCol>
              </a:tblGrid>
              <a:tr h="343451">
                <a:tc>
                  <a:txBody>
                    <a:bodyPr/>
                    <a:lstStyle/>
                    <a:p>
                      <a:pPr algn="l"/>
                      <a:r>
                        <a:rPr lang="en-IN" sz="1750" b="1" i="0" kern="1200">
                          <a:solidFill>
                            <a:schemeClr val="tx1"/>
                          </a:solidFill>
                          <a:effectLst/>
                          <a:latin typeface="+mn-lt"/>
                          <a:ea typeface="+mn-ea"/>
                          <a:cs typeface="+mn-cs"/>
                        </a:rPr>
                        <a:t>Function Name</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Description</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tc>
                  <a:txBody>
                    <a:bodyPr/>
                    <a:lstStyle/>
                    <a:p>
                      <a:pPr algn="l"/>
                      <a:r>
                        <a:rPr lang="en-US" sz="1750" b="1"/>
                        <a:t>Output</a:t>
                      </a:r>
                      <a:endParaRPr lang="en-US" sz="1750" b="1" dirty="0"/>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solidFill>
                      <a:schemeClr val="tx1">
                        <a:lumMod val="10000"/>
                        <a:lumOff val="90000"/>
                      </a:schemeClr>
                    </a:solidFill>
                  </a:tcPr>
                </a:tc>
                <a:extLst>
                  <a:ext uri="{0D108BD9-81ED-4DB2-BD59-A6C34878D82A}">
                    <a16:rowId xmlns:a16="http://schemas.microsoft.com/office/drawing/2014/main" val="462981149"/>
                  </a:ext>
                </a:extLst>
              </a:tr>
              <a:tr h="1052275">
                <a:tc>
                  <a:txBody>
                    <a:bodyPr/>
                    <a:lstStyle/>
                    <a:p>
                      <a:r>
                        <a:rPr lang="en-GB" sz="1800" dirty="0">
                          <a:solidFill>
                            <a:srgbClr val="FF00FF"/>
                          </a:solidFill>
                          <a:latin typeface="Consolas" panose="020B0609020204030204" pitchFamily="49" charset="0"/>
                        </a:rPr>
                        <a:t>COALESCE</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Coalesce function are </a:t>
                      </a:r>
                      <a:r>
                        <a:rPr lang="en-US" sz="1800" b="1" i="0" kern="1200" dirty="0">
                          <a:solidFill>
                            <a:schemeClr val="tx1"/>
                          </a:solidFill>
                          <a:effectLst/>
                          <a:latin typeface="+mn-lt"/>
                          <a:ea typeface="+mn-ea"/>
                          <a:cs typeface="+mn-cs"/>
                        </a:rPr>
                        <a:t>used to handle NULL values</a:t>
                      </a:r>
                      <a:r>
                        <a:rPr lang="en-US" sz="1800" b="0" i="0" kern="1200" dirty="0">
                          <a:solidFill>
                            <a:schemeClr val="tx1"/>
                          </a:solidFill>
                          <a:effectLst/>
                          <a:latin typeface="+mn-lt"/>
                          <a:ea typeface="+mn-ea"/>
                          <a:cs typeface="+mn-cs"/>
                        </a:rPr>
                        <a:t>.</a:t>
                      </a:r>
                    </a:p>
                    <a:p>
                      <a:pPr marL="285750" marR="0" lvl="0" indent="-285750" algn="just" defTabSz="914400" rtl="0" eaLnBrk="1" fontAlgn="auto" latinLnBrk="0" hangingPunct="1">
                        <a:lnSpc>
                          <a:spcPct val="100000"/>
                        </a:lnSpc>
                        <a:spcBef>
                          <a:spcPts val="0"/>
                        </a:spcBef>
                        <a:spcAft>
                          <a:spcPts val="0"/>
                        </a:spcAft>
                        <a:buClr>
                          <a:schemeClr val="tx2"/>
                        </a:buClr>
                        <a:buSzTx/>
                        <a:buFont typeface="Wingdings" panose="05000000000000000000" pitchFamily="2" charset="2"/>
                        <a:buChar char="Ø"/>
                        <a:tabLst/>
                        <a:defRPr/>
                      </a:pPr>
                      <a:r>
                        <a:rPr lang="en-US" sz="1800" b="0" i="0" kern="1200" dirty="0">
                          <a:solidFill>
                            <a:schemeClr val="tx1"/>
                          </a:solidFill>
                          <a:effectLst/>
                          <a:latin typeface="+mn-lt"/>
                          <a:ea typeface="+mn-ea"/>
                          <a:cs typeface="+mn-cs"/>
                        </a:rPr>
                        <a:t>It evaluates the arguments in order and </a:t>
                      </a:r>
                      <a:r>
                        <a:rPr lang="en-US" sz="1800" b="1" i="0" kern="1200" dirty="0">
                          <a:solidFill>
                            <a:schemeClr val="tx1"/>
                          </a:solidFill>
                          <a:effectLst/>
                          <a:latin typeface="+mn-lt"/>
                          <a:ea typeface="+mn-ea"/>
                          <a:cs typeface="+mn-cs"/>
                        </a:rPr>
                        <a:t>always returns </a:t>
                      </a:r>
                      <a:r>
                        <a:rPr lang="en-US" sz="1800" b="1" i="1" kern="1200" dirty="0">
                          <a:solidFill>
                            <a:schemeClr val="tx1"/>
                          </a:solidFill>
                          <a:effectLst/>
                          <a:latin typeface="+mn-lt"/>
                          <a:ea typeface="+mn-ea"/>
                          <a:cs typeface="+mn-cs"/>
                        </a:rPr>
                        <a:t>first non-null</a:t>
                      </a:r>
                      <a:r>
                        <a:rPr lang="en-US" sz="1800" b="1" i="0" kern="1200" dirty="0">
                          <a:solidFill>
                            <a:schemeClr val="tx1"/>
                          </a:solidFill>
                          <a:effectLst/>
                          <a:latin typeface="+mn-lt"/>
                          <a:ea typeface="+mn-ea"/>
                          <a:cs typeface="+mn-cs"/>
                        </a:rPr>
                        <a:t> value </a:t>
                      </a:r>
                      <a:r>
                        <a:rPr lang="en-US" sz="1800" b="0" i="0" kern="1200" dirty="0">
                          <a:solidFill>
                            <a:schemeClr val="tx1"/>
                          </a:solidFill>
                          <a:effectLst/>
                          <a:latin typeface="+mn-lt"/>
                          <a:ea typeface="+mn-ea"/>
                          <a:cs typeface="+mn-cs"/>
                        </a:rPr>
                        <a:t>from the defined argument list.</a:t>
                      </a:r>
                    </a:p>
                    <a:p>
                      <a:pPr fontAlgn="base"/>
                      <a:r>
                        <a:rPr lang="en-US" sz="1800" b="1" i="0" kern="1200" dirty="0">
                          <a:solidFill>
                            <a:schemeClr val="tx1"/>
                          </a:solidFill>
                          <a:effectLst/>
                          <a:latin typeface="+mn-lt"/>
                          <a:ea typeface="+mn-ea"/>
                          <a:cs typeface="+mn-cs"/>
                        </a:rPr>
                        <a:t>Properties</a:t>
                      </a:r>
                      <a:endParaRPr lang="en-US" sz="1800" b="0" i="0" kern="1200" dirty="0">
                        <a:solidFill>
                          <a:schemeClr val="tx1"/>
                        </a:solidFill>
                        <a:effectLst/>
                        <a:latin typeface="+mn-lt"/>
                        <a:ea typeface="+mn-ea"/>
                        <a:cs typeface="+mn-cs"/>
                      </a:endParaRPr>
                    </a:p>
                    <a:p>
                      <a:pPr marL="742950" lvl="1" indent="-285750" algn="just" fontAlgn="base">
                        <a:buFont typeface="Arial" panose="020B0604020202020204" pitchFamily="34" charset="0"/>
                        <a:buChar char="•"/>
                      </a:pPr>
                      <a:r>
                        <a:rPr lang="en-US" sz="1800" b="0" i="0" kern="1200" dirty="0">
                          <a:solidFill>
                            <a:schemeClr val="tx1"/>
                          </a:solidFill>
                          <a:effectLst/>
                          <a:latin typeface="+mn-lt"/>
                          <a:ea typeface="+mn-ea"/>
                          <a:cs typeface="+mn-cs"/>
                        </a:rPr>
                        <a:t>Expressions must be of same data-type</a:t>
                      </a:r>
                    </a:p>
                    <a:p>
                      <a:pPr marL="742950" lvl="1" indent="-285750" algn="just" fontAlgn="base">
                        <a:buFont typeface="Arial" panose="020B0604020202020204" pitchFamily="34" charset="0"/>
                        <a:buChar char="•"/>
                      </a:pPr>
                      <a:r>
                        <a:rPr lang="en-US" sz="1800" b="0" i="0" kern="1200" dirty="0">
                          <a:solidFill>
                            <a:schemeClr val="tx1"/>
                          </a:solidFill>
                          <a:effectLst/>
                          <a:latin typeface="+mn-lt"/>
                          <a:ea typeface="+mn-ea"/>
                          <a:cs typeface="+mn-cs"/>
                        </a:rPr>
                        <a:t>It can contain multiple expressions</a:t>
                      </a:r>
                    </a:p>
                    <a:p>
                      <a:pPr marL="742950" lvl="1" indent="-285750" algn="just" fontAlgn="base">
                        <a:buFont typeface="Arial" panose="020B0604020202020204" pitchFamily="34" charset="0"/>
                        <a:buChar char="•"/>
                      </a:pPr>
                      <a:r>
                        <a:rPr lang="en-US" sz="1800" b="0" i="0" kern="1200" dirty="0">
                          <a:solidFill>
                            <a:schemeClr val="tx1"/>
                          </a:solidFill>
                          <a:effectLst/>
                          <a:latin typeface="+mn-lt"/>
                          <a:ea typeface="+mn-ea"/>
                          <a:cs typeface="+mn-cs"/>
                        </a:rPr>
                        <a:t>It is a syntactic shortcut for the Case expression</a:t>
                      </a:r>
                    </a:p>
                    <a:p>
                      <a:pPr marL="742950" lvl="1" indent="-285750" algn="just" fontAlgn="base">
                        <a:buFont typeface="Arial" panose="020B0604020202020204" pitchFamily="34" charset="0"/>
                        <a:buChar char="•"/>
                      </a:pPr>
                      <a:r>
                        <a:rPr lang="en-US" sz="1800" b="0" i="0" kern="1200" dirty="0">
                          <a:solidFill>
                            <a:schemeClr val="tx1"/>
                          </a:solidFill>
                          <a:effectLst/>
                          <a:latin typeface="+mn-lt"/>
                          <a:ea typeface="+mn-ea"/>
                          <a:cs typeface="+mn-cs"/>
                        </a:rPr>
                        <a:t>Always evaluates for an integer first, an integer followed by character expression yields integer as an output.</a:t>
                      </a: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COALESCE</a:t>
                      </a:r>
                      <a:r>
                        <a:rPr lang="en-GB" sz="1800" dirty="0">
                          <a:solidFill>
                            <a:srgbClr val="0000FF"/>
                          </a:solidFill>
                          <a:latin typeface="Consolas" panose="020B0609020204030204" pitchFamily="49" charset="0"/>
                        </a:rPr>
                        <a:t> </a:t>
                      </a:r>
                      <a:r>
                        <a:rPr lang="en-GB" sz="1800" dirty="0">
                          <a:solidFill>
                            <a:srgbClr val="808080"/>
                          </a:solidFill>
                          <a:latin typeface="Consolas" panose="020B0609020204030204" pitchFamily="49" charset="0"/>
                        </a:rPr>
                        <a:t>(NULL,</a:t>
                      </a:r>
                      <a:r>
                        <a:rPr lang="en-GB" sz="1800" dirty="0">
                          <a:solidFill>
                            <a:srgbClr val="FF0000"/>
                          </a:solidFill>
                          <a:latin typeface="Consolas" panose="020B0609020204030204" pitchFamily="49" charset="0"/>
                        </a:rPr>
                        <a:t>'A'</a:t>
                      </a:r>
                      <a:r>
                        <a:rPr lang="en-GB" sz="1800" dirty="0">
                          <a:solidFill>
                            <a:srgbClr val="808080"/>
                          </a:solidFill>
                          <a:latin typeface="Consolas" panose="020B0609020204030204" pitchFamily="49" charset="0"/>
                        </a:rPr>
                        <a:t>,</a:t>
                      </a:r>
                      <a:r>
                        <a:rPr lang="en-GB" sz="1800" dirty="0">
                          <a:solidFill>
                            <a:srgbClr val="FF0000"/>
                          </a:solidFill>
                          <a:latin typeface="Consolas" panose="020B0609020204030204" pitchFamily="49" charset="0"/>
                        </a:rPr>
                        <a:t>'B'</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en-GB" sz="1800" dirty="0">
                          <a:solidFill>
                            <a:srgbClr val="0000FF"/>
                          </a:solidFill>
                          <a:latin typeface="Consolas" panose="020B0609020204030204" pitchFamily="49" charset="0"/>
                        </a:rPr>
                        <a:t>SELECT</a:t>
                      </a:r>
                      <a:r>
                        <a:rPr lang="en-GB" sz="1800" dirty="0">
                          <a:solidFill>
                            <a:srgbClr val="000000"/>
                          </a:solidFill>
                          <a:latin typeface="Consolas" panose="020B0609020204030204" pitchFamily="49" charset="0"/>
                        </a:rPr>
                        <a:t> </a:t>
                      </a:r>
                      <a:r>
                        <a:rPr lang="en-GB" sz="1800" dirty="0">
                          <a:solidFill>
                            <a:srgbClr val="FF00FF"/>
                          </a:solidFill>
                          <a:latin typeface="Consolas" panose="020B0609020204030204" pitchFamily="49" charset="0"/>
                        </a:rPr>
                        <a:t>COALESCE</a:t>
                      </a:r>
                      <a:r>
                        <a:rPr lang="en-GB" sz="1800" dirty="0">
                          <a:solidFill>
                            <a:srgbClr val="0000FF"/>
                          </a:solidFill>
                          <a:latin typeface="Consolas" panose="020B0609020204030204" pitchFamily="49" charset="0"/>
                        </a:rPr>
                        <a:t> </a:t>
                      </a:r>
                      <a:r>
                        <a:rPr lang="en-GB" sz="1800" dirty="0">
                          <a:solidFill>
                            <a:srgbClr val="808080"/>
                          </a:solidFill>
                          <a:latin typeface="Consolas" panose="020B0609020204030204" pitchFamily="49" charset="0"/>
                        </a:rPr>
                        <a:t>(NULL,</a:t>
                      </a:r>
                      <a:r>
                        <a:rPr lang="en-GB" sz="1800" dirty="0">
                          <a:solidFill>
                            <a:srgbClr val="000000"/>
                          </a:solidFill>
                          <a:latin typeface="Consolas" panose="020B0609020204030204" pitchFamily="49" charset="0"/>
                        </a:rPr>
                        <a:t>100</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20</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30</a:t>
                      </a:r>
                      <a:r>
                        <a:rPr lang="en-GB" sz="1800" dirty="0">
                          <a:solidFill>
                            <a:srgbClr val="808080"/>
                          </a:solidFill>
                          <a:latin typeface="Consolas" panose="020B0609020204030204" pitchFamily="49" charset="0"/>
                        </a:rPr>
                        <a:t>,</a:t>
                      </a:r>
                      <a:r>
                        <a:rPr lang="en-GB" sz="1800" dirty="0">
                          <a:solidFill>
                            <a:srgbClr val="000000"/>
                          </a:solidFill>
                          <a:latin typeface="Consolas" panose="020B0609020204030204" pitchFamily="49" charset="0"/>
                        </a:rPr>
                        <a:t>40</a:t>
                      </a:r>
                      <a:r>
                        <a:rPr lang="en-GB" sz="1800" dirty="0">
                          <a:solidFill>
                            <a:srgbClr val="808080"/>
                          </a:solidFill>
                          <a:latin typeface="Consolas" panose="020B0609020204030204" pitchFamily="49" charset="0"/>
                        </a:rPr>
                        <a:t>)</a:t>
                      </a:r>
                      <a:endParaRPr lang="en-GB"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a:t>
                      </a:r>
                      <a:r>
                        <a:rPr lang="it-IT" sz="1800" dirty="0">
                          <a:solidFill>
                            <a:srgbClr val="FF00FF"/>
                          </a:solidFill>
                          <a:latin typeface="Consolas" panose="020B0609020204030204" pitchFamily="49" charset="0"/>
                        </a:rPr>
                        <a:t>COALESCE</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(NULL,NULL,</a:t>
                      </a:r>
                      <a:r>
                        <a:rPr lang="it-IT" sz="1800" dirty="0">
                          <a:solidFill>
                            <a:srgbClr val="000000"/>
                          </a:solidFill>
                          <a:latin typeface="Consolas" panose="020B0609020204030204" pitchFamily="49" charset="0"/>
                        </a:rPr>
                        <a:t>20</a:t>
                      </a:r>
                      <a:r>
                        <a:rPr lang="it-IT" sz="1800" dirty="0">
                          <a:solidFill>
                            <a:srgbClr val="808080"/>
                          </a:solidFill>
                          <a:latin typeface="Consolas" panose="020B0609020204030204" pitchFamily="49" charset="0"/>
                        </a:rPr>
                        <a:t>,NULL,NULL)</a:t>
                      </a:r>
                      <a:endParaRPr lang="it-IT"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a:t>
                      </a:r>
                      <a:r>
                        <a:rPr lang="it-IT" sz="1800" dirty="0">
                          <a:solidFill>
                            <a:srgbClr val="FF00FF"/>
                          </a:solidFill>
                          <a:latin typeface="Consolas" panose="020B0609020204030204" pitchFamily="49" charset="0"/>
                        </a:rPr>
                        <a:t>COALESCE</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(NULL,NULL,NULL,NULL,NULL,</a:t>
                      </a:r>
                      <a:r>
                        <a:rPr lang="it-IT" sz="1800" dirty="0">
                          <a:solidFill>
                            <a:srgbClr val="FF0000"/>
                          </a:solidFill>
                          <a:latin typeface="Consolas" panose="020B0609020204030204" pitchFamily="49" charset="0"/>
                        </a:rPr>
                        <a:t>'Darshan'</a:t>
                      </a:r>
                      <a:r>
                        <a:rPr lang="it-IT" sz="1800" dirty="0">
                          <a:solidFill>
                            <a:srgbClr val="808080"/>
                          </a:solidFill>
                          <a:latin typeface="Consolas" panose="020B0609020204030204" pitchFamily="49" charset="0"/>
                        </a:rPr>
                        <a:t>)</a:t>
                      </a:r>
                      <a:endParaRPr lang="it-IT"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a:t>
                      </a:r>
                      <a:r>
                        <a:rPr lang="it-IT" sz="1800" dirty="0">
                          <a:solidFill>
                            <a:srgbClr val="FF00FF"/>
                          </a:solidFill>
                          <a:latin typeface="Consolas" panose="020B0609020204030204" pitchFamily="49" charset="0"/>
                        </a:rPr>
                        <a:t>COALESCE</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(NULL,NULL,NULL,NULL,</a:t>
                      </a:r>
                      <a:r>
                        <a:rPr lang="it-IT" sz="1800" dirty="0">
                          <a:solidFill>
                            <a:srgbClr val="000000"/>
                          </a:solidFill>
                          <a:latin typeface="Consolas" panose="020B0609020204030204" pitchFamily="49" charset="0"/>
                        </a:rPr>
                        <a:t>1</a:t>
                      </a:r>
                      <a:r>
                        <a:rPr lang="it-IT" sz="1800" dirty="0">
                          <a:solidFill>
                            <a:srgbClr val="808080"/>
                          </a:solidFill>
                          <a:latin typeface="Consolas" panose="020B0609020204030204" pitchFamily="49" charset="0"/>
                        </a:rPr>
                        <a:t>,</a:t>
                      </a:r>
                      <a:r>
                        <a:rPr lang="it-IT" sz="1800" dirty="0">
                          <a:solidFill>
                            <a:srgbClr val="FF0000"/>
                          </a:solidFill>
                          <a:latin typeface="Consolas" panose="020B0609020204030204" pitchFamily="49" charset="0"/>
                        </a:rPr>
                        <a:t>'Darshan'</a:t>
                      </a:r>
                      <a:r>
                        <a:rPr lang="it-IT" sz="1800" dirty="0">
                          <a:solidFill>
                            <a:srgbClr val="808080"/>
                          </a:solidFill>
                          <a:latin typeface="Consolas" panose="020B0609020204030204" pitchFamily="49" charset="0"/>
                        </a:rPr>
                        <a:t>)</a:t>
                      </a:r>
                      <a:endParaRPr lang="it-IT" sz="1800" dirty="0">
                        <a:solidFill>
                          <a:srgbClr val="000000"/>
                        </a:solidFill>
                        <a:latin typeface="Consolas" panose="020B0609020204030204" pitchFamily="49" charset="0"/>
                      </a:endParaRPr>
                    </a:p>
                    <a:p>
                      <a:r>
                        <a:rPr lang="it-IT" sz="1800" dirty="0">
                          <a:solidFill>
                            <a:srgbClr val="0000FF"/>
                          </a:solidFill>
                          <a:latin typeface="Consolas" panose="020B0609020204030204" pitchFamily="49" charset="0"/>
                        </a:rPr>
                        <a:t>SELECT</a:t>
                      </a:r>
                      <a:r>
                        <a:rPr lang="it-IT" sz="1800" dirty="0">
                          <a:solidFill>
                            <a:srgbClr val="000000"/>
                          </a:solidFill>
                          <a:latin typeface="Consolas" panose="020B0609020204030204" pitchFamily="49" charset="0"/>
                        </a:rPr>
                        <a:t> </a:t>
                      </a:r>
                      <a:r>
                        <a:rPr lang="it-IT" sz="1800" dirty="0">
                          <a:solidFill>
                            <a:srgbClr val="FF00FF"/>
                          </a:solidFill>
                          <a:latin typeface="Consolas" panose="020B0609020204030204" pitchFamily="49" charset="0"/>
                        </a:rPr>
                        <a:t>COALESCE</a:t>
                      </a:r>
                      <a:r>
                        <a:rPr lang="it-IT" sz="1800" dirty="0">
                          <a:solidFill>
                            <a:srgbClr val="0000FF"/>
                          </a:solidFill>
                          <a:latin typeface="Consolas" panose="020B0609020204030204" pitchFamily="49" charset="0"/>
                        </a:rPr>
                        <a:t> </a:t>
                      </a:r>
                      <a:r>
                        <a:rPr lang="it-IT" sz="1800" dirty="0">
                          <a:solidFill>
                            <a:srgbClr val="808080"/>
                          </a:solidFill>
                          <a:latin typeface="Consolas" panose="020B0609020204030204" pitchFamily="49" charset="0"/>
                        </a:rPr>
                        <a:t>(NULL,NULL,NULL,NULL,NULL,</a:t>
                      </a:r>
                      <a:r>
                        <a:rPr lang="it-IT" sz="1800" dirty="0">
                          <a:solidFill>
                            <a:srgbClr val="FF0000"/>
                          </a:solidFill>
                          <a:latin typeface="Consolas" panose="020B0609020204030204" pitchFamily="49" charset="0"/>
                        </a:rPr>
                        <a:t>'Darshan'</a:t>
                      </a:r>
                      <a:r>
                        <a:rPr lang="it-IT" sz="1800" dirty="0">
                          <a:solidFill>
                            <a:srgbClr val="808080"/>
                          </a:solidFill>
                          <a:latin typeface="Consolas" panose="020B0609020204030204" pitchFamily="49" charset="0"/>
                        </a:rPr>
                        <a:t>,</a:t>
                      </a:r>
                      <a:r>
                        <a:rPr lang="it-IT" sz="1800" dirty="0">
                          <a:solidFill>
                            <a:srgbClr val="000000"/>
                          </a:solidFill>
                          <a:latin typeface="Consolas" panose="020B0609020204030204" pitchFamily="49" charset="0"/>
                        </a:rPr>
                        <a:t>1</a:t>
                      </a:r>
                      <a:r>
                        <a:rPr lang="it-IT" sz="1800" dirty="0">
                          <a:solidFill>
                            <a:srgbClr val="808080"/>
                          </a:solidFill>
                          <a:latin typeface="Consolas" panose="020B0609020204030204" pitchFamily="49" charset="0"/>
                        </a:rPr>
                        <a:t>)</a:t>
                      </a:r>
                      <a:endParaRPr lang="en-US" sz="4400" b="0" i="0" kern="1200" dirty="0">
                        <a:solidFill>
                          <a:schemeClr val="tx1"/>
                        </a:solidFill>
                        <a:effectLst/>
                        <a:latin typeface="+mn-lt"/>
                        <a:ea typeface="+mn-ea"/>
                        <a:cs typeface="+mn-cs"/>
                      </a:endParaRPr>
                    </a:p>
                  </a:txBody>
                  <a:tcPr marL="137160" marR="137160" marT="137160" marB="137160"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tc>
                  <a:txBody>
                    <a:bodyPr/>
                    <a:lstStyle/>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endParaRPr lang="en-US" sz="1700" dirty="0">
                        <a:solidFill>
                          <a:schemeClr val="tx1"/>
                        </a:solidFill>
                        <a:latin typeface="+mj-lt"/>
                      </a:endParaRPr>
                    </a:p>
                    <a:p>
                      <a:r>
                        <a:rPr lang="en-US" sz="1700" dirty="0">
                          <a:solidFill>
                            <a:schemeClr val="tx1"/>
                          </a:solidFill>
                          <a:latin typeface="+mj-lt"/>
                        </a:rPr>
                        <a:t>A</a:t>
                      </a:r>
                    </a:p>
                    <a:p>
                      <a:r>
                        <a:rPr lang="en-US" sz="1700" dirty="0">
                          <a:solidFill>
                            <a:schemeClr val="tx1"/>
                          </a:solidFill>
                          <a:latin typeface="+mj-lt"/>
                        </a:rPr>
                        <a:t>100</a:t>
                      </a:r>
                    </a:p>
                    <a:p>
                      <a:r>
                        <a:rPr lang="en-US" sz="1700" dirty="0">
                          <a:solidFill>
                            <a:schemeClr val="tx1"/>
                          </a:solidFill>
                          <a:latin typeface="+mj-lt"/>
                        </a:rPr>
                        <a:t>20</a:t>
                      </a:r>
                    </a:p>
                    <a:p>
                      <a:r>
                        <a:rPr lang="en-US" sz="1700" dirty="0">
                          <a:solidFill>
                            <a:schemeClr val="tx1"/>
                          </a:solidFill>
                          <a:latin typeface="+mj-lt"/>
                        </a:rPr>
                        <a:t>Darshan</a:t>
                      </a:r>
                    </a:p>
                    <a:p>
                      <a:r>
                        <a:rPr lang="en-US" sz="1700" b="0" dirty="0">
                          <a:solidFill>
                            <a:schemeClr val="tx1"/>
                          </a:solidFill>
                          <a:latin typeface="+mj-lt"/>
                        </a:rPr>
                        <a:t>1</a:t>
                      </a:r>
                    </a:p>
                    <a:p>
                      <a:r>
                        <a:rPr lang="en-US" sz="1700" b="1" dirty="0">
                          <a:solidFill>
                            <a:srgbClr val="FF0000"/>
                          </a:solidFill>
                          <a:latin typeface="+mj-lt"/>
                        </a:rPr>
                        <a:t>Error</a:t>
                      </a:r>
                    </a:p>
                    <a:p>
                      <a:endParaRPr lang="en-US" sz="1700" b="1" dirty="0">
                        <a:solidFill>
                          <a:srgbClr val="FF0000"/>
                        </a:solidFill>
                        <a:latin typeface="+mj-lt"/>
                      </a:endParaRPr>
                    </a:p>
                  </a:txBody>
                  <a:tcPr anchor="ctr">
                    <a:lnL w="9525" cap="flat" cmpd="sng" algn="ctr">
                      <a:solidFill>
                        <a:schemeClr val="bg1">
                          <a:lumMod val="65000"/>
                        </a:schemeClr>
                      </a:solidFill>
                      <a:prstDash val="solid"/>
                      <a:round/>
                      <a:headEnd type="none" w="med" len="med"/>
                      <a:tailEnd type="none" w="med" len="med"/>
                    </a:lnL>
                    <a:lnR w="9525" cap="flat" cmpd="sng" algn="ctr">
                      <a:solidFill>
                        <a:schemeClr val="bg1">
                          <a:lumMod val="65000"/>
                        </a:schemeClr>
                      </a:solidFill>
                      <a:prstDash val="solid"/>
                      <a:round/>
                      <a:headEnd type="none" w="med" len="med"/>
                      <a:tailEnd type="none" w="med" len="med"/>
                    </a:lnR>
                    <a:lnT w="9525" cap="flat" cmpd="sng" algn="ctr">
                      <a:solidFill>
                        <a:schemeClr val="bg1">
                          <a:lumMod val="65000"/>
                        </a:schemeClr>
                      </a:solidFill>
                      <a:prstDash val="solid"/>
                      <a:round/>
                      <a:headEnd type="none" w="med" len="med"/>
                      <a:tailEnd type="none" w="med" len="med"/>
                    </a:lnT>
                    <a:lnB w="9525" cap="flat" cmpd="sng" algn="ctr">
                      <a:solidFill>
                        <a:schemeClr val="bg1">
                          <a:lumMod val="65000"/>
                        </a:schemeClr>
                      </a:solidFill>
                      <a:prstDash val="solid"/>
                      <a:round/>
                      <a:headEnd type="none" w="med" len="med"/>
                      <a:tailEnd type="none" w="med" len="med"/>
                    </a:lnB>
                  </a:tcPr>
                </a:tc>
                <a:extLst>
                  <a:ext uri="{0D108BD9-81ED-4DB2-BD59-A6C34878D82A}">
                    <a16:rowId xmlns:a16="http://schemas.microsoft.com/office/drawing/2014/main" val="1458522602"/>
                  </a:ext>
                </a:extLst>
              </a:tr>
            </a:tbl>
          </a:graphicData>
        </a:graphic>
      </p:graphicFrame>
      <p:sp>
        <p:nvSpPr>
          <p:cNvPr id="20" name="Rectangle: Top Corners Rounded 6">
            <a:extLst>
              <a:ext uri="{FF2B5EF4-FFF2-40B4-BE49-F238E27FC236}">
                <a16:creationId xmlns:a16="http://schemas.microsoft.com/office/drawing/2014/main" id="{CD91C41C-8AF5-E5EA-AF59-B100830EB102}"/>
              </a:ext>
            </a:extLst>
          </p:cNvPr>
          <p:cNvSpPr/>
          <p:nvPr/>
        </p:nvSpPr>
        <p:spPr>
          <a:xfrm>
            <a:off x="379403" y="1215499"/>
            <a:ext cx="176663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Other Functions</a:t>
            </a:r>
          </a:p>
        </p:txBody>
      </p:sp>
    </p:spTree>
    <p:extLst>
      <p:ext uri="{BB962C8B-B14F-4D97-AF65-F5344CB8AC3E}">
        <p14:creationId xmlns:p14="http://schemas.microsoft.com/office/powerpoint/2010/main" val="184876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User Defined Functions (UDF)</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- 6</a:t>
            </a:r>
          </a:p>
        </p:txBody>
      </p:sp>
    </p:spTree>
    <p:extLst>
      <p:ext uri="{BB962C8B-B14F-4D97-AF65-F5344CB8AC3E}">
        <p14:creationId xmlns:p14="http://schemas.microsoft.com/office/powerpoint/2010/main" val="176912645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User Defined Functions</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a:xfrm>
            <a:off x="131180" y="863444"/>
            <a:ext cx="11929641" cy="5648191"/>
          </a:xfrm>
        </p:spPr>
        <p:txBody>
          <a:bodyPr/>
          <a:lstStyle/>
          <a:p>
            <a:r>
              <a:rPr lang="en-US" dirty="0"/>
              <a:t>UDF is a programming construct that accepts parameters, does actions and returns the result of that action.</a:t>
            </a:r>
          </a:p>
          <a:p>
            <a:r>
              <a:rPr lang="en-US" dirty="0"/>
              <a:t>The result either is a scalar value or result set. </a:t>
            </a:r>
          </a:p>
          <a:p>
            <a:r>
              <a:rPr lang="en-US" dirty="0"/>
              <a:t>UDFs can be used in scripts, Stored Procedures, triggers and other UDFs within a database.</a:t>
            </a:r>
          </a:p>
          <a:p>
            <a:endParaRPr lang="en-US" dirty="0"/>
          </a:p>
          <a:p>
            <a:r>
              <a:rPr lang="en-US" b="1" u="sng" dirty="0"/>
              <a:t>Benefits</a:t>
            </a:r>
          </a:p>
          <a:p>
            <a:pPr lvl="1"/>
            <a:r>
              <a:rPr lang="en-US" dirty="0"/>
              <a:t>UDFs support modular programming. </a:t>
            </a:r>
          </a:p>
          <a:p>
            <a:pPr lvl="1"/>
            <a:r>
              <a:rPr lang="en-US" dirty="0"/>
              <a:t>Once you create a UDF and store it in a database then you can call it any number of times. </a:t>
            </a:r>
          </a:p>
          <a:p>
            <a:pPr lvl="1"/>
            <a:r>
              <a:rPr lang="en-US" dirty="0"/>
              <a:t>You can modify the UDF independent of the source code.</a:t>
            </a:r>
          </a:p>
          <a:p>
            <a:pPr marL="457200" lvl="1" indent="0">
              <a:buNone/>
            </a:pPr>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41812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How to create function?</a:t>
            </a:r>
          </a:p>
        </p:txBody>
      </p:sp>
      <p:sp>
        <p:nvSpPr>
          <p:cNvPr id="5" name="Rectangle 4">
            <a:extLst>
              <a:ext uri="{FF2B5EF4-FFF2-40B4-BE49-F238E27FC236}">
                <a16:creationId xmlns:a16="http://schemas.microsoft.com/office/drawing/2014/main" id="{C4A6F3DF-2EB8-43CF-3795-79063F5A0067}"/>
              </a:ext>
            </a:extLst>
          </p:cNvPr>
          <p:cNvSpPr/>
          <p:nvPr/>
        </p:nvSpPr>
        <p:spPr>
          <a:xfrm>
            <a:off x="694966" y="1192628"/>
            <a:ext cx="5527021" cy="4031873"/>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CREATE </a:t>
            </a:r>
            <a:r>
              <a:rPr lang="en-GB" sz="1600" dirty="0">
                <a:solidFill>
                  <a:schemeClr val="accent1"/>
                </a:solidFill>
                <a:latin typeface="Consolas" panose="020B0609020204030204" pitchFamily="49" charset="0"/>
              </a:rPr>
              <a:t>OR</a:t>
            </a:r>
            <a:r>
              <a:rPr lang="en-GB" sz="1600" dirty="0">
                <a:solidFill>
                  <a:srgbClr val="0000FF"/>
                </a:solidFill>
                <a:latin typeface="Consolas" panose="020B0609020204030204" pitchFamily="49" charset="0"/>
              </a:rPr>
              <a:t> ALTER</a:t>
            </a:r>
            <a:r>
              <a:rPr lang="en-GB" sz="1600" dirty="0">
                <a:solidFill>
                  <a:prstClr val="black"/>
                </a:solidFill>
                <a:latin typeface="Consolas" panose="020B0609020204030204" pitchFamily="49" charset="0"/>
              </a:rPr>
              <a:t> </a:t>
            </a:r>
            <a:r>
              <a:rPr lang="en-GB" sz="1600" dirty="0">
                <a:solidFill>
                  <a:srgbClr val="0000FF"/>
                </a:solidFill>
                <a:latin typeface="Consolas" panose="020B0609020204030204" pitchFamily="49" charset="0"/>
              </a:rPr>
              <a:t>FUNCTION</a:t>
            </a:r>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function_name</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a:t>
            </a:r>
            <a:r>
              <a:rPr lang="en-GB" sz="1600" dirty="0">
                <a:solidFill>
                  <a:prstClr val="black"/>
                </a:solidFill>
                <a:latin typeface="Consolas" panose="020B0609020204030204" pitchFamily="49" charset="0"/>
              </a:rPr>
              <a:t> </a:t>
            </a:r>
          </a:p>
          <a:p>
            <a:r>
              <a:rPr lang="en-GB" sz="1600" dirty="0">
                <a:solidFill>
                  <a:prstClr val="black"/>
                </a:solidFill>
                <a:latin typeface="Consolas" panose="020B0609020204030204" pitchFamily="49" charset="0"/>
              </a:rPr>
              <a:t>	@parameter1 datatype</a:t>
            </a:r>
            <a:r>
              <a:rPr lang="en-GB" sz="1600" dirty="0">
                <a:solidFill>
                  <a:srgbClr val="808080"/>
                </a:solidFill>
                <a:latin typeface="Consolas" panose="020B0609020204030204" pitchFamily="49" charset="0"/>
              </a:rPr>
              <a:t>,</a:t>
            </a:r>
            <a:r>
              <a:rPr lang="en-GB" sz="1600" dirty="0">
                <a:solidFill>
                  <a:prstClr val="black"/>
                </a:solidFill>
                <a:latin typeface="Consolas" panose="020B0609020204030204" pitchFamily="49" charset="0"/>
              </a:rPr>
              <a:t> </a:t>
            </a:r>
          </a:p>
          <a:p>
            <a:r>
              <a:rPr lang="en-GB" sz="1600" dirty="0">
                <a:solidFill>
                  <a:prstClr val="black"/>
                </a:solidFill>
                <a:latin typeface="Consolas" panose="020B0609020204030204" pitchFamily="49" charset="0"/>
              </a:rPr>
              <a:t>	@parameter2 datatype</a:t>
            </a:r>
            <a:r>
              <a:rPr lang="en-GB" sz="1600" dirty="0">
                <a:solidFill>
                  <a:srgbClr val="808080"/>
                </a:solidFill>
                <a:latin typeface="Consolas" panose="020B0609020204030204" pitchFamily="49" charset="0"/>
              </a:rPr>
              <a:t>,</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	.,</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	.,</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	.,</a:t>
            </a:r>
            <a:endParaRPr lang="en-GB" sz="1600" dirty="0">
              <a:solidFill>
                <a:prstClr val="black"/>
              </a:solidFill>
              <a:latin typeface="Consolas" panose="020B0609020204030204" pitchFamily="49" charset="0"/>
            </a:endParaRPr>
          </a:p>
          <a:p>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parametern</a:t>
            </a:r>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datatype</a:t>
            </a:r>
            <a:endParaRPr lang="en-GB" sz="1600" dirty="0">
              <a:solidFill>
                <a:prstClr val="black"/>
              </a:solidFill>
              <a:latin typeface="Consolas" panose="020B0609020204030204" pitchFamily="49" charset="0"/>
            </a:endParaRPr>
          </a:p>
          <a:p>
            <a:r>
              <a:rPr lang="en-GB" sz="1600" dirty="0">
                <a:solidFill>
                  <a:srgbClr val="808080"/>
                </a:solidFill>
                <a:latin typeface="Consolas" panose="020B0609020204030204" pitchFamily="49" charset="0"/>
              </a:rPr>
              <a:t>)</a:t>
            </a:r>
            <a:endParaRPr lang="en-GB" sz="1600" dirty="0">
              <a:solidFill>
                <a:prstClr val="black"/>
              </a:solidFill>
              <a:latin typeface="Consolas" panose="020B0609020204030204" pitchFamily="49" charset="0"/>
            </a:endParaRPr>
          </a:p>
          <a:p>
            <a:r>
              <a:rPr lang="en-GB" sz="1600" dirty="0">
                <a:solidFill>
                  <a:srgbClr val="0000FF"/>
                </a:solidFill>
                <a:latin typeface="Consolas" panose="020B0609020204030204" pitchFamily="49" charset="0"/>
              </a:rPr>
              <a:t>RETURNS</a:t>
            </a:r>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return_datatype</a:t>
            </a:r>
            <a:endParaRPr lang="en-GB" sz="1600" dirty="0">
              <a:solidFill>
                <a:prstClr val="black"/>
              </a:solidFill>
              <a:latin typeface="Consolas" panose="020B0609020204030204" pitchFamily="49" charset="0"/>
            </a:endParaRPr>
          </a:p>
          <a:p>
            <a:r>
              <a:rPr lang="en-GB" sz="1600" dirty="0">
                <a:solidFill>
                  <a:srgbClr val="0000FF"/>
                </a:solidFill>
                <a:latin typeface="Consolas" panose="020B0609020204030204" pitchFamily="49" charset="0"/>
              </a:rPr>
              <a:t>AS</a:t>
            </a:r>
            <a:endParaRPr lang="en-GB" sz="1600" dirty="0">
              <a:solidFill>
                <a:prstClr val="black"/>
              </a:solidFill>
              <a:latin typeface="Consolas" panose="020B0609020204030204" pitchFamily="49" charset="0"/>
            </a:endParaRPr>
          </a:p>
          <a:p>
            <a:r>
              <a:rPr lang="en-GB" sz="1600" dirty="0">
                <a:solidFill>
                  <a:srgbClr val="0000FF"/>
                </a:solidFill>
                <a:latin typeface="Consolas" panose="020B0609020204030204" pitchFamily="49" charset="0"/>
              </a:rPr>
              <a:t>BEGIN</a:t>
            </a:r>
            <a:endParaRPr lang="en-GB" sz="1600" dirty="0">
              <a:solidFill>
                <a:prstClr val="black"/>
              </a:solidFill>
              <a:latin typeface="Consolas" panose="020B0609020204030204" pitchFamily="49" charset="0"/>
            </a:endParaRPr>
          </a:p>
          <a:p>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declaration_section</a:t>
            </a:r>
            <a:r>
              <a:rPr lang="en-GB" sz="1600" dirty="0">
                <a:solidFill>
                  <a:prstClr val="black"/>
                </a:solidFill>
                <a:latin typeface="Consolas" panose="020B0609020204030204" pitchFamily="49" charset="0"/>
              </a:rPr>
              <a:t>]</a:t>
            </a:r>
          </a:p>
          <a:p>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executable_section</a:t>
            </a:r>
            <a:r>
              <a:rPr lang="en-GB" sz="1600" dirty="0">
                <a:solidFill>
                  <a:prstClr val="black"/>
                </a:solidFill>
                <a:latin typeface="Consolas" panose="020B0609020204030204" pitchFamily="49" charset="0"/>
              </a:rPr>
              <a:t>]</a:t>
            </a:r>
          </a:p>
          <a:p>
            <a:r>
              <a:rPr lang="en-GB" sz="1600" dirty="0">
                <a:solidFill>
                  <a:prstClr val="black"/>
                </a:solidFill>
                <a:latin typeface="Consolas" panose="020B0609020204030204" pitchFamily="49" charset="0"/>
              </a:rPr>
              <a:t>   </a:t>
            </a:r>
            <a:r>
              <a:rPr lang="en-GB" sz="1600" dirty="0">
                <a:solidFill>
                  <a:srgbClr val="0000FF"/>
                </a:solidFill>
                <a:latin typeface="Consolas" panose="020B0609020204030204" pitchFamily="49" charset="0"/>
              </a:rPr>
              <a:t>RETURN</a:t>
            </a:r>
            <a:r>
              <a:rPr lang="en-GB" sz="1600" dirty="0">
                <a:solidFill>
                  <a:prstClr val="black"/>
                </a:solidFill>
                <a:latin typeface="Consolas" panose="020B0609020204030204" pitchFamily="49" charset="0"/>
              </a:rPr>
              <a:t> </a:t>
            </a:r>
            <a:r>
              <a:rPr lang="en-GB" sz="1600" dirty="0" err="1">
                <a:solidFill>
                  <a:prstClr val="black"/>
                </a:solidFill>
                <a:latin typeface="Consolas" panose="020B0609020204030204" pitchFamily="49" charset="0"/>
              </a:rPr>
              <a:t>return_value</a:t>
            </a:r>
            <a:endParaRPr lang="en-GB" sz="1600" dirty="0">
              <a:solidFill>
                <a:prstClr val="black"/>
              </a:solidFill>
              <a:latin typeface="Consolas" panose="020B0609020204030204" pitchFamily="49" charset="0"/>
            </a:endParaRPr>
          </a:p>
          <a:p>
            <a:r>
              <a:rPr lang="en-GB" sz="1600" dirty="0">
                <a:solidFill>
                  <a:srgbClr val="0000FF"/>
                </a:solidFill>
                <a:latin typeface="Consolas" panose="020B0609020204030204" pitchFamily="49" charset="0"/>
              </a:rPr>
              <a:t>END</a:t>
            </a:r>
            <a:r>
              <a:rPr lang="en-GB" sz="1600" dirty="0">
                <a:solidFill>
                  <a:srgbClr val="808080"/>
                </a:solidFill>
                <a:latin typeface="Consolas" panose="020B0609020204030204" pitchFamily="49" charset="0"/>
              </a:rPr>
              <a:t>;</a:t>
            </a:r>
          </a:p>
        </p:txBody>
      </p:sp>
      <p:sp>
        <p:nvSpPr>
          <p:cNvPr id="6" name="Rectangle 5">
            <a:extLst>
              <a:ext uri="{FF2B5EF4-FFF2-40B4-BE49-F238E27FC236}">
                <a16:creationId xmlns:a16="http://schemas.microsoft.com/office/drawing/2014/main" id="{E5D2700A-D7EE-717D-0B33-EF7EACCD7F5A}"/>
              </a:ext>
            </a:extLst>
          </p:cNvPr>
          <p:cNvSpPr/>
          <p:nvPr/>
        </p:nvSpPr>
        <p:spPr>
          <a:xfrm>
            <a:off x="131180" y="1192628"/>
            <a:ext cx="579518" cy="403187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a:p>
            <a:pPr algn="r"/>
            <a:r>
              <a:rPr lang="en-IN" sz="1600" b="1" dirty="0">
                <a:solidFill>
                  <a:schemeClr val="tx1">
                    <a:lumMod val="75000"/>
                    <a:lumOff val="25000"/>
                  </a:schemeClr>
                </a:solidFill>
                <a:latin typeface="Consolas" panose="020B0609020204030204" pitchFamily="49" charset="0"/>
              </a:rPr>
              <a:t>11</a:t>
            </a:r>
          </a:p>
          <a:p>
            <a:pPr algn="r"/>
            <a:r>
              <a:rPr lang="en-IN" sz="1600" b="1" dirty="0">
                <a:solidFill>
                  <a:schemeClr val="tx1">
                    <a:lumMod val="75000"/>
                    <a:lumOff val="25000"/>
                  </a:schemeClr>
                </a:solidFill>
                <a:latin typeface="Consolas" panose="020B0609020204030204" pitchFamily="49" charset="0"/>
              </a:rPr>
              <a:t>12</a:t>
            </a:r>
          </a:p>
          <a:p>
            <a:pPr algn="r"/>
            <a:r>
              <a:rPr lang="en-IN" sz="1600" b="1" dirty="0">
                <a:solidFill>
                  <a:schemeClr val="tx1">
                    <a:lumMod val="75000"/>
                    <a:lumOff val="25000"/>
                  </a:schemeClr>
                </a:solidFill>
                <a:latin typeface="Consolas" panose="020B0609020204030204" pitchFamily="49" charset="0"/>
              </a:rPr>
              <a:t>13</a:t>
            </a:r>
          </a:p>
          <a:p>
            <a:pPr algn="r"/>
            <a:r>
              <a:rPr lang="en-IN" sz="1600" b="1" dirty="0">
                <a:solidFill>
                  <a:schemeClr val="tx1">
                    <a:lumMod val="75000"/>
                    <a:lumOff val="25000"/>
                  </a:schemeClr>
                </a:solidFill>
                <a:latin typeface="Consolas" panose="020B0609020204030204" pitchFamily="49" charset="0"/>
              </a:rPr>
              <a:t>14</a:t>
            </a:r>
          </a:p>
          <a:p>
            <a:pPr algn="r"/>
            <a:r>
              <a:rPr lang="en-IN" sz="1600" b="1" dirty="0">
                <a:solidFill>
                  <a:schemeClr val="tx1">
                    <a:lumMod val="75000"/>
                    <a:lumOff val="25000"/>
                  </a:schemeClr>
                </a:solidFill>
                <a:latin typeface="Consolas" panose="020B0609020204030204" pitchFamily="49" charset="0"/>
              </a:rPr>
              <a:t>15</a:t>
            </a:r>
          </a:p>
          <a:p>
            <a:pPr algn="r"/>
            <a:r>
              <a:rPr lang="en-IN" sz="1600" b="1" dirty="0">
                <a:solidFill>
                  <a:schemeClr val="tx1">
                    <a:lumMod val="75000"/>
                    <a:lumOff val="25000"/>
                  </a:schemeClr>
                </a:solidFill>
                <a:latin typeface="Consolas" panose="020B0609020204030204" pitchFamily="49" charset="0"/>
              </a:rPr>
              <a:t>16</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 : User-defined Function</a:t>
            </a:r>
          </a:p>
        </p:txBody>
      </p:sp>
      <p:pic>
        <p:nvPicPr>
          <p:cNvPr id="9" name="Picture 8">
            <a:extLst>
              <a:ext uri="{FF2B5EF4-FFF2-40B4-BE49-F238E27FC236}">
                <a16:creationId xmlns:a16="http://schemas.microsoft.com/office/drawing/2014/main" id="{C8FF3D11-D760-1536-4DFB-3F9B3E6BF6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8887" y="863443"/>
            <a:ext cx="4271963" cy="5440951"/>
          </a:xfrm>
          <a:prstGeom prst="rect">
            <a:avLst/>
          </a:prstGeom>
        </p:spPr>
      </p:pic>
      <p:sp>
        <p:nvSpPr>
          <p:cNvPr id="10" name="Rectangle 9">
            <a:extLst>
              <a:ext uri="{FF2B5EF4-FFF2-40B4-BE49-F238E27FC236}">
                <a16:creationId xmlns:a16="http://schemas.microsoft.com/office/drawing/2014/main" id="{6043E1DE-D336-27E2-6E73-0D010F2AF74E}"/>
              </a:ext>
            </a:extLst>
          </p:cNvPr>
          <p:cNvSpPr/>
          <p:nvPr/>
        </p:nvSpPr>
        <p:spPr>
          <a:xfrm>
            <a:off x="7239001" y="2724150"/>
            <a:ext cx="2057400" cy="2790825"/>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C1A1189A-7AFE-CCC8-8A9C-0C401FF3B55B}"/>
              </a:ext>
            </a:extLst>
          </p:cNvPr>
          <p:cNvSpPr/>
          <p:nvPr/>
        </p:nvSpPr>
        <p:spPr>
          <a:xfrm>
            <a:off x="131180" y="5325035"/>
            <a:ext cx="6090807" cy="979359"/>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You can find all functions, go to your</a:t>
            </a:r>
          </a:p>
          <a:p>
            <a:pPr algn="ctr"/>
            <a:r>
              <a:rPr lang="en-US" dirty="0"/>
              <a:t>Database </a:t>
            </a:r>
            <a:r>
              <a:rPr lang="en-US" dirty="0">
                <a:sym typeface="Wingdings" panose="05000000000000000000" pitchFamily="2" charset="2"/>
              </a:rPr>
              <a:t> </a:t>
            </a:r>
            <a:r>
              <a:rPr lang="en-US" dirty="0"/>
              <a:t>Programmability </a:t>
            </a:r>
            <a:r>
              <a:rPr lang="en-US" dirty="0">
                <a:sym typeface="Wingdings" panose="05000000000000000000" pitchFamily="2" charset="2"/>
              </a:rPr>
              <a:t></a:t>
            </a:r>
            <a:r>
              <a:rPr lang="en-US" dirty="0"/>
              <a:t> Functions </a:t>
            </a:r>
          </a:p>
          <a:p>
            <a:pPr algn="ctr"/>
            <a:r>
              <a:rPr lang="en-US" dirty="0"/>
              <a:t>in SQL Server</a:t>
            </a:r>
            <a:endParaRPr lang="en-GB" dirty="0"/>
          </a:p>
        </p:txBody>
      </p:sp>
      <p:sp>
        <p:nvSpPr>
          <p:cNvPr id="4" name="Arrow: Left 3">
            <a:extLst>
              <a:ext uri="{FF2B5EF4-FFF2-40B4-BE49-F238E27FC236}">
                <a16:creationId xmlns:a16="http://schemas.microsoft.com/office/drawing/2014/main" id="{0A8696B3-C7C3-43DD-0940-820E303B2436}"/>
              </a:ext>
            </a:extLst>
          </p:cNvPr>
          <p:cNvSpPr/>
          <p:nvPr/>
        </p:nvSpPr>
        <p:spPr>
          <a:xfrm>
            <a:off x="9509760" y="4031874"/>
            <a:ext cx="484632" cy="311526"/>
          </a:xfrm>
          <a:prstGeom prst="leftArrow">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883551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P spid="10" grpId="0" animBg="1"/>
      <p:bldP spid="3" grpId="0" animBg="1"/>
      <p:bldP spid="4"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814C6DB-F447-EDE6-462B-FA2DE34F8D8C}"/>
              </a:ext>
            </a:extLst>
          </p:cNvPr>
          <p:cNvGrpSpPr/>
          <p:nvPr/>
        </p:nvGrpSpPr>
        <p:grpSpPr>
          <a:xfrm>
            <a:off x="182303" y="655016"/>
            <a:ext cx="11513069" cy="5831509"/>
            <a:chOff x="198204" y="2640828"/>
            <a:chExt cx="11294266" cy="1723729"/>
          </a:xfrm>
        </p:grpSpPr>
        <p:sp>
          <p:nvSpPr>
            <p:cNvPr id="4" name="Rectangle 3">
              <a:extLst>
                <a:ext uri="{FF2B5EF4-FFF2-40B4-BE49-F238E27FC236}">
                  <a16:creationId xmlns:a16="http://schemas.microsoft.com/office/drawing/2014/main" id="{E9A4A388-3701-E936-5D61-943EDF699402}"/>
                </a:ext>
              </a:extLst>
            </p:cNvPr>
            <p:cNvSpPr/>
            <p:nvPr/>
          </p:nvSpPr>
          <p:spPr>
            <a:xfrm>
              <a:off x="428230" y="2718637"/>
              <a:ext cx="11064240" cy="1645920"/>
            </a:xfrm>
            <a:prstGeom prst="rect">
              <a:avLst/>
            </a:prstGeom>
            <a:solidFill>
              <a:schemeClr val="bg1"/>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108000" tIns="468000" rIns="108000" bIns="108000" rtlCol="0" anchor="ctr"/>
            <a:lstStyle/>
            <a:p>
              <a:pPr marL="342900" indent="-342900" algn="just">
                <a:lnSpc>
                  <a:spcPct val="150000"/>
                </a:lnSpc>
                <a:buClr>
                  <a:schemeClr val="accent6"/>
                </a:buClr>
                <a:buFont typeface="Wingdings" panose="05000000000000000000" pitchFamily="2" charset="2"/>
                <a:buChar char="ü"/>
              </a:pPr>
              <a:r>
                <a:rPr lang="en-US" sz="2200" dirty="0">
                  <a:solidFill>
                    <a:schemeClr val="dk1"/>
                  </a:solidFill>
                </a:rPr>
                <a:t>F</a:t>
              </a:r>
              <a:r>
                <a:rPr lang="en-US" sz="2200" b="0" i="0" kern="1200" dirty="0">
                  <a:solidFill>
                    <a:schemeClr val="dk1"/>
                  </a:solidFill>
                  <a:effectLst/>
                  <a:latin typeface="+mn-lt"/>
                  <a:ea typeface="+mn-ea"/>
                  <a:cs typeface="+mn-cs"/>
                </a:rPr>
                <a:t>unction </a:t>
              </a:r>
              <a:r>
                <a:rPr lang="en-US" sz="2200" b="1" i="0" kern="1200" dirty="0">
                  <a:solidFill>
                    <a:schemeClr val="dk1"/>
                  </a:solidFill>
                  <a:effectLst/>
                  <a:latin typeface="+mn-lt"/>
                  <a:ea typeface="+mn-ea"/>
                  <a:cs typeface="+mn-cs"/>
                </a:rPr>
                <a:t>must have a name </a:t>
              </a:r>
              <a:r>
                <a:rPr lang="en-US" sz="2200" b="0" i="0" kern="1200" dirty="0">
                  <a:solidFill>
                    <a:schemeClr val="dk1"/>
                  </a:solidFill>
                  <a:effectLst/>
                  <a:latin typeface="+mn-lt"/>
                  <a:ea typeface="+mn-ea"/>
                  <a:cs typeface="+mn-cs"/>
                </a:rPr>
                <a:t>and a function name can </a:t>
              </a:r>
              <a:r>
                <a:rPr lang="en-US" sz="2200" b="1" i="0" kern="1200" dirty="0">
                  <a:solidFill>
                    <a:schemeClr val="dk1"/>
                  </a:solidFill>
                  <a:effectLst/>
                  <a:latin typeface="+mn-lt"/>
                  <a:ea typeface="+mn-ea"/>
                  <a:cs typeface="+mn-cs"/>
                </a:rPr>
                <a:t>never start </a:t>
              </a:r>
              <a:r>
                <a:rPr lang="en-US" sz="2200" b="0" i="0" kern="1200" dirty="0">
                  <a:solidFill>
                    <a:schemeClr val="dk1"/>
                  </a:solidFill>
                  <a:effectLst/>
                  <a:latin typeface="+mn-lt"/>
                  <a:ea typeface="+mn-ea"/>
                  <a:cs typeface="+mn-cs"/>
                </a:rPr>
                <a:t>with a </a:t>
              </a:r>
              <a:r>
                <a:rPr lang="en-US" sz="2200" b="1" i="0" kern="1200" dirty="0">
                  <a:solidFill>
                    <a:schemeClr val="dk1"/>
                  </a:solidFill>
                  <a:effectLst/>
                  <a:latin typeface="+mn-lt"/>
                  <a:ea typeface="+mn-ea"/>
                  <a:cs typeface="+mn-cs"/>
                </a:rPr>
                <a:t>special character such as @, $, #, and so on</a:t>
              </a:r>
              <a:r>
                <a:rPr lang="en-US" sz="2200" b="0" i="0" kern="1200" dirty="0">
                  <a:solidFill>
                    <a:schemeClr val="dk1"/>
                  </a:solidFill>
                  <a:effectLst/>
                  <a:latin typeface="+mn-lt"/>
                  <a:ea typeface="+mn-ea"/>
                  <a:cs typeface="+mn-cs"/>
                </a:rPr>
                <a:t>.</a:t>
              </a:r>
            </a:p>
            <a:p>
              <a:pPr marL="342900" indent="-342900" algn="just">
                <a:lnSpc>
                  <a:spcPct val="150000"/>
                </a:lnSpc>
                <a:buClr>
                  <a:schemeClr val="accent6"/>
                </a:buClr>
                <a:buFont typeface="Wingdings" panose="05000000000000000000" pitchFamily="2" charset="2"/>
                <a:buChar char="ü"/>
              </a:pPr>
              <a:r>
                <a:rPr lang="en-US" sz="2200" b="0" i="0" kern="1200" dirty="0">
                  <a:solidFill>
                    <a:schemeClr val="dk1"/>
                  </a:solidFill>
                  <a:effectLst/>
                  <a:latin typeface="+mn-lt"/>
                  <a:ea typeface="+mn-ea"/>
                  <a:cs typeface="+mn-cs"/>
                </a:rPr>
                <a:t>Functions </a:t>
              </a:r>
              <a:r>
                <a:rPr lang="en-US" sz="2200" b="1" i="0" kern="1200" dirty="0">
                  <a:solidFill>
                    <a:schemeClr val="dk1"/>
                  </a:solidFill>
                  <a:effectLst/>
                  <a:latin typeface="+mn-lt"/>
                  <a:ea typeface="+mn-ea"/>
                  <a:cs typeface="+mn-cs"/>
                </a:rPr>
                <a:t>compile every time</a:t>
              </a:r>
              <a:r>
                <a:rPr lang="en-US" sz="2200" b="0" i="0" kern="1200" dirty="0">
                  <a:solidFill>
                    <a:schemeClr val="dk1"/>
                  </a:solidFill>
                  <a:effectLst/>
                  <a:latin typeface="+mn-lt"/>
                  <a:ea typeface="+mn-ea"/>
                  <a:cs typeface="+mn-cs"/>
                </a:rPr>
                <a:t>.</a:t>
              </a:r>
            </a:p>
            <a:p>
              <a:pPr marL="342900" indent="-342900" algn="just">
                <a:lnSpc>
                  <a:spcPct val="150000"/>
                </a:lnSpc>
                <a:buClr>
                  <a:schemeClr val="accent6"/>
                </a:buClr>
                <a:buFont typeface="Wingdings" panose="05000000000000000000" pitchFamily="2" charset="2"/>
                <a:buChar char="ü"/>
              </a:pPr>
              <a:r>
                <a:rPr lang="en-US" sz="2200" b="0" i="0" kern="1200" dirty="0">
                  <a:solidFill>
                    <a:schemeClr val="dk1"/>
                  </a:solidFill>
                  <a:effectLst/>
                  <a:latin typeface="+mn-lt"/>
                  <a:ea typeface="+mn-ea"/>
                  <a:cs typeface="+mn-cs"/>
                </a:rPr>
                <a:t>Functions </a:t>
              </a:r>
              <a:r>
                <a:rPr lang="en-US" sz="2200" b="1" i="0" kern="1200" dirty="0">
                  <a:solidFill>
                    <a:schemeClr val="dk1"/>
                  </a:solidFill>
                  <a:effectLst/>
                  <a:latin typeface="+mn-lt"/>
                  <a:ea typeface="+mn-ea"/>
                  <a:cs typeface="+mn-cs"/>
                </a:rPr>
                <a:t>must return a value or result</a:t>
              </a:r>
              <a:r>
                <a:rPr lang="en-US" sz="2200" b="0" i="0" kern="1200" dirty="0">
                  <a:solidFill>
                    <a:schemeClr val="dk1"/>
                  </a:solidFill>
                  <a:effectLst/>
                  <a:latin typeface="+mn-lt"/>
                  <a:ea typeface="+mn-ea"/>
                  <a:cs typeface="+mn-cs"/>
                </a:rPr>
                <a:t>.</a:t>
              </a:r>
            </a:p>
            <a:p>
              <a:pPr marL="342900" indent="-342900" algn="just">
                <a:lnSpc>
                  <a:spcPct val="150000"/>
                </a:lnSpc>
                <a:buClr>
                  <a:schemeClr val="accent6"/>
                </a:buClr>
                <a:buFont typeface="Wingdings" panose="05000000000000000000" pitchFamily="2" charset="2"/>
                <a:buChar char="ü"/>
              </a:pPr>
              <a:r>
                <a:rPr lang="en-GB" sz="2200" dirty="0">
                  <a:solidFill>
                    <a:schemeClr val="dk1"/>
                  </a:solidFill>
                </a:rPr>
                <a:t>Functions </a:t>
              </a:r>
              <a:r>
                <a:rPr lang="en-GB" sz="2200" b="1" dirty="0">
                  <a:solidFill>
                    <a:schemeClr val="dk1"/>
                  </a:solidFill>
                </a:rPr>
                <a:t>only work with input parameters</a:t>
              </a:r>
              <a:r>
                <a:rPr lang="en-GB" sz="2200" dirty="0">
                  <a:solidFill>
                    <a:schemeClr val="dk1"/>
                  </a:solidFill>
                </a:rPr>
                <a:t>.</a:t>
              </a:r>
            </a:p>
            <a:p>
              <a:pPr marL="342900" indent="-342900" algn="just">
                <a:lnSpc>
                  <a:spcPct val="150000"/>
                </a:lnSpc>
                <a:buClr>
                  <a:schemeClr val="accent6"/>
                </a:buClr>
                <a:buFont typeface="Wingdings" panose="05000000000000000000" pitchFamily="2" charset="2"/>
                <a:buChar char="ü"/>
              </a:pPr>
              <a:r>
                <a:rPr lang="en-US" sz="2200" dirty="0">
                  <a:solidFill>
                    <a:schemeClr val="dk1"/>
                  </a:solidFill>
                </a:rPr>
                <a:t>Function is </a:t>
              </a:r>
              <a:r>
                <a:rPr lang="en-US" sz="2200" b="1" dirty="0">
                  <a:solidFill>
                    <a:schemeClr val="dk1"/>
                  </a:solidFill>
                </a:rPr>
                <a:t>not used to Insert, Update, Delete data in a database table(s)</a:t>
              </a:r>
              <a:r>
                <a:rPr lang="en-US" sz="2200" dirty="0">
                  <a:solidFill>
                    <a:schemeClr val="dk1"/>
                  </a:solidFill>
                </a:rPr>
                <a:t>.</a:t>
              </a:r>
            </a:p>
            <a:p>
              <a:pPr marL="342900" indent="-342900" algn="just">
                <a:lnSpc>
                  <a:spcPct val="150000"/>
                </a:lnSpc>
                <a:buClr>
                  <a:schemeClr val="accent6"/>
                </a:buClr>
                <a:buFont typeface="Wingdings" panose="05000000000000000000" pitchFamily="2" charset="2"/>
                <a:buChar char="ü"/>
              </a:pPr>
              <a:r>
                <a:rPr lang="en-US" sz="2200" dirty="0">
                  <a:solidFill>
                    <a:schemeClr val="dk1"/>
                  </a:solidFill>
                </a:rPr>
                <a:t>User Defined Function </a:t>
              </a:r>
              <a:r>
                <a:rPr lang="en-US" sz="2200" b="1" dirty="0">
                  <a:solidFill>
                    <a:schemeClr val="dk1"/>
                  </a:solidFill>
                </a:rPr>
                <a:t>can't return XML Data Type</a:t>
              </a:r>
              <a:r>
                <a:rPr lang="en-US" sz="2200" dirty="0">
                  <a:solidFill>
                    <a:schemeClr val="dk1"/>
                  </a:solidFill>
                </a:rPr>
                <a:t>.</a:t>
              </a:r>
            </a:p>
            <a:p>
              <a:pPr marL="342900" indent="-342900" algn="just">
                <a:lnSpc>
                  <a:spcPct val="150000"/>
                </a:lnSpc>
                <a:buClr>
                  <a:schemeClr val="accent6"/>
                </a:buClr>
                <a:buFont typeface="Wingdings" panose="05000000000000000000" pitchFamily="2" charset="2"/>
                <a:buChar char="ü"/>
              </a:pPr>
              <a:r>
                <a:rPr lang="en-US" sz="2200" dirty="0">
                  <a:solidFill>
                    <a:srgbClr val="FF0000"/>
                  </a:solidFill>
                </a:rPr>
                <a:t>User Defined Function </a:t>
              </a:r>
              <a:r>
                <a:rPr lang="en-US" sz="2200" b="1" dirty="0">
                  <a:solidFill>
                    <a:srgbClr val="FF0000"/>
                  </a:solidFill>
                </a:rPr>
                <a:t>doesn't support exception handling</a:t>
              </a:r>
              <a:r>
                <a:rPr lang="en-US" sz="2200" dirty="0">
                  <a:solidFill>
                    <a:srgbClr val="FF0000"/>
                  </a:solidFill>
                </a:rPr>
                <a:t>, try and catch statements are not used in functions.</a:t>
              </a:r>
            </a:p>
            <a:p>
              <a:pPr algn="just">
                <a:lnSpc>
                  <a:spcPct val="150000"/>
                </a:lnSpc>
                <a:buClr>
                  <a:schemeClr val="accent6"/>
                </a:buClr>
              </a:pPr>
              <a:endParaRPr lang="en-US" sz="2200" b="1" dirty="0"/>
            </a:p>
            <a:p>
              <a:pPr marL="342900" indent="-342900" algn="just">
                <a:lnSpc>
                  <a:spcPct val="120000"/>
                </a:lnSpc>
                <a:buFont typeface="Wingdings" panose="05000000000000000000" pitchFamily="2" charset="2"/>
                <a:buChar char="ü"/>
              </a:pPr>
              <a:endParaRPr lang="gu-IN" sz="2200" dirty="0">
                <a:solidFill>
                  <a:schemeClr val="tx1"/>
                </a:solidFill>
                <a:latin typeface="Lohit Gujarati" panose="020B0600000000000000" pitchFamily="34" charset="0"/>
                <a:cs typeface="Lohit Gujarati" panose="020B0600000000000000" pitchFamily="34" charset="0"/>
              </a:endParaRPr>
            </a:p>
          </p:txBody>
        </p:sp>
        <p:sp>
          <p:nvSpPr>
            <p:cNvPr id="5" name="Rounded Rectangle 5">
              <a:extLst>
                <a:ext uri="{FF2B5EF4-FFF2-40B4-BE49-F238E27FC236}">
                  <a16:creationId xmlns:a16="http://schemas.microsoft.com/office/drawing/2014/main" id="{1A3C4AD4-AE2C-BB37-D8F4-E2CF8B009D71}"/>
                </a:ext>
              </a:extLst>
            </p:cNvPr>
            <p:cNvSpPr/>
            <p:nvPr/>
          </p:nvSpPr>
          <p:spPr>
            <a:xfrm>
              <a:off x="198204" y="2640828"/>
              <a:ext cx="3068381" cy="155618"/>
            </a:xfrm>
            <a:prstGeom prst="roundRect">
              <a:avLst>
                <a:gd name="adj" fmla="val 13506"/>
              </a:avLst>
            </a:prstGeom>
            <a:solidFill>
              <a:schemeClr val="tx2"/>
            </a:solidFill>
            <a:ln>
              <a:noFill/>
            </a:ln>
            <a:effectLst>
              <a:outerShdw blurRad="177800" sx="102000" sy="102000" algn="ctr" rotWithShape="0">
                <a:prstClr val="black">
                  <a:alpha val="37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latin typeface="+mj-lt"/>
                </a:rPr>
                <a:t>Important note for UDF !</a:t>
              </a:r>
              <a:endParaRPr lang="en-US" sz="2400" dirty="0">
                <a:latin typeface="+mj-lt"/>
              </a:endParaRPr>
            </a:p>
          </p:txBody>
        </p:sp>
      </p:grpSp>
    </p:spTree>
    <p:extLst>
      <p:ext uri="{BB962C8B-B14F-4D97-AF65-F5344CB8AC3E}">
        <p14:creationId xmlns:p14="http://schemas.microsoft.com/office/powerpoint/2010/main" val="2698325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IN"/>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Example : UDF</a:t>
            </a:r>
          </a:p>
        </p:txBody>
      </p:sp>
      <p:sp>
        <p:nvSpPr>
          <p:cNvPr id="5" name="Rectangle 4">
            <a:extLst>
              <a:ext uri="{FF2B5EF4-FFF2-40B4-BE49-F238E27FC236}">
                <a16:creationId xmlns:a16="http://schemas.microsoft.com/office/drawing/2014/main" id="{C4A6F3DF-2EB8-43CF-3795-79063F5A0067}"/>
              </a:ext>
            </a:extLst>
          </p:cNvPr>
          <p:cNvSpPr/>
          <p:nvPr/>
        </p:nvSpPr>
        <p:spPr>
          <a:xfrm>
            <a:off x="694966" y="1192628"/>
            <a:ext cx="6247010" cy="2540119"/>
          </a:xfrm>
          <a:prstGeom prst="rect">
            <a:avLst/>
          </a:prstGeom>
          <a:solidFill>
            <a:schemeClr val="bg1">
              <a:lumMod val="95000"/>
            </a:schemeClr>
          </a:solidFill>
          <a:ln>
            <a:noFill/>
          </a:ln>
        </p:spPr>
        <p:txBody>
          <a:bodyPr wrap="square">
            <a:spAutoFit/>
          </a:bodyPr>
          <a:lstStyle/>
          <a:p>
            <a:pPr>
              <a:lnSpc>
                <a:spcPct val="107000"/>
              </a:lnSpc>
              <a:spcAft>
                <a:spcPts val="800"/>
              </a:spcAft>
            </a:pPr>
            <a:r>
              <a:rPr lang="en-GB" sz="1600" dirty="0">
                <a:solidFill>
                  <a:srgbClr val="008000"/>
                </a:solidFill>
                <a:latin typeface="Consolas" panose="020B0609020204030204" pitchFamily="49" charset="0"/>
                <a:ea typeface="Calibri" panose="020F0502020204030204" pitchFamily="34" charset="0"/>
                <a:cs typeface="Consolas" panose="020B0609020204030204" pitchFamily="49" charset="0"/>
              </a:rPr>
              <a:t>--Scalar Valued function (always returns single value)</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Create</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Function</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fun_AddNumber</a:t>
            </a:r>
            <a:r>
              <a:rPr lang="en-GB"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@num1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GB"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@num2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GB"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returns</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as</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begin</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 @num1</a:t>
            </a:r>
            <a:r>
              <a:rPr lang="en-GB" sz="16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en-GB" sz="1600" dirty="0">
                <a:solidFill>
                  <a:srgbClr val="000000"/>
                </a:solidFill>
                <a:latin typeface="Consolas" panose="020B0609020204030204" pitchFamily="49" charset="0"/>
                <a:ea typeface="Calibri" panose="020F0502020204030204" pitchFamily="34" charset="0"/>
                <a:cs typeface="Consolas" panose="020B0609020204030204" pitchFamily="49" charset="0"/>
              </a:rPr>
              <a:t>@num2 </a:t>
            </a:r>
            <a:endParaRPr lang="en-GB" sz="1600" dirty="0">
              <a:latin typeface="Calibri" panose="020F0502020204030204" pitchFamily="34" charset="0"/>
              <a:ea typeface="Calibri" panose="020F0502020204030204" pitchFamily="34" charset="0"/>
              <a:cs typeface="Shruti" panose="020B0502040204020203" pitchFamily="34" charset="0"/>
            </a:endParaRPr>
          </a:p>
          <a:p>
            <a:pPr>
              <a:lnSpc>
                <a:spcPct val="107000"/>
              </a:lnSpc>
              <a:spcAft>
                <a:spcPts val="800"/>
              </a:spcAft>
            </a:pPr>
            <a:r>
              <a:rPr lang="en-GB" sz="1600" dirty="0">
                <a:solidFill>
                  <a:srgbClr val="0000FF"/>
                </a:solidFill>
                <a:latin typeface="Consolas" panose="020B0609020204030204" pitchFamily="49" charset="0"/>
                <a:ea typeface="Calibri" panose="020F0502020204030204" pitchFamily="34" charset="0"/>
                <a:cs typeface="Consolas" panose="020B0609020204030204" pitchFamily="49" charset="0"/>
              </a:rPr>
              <a:t>end</a:t>
            </a:r>
            <a:endParaRPr lang="en-GB" sz="1600" dirty="0">
              <a:latin typeface="Calibri" panose="020F0502020204030204" pitchFamily="34" charset="0"/>
              <a:ea typeface="Calibri" panose="020F0502020204030204" pitchFamily="34" charset="0"/>
              <a:cs typeface="Shruti" panose="020B0502040204020203" pitchFamily="34" charset="0"/>
            </a:endParaRPr>
          </a:p>
        </p:txBody>
      </p:sp>
      <p:sp>
        <p:nvSpPr>
          <p:cNvPr id="6" name="Rectangle 5">
            <a:extLst>
              <a:ext uri="{FF2B5EF4-FFF2-40B4-BE49-F238E27FC236}">
                <a16:creationId xmlns:a16="http://schemas.microsoft.com/office/drawing/2014/main" id="{E5D2700A-D7EE-717D-0B33-EF7EACCD7F5A}"/>
              </a:ext>
            </a:extLst>
          </p:cNvPr>
          <p:cNvSpPr/>
          <p:nvPr/>
        </p:nvSpPr>
        <p:spPr>
          <a:xfrm>
            <a:off x="131180" y="1192628"/>
            <a:ext cx="579518" cy="255454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a:p>
            <a:pPr algn="r"/>
            <a:r>
              <a:rPr lang="en-IN" sz="1600" b="1" dirty="0">
                <a:solidFill>
                  <a:schemeClr val="tx1">
                    <a:lumMod val="75000"/>
                    <a:lumOff val="25000"/>
                  </a:schemeClr>
                </a:solidFill>
                <a:latin typeface="Consolas" panose="020B0609020204030204" pitchFamily="49" charset="0"/>
              </a:rPr>
              <a:t>10</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Scalar Valued Function</a:t>
            </a:r>
          </a:p>
        </p:txBody>
      </p:sp>
      <p:sp>
        <p:nvSpPr>
          <p:cNvPr id="3" name="Rectangle: Rounded Corners 2">
            <a:extLst>
              <a:ext uri="{FF2B5EF4-FFF2-40B4-BE49-F238E27FC236}">
                <a16:creationId xmlns:a16="http://schemas.microsoft.com/office/drawing/2014/main" id="{C1A1189A-7AFE-CCC8-8A9C-0C401FF3B55B}"/>
              </a:ext>
            </a:extLst>
          </p:cNvPr>
          <p:cNvSpPr/>
          <p:nvPr/>
        </p:nvSpPr>
        <p:spPr>
          <a:xfrm>
            <a:off x="131180" y="3937549"/>
            <a:ext cx="681079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--To execute the function</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fun_AddNumber</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2</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3</a:t>
            </a:r>
            <a:r>
              <a:rPr lang="en-US" dirty="0">
                <a:solidFill>
                  <a:srgbClr val="808080"/>
                </a:solidFill>
                <a:latin typeface="Consolas" panose="020B0609020204030204" pitchFamily="49" charset="0"/>
              </a:rPr>
              <a:t>)</a:t>
            </a:r>
            <a:endParaRPr lang="en-GB" dirty="0"/>
          </a:p>
        </p:txBody>
      </p:sp>
      <p:sp>
        <p:nvSpPr>
          <p:cNvPr id="11" name="Rectangle: Rounded Corners 10">
            <a:extLst>
              <a:ext uri="{FF2B5EF4-FFF2-40B4-BE49-F238E27FC236}">
                <a16:creationId xmlns:a16="http://schemas.microsoft.com/office/drawing/2014/main" id="{93AEBBC2-B3BC-086F-8DDC-EE11B8DFCC29}"/>
              </a:ext>
            </a:extLst>
          </p:cNvPr>
          <p:cNvSpPr/>
          <p:nvPr/>
        </p:nvSpPr>
        <p:spPr>
          <a:xfrm>
            <a:off x="131180" y="4655486"/>
            <a:ext cx="681079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--Answer</a:t>
            </a:r>
          </a:p>
          <a:p>
            <a:r>
              <a:rPr lang="en-US" dirty="0">
                <a:solidFill>
                  <a:schemeClr val="tx1"/>
                </a:solidFill>
                <a:latin typeface="Consolas" panose="020B0609020204030204" pitchFamily="49" charset="0"/>
              </a:rPr>
              <a:t>5</a:t>
            </a:r>
            <a:endParaRPr lang="en-GB" dirty="0">
              <a:solidFill>
                <a:schemeClr val="tx1"/>
              </a:solidFill>
            </a:endParaRPr>
          </a:p>
        </p:txBody>
      </p:sp>
    </p:spTree>
    <p:extLst>
      <p:ext uri="{BB962C8B-B14F-4D97-AF65-F5344CB8AC3E}">
        <p14:creationId xmlns:p14="http://schemas.microsoft.com/office/powerpoint/2010/main" val="2672895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P spid="3" grpId="0" animBg="1"/>
      <p:bldP spid="11"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IN"/>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Example : UDF</a:t>
            </a:r>
          </a:p>
        </p:txBody>
      </p:sp>
      <p:sp>
        <p:nvSpPr>
          <p:cNvPr id="5" name="Rectangle 4">
            <a:extLst>
              <a:ext uri="{FF2B5EF4-FFF2-40B4-BE49-F238E27FC236}">
                <a16:creationId xmlns:a16="http://schemas.microsoft.com/office/drawing/2014/main" id="{C4A6F3DF-2EB8-43CF-3795-79063F5A0067}"/>
              </a:ext>
            </a:extLst>
          </p:cNvPr>
          <p:cNvSpPr/>
          <p:nvPr/>
        </p:nvSpPr>
        <p:spPr>
          <a:xfrm>
            <a:off x="694966" y="1192628"/>
            <a:ext cx="5527021" cy="230832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Create</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Function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fun_JoinPersonInfo</a:t>
            </a:r>
            <a:r>
              <a:rPr lang="en-GB" sz="1600" dirty="0">
                <a:solidFill>
                  <a:srgbClr val="000000"/>
                </a:solidFill>
                <a:latin typeface="Consolas" panose="020B0609020204030204" pitchFamily="49" charset="0"/>
              </a:rPr>
              <a:t>  </a:t>
            </a:r>
          </a:p>
          <a:p>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@FirstName </a:t>
            </a:r>
            <a:r>
              <a:rPr lang="en-GB" sz="1600" dirty="0" err="1">
                <a:solidFill>
                  <a:srgbClr val="0000FF"/>
                </a:solidFill>
                <a:latin typeface="Consolas" panose="020B0609020204030204" pitchFamily="49" charset="0"/>
              </a:rPr>
              <a:t>nvarchar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150</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@LastName </a:t>
            </a:r>
            <a:r>
              <a:rPr lang="en-GB" sz="1600" dirty="0" err="1">
                <a:solidFill>
                  <a:srgbClr val="0000FF"/>
                </a:solidFill>
                <a:latin typeface="Consolas" panose="020B0609020204030204" pitchFamily="49" charset="0"/>
              </a:rPr>
              <a:t>nvarchar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500</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returns</a:t>
            </a:r>
            <a:r>
              <a:rPr lang="en-GB" sz="1600" dirty="0">
                <a:solidFill>
                  <a:srgbClr val="000000"/>
                </a:solidFill>
                <a:latin typeface="Consolas" panose="020B0609020204030204" pitchFamily="49" charset="0"/>
              </a:rPr>
              <a:t> </a:t>
            </a:r>
            <a:r>
              <a:rPr lang="en-GB" sz="1600" dirty="0" err="1">
                <a:solidFill>
                  <a:srgbClr val="0000FF"/>
                </a:solidFill>
                <a:latin typeface="Consolas" panose="020B0609020204030204" pitchFamily="49" charset="0"/>
              </a:rPr>
              <a:t>nvarchar</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500</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as</a:t>
            </a:r>
            <a:r>
              <a:rPr lang="en-GB"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808080"/>
                </a:solidFill>
                <a:latin typeface="Consolas" panose="020B0609020204030204" pitchFamily="49" charset="0"/>
              </a:rPr>
              <a:t>(</a:t>
            </a:r>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@FirstName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 '</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0000"/>
                </a:solidFill>
                <a:latin typeface="Consolas" panose="020B0609020204030204" pitchFamily="49" charset="0"/>
              </a:rPr>
              <a:t>LastName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end</a:t>
            </a:r>
            <a:endParaRPr lang="en-GB" sz="1600" dirty="0">
              <a:latin typeface="Calibri" panose="020F0502020204030204" pitchFamily="34" charset="0"/>
              <a:ea typeface="Calibri" panose="020F0502020204030204" pitchFamily="34" charset="0"/>
              <a:cs typeface="Shruti" panose="020B0502040204020203" pitchFamily="34" charset="0"/>
            </a:endParaRPr>
          </a:p>
        </p:txBody>
      </p:sp>
      <p:sp>
        <p:nvSpPr>
          <p:cNvPr id="6" name="Rectangle 5">
            <a:extLst>
              <a:ext uri="{FF2B5EF4-FFF2-40B4-BE49-F238E27FC236}">
                <a16:creationId xmlns:a16="http://schemas.microsoft.com/office/drawing/2014/main" id="{E5D2700A-D7EE-717D-0B33-EF7EACCD7F5A}"/>
              </a:ext>
            </a:extLst>
          </p:cNvPr>
          <p:cNvSpPr/>
          <p:nvPr/>
        </p:nvSpPr>
        <p:spPr>
          <a:xfrm>
            <a:off x="131180" y="1192628"/>
            <a:ext cx="579518" cy="230832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a:p>
            <a:pPr algn="r"/>
            <a:r>
              <a:rPr lang="en-IN" sz="1600" b="1" dirty="0">
                <a:solidFill>
                  <a:schemeClr val="tx1">
                    <a:lumMod val="75000"/>
                    <a:lumOff val="25000"/>
                  </a:schemeClr>
                </a:solidFill>
                <a:latin typeface="Consolas" panose="020B0609020204030204" pitchFamily="49" charset="0"/>
              </a:rPr>
              <a:t>5</a:t>
            </a:r>
          </a:p>
          <a:p>
            <a:pPr algn="r"/>
            <a:r>
              <a:rPr lang="en-IN" sz="1600" b="1" dirty="0">
                <a:solidFill>
                  <a:schemeClr val="tx1">
                    <a:lumMod val="75000"/>
                    <a:lumOff val="25000"/>
                  </a:schemeClr>
                </a:solidFill>
                <a:latin typeface="Consolas" panose="020B0609020204030204" pitchFamily="49" charset="0"/>
              </a:rPr>
              <a:t>6</a:t>
            </a:r>
          </a:p>
          <a:p>
            <a:pPr algn="r"/>
            <a:r>
              <a:rPr lang="en-IN" sz="1600" b="1" dirty="0">
                <a:solidFill>
                  <a:schemeClr val="tx1">
                    <a:lumMod val="75000"/>
                    <a:lumOff val="25000"/>
                  </a:schemeClr>
                </a:solidFill>
                <a:latin typeface="Consolas" panose="020B0609020204030204" pitchFamily="49" charset="0"/>
              </a:rPr>
              <a:t>7</a:t>
            </a:r>
          </a:p>
          <a:p>
            <a:pPr algn="r"/>
            <a:r>
              <a:rPr lang="en-IN" sz="1600" b="1" dirty="0">
                <a:solidFill>
                  <a:schemeClr val="tx1">
                    <a:lumMod val="75000"/>
                    <a:lumOff val="25000"/>
                  </a:schemeClr>
                </a:solidFill>
                <a:latin typeface="Consolas" panose="020B0609020204030204" pitchFamily="49" charset="0"/>
              </a:rPr>
              <a:t>8</a:t>
            </a:r>
          </a:p>
          <a:p>
            <a:pPr algn="r"/>
            <a:r>
              <a:rPr lang="en-IN" sz="1600" b="1" dirty="0">
                <a:solidFill>
                  <a:schemeClr val="tx1">
                    <a:lumMod val="75000"/>
                    <a:lumOff val="25000"/>
                  </a:schemeClr>
                </a:solidFill>
                <a:latin typeface="Consolas" panose="020B0609020204030204" pitchFamily="49" charset="0"/>
              </a:rPr>
              <a:t>9</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err="1">
                <a:solidFill>
                  <a:schemeClr val="bg1"/>
                </a:solidFill>
              </a:rPr>
              <a:t>Concat</a:t>
            </a:r>
            <a:r>
              <a:rPr lang="en-US" sz="1600" dirty="0">
                <a:solidFill>
                  <a:schemeClr val="bg1"/>
                </a:solidFill>
              </a:rPr>
              <a:t> Two Strings</a:t>
            </a:r>
          </a:p>
        </p:txBody>
      </p:sp>
      <p:sp>
        <p:nvSpPr>
          <p:cNvPr id="3" name="Rectangle: Rounded Corners 2">
            <a:extLst>
              <a:ext uri="{FF2B5EF4-FFF2-40B4-BE49-F238E27FC236}">
                <a16:creationId xmlns:a16="http://schemas.microsoft.com/office/drawing/2014/main" id="{C1A1189A-7AFE-CCC8-8A9C-0C401FF3B55B}"/>
              </a:ext>
            </a:extLst>
          </p:cNvPr>
          <p:cNvSpPr/>
          <p:nvPr/>
        </p:nvSpPr>
        <p:spPr>
          <a:xfrm>
            <a:off x="131180" y="3624863"/>
            <a:ext cx="1169070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--To execute the function</a:t>
            </a:r>
          </a:p>
          <a:p>
            <a:r>
              <a:rPr lang="en-US" dirty="0">
                <a:solidFill>
                  <a:srgbClr val="0000FF"/>
                </a:solidFill>
                <a:latin typeface="Consolas" panose="020B0609020204030204" pitchFamily="49" charset="0"/>
              </a:rPr>
              <a:t>Select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dbo</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fun_JoinPersonInfo</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FirstName</a:t>
            </a:r>
            <a:r>
              <a:rPr lang="en-US" dirty="0" err="1">
                <a:solidFill>
                  <a:srgbClr val="808080"/>
                </a:solidFill>
                <a:latin typeface="Consolas" panose="020B0609020204030204" pitchFamily="49" charset="0"/>
              </a:rPr>
              <a:t>,</a:t>
            </a:r>
            <a:r>
              <a:rPr lang="en-US" dirty="0" err="1">
                <a:solidFill>
                  <a:srgbClr val="000000"/>
                </a:solidFill>
                <a:latin typeface="Consolas" panose="020B0609020204030204" pitchFamily="49" charset="0"/>
              </a:rPr>
              <a:t>LastName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AS</a:t>
            </a:r>
            <a:r>
              <a:rPr lang="en-US" dirty="0">
                <a:solidFill>
                  <a:srgbClr val="000000"/>
                </a:solidFill>
                <a:latin typeface="Consolas" panose="020B0609020204030204" pitchFamily="49" charset="0"/>
              </a:rPr>
              <a:t> Merged </a:t>
            </a:r>
            <a:r>
              <a:rPr lang="en-US" dirty="0">
                <a:solidFill>
                  <a:srgbClr val="0000FF"/>
                </a:solidFill>
                <a:latin typeface="Consolas" panose="020B0609020204030204" pitchFamily="49" charset="0"/>
              </a:rPr>
              <a:t>From</a:t>
            </a:r>
            <a:r>
              <a:rPr lang="en-US" dirty="0">
                <a:solidFill>
                  <a:srgbClr val="000000"/>
                </a:solidFill>
                <a:latin typeface="Consolas" panose="020B0609020204030204" pitchFamily="49" charset="0"/>
              </a:rPr>
              <a:t> Person</a:t>
            </a:r>
            <a:endParaRPr lang="en-GB" dirty="0"/>
          </a:p>
        </p:txBody>
      </p:sp>
      <p:pic>
        <p:nvPicPr>
          <p:cNvPr id="8" name="Picture 7">
            <a:extLst>
              <a:ext uri="{FF2B5EF4-FFF2-40B4-BE49-F238E27FC236}">
                <a16:creationId xmlns:a16="http://schemas.microsoft.com/office/drawing/2014/main" id="{96C838DB-9DE1-ED47-3F2B-CD434302C24F}"/>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31180" y="4666121"/>
            <a:ext cx="2827850" cy="1408107"/>
          </a:xfrm>
          <a:prstGeom prst="rect">
            <a:avLst/>
          </a:prstGeom>
        </p:spPr>
      </p:pic>
      <p:sp>
        <p:nvSpPr>
          <p:cNvPr id="10" name="Rectangle: Top Corners Rounded 9">
            <a:extLst>
              <a:ext uri="{FF2B5EF4-FFF2-40B4-BE49-F238E27FC236}">
                <a16:creationId xmlns:a16="http://schemas.microsoft.com/office/drawing/2014/main" id="{447943EF-B9EE-0B0C-C634-2C071DA0DA45}"/>
              </a:ext>
            </a:extLst>
          </p:cNvPr>
          <p:cNvSpPr/>
          <p:nvPr/>
        </p:nvSpPr>
        <p:spPr>
          <a:xfrm>
            <a:off x="131180" y="4336937"/>
            <a:ext cx="88585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spTree>
    <p:extLst>
      <p:ext uri="{BB962C8B-B14F-4D97-AF65-F5344CB8AC3E}">
        <p14:creationId xmlns:p14="http://schemas.microsoft.com/office/powerpoint/2010/main" val="515802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P spid="3" grpId="0" animBg="1"/>
      <p:bldP spid="1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en-IN" dirty="0"/>
          </a:p>
        </p:txBody>
      </p:sp>
      <p:sp>
        <p:nvSpPr>
          <p:cNvPr id="2" name="Title 1">
            <a:extLst>
              <a:ext uri="{FF2B5EF4-FFF2-40B4-BE49-F238E27FC236}">
                <a16:creationId xmlns:a16="http://schemas.microsoft.com/office/drawing/2014/main" id="{095EF1AA-B384-4B3C-AA64-26D31B983DC1}"/>
              </a:ext>
            </a:extLst>
          </p:cNvPr>
          <p:cNvSpPr>
            <a:spLocks noGrp="1"/>
          </p:cNvSpPr>
          <p:nvPr>
            <p:ph type="title"/>
          </p:nvPr>
        </p:nvSpPr>
        <p:spPr/>
        <p:txBody>
          <a:bodyPr/>
          <a:lstStyle/>
          <a:p>
            <a:r>
              <a:rPr lang="en-US" dirty="0"/>
              <a:t>Example : UDF</a:t>
            </a:r>
          </a:p>
        </p:txBody>
      </p:sp>
      <p:sp>
        <p:nvSpPr>
          <p:cNvPr id="5" name="Rectangle 4">
            <a:extLst>
              <a:ext uri="{FF2B5EF4-FFF2-40B4-BE49-F238E27FC236}">
                <a16:creationId xmlns:a16="http://schemas.microsoft.com/office/drawing/2014/main" id="{C4A6F3DF-2EB8-43CF-3795-79063F5A0067}"/>
              </a:ext>
            </a:extLst>
          </p:cNvPr>
          <p:cNvSpPr/>
          <p:nvPr/>
        </p:nvSpPr>
        <p:spPr>
          <a:xfrm>
            <a:off x="694966" y="1192628"/>
            <a:ext cx="5527021" cy="1077218"/>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Create</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Function</a:t>
            </a:r>
            <a:r>
              <a:rPr lang="en-GB" sz="1600" dirty="0">
                <a:solidFill>
                  <a:srgbClr val="000000"/>
                </a:solidFill>
                <a:latin typeface="Consolas" panose="020B0609020204030204" pitchFamily="49" charset="0"/>
              </a:rPr>
              <a:t> </a:t>
            </a:r>
            <a:r>
              <a:rPr lang="en-GB" sz="1600" dirty="0" err="1">
                <a:solidFill>
                  <a:srgbClr val="000000"/>
                </a:solidFill>
                <a:latin typeface="Consolas" panose="020B0609020204030204" pitchFamily="49" charset="0"/>
              </a:rPr>
              <a:t>Fun_PersonInformation</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returns</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table</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as</a:t>
            </a:r>
            <a:r>
              <a:rPr lang="en-GB" sz="1600" dirty="0">
                <a:solidFill>
                  <a:srgbClr val="000000"/>
                </a:solidFill>
                <a:latin typeface="Consolas" panose="020B0609020204030204" pitchFamily="49" charset="0"/>
              </a:rPr>
              <a:t>      </a:t>
            </a:r>
          </a:p>
          <a:p>
            <a:r>
              <a:rPr lang="en-GB" sz="1600" dirty="0">
                <a:solidFill>
                  <a:srgbClr val="0000FF"/>
                </a:solidFill>
                <a:latin typeface="Consolas" panose="020B0609020204030204" pitchFamily="49" charset="0"/>
              </a:rPr>
              <a:t>return </a:t>
            </a:r>
            <a:r>
              <a:rPr lang="en-GB" sz="1600" dirty="0">
                <a:solidFill>
                  <a:srgbClr val="808080"/>
                </a:solidFill>
                <a:latin typeface="Consolas" panose="020B0609020204030204" pitchFamily="49" charset="0"/>
              </a:rPr>
              <a:t>(</a:t>
            </a:r>
            <a:r>
              <a:rPr lang="en-GB" sz="1600" dirty="0">
                <a:solidFill>
                  <a:srgbClr val="0000FF"/>
                </a:solidFill>
                <a:latin typeface="Consolas" panose="020B0609020204030204" pitchFamily="49" charset="0"/>
              </a:rPr>
              <a:t>select</a:t>
            </a:r>
            <a:r>
              <a:rPr lang="en-GB" sz="1600" dirty="0">
                <a:solidFill>
                  <a:srgbClr val="000000"/>
                </a:solidFill>
                <a:latin typeface="Consolas" panose="020B0609020204030204" pitchFamily="49" charset="0"/>
              </a:rPr>
              <a:t> </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from</a:t>
            </a:r>
            <a:r>
              <a:rPr lang="en-GB" sz="1600" dirty="0">
                <a:solidFill>
                  <a:srgbClr val="000000"/>
                </a:solidFill>
                <a:latin typeface="Consolas" panose="020B0609020204030204" pitchFamily="49" charset="0"/>
              </a:rPr>
              <a:t> Person</a:t>
            </a:r>
            <a:r>
              <a:rPr lang="en-GB" sz="1600" dirty="0">
                <a:solidFill>
                  <a:srgbClr val="808080"/>
                </a:solidFill>
                <a:latin typeface="Consolas" panose="020B0609020204030204" pitchFamily="49" charset="0"/>
              </a:rPr>
              <a:t>)</a:t>
            </a:r>
            <a:endParaRPr lang="en-GB" sz="1600" dirty="0">
              <a:latin typeface="Calibri" panose="020F0502020204030204" pitchFamily="34" charset="0"/>
              <a:ea typeface="Calibri" panose="020F0502020204030204" pitchFamily="34" charset="0"/>
              <a:cs typeface="Shruti" panose="020B0502040204020203" pitchFamily="34" charset="0"/>
            </a:endParaRPr>
          </a:p>
        </p:txBody>
      </p:sp>
      <p:sp>
        <p:nvSpPr>
          <p:cNvPr id="6" name="Rectangle 5">
            <a:extLst>
              <a:ext uri="{FF2B5EF4-FFF2-40B4-BE49-F238E27FC236}">
                <a16:creationId xmlns:a16="http://schemas.microsoft.com/office/drawing/2014/main" id="{E5D2700A-D7EE-717D-0B33-EF7EACCD7F5A}"/>
              </a:ext>
            </a:extLst>
          </p:cNvPr>
          <p:cNvSpPr/>
          <p:nvPr/>
        </p:nvSpPr>
        <p:spPr>
          <a:xfrm>
            <a:off x="131180" y="1192628"/>
            <a:ext cx="579518"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IN" sz="1600" b="1" dirty="0">
                <a:solidFill>
                  <a:schemeClr val="tx1">
                    <a:lumMod val="75000"/>
                    <a:lumOff val="25000"/>
                  </a:schemeClr>
                </a:solidFill>
                <a:latin typeface="Consolas" panose="020B0609020204030204" pitchFamily="49" charset="0"/>
              </a:rPr>
              <a:t>2</a:t>
            </a:r>
          </a:p>
          <a:p>
            <a:pPr algn="r"/>
            <a:r>
              <a:rPr lang="en-IN" sz="1600" b="1" dirty="0">
                <a:solidFill>
                  <a:schemeClr val="tx1">
                    <a:lumMod val="75000"/>
                    <a:lumOff val="25000"/>
                  </a:schemeClr>
                </a:solidFill>
                <a:latin typeface="Consolas" panose="020B0609020204030204" pitchFamily="49" charset="0"/>
              </a:rPr>
              <a:t>3</a:t>
            </a:r>
          </a:p>
          <a:p>
            <a:pPr algn="r"/>
            <a:r>
              <a:rPr lang="en-IN" sz="1600" b="1" dirty="0">
                <a:solidFill>
                  <a:schemeClr val="tx1">
                    <a:lumMod val="75000"/>
                    <a:lumOff val="25000"/>
                  </a:schemeClr>
                </a:solidFill>
                <a:latin typeface="Consolas" panose="020B0609020204030204" pitchFamily="49" charset="0"/>
              </a:rPr>
              <a:t>4</a:t>
            </a:r>
          </a:p>
        </p:txBody>
      </p:sp>
      <p:sp>
        <p:nvSpPr>
          <p:cNvPr id="7" name="Rectangle: Top Corners Rounded 6">
            <a:extLst>
              <a:ext uri="{FF2B5EF4-FFF2-40B4-BE49-F238E27FC236}">
                <a16:creationId xmlns:a16="http://schemas.microsoft.com/office/drawing/2014/main" id="{72A86601-7B9C-F9F6-5604-2455DAE19E61}"/>
              </a:ext>
            </a:extLst>
          </p:cNvPr>
          <p:cNvSpPr/>
          <p:nvPr/>
        </p:nvSpPr>
        <p:spPr>
          <a:xfrm>
            <a:off x="131180" y="863444"/>
            <a:ext cx="272174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Table Valued Function</a:t>
            </a:r>
          </a:p>
        </p:txBody>
      </p:sp>
      <p:sp>
        <p:nvSpPr>
          <p:cNvPr id="3" name="Rectangle: Rounded Corners 2">
            <a:extLst>
              <a:ext uri="{FF2B5EF4-FFF2-40B4-BE49-F238E27FC236}">
                <a16:creationId xmlns:a16="http://schemas.microsoft.com/office/drawing/2014/main" id="{C1A1189A-7AFE-CCC8-8A9C-0C401FF3B55B}"/>
              </a:ext>
            </a:extLst>
          </p:cNvPr>
          <p:cNvSpPr/>
          <p:nvPr/>
        </p:nvSpPr>
        <p:spPr>
          <a:xfrm>
            <a:off x="131180" y="2501667"/>
            <a:ext cx="11690706" cy="553250"/>
          </a:xfrm>
          <a:prstGeom prst="roundRect">
            <a:avLst/>
          </a:prstGeom>
          <a:ln w="19050">
            <a:headEnd type="none" w="med" len="med"/>
            <a:tailEnd type="none" w="med" len="med"/>
          </a:ln>
        </p:spPr>
        <p:style>
          <a:lnRef idx="2">
            <a:schemeClr val="accent1"/>
          </a:lnRef>
          <a:fillRef idx="1">
            <a:schemeClr val="lt1"/>
          </a:fillRef>
          <a:effectRef idx="0">
            <a:schemeClr val="accent1"/>
          </a:effectRef>
          <a:fontRef idx="minor">
            <a:schemeClr val="dk1"/>
          </a:fontRef>
        </p:style>
        <p:txBody>
          <a:bodyPr rtlCol="0" anchor="ctr"/>
          <a:lstStyle/>
          <a:p>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--To execute the function</a:t>
            </a:r>
          </a:p>
          <a:p>
            <a:r>
              <a:rPr lang="en-GB" dirty="0">
                <a:solidFill>
                  <a:srgbClr val="0000FF"/>
                </a:solidFill>
                <a:latin typeface="Consolas" panose="020B0609020204030204" pitchFamily="49" charset="0"/>
              </a:rPr>
              <a:t>Select</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From</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Fun_PersonInformation</a:t>
            </a:r>
            <a:r>
              <a:rPr lang="en-GB" dirty="0">
                <a:solidFill>
                  <a:srgbClr val="808080"/>
                </a:solidFill>
                <a:latin typeface="Consolas" panose="020B0609020204030204" pitchFamily="49" charset="0"/>
              </a:rPr>
              <a:t>()</a:t>
            </a:r>
            <a:endParaRPr lang="en-GB" dirty="0"/>
          </a:p>
        </p:txBody>
      </p:sp>
      <p:sp>
        <p:nvSpPr>
          <p:cNvPr id="10" name="Rectangle: Top Corners Rounded 9">
            <a:extLst>
              <a:ext uri="{FF2B5EF4-FFF2-40B4-BE49-F238E27FC236}">
                <a16:creationId xmlns:a16="http://schemas.microsoft.com/office/drawing/2014/main" id="{447943EF-B9EE-0B0C-C634-2C071DA0DA45}"/>
              </a:ext>
            </a:extLst>
          </p:cNvPr>
          <p:cNvSpPr/>
          <p:nvPr/>
        </p:nvSpPr>
        <p:spPr>
          <a:xfrm>
            <a:off x="131180" y="3286738"/>
            <a:ext cx="88585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Output</a:t>
            </a:r>
          </a:p>
        </p:txBody>
      </p:sp>
      <p:pic>
        <p:nvPicPr>
          <p:cNvPr id="9" name="Picture 8">
            <a:extLst>
              <a:ext uri="{FF2B5EF4-FFF2-40B4-BE49-F238E27FC236}">
                <a16:creationId xmlns:a16="http://schemas.microsoft.com/office/drawing/2014/main" id="{598C1EC5-B3EA-A25A-4EBB-A7C18DC125D6}"/>
              </a:ext>
            </a:extLst>
          </p:cNvPr>
          <p:cNvPicPr>
            <a:picLocks noChangeAspect="1"/>
          </p:cNvPicPr>
          <p:nvPr/>
        </p:nvPicPr>
        <p:blipFill>
          <a:blip r:embed="rId2">
            <a:extLst>
              <a:ext uri="{BEBA8EAE-BF5A-486C-A8C5-ECC9F3942E4B}">
                <a14:imgProps xmlns:a14="http://schemas.microsoft.com/office/drawing/2010/main">
                  <a14:imgLayer r:embed="rId3">
                    <a14:imgEffect>
                      <a14:saturation sat="400000"/>
                    </a14:imgEffect>
                  </a14:imgLayer>
                </a14:imgProps>
              </a:ext>
              <a:ext uri="{28A0092B-C50C-407E-A947-70E740481C1C}">
                <a14:useLocalDpi xmlns:a14="http://schemas.microsoft.com/office/drawing/2010/main" val="0"/>
              </a:ext>
            </a:extLst>
          </a:blip>
          <a:stretch>
            <a:fillRect/>
          </a:stretch>
        </p:blipFill>
        <p:spPr>
          <a:xfrm>
            <a:off x="131180" y="3610836"/>
            <a:ext cx="6633514" cy="1722162"/>
          </a:xfrm>
          <a:prstGeom prst="rect">
            <a:avLst/>
          </a:prstGeom>
        </p:spPr>
      </p:pic>
    </p:spTree>
    <p:extLst>
      <p:ext uri="{BB962C8B-B14F-4D97-AF65-F5344CB8AC3E}">
        <p14:creationId xmlns:p14="http://schemas.microsoft.com/office/powerpoint/2010/main" val="3795848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bg/>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animBg="1"/>
      <p:bldP spid="6" grpId="0" animBg="1"/>
      <p:bldP spid="7" grpId="0" animBg="1"/>
      <p:bldP spid="3" grpId="0" animBg="1"/>
      <p:bldP spid="10"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Stored Procedures (SP)</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- 7</a:t>
            </a:r>
          </a:p>
        </p:txBody>
      </p:sp>
    </p:spTree>
    <p:extLst>
      <p:ext uri="{BB962C8B-B14F-4D97-AF65-F5344CB8AC3E}">
        <p14:creationId xmlns:p14="http://schemas.microsoft.com/office/powerpoint/2010/main" val="194956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Group by?</a:t>
            </a:r>
          </a:p>
        </p:txBody>
      </p:sp>
      <p:sp>
        <p:nvSpPr>
          <p:cNvPr id="3" name="Content Placeholder 2"/>
          <p:cNvSpPr>
            <a:spLocks noGrp="1"/>
          </p:cNvSpPr>
          <p:nvPr>
            <p:ph idx="1"/>
          </p:nvPr>
        </p:nvSpPr>
        <p:spPr/>
        <p:txBody>
          <a:bodyPr/>
          <a:lstStyle/>
          <a:p>
            <a:r>
              <a:rPr lang="en-IN" dirty="0"/>
              <a:t>It creates a group of distinct values from available records.</a:t>
            </a:r>
          </a:p>
          <a:p>
            <a:r>
              <a:rPr lang="en-IN" dirty="0"/>
              <a:t>It groups records based on the distinct values for specified columns.</a:t>
            </a:r>
          </a:p>
          <a:p>
            <a:r>
              <a:rPr lang="en-IN" b="1" dirty="0">
                <a:solidFill>
                  <a:schemeClr val="tx2">
                    <a:lumMod val="75000"/>
                  </a:schemeClr>
                </a:solidFill>
              </a:rPr>
              <a:t>Syntax:</a:t>
            </a:r>
          </a:p>
          <a:p>
            <a:pPr marL="0" indent="0">
              <a:buNone/>
            </a:pPr>
            <a:endParaRPr lang="en-IN" dirty="0">
              <a:solidFill>
                <a:schemeClr val="accent6"/>
              </a:solidFill>
            </a:endParaRPr>
          </a:p>
        </p:txBody>
      </p:sp>
      <p:sp>
        <p:nvSpPr>
          <p:cNvPr id="5" name="TextBox 4"/>
          <p:cNvSpPr txBox="1"/>
          <p:nvPr/>
        </p:nvSpPr>
        <p:spPr>
          <a:xfrm>
            <a:off x="942853" y="2267022"/>
            <a:ext cx="986155" cy="400110"/>
          </a:xfrm>
          <a:prstGeom prst="rect">
            <a:avLst/>
          </a:prstGeom>
          <a:noFill/>
          <a:ln>
            <a:noFill/>
          </a:ln>
        </p:spPr>
        <p:txBody>
          <a:bodyPr wrap="square" rtlCol="0">
            <a:spAutoFit/>
          </a:bodyPr>
          <a:lstStyle/>
          <a:p>
            <a:r>
              <a:rPr lang="en-US" sz="2000" dirty="0"/>
              <a:t>SELECT</a:t>
            </a:r>
          </a:p>
        </p:txBody>
      </p:sp>
      <p:sp>
        <p:nvSpPr>
          <p:cNvPr id="6" name="TextBox 5"/>
          <p:cNvSpPr txBox="1"/>
          <p:nvPr/>
        </p:nvSpPr>
        <p:spPr>
          <a:xfrm>
            <a:off x="8013118" y="2287425"/>
            <a:ext cx="881342" cy="400110"/>
          </a:xfrm>
          <a:prstGeom prst="rect">
            <a:avLst/>
          </a:prstGeom>
          <a:noFill/>
          <a:ln>
            <a:noFill/>
          </a:ln>
        </p:spPr>
        <p:txBody>
          <a:bodyPr wrap="square" rtlCol="0">
            <a:spAutoFit/>
          </a:bodyPr>
          <a:lstStyle/>
          <a:p>
            <a:r>
              <a:rPr lang="en-US" sz="2000" dirty="0"/>
              <a:t>FROM</a:t>
            </a:r>
          </a:p>
        </p:txBody>
      </p:sp>
      <p:sp>
        <p:nvSpPr>
          <p:cNvPr id="7" name="TextBox 6"/>
          <p:cNvSpPr txBox="1"/>
          <p:nvPr/>
        </p:nvSpPr>
        <p:spPr>
          <a:xfrm>
            <a:off x="8795157" y="2292074"/>
            <a:ext cx="1885691" cy="400110"/>
          </a:xfrm>
          <a:prstGeom prst="rect">
            <a:avLst/>
          </a:prstGeom>
          <a:noFill/>
          <a:ln>
            <a:noFill/>
          </a:ln>
        </p:spPr>
        <p:txBody>
          <a:bodyPr wrap="square" rtlCol="0">
            <a:spAutoFit/>
          </a:bodyPr>
          <a:lstStyle/>
          <a:p>
            <a:r>
              <a:rPr lang="en-US" sz="2000" dirty="0"/>
              <a:t>NAME OF TABLE</a:t>
            </a:r>
          </a:p>
        </p:txBody>
      </p:sp>
      <p:sp>
        <p:nvSpPr>
          <p:cNvPr id="8" name="TextBox 7"/>
          <p:cNvSpPr txBox="1"/>
          <p:nvPr/>
        </p:nvSpPr>
        <p:spPr>
          <a:xfrm>
            <a:off x="1826160" y="2267022"/>
            <a:ext cx="1284263" cy="400110"/>
          </a:xfrm>
          <a:prstGeom prst="rect">
            <a:avLst/>
          </a:prstGeom>
          <a:noFill/>
          <a:ln>
            <a:noFill/>
          </a:ln>
        </p:spPr>
        <p:txBody>
          <a:bodyPr wrap="square" rtlCol="0">
            <a:spAutoFit/>
          </a:bodyPr>
          <a:lstStyle/>
          <a:p>
            <a:r>
              <a:rPr lang="en-US" sz="2000" dirty="0"/>
              <a:t>COLUMN1,</a:t>
            </a:r>
          </a:p>
        </p:txBody>
      </p:sp>
      <p:sp>
        <p:nvSpPr>
          <p:cNvPr id="9" name="TextBox 8"/>
          <p:cNvSpPr txBox="1"/>
          <p:nvPr/>
        </p:nvSpPr>
        <p:spPr>
          <a:xfrm>
            <a:off x="2989511" y="2267022"/>
            <a:ext cx="1284263" cy="400110"/>
          </a:xfrm>
          <a:prstGeom prst="rect">
            <a:avLst/>
          </a:prstGeom>
          <a:noFill/>
          <a:ln>
            <a:noFill/>
          </a:ln>
        </p:spPr>
        <p:txBody>
          <a:bodyPr wrap="square" rtlCol="0">
            <a:spAutoFit/>
          </a:bodyPr>
          <a:lstStyle/>
          <a:p>
            <a:r>
              <a:rPr lang="en-US" sz="2000" dirty="0"/>
              <a:t>COLUMN2,</a:t>
            </a:r>
          </a:p>
        </p:txBody>
      </p:sp>
      <p:sp>
        <p:nvSpPr>
          <p:cNvPr id="11" name="TextBox 10"/>
          <p:cNvSpPr txBox="1"/>
          <p:nvPr/>
        </p:nvSpPr>
        <p:spPr>
          <a:xfrm>
            <a:off x="942853" y="2664902"/>
            <a:ext cx="1336107" cy="400110"/>
          </a:xfrm>
          <a:prstGeom prst="rect">
            <a:avLst/>
          </a:prstGeom>
          <a:noFill/>
          <a:ln>
            <a:noFill/>
          </a:ln>
        </p:spPr>
        <p:txBody>
          <a:bodyPr wrap="square" rtlCol="0">
            <a:spAutoFit/>
          </a:bodyPr>
          <a:lstStyle/>
          <a:p>
            <a:r>
              <a:rPr lang="en-US" sz="2000" dirty="0">
                <a:solidFill>
                  <a:schemeClr val="tx2"/>
                </a:solidFill>
              </a:rPr>
              <a:t>GROUP BY</a:t>
            </a:r>
          </a:p>
        </p:txBody>
      </p:sp>
      <p:sp>
        <p:nvSpPr>
          <p:cNvPr id="12" name="TextBox 11"/>
          <p:cNvSpPr txBox="1"/>
          <p:nvPr/>
        </p:nvSpPr>
        <p:spPr>
          <a:xfrm>
            <a:off x="2149693" y="2664902"/>
            <a:ext cx="1284263" cy="400110"/>
          </a:xfrm>
          <a:prstGeom prst="rect">
            <a:avLst/>
          </a:prstGeom>
          <a:noFill/>
          <a:ln>
            <a:noFill/>
          </a:ln>
        </p:spPr>
        <p:txBody>
          <a:bodyPr wrap="square" rtlCol="0">
            <a:spAutoFit/>
          </a:bodyPr>
          <a:lstStyle/>
          <a:p>
            <a:r>
              <a:rPr lang="en-US" sz="2000" dirty="0"/>
              <a:t>COLUMN1,</a:t>
            </a:r>
          </a:p>
        </p:txBody>
      </p:sp>
      <p:sp>
        <p:nvSpPr>
          <p:cNvPr id="13" name="TextBox 12"/>
          <p:cNvSpPr txBox="1"/>
          <p:nvPr/>
        </p:nvSpPr>
        <p:spPr>
          <a:xfrm>
            <a:off x="3313044" y="2664902"/>
            <a:ext cx="1284263" cy="400110"/>
          </a:xfrm>
          <a:prstGeom prst="rect">
            <a:avLst/>
          </a:prstGeom>
          <a:noFill/>
          <a:ln>
            <a:noFill/>
          </a:ln>
        </p:spPr>
        <p:txBody>
          <a:bodyPr wrap="square" rtlCol="0">
            <a:spAutoFit/>
          </a:bodyPr>
          <a:lstStyle/>
          <a:p>
            <a:r>
              <a:rPr lang="en-US" sz="2000" dirty="0"/>
              <a:t>COLUMN2,</a:t>
            </a:r>
          </a:p>
        </p:txBody>
      </p:sp>
      <p:sp>
        <p:nvSpPr>
          <p:cNvPr id="14" name="TextBox 13"/>
          <p:cNvSpPr txBox="1"/>
          <p:nvPr/>
        </p:nvSpPr>
        <p:spPr>
          <a:xfrm>
            <a:off x="4543314" y="2662672"/>
            <a:ext cx="1384036" cy="400110"/>
          </a:xfrm>
          <a:prstGeom prst="rect">
            <a:avLst/>
          </a:prstGeom>
          <a:noFill/>
          <a:ln>
            <a:noFill/>
          </a:ln>
        </p:spPr>
        <p:txBody>
          <a:bodyPr wrap="square" rtlCol="0">
            <a:spAutoFit/>
          </a:bodyPr>
          <a:lstStyle/>
          <a:p>
            <a:r>
              <a:rPr lang="en-US" sz="2000" dirty="0"/>
              <a:t>…</a:t>
            </a:r>
            <a:r>
              <a:rPr lang="en-US" sz="2000" dirty="0" err="1"/>
              <a:t>COLUMNn</a:t>
            </a:r>
            <a:endParaRPr lang="en-US" sz="2000" dirty="0"/>
          </a:p>
        </p:txBody>
      </p:sp>
      <p:sp>
        <p:nvSpPr>
          <p:cNvPr id="15" name="TextBox 14"/>
          <p:cNvSpPr txBox="1"/>
          <p:nvPr/>
        </p:nvSpPr>
        <p:spPr>
          <a:xfrm>
            <a:off x="5832155" y="2660442"/>
            <a:ext cx="288099" cy="400110"/>
          </a:xfrm>
          <a:prstGeom prst="rect">
            <a:avLst/>
          </a:prstGeom>
          <a:noFill/>
          <a:ln>
            <a:noFill/>
          </a:ln>
        </p:spPr>
        <p:txBody>
          <a:bodyPr wrap="square" rtlCol="0">
            <a:spAutoFit/>
          </a:bodyPr>
          <a:lstStyle/>
          <a:p>
            <a:r>
              <a:rPr lang="en-US" sz="2000" dirty="0"/>
              <a:t>;</a:t>
            </a:r>
          </a:p>
        </p:txBody>
      </p:sp>
      <p:sp>
        <p:nvSpPr>
          <p:cNvPr id="16" name="TextBox 15"/>
          <p:cNvSpPr txBox="1"/>
          <p:nvPr/>
        </p:nvSpPr>
        <p:spPr>
          <a:xfrm>
            <a:off x="4257159" y="2277318"/>
            <a:ext cx="3714795" cy="400110"/>
          </a:xfrm>
          <a:prstGeom prst="rect">
            <a:avLst/>
          </a:prstGeom>
          <a:noFill/>
          <a:ln>
            <a:noFill/>
          </a:ln>
        </p:spPr>
        <p:txBody>
          <a:bodyPr wrap="square" rtlCol="0">
            <a:spAutoFit/>
          </a:bodyPr>
          <a:lstStyle/>
          <a:p>
            <a:r>
              <a:rPr lang="en-US" sz="2000" dirty="0">
                <a:solidFill>
                  <a:schemeClr val="tx2"/>
                </a:solidFill>
              </a:rPr>
              <a:t>AGGREGATE FUNCTION (COLUMN)</a:t>
            </a:r>
          </a:p>
        </p:txBody>
      </p:sp>
    </p:spTree>
    <p:extLst>
      <p:ext uri="{BB962C8B-B14F-4D97-AF65-F5344CB8AC3E}">
        <p14:creationId xmlns:p14="http://schemas.microsoft.com/office/powerpoint/2010/main" val="1304745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1" grpId="0"/>
      <p:bldP spid="12" grpId="0"/>
      <p:bldP spid="13" grpId="0"/>
      <p:bldP spid="14" grpId="0"/>
      <p:bldP spid="15" grpId="0"/>
      <p:bldP spid="1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Stored Procedure?</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A stored procedure is a </a:t>
            </a:r>
            <a:r>
              <a:rPr lang="en-US" b="1" dirty="0">
                <a:solidFill>
                  <a:schemeClr val="tx2"/>
                </a:solidFill>
              </a:rPr>
              <a:t>prepared SQL code that you can save</a:t>
            </a:r>
            <a:r>
              <a:rPr lang="en-US" dirty="0"/>
              <a:t>, so the </a:t>
            </a:r>
            <a:r>
              <a:rPr lang="en-US" b="1" dirty="0">
                <a:solidFill>
                  <a:schemeClr val="tx2"/>
                </a:solidFill>
              </a:rPr>
              <a:t>code can be reused </a:t>
            </a:r>
            <a:r>
              <a:rPr lang="en-US" dirty="0"/>
              <a:t>again whenever needed.</a:t>
            </a:r>
          </a:p>
          <a:p>
            <a:r>
              <a:rPr lang="en-US" dirty="0"/>
              <a:t>A procedure has two parts, </a:t>
            </a:r>
            <a:r>
              <a:rPr lang="en-US" b="1" dirty="0">
                <a:solidFill>
                  <a:schemeClr val="tx2"/>
                </a:solidFill>
              </a:rPr>
              <a:t>header and body</a:t>
            </a:r>
            <a:r>
              <a:rPr lang="en-US" dirty="0"/>
              <a:t>.</a:t>
            </a:r>
          </a:p>
          <a:p>
            <a:r>
              <a:rPr lang="en-US" dirty="0"/>
              <a:t>The </a:t>
            </a:r>
            <a:r>
              <a:rPr lang="en-US" b="1" dirty="0">
                <a:solidFill>
                  <a:schemeClr val="tx2"/>
                </a:solidFill>
              </a:rPr>
              <a:t>header consists </a:t>
            </a:r>
            <a:r>
              <a:rPr lang="en-US" dirty="0"/>
              <a:t>of the </a:t>
            </a:r>
            <a:r>
              <a:rPr lang="en-US" b="1" dirty="0">
                <a:solidFill>
                  <a:schemeClr val="tx2"/>
                </a:solidFill>
              </a:rPr>
              <a:t>name of the procedure </a:t>
            </a:r>
            <a:r>
              <a:rPr lang="en-US" dirty="0"/>
              <a:t>and the </a:t>
            </a:r>
            <a:r>
              <a:rPr lang="en-US" b="1" dirty="0">
                <a:solidFill>
                  <a:schemeClr val="tx2"/>
                </a:solidFill>
              </a:rPr>
              <a:t>parameters</a:t>
            </a:r>
            <a:r>
              <a:rPr lang="en-US" dirty="0"/>
              <a:t> passed to the procedure.</a:t>
            </a:r>
          </a:p>
          <a:p>
            <a:r>
              <a:rPr lang="en-US" dirty="0"/>
              <a:t>The </a:t>
            </a:r>
            <a:r>
              <a:rPr lang="en-US" b="1" dirty="0">
                <a:solidFill>
                  <a:schemeClr val="tx2"/>
                </a:solidFill>
              </a:rPr>
              <a:t>body consists</a:t>
            </a:r>
            <a:r>
              <a:rPr lang="en-US" b="1" dirty="0">
                <a:solidFill>
                  <a:schemeClr val="accent6"/>
                </a:solidFill>
              </a:rPr>
              <a:t> </a:t>
            </a:r>
            <a:r>
              <a:rPr lang="en-US" dirty="0"/>
              <a:t>of </a:t>
            </a:r>
            <a:r>
              <a:rPr lang="en-US" b="1" dirty="0">
                <a:solidFill>
                  <a:schemeClr val="tx2"/>
                </a:solidFill>
              </a:rPr>
              <a:t>declaration section, execution section</a:t>
            </a:r>
            <a:r>
              <a:rPr lang="en-US" b="1" dirty="0">
                <a:solidFill>
                  <a:schemeClr val="accent6"/>
                </a:solidFill>
              </a:rPr>
              <a:t> </a:t>
            </a:r>
            <a:r>
              <a:rPr lang="en-US" dirty="0"/>
              <a:t>and </a:t>
            </a:r>
            <a:r>
              <a:rPr lang="en-US" b="1" dirty="0">
                <a:solidFill>
                  <a:schemeClr val="tx2"/>
                </a:solidFill>
              </a:rPr>
              <a:t>exception section</a:t>
            </a:r>
            <a:r>
              <a:rPr lang="en-US" dirty="0"/>
              <a:t>.</a:t>
            </a:r>
          </a:p>
          <a:p>
            <a:r>
              <a:rPr lang="en-US" dirty="0"/>
              <a:t>A procedure </a:t>
            </a:r>
            <a:r>
              <a:rPr lang="en-US" b="1" dirty="0">
                <a:solidFill>
                  <a:schemeClr val="tx2"/>
                </a:solidFill>
              </a:rPr>
              <a:t>may or may not return any value</a:t>
            </a:r>
            <a:r>
              <a:rPr lang="en-US" dirty="0"/>
              <a:t>. A procedure </a:t>
            </a:r>
            <a:r>
              <a:rPr lang="en-US" b="1" dirty="0">
                <a:solidFill>
                  <a:schemeClr val="tx2"/>
                </a:solidFill>
              </a:rPr>
              <a:t>may return more than one value</a:t>
            </a:r>
            <a:r>
              <a:rPr lang="en-US" dirty="0"/>
              <a:t>.</a:t>
            </a:r>
          </a:p>
          <a:p>
            <a:endParaRPr lang="en-US" dirty="0"/>
          </a:p>
        </p:txBody>
      </p:sp>
      <p:sp>
        <p:nvSpPr>
          <p:cNvPr id="4" name="Rectangle 3">
            <a:extLst>
              <a:ext uri="{FF2B5EF4-FFF2-40B4-BE49-F238E27FC236}">
                <a16:creationId xmlns:a16="http://schemas.microsoft.com/office/drawing/2014/main" id="{CCC04B9A-372A-EC90-3C6F-D0D5053FC9E8}"/>
              </a:ext>
            </a:extLst>
          </p:cNvPr>
          <p:cNvSpPr/>
          <p:nvPr/>
        </p:nvSpPr>
        <p:spPr>
          <a:xfrm>
            <a:off x="993544" y="4150432"/>
            <a:ext cx="6004415" cy="1938992"/>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 </a:t>
            </a:r>
            <a:r>
              <a:rPr lang="en-GB" sz="2000" dirty="0">
                <a:solidFill>
                  <a:srgbClr val="808080"/>
                </a:solidFill>
                <a:latin typeface="Consolas" panose="020B0609020204030204" pitchFamily="49" charset="0"/>
              </a:rPr>
              <a:t>OR</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ALTER</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Procedure_Name</a:t>
            </a:r>
            <a:endParaRPr lang="en-GB" sz="2000" dirty="0">
              <a:solidFill>
                <a:srgbClr val="000000"/>
              </a:solidFill>
              <a:latin typeface="Consolas" panose="020B0609020204030204" pitchFamily="49" charset="0"/>
            </a:endParaRPr>
          </a:p>
          <a:p>
            <a:r>
              <a:rPr lang="en-GB" sz="2000" dirty="0">
                <a:solidFill>
                  <a:srgbClr val="008000"/>
                </a:solidFill>
                <a:latin typeface="Consolas" panose="020B0609020204030204" pitchFamily="49" charset="0"/>
              </a:rPr>
              <a:t>	-- List of Parameters with datatype</a:t>
            </a:r>
          </a:p>
          <a:p>
            <a:r>
              <a:rPr lang="en-GB" sz="2000" dirty="0">
                <a:solidFill>
                  <a:srgbClr val="0000FF"/>
                </a:solidFill>
                <a:latin typeface="Consolas" panose="020B0609020204030204" pitchFamily="49" charset="0"/>
              </a:rPr>
              <a:t>AS</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BEGIN</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a:t>
            </a:r>
            <a:r>
              <a:rPr lang="en-GB" sz="2000" dirty="0">
                <a:solidFill>
                  <a:srgbClr val="008000"/>
                </a:solidFill>
                <a:latin typeface="Consolas" panose="020B0609020204030204" pitchFamily="49" charset="0"/>
              </a:rPr>
              <a:t>-- SQL statements OR Body</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END</a:t>
            </a:r>
            <a:endParaRPr lang="en-GB" sz="20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id="{CE0FA9D8-CF4E-09C5-DF26-91A1787E70BF}"/>
              </a:ext>
            </a:extLst>
          </p:cNvPr>
          <p:cNvSpPr/>
          <p:nvPr/>
        </p:nvSpPr>
        <p:spPr>
          <a:xfrm>
            <a:off x="429758" y="4150432"/>
            <a:ext cx="579518" cy="193899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p:txBody>
      </p:sp>
      <p:sp>
        <p:nvSpPr>
          <p:cNvPr id="6" name="Rectangle: Top Corners Rounded 5">
            <a:extLst>
              <a:ext uri="{FF2B5EF4-FFF2-40B4-BE49-F238E27FC236}">
                <a16:creationId xmlns:a16="http://schemas.microsoft.com/office/drawing/2014/main" id="{353A77F3-764F-7414-ADFD-5B1C93E8B16C}"/>
              </a:ext>
            </a:extLst>
          </p:cNvPr>
          <p:cNvSpPr/>
          <p:nvPr/>
        </p:nvSpPr>
        <p:spPr>
          <a:xfrm>
            <a:off x="429758" y="3821248"/>
            <a:ext cx="250005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Creating a Stored Procedure</a:t>
            </a:r>
          </a:p>
        </p:txBody>
      </p:sp>
      <p:sp>
        <p:nvSpPr>
          <p:cNvPr id="7" name="Rectangle 6">
            <a:extLst>
              <a:ext uri="{FF2B5EF4-FFF2-40B4-BE49-F238E27FC236}">
                <a16:creationId xmlns:a16="http://schemas.microsoft.com/office/drawing/2014/main" id="{2890E29D-2083-62D6-3DB7-6088BB5FA4B3}"/>
              </a:ext>
            </a:extLst>
          </p:cNvPr>
          <p:cNvSpPr/>
          <p:nvPr/>
        </p:nvSpPr>
        <p:spPr>
          <a:xfrm>
            <a:off x="7588104" y="4150432"/>
            <a:ext cx="4287412" cy="954107"/>
          </a:xfrm>
          <a:prstGeom prst="rect">
            <a:avLst/>
          </a:prstGeom>
          <a:solidFill>
            <a:schemeClr val="bg1">
              <a:lumMod val="95000"/>
            </a:schemeClr>
          </a:solidFill>
          <a:ln>
            <a:noFill/>
          </a:ln>
        </p:spPr>
        <p:txBody>
          <a:bodyPr wrap="square">
            <a:spAutoFit/>
          </a:bodyPr>
          <a:lstStyle/>
          <a:p>
            <a:r>
              <a:rPr lang="en-GB" dirty="0">
                <a:solidFill>
                  <a:srgbClr val="0000FF"/>
                </a:solidFill>
                <a:latin typeface="Consolas" panose="020B0609020204030204" pitchFamily="49" charset="0"/>
              </a:rPr>
              <a:t>DROP</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PROCEDURE</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Procedure_Name</a:t>
            </a:r>
            <a:endParaRPr lang="en-GB" dirty="0">
              <a:solidFill>
                <a:srgbClr val="0000FF"/>
              </a:solidFill>
              <a:latin typeface="Consolas" panose="020B0609020204030204" pitchFamily="49" charset="0"/>
            </a:endParaRPr>
          </a:p>
          <a:p>
            <a:r>
              <a:rPr lang="en-GB" dirty="0">
                <a:solidFill>
                  <a:srgbClr val="808080"/>
                </a:solidFill>
                <a:latin typeface="Consolas" panose="020B0609020204030204" pitchFamily="49" charset="0"/>
              </a:rPr>
              <a:t>OR</a:t>
            </a:r>
            <a:endParaRPr lang="en-GB" dirty="0">
              <a:solidFill>
                <a:srgbClr val="000000"/>
              </a:solidFill>
              <a:latin typeface="Consolas" panose="020B0609020204030204" pitchFamily="49" charset="0"/>
            </a:endParaRPr>
          </a:p>
          <a:p>
            <a:r>
              <a:rPr lang="en-GB" dirty="0">
                <a:solidFill>
                  <a:srgbClr val="0000FF"/>
                </a:solidFill>
                <a:latin typeface="Consolas" panose="020B0609020204030204" pitchFamily="49" charset="0"/>
              </a:rPr>
              <a:t>DROP</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PROC</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Procedure_Name</a:t>
            </a:r>
            <a:endParaRPr lang="en-GB" sz="2000" dirty="0">
              <a:solidFill>
                <a:srgbClr val="000000"/>
              </a:solidFill>
              <a:latin typeface="Consolas" panose="020B0609020204030204" pitchFamily="49" charset="0"/>
            </a:endParaRPr>
          </a:p>
        </p:txBody>
      </p:sp>
      <p:sp>
        <p:nvSpPr>
          <p:cNvPr id="8" name="Rectangle 7">
            <a:extLst>
              <a:ext uri="{FF2B5EF4-FFF2-40B4-BE49-F238E27FC236}">
                <a16:creationId xmlns:a16="http://schemas.microsoft.com/office/drawing/2014/main" id="{4FC96081-BE46-4D73-6C6E-20B12FCB9D84}"/>
              </a:ext>
            </a:extLst>
          </p:cNvPr>
          <p:cNvSpPr/>
          <p:nvPr/>
        </p:nvSpPr>
        <p:spPr>
          <a:xfrm>
            <a:off x="7183263" y="4150432"/>
            <a:ext cx="404841" cy="969496"/>
          </a:xfrm>
          <a:prstGeom prst="rect">
            <a:avLst/>
          </a:prstGeom>
          <a:solidFill>
            <a:schemeClr val="bg1">
              <a:lumMod val="85000"/>
            </a:schemeClr>
          </a:solidFill>
          <a:ln>
            <a:noFill/>
          </a:ln>
        </p:spPr>
        <p:txBody>
          <a:bodyPr wrap="square">
            <a:spAutoFit/>
          </a:bodyPr>
          <a:lstStyle/>
          <a:p>
            <a:pPr algn="r"/>
            <a:r>
              <a:rPr lang="en-US" sz="1850" b="1" dirty="0">
                <a:solidFill>
                  <a:schemeClr val="tx1">
                    <a:lumMod val="75000"/>
                    <a:lumOff val="25000"/>
                  </a:schemeClr>
                </a:solidFill>
                <a:latin typeface="Consolas" panose="020B0609020204030204" pitchFamily="49" charset="0"/>
              </a:rPr>
              <a:t>1</a:t>
            </a:r>
          </a:p>
          <a:p>
            <a:pPr algn="r"/>
            <a:r>
              <a:rPr lang="en-US" sz="1850" b="1" dirty="0">
                <a:solidFill>
                  <a:schemeClr val="tx1">
                    <a:lumMod val="75000"/>
                    <a:lumOff val="25000"/>
                  </a:schemeClr>
                </a:solidFill>
                <a:latin typeface="Consolas" panose="020B0609020204030204" pitchFamily="49" charset="0"/>
              </a:rPr>
              <a:t>2</a:t>
            </a:r>
          </a:p>
          <a:p>
            <a:pPr algn="r"/>
            <a:r>
              <a:rPr lang="en-US" sz="1850" b="1" dirty="0">
                <a:solidFill>
                  <a:schemeClr val="tx1">
                    <a:lumMod val="75000"/>
                    <a:lumOff val="25000"/>
                  </a:schemeClr>
                </a:solidFill>
                <a:latin typeface="Consolas" panose="020B0609020204030204" pitchFamily="49" charset="0"/>
              </a:rPr>
              <a:t>3</a:t>
            </a:r>
          </a:p>
        </p:txBody>
      </p:sp>
      <p:sp>
        <p:nvSpPr>
          <p:cNvPr id="9" name="Rectangle: Top Corners Rounded 8">
            <a:extLst>
              <a:ext uri="{FF2B5EF4-FFF2-40B4-BE49-F238E27FC236}">
                <a16:creationId xmlns:a16="http://schemas.microsoft.com/office/drawing/2014/main" id="{9EF3D285-9AF2-E4F2-E778-8A63B9856DB3}"/>
              </a:ext>
            </a:extLst>
          </p:cNvPr>
          <p:cNvSpPr/>
          <p:nvPr/>
        </p:nvSpPr>
        <p:spPr>
          <a:xfrm>
            <a:off x="7183263" y="3821248"/>
            <a:ext cx="267733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Deleting the Stored Procedure</a:t>
            </a:r>
          </a:p>
        </p:txBody>
      </p:sp>
    </p:spTree>
    <p:extLst>
      <p:ext uri="{BB962C8B-B14F-4D97-AF65-F5344CB8AC3E}">
        <p14:creationId xmlns:p14="http://schemas.microsoft.com/office/powerpoint/2010/main" val="217921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bg/>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bg/>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7">
                                            <p:txEl>
                                              <p:pRg st="1" end="1"/>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7" grpId="0" uiExpand="1" build="p" animBg="1"/>
      <p:bldP spid="8" grpId="0" animBg="1"/>
      <p:bldP spid="9"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What is Stored Procedure? (Cont..)</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b="1" dirty="0">
                <a:solidFill>
                  <a:schemeClr val="tx2"/>
                </a:solidFill>
              </a:rPr>
              <a:t>Create </a:t>
            </a:r>
            <a:r>
              <a:rPr lang="en-US" dirty="0"/>
              <a:t>:- It will create a procedure.</a:t>
            </a:r>
          </a:p>
          <a:p>
            <a:r>
              <a:rPr lang="en-US" b="1" dirty="0">
                <a:solidFill>
                  <a:schemeClr val="tx2"/>
                </a:solidFill>
              </a:rPr>
              <a:t>Alter</a:t>
            </a:r>
            <a:r>
              <a:rPr lang="en-US" dirty="0"/>
              <a:t> :- It will re-create a procedure if it already exists.</a:t>
            </a:r>
          </a:p>
          <a:p>
            <a:r>
              <a:rPr lang="en-US" dirty="0"/>
              <a:t>We can pass </a:t>
            </a:r>
            <a:r>
              <a:rPr lang="en-US" b="1" dirty="0"/>
              <a:t>parameters</a:t>
            </a:r>
            <a:r>
              <a:rPr lang="en-US" dirty="0"/>
              <a:t> to the procedures in three ways. </a:t>
            </a:r>
          </a:p>
          <a:p>
            <a:pPr lvl="1"/>
            <a:r>
              <a:rPr lang="en-US" b="1" dirty="0"/>
              <a:t>IN-parameters</a:t>
            </a:r>
            <a:r>
              <a:rPr lang="en-US" dirty="0"/>
              <a:t> :- These types of parameters are used to send values to stored procedures.</a:t>
            </a:r>
          </a:p>
          <a:p>
            <a:pPr lvl="1"/>
            <a:r>
              <a:rPr lang="en-US" b="1" dirty="0"/>
              <a:t>OUT-parameters</a:t>
            </a:r>
            <a:r>
              <a:rPr lang="en-US" dirty="0"/>
              <a:t> :- These types of parameters are used to get values from stored procedures. This is similar to a return type in functions but procedure can return values for more than one parameters. </a:t>
            </a:r>
          </a:p>
          <a:p>
            <a:pPr lvl="1"/>
            <a:r>
              <a:rPr lang="en-US" b="1" dirty="0"/>
              <a:t>IN OUT-parameters </a:t>
            </a:r>
            <a:r>
              <a:rPr lang="en-US" dirty="0"/>
              <a:t>:- This type of parameter allows us to pass values into a procedure and get output values from the procedure.</a:t>
            </a:r>
          </a:p>
          <a:p>
            <a:r>
              <a:rPr lang="en-US" b="1" dirty="0">
                <a:solidFill>
                  <a:schemeClr val="tx2"/>
                </a:solidFill>
              </a:rPr>
              <a:t>AS</a:t>
            </a:r>
            <a:r>
              <a:rPr lang="en-US" dirty="0"/>
              <a:t> indicates the beginning of the body of the procedure.</a:t>
            </a:r>
          </a:p>
          <a:p>
            <a:r>
              <a:rPr lang="en-US" b="1" dirty="0" err="1">
                <a:solidFill>
                  <a:schemeClr val="tx2"/>
                </a:solidFill>
              </a:rPr>
              <a:t>sql_statements</a:t>
            </a:r>
            <a:r>
              <a:rPr lang="en-US" b="1" dirty="0">
                <a:solidFill>
                  <a:schemeClr val="tx2"/>
                </a:solidFill>
              </a:rPr>
              <a:t> </a:t>
            </a:r>
            <a:r>
              <a:rPr lang="en-US" dirty="0"/>
              <a:t>contains the body as a SQL query. (select, insert, update or delete)</a:t>
            </a:r>
          </a:p>
          <a:p>
            <a:r>
              <a:rPr lang="en-US" dirty="0"/>
              <a:t>By using </a:t>
            </a:r>
            <a:r>
              <a:rPr lang="en-GB" dirty="0">
                <a:solidFill>
                  <a:srgbClr val="0000FF"/>
                </a:solidFill>
                <a:latin typeface="Consolas" panose="020B0609020204030204" pitchFamily="49" charset="0"/>
              </a:rPr>
              <a:t>CREATE</a:t>
            </a:r>
            <a:r>
              <a:rPr lang="en-GB" dirty="0">
                <a:solidFill>
                  <a:srgbClr val="000000"/>
                </a:solidFill>
                <a:latin typeface="Consolas" panose="020B0609020204030204" pitchFamily="49" charset="0"/>
              </a:rPr>
              <a:t> </a:t>
            </a:r>
            <a:r>
              <a:rPr lang="en-GB" dirty="0">
                <a:solidFill>
                  <a:srgbClr val="808080"/>
                </a:solidFill>
                <a:latin typeface="Consolas" panose="020B0609020204030204" pitchFamily="49" charset="0"/>
              </a:rPr>
              <a:t>OR</a:t>
            </a:r>
            <a:r>
              <a:rPr lang="en-GB" dirty="0">
                <a:solidFill>
                  <a:srgbClr val="000000"/>
                </a:solidFill>
                <a:latin typeface="Consolas" panose="020B0609020204030204" pitchFamily="49" charset="0"/>
              </a:rPr>
              <a:t> </a:t>
            </a:r>
            <a:r>
              <a:rPr lang="en-GB" dirty="0">
                <a:solidFill>
                  <a:srgbClr val="0000FF"/>
                </a:solidFill>
                <a:latin typeface="Consolas" panose="020B0609020204030204" pitchFamily="49" charset="0"/>
              </a:rPr>
              <a:t>ALTER </a:t>
            </a:r>
            <a:r>
              <a:rPr lang="en-US" dirty="0"/>
              <a:t>together the procedure is created if it does not exist and if it exists then it is replaced with the current code.</a:t>
            </a:r>
          </a:p>
          <a:p>
            <a:endParaRPr lang="en-US" dirty="0"/>
          </a:p>
        </p:txBody>
      </p:sp>
    </p:spTree>
    <p:extLst>
      <p:ext uri="{BB962C8B-B14F-4D97-AF65-F5344CB8AC3E}">
        <p14:creationId xmlns:p14="http://schemas.microsoft.com/office/powerpoint/2010/main" val="911895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Stored Procedure (SP) without parameter [</a:t>
            </a:r>
            <a:r>
              <a:rPr lang="en-US" dirty="0" err="1"/>
              <a:t>SelectByName</a:t>
            </a:r>
            <a:r>
              <a:rPr lang="en-US" dirty="0"/>
              <a:t>]</a:t>
            </a:r>
          </a:p>
        </p:txBody>
      </p:sp>
      <p:sp>
        <p:nvSpPr>
          <p:cNvPr id="3" name="Content Placeholder 2"/>
          <p:cNvSpPr>
            <a:spLocks noGrp="1"/>
          </p:cNvSpPr>
          <p:nvPr>
            <p:ph idx="1"/>
          </p:nvPr>
        </p:nvSpPr>
        <p:spPr/>
        <p:txBody>
          <a:bodyPr/>
          <a:lstStyle/>
          <a:p>
            <a:pPr marL="0" indent="0">
              <a:buNone/>
            </a:pPr>
            <a:endParaRPr lang="en-GB" dirty="0">
              <a:solidFill>
                <a:srgbClr val="0000FF"/>
              </a:solidFill>
              <a:latin typeface="Consolas" panose="020B0609020204030204" pitchFamily="49" charset="0"/>
            </a:endParaRPr>
          </a:p>
          <a:p>
            <a:pPr marL="0" indent="0">
              <a:buNone/>
            </a:pPr>
            <a:r>
              <a:rPr lang="en-US" dirty="0"/>
              <a:t>	</a:t>
            </a:r>
          </a:p>
          <a:p>
            <a:endParaRPr lang="en-US" dirty="0"/>
          </a:p>
          <a:p>
            <a:pPr marL="0" indent="0">
              <a:buNone/>
            </a:pPr>
            <a:r>
              <a:rPr lang="en-US" dirty="0"/>
              <a:t>			</a:t>
            </a:r>
          </a:p>
          <a:p>
            <a:endParaRPr lang="en-US" dirty="0"/>
          </a:p>
          <a:p>
            <a:endParaRPr lang="en-US" dirty="0"/>
          </a:p>
          <a:p>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05740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3792613"/>
          <a:ext cx="1143606" cy="2057400"/>
        </p:xfrm>
        <a:graphic>
          <a:graphicData uri="http://schemas.openxmlformats.org/drawingml/2006/table">
            <a:tbl>
              <a:tblPr firstRow="1" bandRow="1">
                <a:tableStyleId>{8EC20E35-A176-4012-BC5E-935CFFF8708E}</a:tableStyleId>
              </a:tblPr>
              <a:tblGrid>
                <a:gridCol w="1143606">
                  <a:extLst>
                    <a:ext uri="{9D8B030D-6E8A-4147-A177-3AD203B41FA5}">
                      <a16:colId xmlns:a16="http://schemas.microsoft.com/office/drawing/2014/main" val="20000"/>
                    </a:ext>
                  </a:extLst>
                </a:gridCol>
              </a:tblGrid>
              <a:tr h="411480">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r>
                        <a:rPr lang="en-IN"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r>
                        <a:rPr lang="en-IN"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3429000"/>
          <a:ext cx="1143606" cy="365760"/>
        </p:xfrm>
        <a:graphic>
          <a:graphicData uri="http://schemas.openxmlformats.org/drawingml/2006/table">
            <a:tbl>
              <a:tblPr firstRow="1" bandRow="1">
                <a:tableStyleId>{8EC20E35-A176-4012-BC5E-935CFFF8708E}</a:tableStyleId>
              </a:tblPr>
              <a:tblGrid>
                <a:gridCol w="1143606">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B8FDCB5D-380D-198C-97AB-A228E80D4BF6}"/>
              </a:ext>
            </a:extLst>
          </p:cNvPr>
          <p:cNvSpPr/>
          <p:nvPr/>
        </p:nvSpPr>
        <p:spPr>
          <a:xfrm>
            <a:off x="806932" y="1192628"/>
            <a:ext cx="6231401" cy="1015663"/>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PR_Customer_SelectByName</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SELECT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Name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a:t>
            </a:r>
            <a:endParaRPr lang="en-GB" sz="2000" dirty="0">
              <a:latin typeface="Calibri" panose="020F0502020204030204" pitchFamily="34" charset="0"/>
              <a:ea typeface="Calibri" panose="020F0502020204030204" pitchFamily="34" charset="0"/>
              <a:cs typeface="Shruti" panose="020B0502040204020203" pitchFamily="34" charset="0"/>
            </a:endParaRPr>
          </a:p>
        </p:txBody>
      </p:sp>
      <p:sp>
        <p:nvSpPr>
          <p:cNvPr id="9" name="Rectangle 8">
            <a:extLst>
              <a:ext uri="{FF2B5EF4-FFF2-40B4-BE49-F238E27FC236}">
                <a16:creationId xmlns:a16="http://schemas.microsoft.com/office/drawing/2014/main" id="{AD3A797A-5E30-A59E-3CA0-65013A51D317}"/>
              </a:ext>
            </a:extLst>
          </p:cNvPr>
          <p:cNvSpPr/>
          <p:nvPr/>
        </p:nvSpPr>
        <p:spPr>
          <a:xfrm>
            <a:off x="243146" y="1192628"/>
            <a:ext cx="579518" cy="1015663"/>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p:txBody>
      </p:sp>
      <p:sp>
        <p:nvSpPr>
          <p:cNvPr id="10" name="Rectangle: Top Corners Rounded 9">
            <a:extLst>
              <a:ext uri="{FF2B5EF4-FFF2-40B4-BE49-F238E27FC236}">
                <a16:creationId xmlns:a16="http://schemas.microsoft.com/office/drawing/2014/main" id="{CFD4A40F-36C6-1577-6AC7-D362CD1C1CA5}"/>
              </a:ext>
            </a:extLst>
          </p:cNvPr>
          <p:cNvSpPr/>
          <p:nvPr/>
        </p:nvSpPr>
        <p:spPr>
          <a:xfrm>
            <a:off x="243146"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1" name="Rectangle 10">
            <a:extLst>
              <a:ext uri="{FF2B5EF4-FFF2-40B4-BE49-F238E27FC236}">
                <a16:creationId xmlns:a16="http://schemas.microsoft.com/office/drawing/2014/main" id="{16A1463B-4C6C-E3DE-269F-232F0B13C448}"/>
              </a:ext>
            </a:extLst>
          </p:cNvPr>
          <p:cNvSpPr/>
          <p:nvPr/>
        </p:nvSpPr>
        <p:spPr>
          <a:xfrm>
            <a:off x="694965" y="3449049"/>
            <a:ext cx="6231401" cy="923330"/>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PR_Customer_SelectByName</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OR</a:t>
            </a:r>
          </a:p>
          <a:p>
            <a:r>
              <a:rPr lang="en-GB" dirty="0">
                <a:solidFill>
                  <a:srgbClr val="0000FF"/>
                </a:solidFill>
                <a:latin typeface="Consolas" panose="020B0609020204030204" pitchFamily="49" charset="0"/>
              </a:rPr>
              <a:t>EXECUTE</a:t>
            </a:r>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 </a:t>
            </a:r>
            <a:r>
              <a:rPr lang="en-GB" dirty="0" err="1">
                <a:solidFill>
                  <a:srgbClr val="000000"/>
                </a:solidFill>
                <a:latin typeface="Consolas" panose="020B0609020204030204" pitchFamily="49" charset="0"/>
              </a:rPr>
              <a:t>PR_Customer_SelectByName</a:t>
            </a:r>
            <a:endParaRPr lang="en-GB" dirty="0">
              <a:latin typeface="Calibri" panose="020F0502020204030204" pitchFamily="34" charset="0"/>
              <a:ea typeface="Calibri" panose="020F0502020204030204" pitchFamily="34" charset="0"/>
              <a:cs typeface="Shruti" panose="020B0502040204020203" pitchFamily="34" charset="0"/>
            </a:endParaRPr>
          </a:p>
        </p:txBody>
      </p:sp>
      <p:sp>
        <p:nvSpPr>
          <p:cNvPr id="12" name="Rectangle 11">
            <a:extLst>
              <a:ext uri="{FF2B5EF4-FFF2-40B4-BE49-F238E27FC236}">
                <a16:creationId xmlns:a16="http://schemas.microsoft.com/office/drawing/2014/main" id="{5BC6C5F2-073C-28AC-0265-F11327DB0ADA}"/>
              </a:ext>
            </a:extLst>
          </p:cNvPr>
          <p:cNvSpPr/>
          <p:nvPr/>
        </p:nvSpPr>
        <p:spPr>
          <a:xfrm>
            <a:off x="131179" y="3449049"/>
            <a:ext cx="579518"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3" name="Rectangle: Top Corners Rounded 12">
            <a:extLst>
              <a:ext uri="{FF2B5EF4-FFF2-40B4-BE49-F238E27FC236}">
                <a16:creationId xmlns:a16="http://schemas.microsoft.com/office/drawing/2014/main" id="{3B59716D-BF53-DA00-699F-38D70B5612D9}"/>
              </a:ext>
            </a:extLst>
          </p:cNvPr>
          <p:cNvSpPr/>
          <p:nvPr/>
        </p:nvSpPr>
        <p:spPr>
          <a:xfrm>
            <a:off x="131179" y="3119865"/>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87091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8">
                                            <p:bg/>
                                          </p:spTgt>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8">
                                            <p:txEl>
                                              <p:pRg st="0" end="0"/>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8">
                                            <p:txEl>
                                              <p:pRg st="1" end="1"/>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1">
                                            <p:bg/>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animBg="1"/>
      <p:bldP spid="10" grpId="0" animBg="1"/>
      <p:bldP spid="11" grpId="0" uiExpand="1" build="p" animBg="1"/>
      <p:bldP spid="12" grpId="0" animBg="1"/>
      <p:bldP spid="13"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Stored Procedure (SP) with </a:t>
            </a:r>
            <a:r>
              <a:rPr lang="en-US" dirty="0">
                <a:solidFill>
                  <a:schemeClr val="tx2"/>
                </a:solidFill>
              </a:rPr>
              <a:t>one parameter </a:t>
            </a:r>
            <a:r>
              <a:rPr lang="en-US" dirty="0"/>
              <a:t>[</a:t>
            </a:r>
            <a:r>
              <a:rPr lang="en-US" dirty="0" err="1"/>
              <a:t>SelectByPK</a:t>
            </a:r>
            <a:r>
              <a:rPr lang="en-US" dirty="0"/>
              <a:t>]</a:t>
            </a:r>
          </a:p>
        </p:txBody>
      </p:sp>
      <p:sp>
        <p:nvSpPr>
          <p:cNvPr id="3" name="Content Placeholder 2"/>
          <p:cNvSpPr>
            <a:spLocks noGrp="1"/>
          </p:cNvSpPr>
          <p:nvPr>
            <p:ph idx="1"/>
          </p:nvPr>
        </p:nvSpPr>
        <p:spPr/>
        <p:txBody>
          <a:bodyPr/>
          <a:lstStyle/>
          <a:p>
            <a:pPr marL="0" indent="0">
              <a:buNone/>
            </a:pPr>
            <a:r>
              <a:rPr lang="en-US" dirty="0"/>
              <a:t>	</a:t>
            </a:r>
            <a:endParaRPr lang="gu-IN" dirty="0"/>
          </a:p>
          <a:p>
            <a:pPr marL="0" indent="0">
              <a:buNone/>
            </a:pPr>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46888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graphicFrame>
        <p:nvGraphicFramePr>
          <p:cNvPr id="6"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4211793"/>
          <a:ext cx="1143606" cy="822960"/>
        </p:xfrm>
        <a:graphic>
          <a:graphicData uri="http://schemas.openxmlformats.org/drawingml/2006/table">
            <a:tbl>
              <a:tblPr firstRow="1" bandRow="1">
                <a:tableStyleId>{8EC20E35-A176-4012-BC5E-935CFFF8708E}</a:tableStyleId>
              </a:tblPr>
              <a:tblGrid>
                <a:gridCol w="1143606">
                  <a:extLst>
                    <a:ext uri="{9D8B030D-6E8A-4147-A177-3AD203B41FA5}">
                      <a16:colId xmlns:a16="http://schemas.microsoft.com/office/drawing/2014/main" val="20000"/>
                    </a:ext>
                  </a:extLst>
                </a:gridCol>
              </a:tblGrid>
              <a:tr h="411480">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US" dirty="0" err="1"/>
                        <a:t>Hardik</a:t>
                      </a:r>
                      <a:endParaRPr lang="en-IN" dirty="0"/>
                    </a:p>
                  </a:txBody>
                  <a:tcP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7"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7" y="3848180"/>
          <a:ext cx="1143605" cy="365760"/>
        </p:xfrm>
        <a:graphic>
          <a:graphicData uri="http://schemas.openxmlformats.org/drawingml/2006/table">
            <a:tbl>
              <a:tblPr firstRow="1" bandRow="1">
                <a:tableStyleId>{8EC20E35-A176-4012-BC5E-935CFFF8708E}</a:tableStyleId>
              </a:tblPr>
              <a:tblGrid>
                <a:gridCol w="1143605">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Output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8" name="Rectangle 7">
            <a:extLst>
              <a:ext uri="{FF2B5EF4-FFF2-40B4-BE49-F238E27FC236}">
                <a16:creationId xmlns:a16="http://schemas.microsoft.com/office/drawing/2014/main" id="{EFF3ABDB-F709-D09B-625E-7D148E8DB815}"/>
              </a:ext>
            </a:extLst>
          </p:cNvPr>
          <p:cNvSpPr/>
          <p:nvPr/>
        </p:nvSpPr>
        <p:spPr>
          <a:xfrm>
            <a:off x="738435" y="1227057"/>
            <a:ext cx="6530112" cy="1631216"/>
          </a:xfrm>
          <a:prstGeom prst="rect">
            <a:avLst/>
          </a:prstGeom>
          <a:solidFill>
            <a:schemeClr val="bg1">
              <a:lumMod val="95000"/>
            </a:schemeClr>
          </a:solidFill>
          <a:ln>
            <a:noFill/>
          </a:ln>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PR_Customer_SelectByPK</a:t>
            </a:r>
            <a:endParaRPr lang="en-US"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 IN</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SELECT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Name, </a:t>
            </a:r>
            <a:r>
              <a:rPr lang="en-GB" sz="2000" dirty="0">
                <a:latin typeface="Consolas" panose="020B0609020204030204" pitchFamily="49" charset="0"/>
              </a:rPr>
              <a:t>Age, City, Balance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CstID</a:t>
            </a:r>
            <a:r>
              <a:rPr lang="en-GB" sz="2000" dirty="0">
                <a:solidFill>
                  <a:srgbClr val="000000"/>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@CstID</a:t>
            </a:r>
            <a:r>
              <a:rPr lang="en-GB" sz="2000" dirty="0">
                <a:solidFill>
                  <a:srgbClr val="808080"/>
                </a:solidFill>
                <a:latin typeface="Consolas" panose="020B0609020204030204" pitchFamily="49" charset="0"/>
              </a:rPr>
              <a:t>;</a:t>
            </a:r>
            <a:endParaRPr lang="en-GB" sz="2000" dirty="0">
              <a:latin typeface="Calibri" panose="020F0502020204030204" pitchFamily="34" charset="0"/>
              <a:ea typeface="Calibri" panose="020F0502020204030204" pitchFamily="34" charset="0"/>
              <a:cs typeface="Shruti" panose="020B0502040204020203" pitchFamily="34" charset="0"/>
            </a:endParaRPr>
          </a:p>
        </p:txBody>
      </p:sp>
      <p:sp>
        <p:nvSpPr>
          <p:cNvPr id="9" name="Rectangle 8">
            <a:extLst>
              <a:ext uri="{FF2B5EF4-FFF2-40B4-BE49-F238E27FC236}">
                <a16:creationId xmlns:a16="http://schemas.microsoft.com/office/drawing/2014/main" id="{5FDD3E90-64F7-9BBD-4D64-7DACA45947DE}"/>
              </a:ext>
            </a:extLst>
          </p:cNvPr>
          <p:cNvSpPr/>
          <p:nvPr/>
        </p:nvSpPr>
        <p:spPr>
          <a:xfrm>
            <a:off x="174649" y="1227057"/>
            <a:ext cx="579518" cy="163121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p:txBody>
      </p:sp>
      <p:sp>
        <p:nvSpPr>
          <p:cNvPr id="10" name="Rectangle: Top Corners Rounded 9">
            <a:extLst>
              <a:ext uri="{FF2B5EF4-FFF2-40B4-BE49-F238E27FC236}">
                <a16:creationId xmlns:a16="http://schemas.microsoft.com/office/drawing/2014/main" id="{598F2250-72F3-7A80-03BD-1F1544F6EBF2}"/>
              </a:ext>
            </a:extLst>
          </p:cNvPr>
          <p:cNvSpPr/>
          <p:nvPr/>
        </p:nvSpPr>
        <p:spPr>
          <a:xfrm>
            <a:off x="174649" y="897873"/>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1" name="Rectangle 10">
            <a:extLst>
              <a:ext uri="{FF2B5EF4-FFF2-40B4-BE49-F238E27FC236}">
                <a16:creationId xmlns:a16="http://schemas.microsoft.com/office/drawing/2014/main" id="{317DD91F-2C43-E92E-B141-5DC2386447E6}"/>
              </a:ext>
            </a:extLst>
          </p:cNvPr>
          <p:cNvSpPr/>
          <p:nvPr/>
        </p:nvSpPr>
        <p:spPr>
          <a:xfrm>
            <a:off x="694965" y="3859599"/>
            <a:ext cx="6231401" cy="954107"/>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US" dirty="0" err="1">
                <a:solidFill>
                  <a:srgbClr val="000000"/>
                </a:solidFill>
                <a:latin typeface="Consolas" panose="020B0609020204030204" pitchFamily="49" charset="0"/>
              </a:rPr>
              <a:t>PR_Customer_SelectByPK</a:t>
            </a:r>
            <a:r>
              <a:rPr lang="en-US" dirty="0">
                <a:solidFill>
                  <a:srgbClr val="000000"/>
                </a:solidFill>
                <a:latin typeface="Consolas" panose="020B0609020204030204" pitchFamily="49" charset="0"/>
              </a:rPr>
              <a:t> 103</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OR</a:t>
            </a:r>
          </a:p>
          <a:p>
            <a:r>
              <a:rPr lang="en-GB" dirty="0">
                <a:solidFill>
                  <a:srgbClr val="0000FF"/>
                </a:solidFill>
                <a:latin typeface="Consolas" panose="020B0609020204030204" pitchFamily="49" charset="0"/>
              </a:rPr>
              <a:t>EXECUTE</a:t>
            </a:r>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 </a:t>
            </a:r>
            <a:r>
              <a:rPr lang="en-US" dirty="0" err="1">
                <a:solidFill>
                  <a:srgbClr val="000000"/>
                </a:solidFill>
                <a:latin typeface="Consolas" panose="020B0609020204030204" pitchFamily="49" charset="0"/>
              </a:rPr>
              <a:t>PR_Customer_SelectByPK</a:t>
            </a:r>
            <a:r>
              <a:rPr lang="en-US" dirty="0">
                <a:solidFill>
                  <a:srgbClr val="000000"/>
                </a:solidFill>
                <a:latin typeface="Consolas" panose="020B0609020204030204" pitchFamily="49" charset="0"/>
              </a:rPr>
              <a:t> 103</a:t>
            </a:r>
            <a:endParaRPr lang="en-GB" dirty="0">
              <a:latin typeface="Calibri" panose="020F0502020204030204" pitchFamily="34" charset="0"/>
              <a:ea typeface="Calibri" panose="020F0502020204030204" pitchFamily="34" charset="0"/>
              <a:cs typeface="Shruti" panose="020B0502040204020203" pitchFamily="34" charset="0"/>
            </a:endParaRPr>
          </a:p>
        </p:txBody>
      </p:sp>
      <p:sp>
        <p:nvSpPr>
          <p:cNvPr id="12" name="Rectangle 11">
            <a:extLst>
              <a:ext uri="{FF2B5EF4-FFF2-40B4-BE49-F238E27FC236}">
                <a16:creationId xmlns:a16="http://schemas.microsoft.com/office/drawing/2014/main" id="{57F5D530-4C59-BBDF-0BCE-4DC096F679B8}"/>
              </a:ext>
            </a:extLst>
          </p:cNvPr>
          <p:cNvSpPr/>
          <p:nvPr/>
        </p:nvSpPr>
        <p:spPr>
          <a:xfrm>
            <a:off x="131179" y="3859599"/>
            <a:ext cx="579518"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3" name="Rectangle: Top Corners Rounded 12">
            <a:extLst>
              <a:ext uri="{FF2B5EF4-FFF2-40B4-BE49-F238E27FC236}">
                <a16:creationId xmlns:a16="http://schemas.microsoft.com/office/drawing/2014/main" id="{A76470CA-2686-39D3-A6D6-F4D9D003246F}"/>
              </a:ext>
            </a:extLst>
          </p:cNvPr>
          <p:cNvSpPr/>
          <p:nvPr/>
        </p:nvSpPr>
        <p:spPr>
          <a:xfrm>
            <a:off x="131179" y="3530415"/>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2135053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0"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par>
                                <p:cTn id="18" presetID="10"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
                                            <p:bg/>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animBg="1"/>
      <p:bldP spid="10" grpId="0" animBg="1"/>
      <p:bldP spid="11" grpId="0" uiExpand="1" build="p" animBg="1"/>
      <p:bldP spid="12" grpId="0" animBg="1"/>
      <p:bldP spid="13"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[Insert]</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2"/>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Umesh</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Morbi</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9" name="Rectangle 8"/>
          <p:cNvSpPr/>
          <p:nvPr/>
        </p:nvSpPr>
        <p:spPr>
          <a:xfrm>
            <a:off x="7543801" y="3686175"/>
            <a:ext cx="4495800" cy="4191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46A604-D831-08C9-8A1F-5B773647B7F5}"/>
              </a:ext>
            </a:extLst>
          </p:cNvPr>
          <p:cNvSpPr/>
          <p:nvPr/>
        </p:nvSpPr>
        <p:spPr>
          <a:xfrm>
            <a:off x="716185" y="1192628"/>
            <a:ext cx="6530112" cy="3170099"/>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PR_Customer_Insert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@Name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@Age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@Balance 	</a:t>
            </a:r>
            <a:r>
              <a:rPr lang="en-GB" sz="2000" dirty="0">
                <a:solidFill>
                  <a:srgbClr val="0000FF"/>
                </a:solidFill>
                <a:latin typeface="Consolas" panose="020B0609020204030204" pitchFamily="49" charset="0"/>
              </a:rPr>
              <a:t>decimal</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10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INSERT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INTO</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VALUES</a:t>
            </a:r>
            <a:endParaRPr lang="en-GB" sz="2000" dirty="0">
              <a:solidFill>
                <a:srgbClr val="000000"/>
              </a:solidFill>
              <a:latin typeface="Consolas" panose="020B0609020204030204" pitchFamily="49" charset="0"/>
            </a:endParaRPr>
          </a:p>
          <a:p>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@CstID</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@Name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@Age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@City</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@Balance</a:t>
            </a:r>
            <a:r>
              <a:rPr lang="en-GB" sz="2000" dirty="0">
                <a:solidFill>
                  <a:srgbClr val="808080"/>
                </a:solidFill>
                <a:latin typeface="Consolas" panose="020B0609020204030204" pitchFamily="49" charset="0"/>
              </a:rPr>
              <a:t>);</a:t>
            </a:r>
          </a:p>
        </p:txBody>
      </p:sp>
      <p:sp>
        <p:nvSpPr>
          <p:cNvPr id="8" name="Rectangle 7">
            <a:extLst>
              <a:ext uri="{FF2B5EF4-FFF2-40B4-BE49-F238E27FC236}">
                <a16:creationId xmlns:a16="http://schemas.microsoft.com/office/drawing/2014/main" id="{EB211650-5962-6765-C899-42E92A5E821E}"/>
              </a:ext>
            </a:extLst>
          </p:cNvPr>
          <p:cNvSpPr/>
          <p:nvPr/>
        </p:nvSpPr>
        <p:spPr>
          <a:xfrm>
            <a:off x="152399" y="1192628"/>
            <a:ext cx="579518" cy="3170099"/>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a:p>
            <a:pPr algn="r"/>
            <a:r>
              <a:rPr lang="en-IN" sz="2000" b="1" dirty="0">
                <a:solidFill>
                  <a:schemeClr val="tx1">
                    <a:lumMod val="75000"/>
                    <a:lumOff val="25000"/>
                  </a:schemeClr>
                </a:solidFill>
                <a:latin typeface="Consolas" panose="020B0609020204030204" pitchFamily="49" charset="0"/>
              </a:rPr>
              <a:t>10</a:t>
            </a:r>
          </a:p>
        </p:txBody>
      </p:sp>
      <p:sp>
        <p:nvSpPr>
          <p:cNvPr id="10" name="Rectangle: Top Corners Rounded 9">
            <a:extLst>
              <a:ext uri="{FF2B5EF4-FFF2-40B4-BE49-F238E27FC236}">
                <a16:creationId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1" name="Rectangle 10">
            <a:extLst>
              <a:ext uri="{FF2B5EF4-FFF2-40B4-BE49-F238E27FC236}">
                <a16:creationId xmlns:a16="http://schemas.microsoft.com/office/drawing/2014/main" id="{B48D4D86-CCDA-83F0-5065-DF6BF1444A24}"/>
              </a:ext>
            </a:extLst>
          </p:cNvPr>
          <p:cNvSpPr/>
          <p:nvPr/>
        </p:nvSpPr>
        <p:spPr>
          <a:xfrm>
            <a:off x="694965" y="4813906"/>
            <a:ext cx="11340916" cy="923330"/>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PR_Customer_Insert</a:t>
            </a:r>
            <a:r>
              <a:rPr lang="en-US" dirty="0">
                <a:solidFill>
                  <a:srgbClr val="000000"/>
                </a:solidFill>
                <a:latin typeface="Consolas" panose="020B0609020204030204" pitchFamily="49" charset="0"/>
              </a:rPr>
              <a:t> 106, ‘Umesh’, 30, ‘Morbi’, 20000</a:t>
            </a:r>
            <a:endParaRPr lang="en-GB"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OR</a:t>
            </a:r>
          </a:p>
          <a:p>
            <a:r>
              <a:rPr lang="en-GB" dirty="0">
                <a:solidFill>
                  <a:srgbClr val="0000FF"/>
                </a:solidFill>
                <a:latin typeface="Consolas" panose="020B0609020204030204" pitchFamily="49" charset="0"/>
              </a:rPr>
              <a:t>EXEC</a:t>
            </a:r>
            <a:r>
              <a:rPr lang="en-GB" dirty="0">
                <a:solidFill>
                  <a:srgbClr val="000000"/>
                </a:solidFill>
                <a:latin typeface="Consolas" panose="020B0609020204030204" pitchFamily="49" charset="0"/>
                <a:ea typeface="Calibri" panose="020F0502020204030204" pitchFamily="34" charset="0"/>
                <a:cs typeface="Shruti" panose="020B0502040204020203" pitchFamily="34" charset="0"/>
              </a:rPr>
              <a:t> </a:t>
            </a:r>
            <a:r>
              <a:rPr lang="en-GB" dirty="0" err="1">
                <a:solidFill>
                  <a:srgbClr val="000000"/>
                </a:solidFill>
                <a:latin typeface="Consolas" panose="020B0609020204030204" pitchFamily="49" charset="0"/>
              </a:rPr>
              <a:t>PR_Customer_Insert</a:t>
            </a:r>
            <a:r>
              <a:rPr lang="en-US" dirty="0">
                <a:solidFill>
                  <a:srgbClr val="000000"/>
                </a:solidFill>
                <a:latin typeface="Consolas" panose="020B0609020204030204" pitchFamily="49" charset="0"/>
              </a:rPr>
              <a:t> @CstID=106, @Name=‘Umesh’, @Age=30, @City=‘Morbi’, @Balance=2000</a:t>
            </a:r>
            <a:endParaRPr lang="en-GB" dirty="0">
              <a:latin typeface="Calibri" panose="020F0502020204030204" pitchFamily="34" charset="0"/>
              <a:ea typeface="Calibri" panose="020F0502020204030204" pitchFamily="34" charset="0"/>
              <a:cs typeface="Shruti" panose="020B0502040204020203" pitchFamily="34" charset="0"/>
            </a:endParaRPr>
          </a:p>
        </p:txBody>
      </p:sp>
      <p:sp>
        <p:nvSpPr>
          <p:cNvPr id="12" name="Rectangle 11">
            <a:extLst>
              <a:ext uri="{FF2B5EF4-FFF2-40B4-BE49-F238E27FC236}">
                <a16:creationId xmlns:a16="http://schemas.microsoft.com/office/drawing/2014/main" id="{73DD812F-0EC0-C258-4665-E76E26DB51A4}"/>
              </a:ext>
            </a:extLst>
          </p:cNvPr>
          <p:cNvSpPr/>
          <p:nvPr/>
        </p:nvSpPr>
        <p:spPr>
          <a:xfrm>
            <a:off x="131179" y="4813906"/>
            <a:ext cx="579518" cy="923330"/>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a:p>
            <a:pPr algn="r"/>
            <a:r>
              <a:rPr lang="en-US" b="1" dirty="0">
                <a:solidFill>
                  <a:schemeClr val="tx1">
                    <a:lumMod val="75000"/>
                    <a:lumOff val="25000"/>
                  </a:schemeClr>
                </a:solidFill>
                <a:latin typeface="Consolas" panose="020B0609020204030204" pitchFamily="49" charset="0"/>
              </a:rPr>
              <a:t>2</a:t>
            </a:r>
          </a:p>
          <a:p>
            <a:pPr algn="r"/>
            <a:r>
              <a:rPr lang="en-US" b="1" dirty="0">
                <a:solidFill>
                  <a:schemeClr val="tx1">
                    <a:lumMod val="75000"/>
                    <a:lumOff val="25000"/>
                  </a:schemeClr>
                </a:solidFill>
                <a:latin typeface="Consolas" panose="020B0609020204030204" pitchFamily="49" charset="0"/>
              </a:rPr>
              <a:t>3</a:t>
            </a:r>
          </a:p>
        </p:txBody>
      </p:sp>
      <p:sp>
        <p:nvSpPr>
          <p:cNvPr id="13" name="Rectangle: Top Corners Rounded 12">
            <a:extLst>
              <a:ext uri="{FF2B5EF4-FFF2-40B4-BE49-F238E27FC236}">
                <a16:creationId xmlns:a16="http://schemas.microsoft.com/office/drawing/2014/main" id="{F8515CA1-B5FF-0A60-1C7B-FD0213C3B486}"/>
              </a:ext>
            </a:extLst>
          </p:cNvPr>
          <p:cNvSpPr/>
          <p:nvPr/>
        </p:nvSpPr>
        <p:spPr>
          <a:xfrm>
            <a:off x="131179" y="4484722"/>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32515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fade">
                                      <p:cBhvr>
                                        <p:cTn id="20" dur="500"/>
                                        <p:tgtEl>
                                          <p:spTgt spid="3">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
                                            <p:bg/>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uiExpand="1" build="p" animBg="1"/>
      <p:bldP spid="8" grpId="0" animBg="1"/>
      <p:bldP spid="10" grpId="0" animBg="1"/>
      <p:bldP spid="11" grpId="0" uiExpand="1" build="p" animBg="1"/>
      <p:bldP spid="12" grpId="0" animBg="1"/>
      <p:bldP spid="13"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[Update]</a:t>
            </a:r>
          </a:p>
        </p:txBody>
      </p:sp>
      <p:sp>
        <p:nvSpPr>
          <p:cNvPr id="3" name="Content Placeholder 2"/>
          <p:cNvSpPr>
            <a:spLocks noGrp="1"/>
          </p:cNvSpPr>
          <p:nvPr>
            <p:ph idx="1"/>
          </p:nvPr>
        </p:nvSpPr>
        <p:spPr>
          <a:xfrm>
            <a:off x="131180" y="863444"/>
            <a:ext cx="11929641" cy="4730389"/>
          </a:xfrm>
        </p:spPr>
        <p:txBody>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r>
              <a:rPr lang="en-US" dirty="0"/>
              <a:t>			</a:t>
            </a:r>
          </a:p>
          <a:p>
            <a:endParaRPr lang="en-US" dirty="0"/>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2"/>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Umesh</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2"/>
                          </a:solidFill>
                        </a:rPr>
                        <a:t>Morbi</a:t>
                      </a:r>
                      <a:endParaRPr lang="en-IN" dirty="0">
                        <a:solidFill>
                          <a:schemeClr val="tx2"/>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2"/>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9" name="Rectangle 8"/>
          <p:cNvSpPr/>
          <p:nvPr/>
        </p:nvSpPr>
        <p:spPr>
          <a:xfrm>
            <a:off x="7543801" y="3686175"/>
            <a:ext cx="4495800" cy="419100"/>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F46A604-D831-08C9-8A1F-5B773647B7F5}"/>
              </a:ext>
            </a:extLst>
          </p:cNvPr>
          <p:cNvSpPr/>
          <p:nvPr/>
        </p:nvSpPr>
        <p:spPr>
          <a:xfrm>
            <a:off x="716185" y="1192628"/>
            <a:ext cx="6530112" cy="4401205"/>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PR_Customer_Update</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@Name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@Age 		</a:t>
            </a:r>
            <a:r>
              <a:rPr lang="en-GB" sz="2000" dirty="0">
                <a:solidFill>
                  <a:srgbClr val="0000FF"/>
                </a:solidFill>
                <a:latin typeface="Consolas" panose="020B0609020204030204" pitchFamily="49" charset="0"/>
              </a:rPr>
              <a:t>int</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@Balance 	</a:t>
            </a:r>
            <a:r>
              <a:rPr lang="en-GB" sz="2000" dirty="0">
                <a:solidFill>
                  <a:srgbClr val="0000FF"/>
                </a:solidFill>
                <a:latin typeface="Consolas" panose="020B0609020204030204" pitchFamily="49" charset="0"/>
              </a:rPr>
              <a:t>decimal</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10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2</a:t>
            </a:r>
            <a:r>
              <a:rPr lang="en-GB" sz="2000" dirty="0">
                <a:solidFill>
                  <a:srgbClr val="808080"/>
                </a:solidFill>
                <a:latin typeface="Consolas" panose="020B0609020204030204" pitchFamily="49" charset="0"/>
              </a:rPr>
              <a: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FF00FF"/>
                </a:solidFill>
                <a:latin typeface="Consolas" panose="020B0609020204030204" pitchFamily="49" charset="0"/>
              </a:rPr>
              <a:t>UPDATE</a:t>
            </a:r>
            <a:r>
              <a:rPr lang="en-GB" sz="2000" dirty="0">
                <a:solidFill>
                  <a:srgbClr val="0000FF"/>
                </a:solidFill>
                <a:latin typeface="Consolas" panose="020B0609020204030204" pitchFamily="49" charset="0"/>
              </a:rPr>
              <a:t> </a:t>
            </a:r>
            <a:r>
              <a:rPr lang="en-GB" sz="2000" dirty="0">
                <a:solidFill>
                  <a:srgbClr val="000000"/>
                </a:solidFill>
                <a:latin typeface="Consolas" panose="020B0609020204030204" pitchFamily="49" charset="0"/>
              </a:rPr>
              <a:t>Customer </a:t>
            </a:r>
          </a:p>
          <a:p>
            <a:r>
              <a:rPr lang="en-GB" sz="2000" dirty="0">
                <a:solidFill>
                  <a:srgbClr val="0000FF"/>
                </a:solidFill>
                <a:latin typeface="Consolas" panose="020B0609020204030204" pitchFamily="49" charset="0"/>
              </a:rPr>
              <a:t>SET</a:t>
            </a:r>
            <a:endParaRPr lang="en-GB"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Name 	 = @Name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Age 	 = @Age</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City 	 = @City</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Balance =@Balance</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CstID</a:t>
            </a:r>
            <a:r>
              <a:rPr lang="en-GB" sz="2000" dirty="0">
                <a:solidFill>
                  <a:srgbClr val="000000"/>
                </a:solidFill>
                <a:latin typeface="Consolas" panose="020B0609020204030204" pitchFamily="49" charset="0"/>
              </a:rPr>
              <a:t> 	 = @CstID</a:t>
            </a:r>
            <a:endParaRPr lang="en-GB" sz="2000" dirty="0">
              <a:solidFill>
                <a:srgbClr val="808080"/>
              </a:solidFill>
              <a:latin typeface="Consolas" panose="020B0609020204030204" pitchFamily="49" charset="0"/>
            </a:endParaRPr>
          </a:p>
        </p:txBody>
      </p:sp>
      <p:sp>
        <p:nvSpPr>
          <p:cNvPr id="8" name="Rectangle 7">
            <a:extLst>
              <a:ext uri="{FF2B5EF4-FFF2-40B4-BE49-F238E27FC236}">
                <a16:creationId xmlns:a16="http://schemas.microsoft.com/office/drawing/2014/main" id="{EB211650-5962-6765-C899-42E92A5E821E}"/>
              </a:ext>
            </a:extLst>
          </p:cNvPr>
          <p:cNvSpPr/>
          <p:nvPr/>
        </p:nvSpPr>
        <p:spPr>
          <a:xfrm>
            <a:off x="152399" y="1192628"/>
            <a:ext cx="579518" cy="4401205"/>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a:p>
            <a:pPr algn="r"/>
            <a:r>
              <a:rPr lang="en-IN" sz="2000" b="1" dirty="0">
                <a:solidFill>
                  <a:schemeClr val="tx1">
                    <a:lumMod val="75000"/>
                    <a:lumOff val="25000"/>
                  </a:schemeClr>
                </a:solidFill>
                <a:latin typeface="Consolas" panose="020B0609020204030204" pitchFamily="49" charset="0"/>
              </a:rPr>
              <a:t>10</a:t>
            </a:r>
          </a:p>
          <a:p>
            <a:pPr algn="r"/>
            <a:r>
              <a:rPr lang="en-IN" sz="2000" b="1" dirty="0">
                <a:solidFill>
                  <a:schemeClr val="tx1">
                    <a:lumMod val="75000"/>
                    <a:lumOff val="25000"/>
                  </a:schemeClr>
                </a:solidFill>
                <a:latin typeface="Consolas" panose="020B0609020204030204" pitchFamily="49" charset="0"/>
              </a:rPr>
              <a:t>11</a:t>
            </a:r>
          </a:p>
          <a:p>
            <a:pPr algn="r"/>
            <a:r>
              <a:rPr lang="en-IN" sz="2000" b="1" dirty="0">
                <a:solidFill>
                  <a:schemeClr val="tx1">
                    <a:lumMod val="75000"/>
                    <a:lumOff val="25000"/>
                  </a:schemeClr>
                </a:solidFill>
                <a:latin typeface="Consolas" panose="020B0609020204030204" pitchFamily="49" charset="0"/>
              </a:rPr>
              <a:t>12</a:t>
            </a:r>
          </a:p>
          <a:p>
            <a:pPr algn="r"/>
            <a:r>
              <a:rPr lang="en-IN" sz="2000" b="1" dirty="0">
                <a:solidFill>
                  <a:schemeClr val="tx1">
                    <a:lumMod val="75000"/>
                    <a:lumOff val="25000"/>
                  </a:schemeClr>
                </a:solidFill>
                <a:latin typeface="Consolas" panose="020B0609020204030204" pitchFamily="49" charset="0"/>
              </a:rPr>
              <a:t>13</a:t>
            </a:r>
          </a:p>
          <a:p>
            <a:pPr algn="r"/>
            <a:r>
              <a:rPr lang="en-IN" sz="2000" b="1" dirty="0">
                <a:solidFill>
                  <a:schemeClr val="tx1">
                    <a:lumMod val="75000"/>
                    <a:lumOff val="25000"/>
                  </a:schemeClr>
                </a:solidFill>
                <a:latin typeface="Consolas" panose="020B0609020204030204" pitchFamily="49" charset="0"/>
              </a:rPr>
              <a:t>14</a:t>
            </a:r>
          </a:p>
        </p:txBody>
      </p:sp>
      <p:sp>
        <p:nvSpPr>
          <p:cNvPr id="10" name="Rectangle: Top Corners Rounded 9">
            <a:extLst>
              <a:ext uri="{FF2B5EF4-FFF2-40B4-BE49-F238E27FC236}">
                <a16:creationId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graphicFrame>
        <p:nvGraphicFramePr>
          <p:cNvPr id="14" name="Content Placeholder 4">
            <a:extLst>
              <a:ext uri="{FF2B5EF4-FFF2-40B4-BE49-F238E27FC236}">
                <a16:creationId xmlns:a16="http://schemas.microsoft.com/office/drawing/2014/main" id="{CD4CB208-6586-AAD4-1436-DDA0A3C682F0}"/>
              </a:ext>
            </a:extLst>
          </p:cNvPr>
          <p:cNvGraphicFramePr>
            <a:graphicFrameLocks/>
          </p:cNvGraphicFramePr>
          <p:nvPr/>
        </p:nvGraphicFramePr>
        <p:xfrm>
          <a:off x="7543801" y="4305896"/>
          <a:ext cx="4484523" cy="41148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chemeClr val="accent6"/>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Raj</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chemeClr val="accent6"/>
                          </a:solidFill>
                        </a:rPr>
                        <a:t>15000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Rectangle 14">
            <a:extLst>
              <a:ext uri="{FF2B5EF4-FFF2-40B4-BE49-F238E27FC236}">
                <a16:creationId xmlns:a16="http://schemas.microsoft.com/office/drawing/2014/main" id="{C4499F60-3764-5CC8-5C83-857AC1583F24}"/>
              </a:ext>
            </a:extLst>
          </p:cNvPr>
          <p:cNvSpPr/>
          <p:nvPr/>
        </p:nvSpPr>
        <p:spPr>
          <a:xfrm>
            <a:off x="694965" y="6025444"/>
            <a:ext cx="7049443"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PR_Customer_Update</a:t>
            </a:r>
            <a:r>
              <a:rPr lang="en-US" dirty="0">
                <a:solidFill>
                  <a:srgbClr val="000000"/>
                </a:solidFill>
                <a:latin typeface="Consolas" panose="020B0609020204030204" pitchFamily="49" charset="0"/>
              </a:rPr>
              <a:t> 106, ‘Raj’, 25, ‘Rajkot’, 15000</a:t>
            </a:r>
            <a:endParaRPr lang="en-GB" dirty="0">
              <a:solidFill>
                <a:srgbClr val="000000"/>
              </a:solidFill>
              <a:latin typeface="Consolas" panose="020B0609020204030204" pitchFamily="49" charset="0"/>
            </a:endParaRPr>
          </a:p>
        </p:txBody>
      </p:sp>
      <p:sp>
        <p:nvSpPr>
          <p:cNvPr id="16" name="Rectangle 15">
            <a:extLst>
              <a:ext uri="{FF2B5EF4-FFF2-40B4-BE49-F238E27FC236}">
                <a16:creationId xmlns:a16="http://schemas.microsoft.com/office/drawing/2014/main" id="{08A50DC0-ACD1-C821-B8A5-EE4CB8303E37}"/>
              </a:ext>
            </a:extLst>
          </p:cNvPr>
          <p:cNvSpPr/>
          <p:nvPr/>
        </p:nvSpPr>
        <p:spPr>
          <a:xfrm>
            <a:off x="131179" y="6025444"/>
            <a:ext cx="579518"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17" name="Rectangle: Top Corners Rounded 16">
            <a:extLst>
              <a:ext uri="{FF2B5EF4-FFF2-40B4-BE49-F238E27FC236}">
                <a16:creationId xmlns:a16="http://schemas.microsoft.com/office/drawing/2014/main" id="{43DE4105-031D-D0DE-E4D9-777C2F947096}"/>
              </a:ext>
            </a:extLst>
          </p:cNvPr>
          <p:cNvSpPr/>
          <p:nvPr/>
        </p:nvSpPr>
        <p:spPr>
          <a:xfrm>
            <a:off x="131179" y="5696260"/>
            <a:ext cx="17304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Tree>
    <p:extLst>
      <p:ext uri="{BB962C8B-B14F-4D97-AF65-F5344CB8AC3E}">
        <p14:creationId xmlns:p14="http://schemas.microsoft.com/office/powerpoint/2010/main" val="427276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11" end="11"/>
                                            </p:txEl>
                                          </p:spTgt>
                                        </p:tgtEl>
                                        <p:attrNameLst>
                                          <p:attrName>style.visibility</p:attrName>
                                        </p:attrNameLst>
                                      </p:cBhvr>
                                      <p:to>
                                        <p:strVal val="visible"/>
                                      </p:to>
                                    </p:set>
                                    <p:animEffect transition="in" filter="fade">
                                      <p:cBhvr>
                                        <p:cTn id="20" dur="500"/>
                                        <p:tgtEl>
                                          <p:spTgt spid="3">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
                                            <p:txEl>
                                              <p:pRg st="5" end="5"/>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9" end="9"/>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
                                            <p:txEl>
                                              <p:pRg st="10" end="10"/>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xEl>
                                              <p:pRg st="11" end="11"/>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13" end="13"/>
                                            </p:txEl>
                                          </p:spTgt>
                                        </p:tgtEl>
                                        <p:attrNameLst>
                                          <p:attrName>style.visibility</p:attrName>
                                        </p:attrNameLst>
                                      </p:cBhvr>
                                      <p:to>
                                        <p:strVal val="visible"/>
                                      </p:to>
                                    </p:set>
                                  </p:childTnLst>
                                </p:cTn>
                              </p:par>
                              <p:par>
                                <p:cTn id="59" presetID="10" presetClass="entr" presetSubtype="0" fill="hold" nodeType="with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fade">
                                      <p:cBhvr>
                                        <p:cTn id="61" dur="500"/>
                                        <p:tgtEl>
                                          <p:spTgt spid="1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17"/>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16"/>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
                                            <p:bg/>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uiExpand="1" build="p" animBg="1"/>
      <p:bldP spid="8" grpId="0" animBg="1"/>
      <p:bldP spid="10" grpId="0" animBg="1"/>
      <p:bldP spid="15" grpId="0" uiExpand="1" build="p" animBg="1"/>
      <p:bldP spid="16" grpId="0" animBg="1"/>
      <p:bldP spid="1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[Delete]</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7" name="Rectangle 6">
            <a:extLst>
              <a:ext uri="{FF2B5EF4-FFF2-40B4-BE49-F238E27FC236}">
                <a16:creationId xmlns:a16="http://schemas.microsoft.com/office/drawing/2014/main" id="{EF46A604-D831-08C9-8A1F-5B773647B7F5}"/>
              </a:ext>
            </a:extLst>
          </p:cNvPr>
          <p:cNvSpPr/>
          <p:nvPr/>
        </p:nvSpPr>
        <p:spPr>
          <a:xfrm>
            <a:off x="716185" y="1192628"/>
            <a:ext cx="6530112" cy="1631216"/>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PR_Customer_Delete</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@CstID 	</a:t>
            </a:r>
            <a:r>
              <a:rPr lang="en-GB" sz="2000" dirty="0">
                <a:solidFill>
                  <a:srgbClr val="0000FF"/>
                </a:solidFill>
                <a:latin typeface="Consolas" panose="020B0609020204030204" pitchFamily="49" charset="0"/>
              </a:rPr>
              <a:t>int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DELETE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CstID</a:t>
            </a:r>
            <a:r>
              <a:rPr lang="en-GB" sz="2000" dirty="0">
                <a:solidFill>
                  <a:srgbClr val="000000"/>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@CstID</a:t>
            </a:r>
            <a:r>
              <a:rPr lang="en-GB" sz="2000" dirty="0">
                <a:solidFill>
                  <a:srgbClr val="808080"/>
                </a:solidFill>
                <a:latin typeface="Consolas" panose="020B0609020204030204" pitchFamily="49" charset="0"/>
              </a:rPr>
              <a:t>;</a:t>
            </a:r>
            <a:endParaRPr lang="en-US" sz="2000" dirty="0"/>
          </a:p>
        </p:txBody>
      </p:sp>
      <p:sp>
        <p:nvSpPr>
          <p:cNvPr id="8" name="Rectangle 7">
            <a:extLst>
              <a:ext uri="{FF2B5EF4-FFF2-40B4-BE49-F238E27FC236}">
                <a16:creationId xmlns:a16="http://schemas.microsoft.com/office/drawing/2014/main" id="{EB211650-5962-6765-C899-42E92A5E821E}"/>
              </a:ext>
            </a:extLst>
          </p:cNvPr>
          <p:cNvSpPr/>
          <p:nvPr/>
        </p:nvSpPr>
        <p:spPr>
          <a:xfrm>
            <a:off x="152399" y="1192628"/>
            <a:ext cx="579518" cy="163121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p:txBody>
      </p:sp>
      <p:sp>
        <p:nvSpPr>
          <p:cNvPr id="10" name="Rectangle: Top Corners Rounded 9">
            <a:extLst>
              <a:ext uri="{FF2B5EF4-FFF2-40B4-BE49-F238E27FC236}">
                <a16:creationId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graphicFrame>
        <p:nvGraphicFramePr>
          <p:cNvPr id="14" name="Content Placeholder 4">
            <a:extLst>
              <a:ext uri="{FF2B5EF4-FFF2-40B4-BE49-F238E27FC236}">
                <a16:creationId xmlns:a16="http://schemas.microsoft.com/office/drawing/2014/main" id="{CD4CB208-6586-AAD4-1436-DDA0A3C682F0}"/>
              </a:ext>
            </a:extLst>
          </p:cNvPr>
          <p:cNvGraphicFramePr>
            <a:graphicFrameLocks/>
          </p:cNvGraphicFramePr>
          <p:nvPr/>
        </p:nvGraphicFramePr>
        <p:xfrm>
          <a:off x="7543801" y="4305896"/>
          <a:ext cx="4484523" cy="41148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0000"/>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Raj</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25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b="0" dirty="0">
                          <a:solidFill>
                            <a:srgbClr val="FF0000"/>
                          </a:solidFill>
                        </a:rPr>
                        <a:t>15000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sp>
        <p:nvSpPr>
          <p:cNvPr id="15" name="Rectangle 14">
            <a:extLst>
              <a:ext uri="{FF2B5EF4-FFF2-40B4-BE49-F238E27FC236}">
                <a16:creationId xmlns:a16="http://schemas.microsoft.com/office/drawing/2014/main" id="{C4499F60-3764-5CC8-5C83-857AC1583F24}"/>
              </a:ext>
            </a:extLst>
          </p:cNvPr>
          <p:cNvSpPr/>
          <p:nvPr/>
        </p:nvSpPr>
        <p:spPr>
          <a:xfrm>
            <a:off x="716186" y="3317620"/>
            <a:ext cx="6530112"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PR_Customer_Delete</a:t>
            </a:r>
            <a:r>
              <a:rPr lang="en-US" dirty="0">
                <a:solidFill>
                  <a:srgbClr val="000000"/>
                </a:solidFill>
                <a:latin typeface="Consolas" panose="020B0609020204030204" pitchFamily="49" charset="0"/>
              </a:rPr>
              <a:t> 106</a:t>
            </a:r>
            <a:endParaRPr lang="en-GB" dirty="0">
              <a:solidFill>
                <a:srgbClr val="000000"/>
              </a:solidFill>
              <a:latin typeface="Consolas" panose="020B0609020204030204" pitchFamily="49" charset="0"/>
            </a:endParaRPr>
          </a:p>
        </p:txBody>
      </p:sp>
      <p:sp>
        <p:nvSpPr>
          <p:cNvPr id="16" name="Rectangle 15">
            <a:extLst>
              <a:ext uri="{FF2B5EF4-FFF2-40B4-BE49-F238E27FC236}">
                <a16:creationId xmlns:a16="http://schemas.microsoft.com/office/drawing/2014/main" id="{08A50DC0-ACD1-C821-B8A5-EE4CB8303E37}"/>
              </a:ext>
            </a:extLst>
          </p:cNvPr>
          <p:cNvSpPr/>
          <p:nvPr/>
        </p:nvSpPr>
        <p:spPr>
          <a:xfrm>
            <a:off x="152399" y="3317620"/>
            <a:ext cx="536825"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17" name="Rectangle: Top Corners Rounded 16">
            <a:extLst>
              <a:ext uri="{FF2B5EF4-FFF2-40B4-BE49-F238E27FC236}">
                <a16:creationId xmlns:a16="http://schemas.microsoft.com/office/drawing/2014/main" id="{43DE4105-031D-D0DE-E4D9-777C2F947096}"/>
              </a:ext>
            </a:extLst>
          </p:cNvPr>
          <p:cNvSpPr/>
          <p:nvPr/>
        </p:nvSpPr>
        <p:spPr>
          <a:xfrm>
            <a:off x="152399" y="2988436"/>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cxnSp>
        <p:nvCxnSpPr>
          <p:cNvPr id="13" name="Straight Connector 12">
            <a:extLst>
              <a:ext uri="{FF2B5EF4-FFF2-40B4-BE49-F238E27FC236}">
                <a16:creationId xmlns:a16="http://schemas.microsoft.com/office/drawing/2014/main" id="{DD2346FC-414E-CC60-75EE-61A0300100B9}"/>
              </a:ext>
            </a:extLst>
          </p:cNvPr>
          <p:cNvCxnSpPr/>
          <p:nvPr/>
        </p:nvCxnSpPr>
        <p:spPr>
          <a:xfrm>
            <a:off x="7156580" y="4352551"/>
            <a:ext cx="261257" cy="3034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772E376C-53DA-0001-04C6-ED1A78FF55BD}"/>
              </a:ext>
            </a:extLst>
          </p:cNvPr>
          <p:cNvCxnSpPr>
            <a:cxnSpLocks/>
          </p:cNvCxnSpPr>
          <p:nvPr/>
        </p:nvCxnSpPr>
        <p:spPr>
          <a:xfrm flipH="1">
            <a:off x="7156580" y="4352551"/>
            <a:ext cx="261257" cy="30342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162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par>
                                <p:cTn id="29" presetID="10" presetClass="entr" presetSubtype="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5">
                                            <p:bg/>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par>
                                <p:cTn id="46" presetID="1" presetClass="entr" presetSubtype="0" fill="hold" nodeType="with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P spid="15" grpId="0" uiExpand="1" build="p" animBg="1"/>
      <p:bldP spid="16" grpId="0" animBg="1"/>
      <p:bldP spid="1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of Stored Procedure (SP) [</a:t>
            </a:r>
            <a:r>
              <a:rPr lang="en-US" dirty="0">
                <a:solidFill>
                  <a:schemeClr val="tx2"/>
                </a:solidFill>
              </a:rPr>
              <a:t>NULL</a:t>
            </a:r>
            <a:r>
              <a:rPr lang="en-US" dirty="0"/>
              <a:t>] As Default Parameter</a:t>
            </a:r>
          </a:p>
        </p:txBody>
      </p:sp>
      <p:graphicFrame>
        <p:nvGraphicFramePr>
          <p:cNvPr id="4" name="Content Placeholder 4">
            <a:extLst>
              <a:ext uri="{FF2B5EF4-FFF2-40B4-BE49-F238E27FC236}">
                <a16:creationId xmlns:a16="http://schemas.microsoft.com/office/drawing/2014/main" id="{2486BC6F-42B7-4A1D-889E-1B1818D1D5FB}"/>
              </a:ext>
            </a:extLst>
          </p:cNvPr>
          <p:cNvGraphicFramePr>
            <a:graphicFrameLocks/>
          </p:cNvGraphicFramePr>
          <p:nvPr/>
        </p:nvGraphicFramePr>
        <p:xfrm>
          <a:off x="7551358" y="1227057"/>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i="1" dirty="0"/>
                        <a:t>NULL</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5" name="Content Placeholder 4">
            <a:extLst>
              <a:ext uri="{FF2B5EF4-FFF2-40B4-BE49-F238E27FC236}">
                <a16:creationId xmlns:a16="http://schemas.microsoft.com/office/drawing/2014/main" id="{26B864CA-85CD-4666-B9D1-870ED08B272C}"/>
              </a:ext>
            </a:extLst>
          </p:cNvPr>
          <p:cNvGraphicFramePr>
            <a:graphicFrameLocks/>
          </p:cNvGraphicFramePr>
          <p:nvPr/>
        </p:nvGraphicFramePr>
        <p:xfrm>
          <a:off x="7551358" y="863444"/>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
        <p:nvSpPr>
          <p:cNvPr id="7" name="Rectangle 6">
            <a:extLst>
              <a:ext uri="{FF2B5EF4-FFF2-40B4-BE49-F238E27FC236}">
                <a16:creationId xmlns:a16="http://schemas.microsoft.com/office/drawing/2014/main" id="{EF46A604-D831-08C9-8A1F-5B773647B7F5}"/>
              </a:ext>
            </a:extLst>
          </p:cNvPr>
          <p:cNvSpPr/>
          <p:nvPr/>
        </p:nvSpPr>
        <p:spPr>
          <a:xfrm>
            <a:off x="716185" y="1192628"/>
            <a:ext cx="6530112" cy="1631216"/>
          </a:xfrm>
          <a:prstGeom prst="rect">
            <a:avLst/>
          </a:prstGeom>
          <a:solidFill>
            <a:schemeClr val="bg1">
              <a:lumMod val="95000"/>
            </a:schemeClr>
          </a:solidFill>
          <a:ln>
            <a:noFill/>
          </a:ln>
        </p:spPr>
        <p:txBody>
          <a:bodyPr wrap="square">
            <a:spAutoFit/>
          </a:bodyPr>
          <a:lstStyle/>
          <a:p>
            <a:r>
              <a:rPr lang="en-GB" sz="2000" dirty="0">
                <a:solidFill>
                  <a:srgbClr val="0000FF"/>
                </a:solidFill>
                <a:latin typeface="Consolas" panose="020B0609020204030204" pitchFamily="49" charset="0"/>
              </a:rPr>
              <a:t>CREATE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PROCEDURE</a:t>
            </a:r>
            <a:r>
              <a:rPr lang="en-GB" sz="2000" dirty="0">
                <a:solidFill>
                  <a:srgbClr val="000000"/>
                </a:solidFill>
                <a:latin typeface="Consolas" panose="020B0609020204030204" pitchFamily="49" charset="0"/>
              </a:rPr>
              <a:t> </a:t>
            </a:r>
            <a:r>
              <a:rPr lang="en-GB" sz="2000" dirty="0" err="1">
                <a:solidFill>
                  <a:srgbClr val="000000"/>
                </a:solidFill>
                <a:latin typeface="Consolas" panose="020B0609020204030204" pitchFamily="49" charset="0"/>
              </a:rPr>
              <a:t>PR_Customer_SelectCustName</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@CstName </a:t>
            </a:r>
            <a:r>
              <a:rPr lang="en-GB" sz="2000" dirty="0">
                <a:solidFill>
                  <a:srgbClr val="0000FF"/>
                </a:solidFill>
                <a:latin typeface="Consolas" panose="020B0609020204030204" pitchFamily="49" charset="0"/>
              </a:rPr>
              <a:t>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100</a:t>
            </a:r>
            <a:r>
              <a:rPr lang="en-GB" sz="2000" dirty="0">
                <a:solidFill>
                  <a:srgbClr val="808080"/>
                </a:solidFill>
                <a:latin typeface="Consolas" panose="020B0609020204030204" pitchFamily="49" charset="0"/>
              </a:rPr>
              <a:t>)</a:t>
            </a:r>
            <a:r>
              <a:rPr lang="en-GB" sz="2000" dirty="0">
                <a:solidFill>
                  <a:srgbClr val="0000FF"/>
                </a:solidFill>
                <a:latin typeface="Consolas" panose="020B0609020204030204" pitchFamily="49" charset="0"/>
              </a:rPr>
              <a:t> </a:t>
            </a:r>
            <a:r>
              <a:rPr lang="en-GB" sz="2000" b="1" dirty="0">
                <a:solidFill>
                  <a:srgbClr val="808080"/>
                </a:solidFill>
                <a:latin typeface="Consolas" panose="020B0609020204030204" pitchFamily="49" charset="0"/>
              </a:rPr>
              <a:t>=</a:t>
            </a:r>
            <a:r>
              <a:rPr lang="en-GB" sz="2000" b="1" dirty="0">
                <a:solidFill>
                  <a:srgbClr val="000000"/>
                </a:solidFill>
                <a:latin typeface="Consolas" panose="020B0609020204030204" pitchFamily="49" charset="0"/>
              </a:rPr>
              <a:t> </a:t>
            </a:r>
            <a:r>
              <a:rPr lang="en-GB" sz="2000" b="1" dirty="0">
                <a:solidFill>
                  <a:srgbClr val="808080"/>
                </a:solidFill>
                <a:latin typeface="Consolas" panose="020B0609020204030204" pitchFamily="49" charset="0"/>
              </a:rPr>
              <a:t>NULL</a:t>
            </a:r>
            <a:endParaRPr lang="en-GB" sz="2000" b="1"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SELECT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WHERE</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Name</a:t>
            </a:r>
            <a:r>
              <a:rPr lang="en-GB" sz="2000" dirty="0">
                <a:solidFill>
                  <a:srgbClr val="000000"/>
                </a:solidFill>
                <a:latin typeface="Consolas" panose="020B0609020204030204" pitchFamily="49" charset="0"/>
              </a:rPr>
              <a: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@CstName</a:t>
            </a:r>
            <a:r>
              <a:rPr lang="en-GB" sz="2000" dirty="0">
                <a:solidFill>
                  <a:srgbClr val="808080"/>
                </a:solidFill>
                <a:latin typeface="Consolas" panose="020B0609020204030204" pitchFamily="49" charset="0"/>
              </a:rPr>
              <a:t>;</a:t>
            </a:r>
            <a:endParaRPr lang="en-US" sz="2000" dirty="0"/>
          </a:p>
        </p:txBody>
      </p:sp>
      <p:sp>
        <p:nvSpPr>
          <p:cNvPr id="8" name="Rectangle 7">
            <a:extLst>
              <a:ext uri="{FF2B5EF4-FFF2-40B4-BE49-F238E27FC236}">
                <a16:creationId xmlns:a16="http://schemas.microsoft.com/office/drawing/2014/main" id="{EB211650-5962-6765-C899-42E92A5E821E}"/>
              </a:ext>
            </a:extLst>
          </p:cNvPr>
          <p:cNvSpPr/>
          <p:nvPr/>
        </p:nvSpPr>
        <p:spPr>
          <a:xfrm>
            <a:off x="152399" y="1192628"/>
            <a:ext cx="579518" cy="1631216"/>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p:txBody>
      </p:sp>
      <p:sp>
        <p:nvSpPr>
          <p:cNvPr id="10" name="Rectangle: Top Corners Rounded 9">
            <a:extLst>
              <a:ext uri="{FF2B5EF4-FFF2-40B4-BE49-F238E27FC236}">
                <a16:creationId xmlns:a16="http://schemas.microsoft.com/office/drawing/2014/main" id="{0331989E-8179-4BDF-EF61-C99E9BD6DAC0}"/>
              </a:ext>
            </a:extLst>
          </p:cNvPr>
          <p:cNvSpPr/>
          <p:nvPr/>
        </p:nvSpPr>
        <p:spPr>
          <a:xfrm>
            <a:off x="152399" y="863444"/>
            <a:ext cx="16184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Create Procedure</a:t>
            </a:r>
          </a:p>
        </p:txBody>
      </p:sp>
      <p:sp>
        <p:nvSpPr>
          <p:cNvPr id="15" name="Rectangle 14">
            <a:extLst>
              <a:ext uri="{FF2B5EF4-FFF2-40B4-BE49-F238E27FC236}">
                <a16:creationId xmlns:a16="http://schemas.microsoft.com/office/drawing/2014/main" id="{C4499F60-3764-5CC8-5C83-857AC1583F24}"/>
              </a:ext>
            </a:extLst>
          </p:cNvPr>
          <p:cNvSpPr/>
          <p:nvPr/>
        </p:nvSpPr>
        <p:spPr>
          <a:xfrm>
            <a:off x="716186" y="3317620"/>
            <a:ext cx="6530112"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PR_Customer_SelectCustName</a:t>
            </a:r>
            <a:endParaRPr lang="en-GB" dirty="0">
              <a:solidFill>
                <a:srgbClr val="000000"/>
              </a:solidFill>
              <a:latin typeface="Consolas" panose="020B0609020204030204" pitchFamily="49" charset="0"/>
            </a:endParaRPr>
          </a:p>
        </p:txBody>
      </p:sp>
      <p:sp>
        <p:nvSpPr>
          <p:cNvPr id="16" name="Rectangle 15">
            <a:extLst>
              <a:ext uri="{FF2B5EF4-FFF2-40B4-BE49-F238E27FC236}">
                <a16:creationId xmlns:a16="http://schemas.microsoft.com/office/drawing/2014/main" id="{08A50DC0-ACD1-C821-B8A5-EE4CB8303E37}"/>
              </a:ext>
            </a:extLst>
          </p:cNvPr>
          <p:cNvSpPr/>
          <p:nvPr/>
        </p:nvSpPr>
        <p:spPr>
          <a:xfrm>
            <a:off x="152399" y="3317620"/>
            <a:ext cx="536825"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17" name="Rectangle: Top Corners Rounded 16">
            <a:extLst>
              <a:ext uri="{FF2B5EF4-FFF2-40B4-BE49-F238E27FC236}">
                <a16:creationId xmlns:a16="http://schemas.microsoft.com/office/drawing/2014/main" id="{43DE4105-031D-D0DE-E4D9-777C2F947096}"/>
              </a:ext>
            </a:extLst>
          </p:cNvPr>
          <p:cNvSpPr/>
          <p:nvPr/>
        </p:nvSpPr>
        <p:spPr>
          <a:xfrm>
            <a:off x="152399" y="2988436"/>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
        <p:nvSpPr>
          <p:cNvPr id="19" name="Rectangle 18">
            <a:extLst>
              <a:ext uri="{FF2B5EF4-FFF2-40B4-BE49-F238E27FC236}">
                <a16:creationId xmlns:a16="http://schemas.microsoft.com/office/drawing/2014/main" id="{3B791CFE-578E-D804-38AE-6681F5BF5247}"/>
              </a:ext>
            </a:extLst>
          </p:cNvPr>
          <p:cNvSpPr/>
          <p:nvPr/>
        </p:nvSpPr>
        <p:spPr>
          <a:xfrm>
            <a:off x="716185" y="5337730"/>
            <a:ext cx="6530112" cy="369332"/>
          </a:xfrm>
          <a:prstGeom prst="rect">
            <a:avLst/>
          </a:prstGeom>
          <a:solidFill>
            <a:schemeClr val="bg1">
              <a:lumMod val="95000"/>
            </a:schemeClr>
          </a:solidFill>
          <a:ln>
            <a:noFill/>
          </a:ln>
        </p:spPr>
        <p:txBody>
          <a:bodyPr wrap="square">
            <a:spAutoFit/>
          </a:bodyPr>
          <a:lstStyle/>
          <a:p>
            <a:r>
              <a:rPr lang="en-US" dirty="0">
                <a:solidFill>
                  <a:srgbClr val="0000FF"/>
                </a:solidFill>
                <a:latin typeface="Consolas" panose="020B0609020204030204" pitchFamily="49" charset="0"/>
              </a:rPr>
              <a:t>EXEC</a:t>
            </a:r>
            <a:r>
              <a:rPr lang="en-US" dirty="0"/>
              <a:t> </a:t>
            </a:r>
            <a:r>
              <a:rPr lang="en-GB" dirty="0" err="1">
                <a:solidFill>
                  <a:srgbClr val="000000"/>
                </a:solidFill>
                <a:latin typeface="Consolas" panose="020B0609020204030204" pitchFamily="49" charset="0"/>
              </a:rPr>
              <a:t>PR_Customer_SelectCustName</a:t>
            </a:r>
            <a:r>
              <a:rPr lang="en-GB" dirty="0">
                <a:solidFill>
                  <a:srgbClr val="000000"/>
                </a:solidFill>
                <a:latin typeface="Consolas" panose="020B0609020204030204" pitchFamily="49" charset="0"/>
              </a:rPr>
              <a:t> </a:t>
            </a:r>
            <a:r>
              <a:rPr lang="en-GB" dirty="0">
                <a:solidFill>
                  <a:srgbClr val="FF0000"/>
                </a:solidFill>
                <a:latin typeface="Consolas" panose="020B0609020204030204" pitchFamily="49" charset="0"/>
              </a:rPr>
              <a:t>'Ajay'</a:t>
            </a:r>
            <a:r>
              <a:rPr lang="en-GB" dirty="0">
                <a:solidFill>
                  <a:srgbClr val="000000"/>
                </a:solidFill>
                <a:latin typeface="Consolas" panose="020B0609020204030204" pitchFamily="49" charset="0"/>
              </a:rPr>
              <a:t> </a:t>
            </a:r>
          </a:p>
        </p:txBody>
      </p:sp>
      <p:sp>
        <p:nvSpPr>
          <p:cNvPr id="20" name="Rectangle 19">
            <a:extLst>
              <a:ext uri="{FF2B5EF4-FFF2-40B4-BE49-F238E27FC236}">
                <a16:creationId xmlns:a16="http://schemas.microsoft.com/office/drawing/2014/main" id="{E088FFF4-84CB-9838-F391-8764634A3AE6}"/>
              </a:ext>
            </a:extLst>
          </p:cNvPr>
          <p:cNvSpPr/>
          <p:nvPr/>
        </p:nvSpPr>
        <p:spPr>
          <a:xfrm>
            <a:off x="152398" y="5337730"/>
            <a:ext cx="536825" cy="369332"/>
          </a:xfrm>
          <a:prstGeom prst="rect">
            <a:avLst/>
          </a:prstGeom>
          <a:solidFill>
            <a:schemeClr val="bg1">
              <a:lumMod val="85000"/>
            </a:schemeClr>
          </a:solidFill>
          <a:ln>
            <a:noFill/>
          </a:ln>
        </p:spPr>
        <p:txBody>
          <a:bodyPr wrap="square">
            <a:spAutoFit/>
          </a:bodyPr>
          <a:lstStyle/>
          <a:p>
            <a:pPr algn="r"/>
            <a:r>
              <a:rPr lang="en-US" b="1" dirty="0">
                <a:solidFill>
                  <a:schemeClr val="tx1">
                    <a:lumMod val="75000"/>
                    <a:lumOff val="25000"/>
                  </a:schemeClr>
                </a:solidFill>
                <a:latin typeface="Consolas" panose="020B0609020204030204" pitchFamily="49" charset="0"/>
              </a:rPr>
              <a:t>1</a:t>
            </a:r>
          </a:p>
        </p:txBody>
      </p:sp>
      <p:sp>
        <p:nvSpPr>
          <p:cNvPr id="21" name="Rectangle: Top Corners Rounded 20">
            <a:extLst>
              <a:ext uri="{FF2B5EF4-FFF2-40B4-BE49-F238E27FC236}">
                <a16:creationId xmlns:a16="http://schemas.microsoft.com/office/drawing/2014/main" id="{84DDB2EF-9A43-6E16-1634-5F77F1F696E8}"/>
              </a:ext>
            </a:extLst>
          </p:cNvPr>
          <p:cNvSpPr/>
          <p:nvPr/>
        </p:nvSpPr>
        <p:spPr>
          <a:xfrm>
            <a:off x="152398" y="5008546"/>
            <a:ext cx="173238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Execute Procedure</a:t>
            </a:r>
          </a:p>
        </p:txBody>
      </p:sp>
      <p:sp>
        <p:nvSpPr>
          <p:cNvPr id="3" name="TextBox 2">
            <a:extLst>
              <a:ext uri="{FF2B5EF4-FFF2-40B4-BE49-F238E27FC236}">
                <a16:creationId xmlns:a16="http://schemas.microsoft.com/office/drawing/2014/main" id="{226A7A56-A308-0C78-209E-6C25E8B150CF}"/>
              </a:ext>
            </a:extLst>
          </p:cNvPr>
          <p:cNvSpPr txBox="1"/>
          <p:nvPr/>
        </p:nvSpPr>
        <p:spPr>
          <a:xfrm>
            <a:off x="152398" y="3816220"/>
            <a:ext cx="7093899" cy="923330"/>
          </a:xfrm>
          <a:prstGeom prst="rect">
            <a:avLst/>
          </a:prstGeom>
          <a:noFill/>
        </p:spPr>
        <p:txBody>
          <a:bodyPr wrap="square" rtlCol="0">
            <a:spAutoFit/>
          </a:bodyPr>
          <a:lstStyle/>
          <a:p>
            <a:pPr algn="just"/>
            <a:r>
              <a:rPr lang="en-US" dirty="0"/>
              <a:t>When you execute above statement you will get </a:t>
            </a:r>
            <a:r>
              <a:rPr lang="en-US" dirty="0" err="1"/>
              <a:t>CstID</a:t>
            </a:r>
            <a:r>
              <a:rPr lang="en-US" dirty="0"/>
              <a:t> 105 Record in which Name is NULL, If you don’t specify any value it will take NULL as default supplied value.</a:t>
            </a:r>
            <a:endParaRPr lang="en-GB" dirty="0"/>
          </a:p>
        </p:txBody>
      </p:sp>
      <p:sp>
        <p:nvSpPr>
          <p:cNvPr id="22" name="TextBox 21">
            <a:extLst>
              <a:ext uri="{FF2B5EF4-FFF2-40B4-BE49-F238E27FC236}">
                <a16:creationId xmlns:a16="http://schemas.microsoft.com/office/drawing/2014/main" id="{AA9D8139-E15C-C548-DEC3-D0BA78DF706E}"/>
              </a:ext>
            </a:extLst>
          </p:cNvPr>
          <p:cNvSpPr txBox="1"/>
          <p:nvPr/>
        </p:nvSpPr>
        <p:spPr>
          <a:xfrm>
            <a:off x="152397" y="5783510"/>
            <a:ext cx="7093899" cy="646331"/>
          </a:xfrm>
          <a:prstGeom prst="rect">
            <a:avLst/>
          </a:prstGeom>
          <a:noFill/>
        </p:spPr>
        <p:txBody>
          <a:bodyPr wrap="square" rtlCol="0">
            <a:spAutoFit/>
          </a:bodyPr>
          <a:lstStyle/>
          <a:p>
            <a:pPr algn="just"/>
            <a:r>
              <a:rPr lang="en-US" dirty="0"/>
              <a:t>When you execute above statement you will get records in which name column consist ‘Ajay’ as value.</a:t>
            </a:r>
            <a:endParaRPr lang="en-GB" dirty="0"/>
          </a:p>
        </p:txBody>
      </p:sp>
    </p:spTree>
    <p:extLst>
      <p:ext uri="{BB962C8B-B14F-4D97-AF65-F5344CB8AC3E}">
        <p14:creationId xmlns:p14="http://schemas.microsoft.com/office/powerpoint/2010/main" val="4119505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5">
                                            <p:bg/>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9">
                                            <p:bg/>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nimBg="1"/>
      <p:bldP spid="8" grpId="0" animBg="1"/>
      <p:bldP spid="10" grpId="0" animBg="1"/>
      <p:bldP spid="15" grpId="0" uiExpand="1" build="p" animBg="1"/>
      <p:bldP spid="16" grpId="0" animBg="1"/>
      <p:bldP spid="17" grpId="0" animBg="1"/>
      <p:bldP spid="19" grpId="0" uiExpand="1" build="p" animBg="1"/>
      <p:bldP spid="20" grpId="0" animBg="1"/>
      <p:bldP spid="21" grpId="0" animBg="1"/>
      <p:bldP spid="3" grpId="0"/>
      <p:bldP spid="22"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92E8-8838-4744-A7DD-92B0ED18307B}"/>
              </a:ext>
            </a:extLst>
          </p:cNvPr>
          <p:cNvSpPr>
            <a:spLocks noGrp="1"/>
          </p:cNvSpPr>
          <p:nvPr>
            <p:ph type="title"/>
          </p:nvPr>
        </p:nvSpPr>
        <p:spPr/>
        <p:txBody>
          <a:bodyPr/>
          <a:lstStyle/>
          <a:p>
            <a:r>
              <a:rPr lang="en-US" dirty="0">
                <a:gradFill flip="none" rotWithShape="1">
                  <a:gsLst>
                    <a:gs pos="10000">
                      <a:schemeClr val="accent6">
                        <a:lumMod val="50000"/>
                      </a:schemeClr>
                    </a:gs>
                    <a:gs pos="100000">
                      <a:schemeClr val="accent6"/>
                    </a:gs>
                  </a:gsLst>
                  <a:lin ang="0" scaled="1"/>
                  <a:tileRect/>
                </a:gradFill>
              </a:rPr>
              <a:t>Parameters in Stored Procedures</a:t>
            </a:r>
          </a:p>
        </p:txBody>
      </p:sp>
      <p:sp>
        <p:nvSpPr>
          <p:cNvPr id="3" name="Text Placeholder 2">
            <a:extLst>
              <a:ext uri="{FF2B5EF4-FFF2-40B4-BE49-F238E27FC236}">
                <a16:creationId xmlns:a16="http://schemas.microsoft.com/office/drawing/2014/main" id="{6C915463-E8EE-4502-8261-E337007EFAAF}"/>
              </a:ext>
            </a:extLst>
          </p:cNvPr>
          <p:cNvSpPr>
            <a:spLocks noGrp="1"/>
          </p:cNvSpPr>
          <p:nvPr>
            <p:ph type="body" idx="1"/>
          </p:nvPr>
        </p:nvSpPr>
        <p:spPr/>
        <p:txBody>
          <a:bodyPr/>
          <a:lstStyle/>
          <a:p>
            <a:r>
              <a:rPr lang="en-US" dirty="0"/>
              <a:t>Section - 8</a:t>
            </a:r>
          </a:p>
        </p:txBody>
      </p:sp>
    </p:spTree>
    <p:extLst>
      <p:ext uri="{BB962C8B-B14F-4D97-AF65-F5344CB8AC3E}">
        <p14:creationId xmlns:p14="http://schemas.microsoft.com/office/powerpoint/2010/main" val="95824015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D5F8-87CB-4B5B-8EC7-5F4CE6485746}"/>
              </a:ext>
            </a:extLst>
          </p:cNvPr>
          <p:cNvSpPr>
            <a:spLocks noGrp="1"/>
          </p:cNvSpPr>
          <p:nvPr>
            <p:ph type="title"/>
          </p:nvPr>
        </p:nvSpPr>
        <p:spPr/>
        <p:txBody>
          <a:bodyPr/>
          <a:lstStyle/>
          <a:p>
            <a:r>
              <a:rPr lang="en-US" dirty="0"/>
              <a:t>Stored Procedure </a:t>
            </a:r>
            <a:r>
              <a:rPr lang="en-US" dirty="0">
                <a:solidFill>
                  <a:schemeClr val="tx2"/>
                </a:solidFill>
              </a:rPr>
              <a:t>OUT</a:t>
            </a:r>
            <a:r>
              <a:rPr lang="en-US" dirty="0"/>
              <a:t>/</a:t>
            </a:r>
            <a:r>
              <a:rPr lang="en-US" dirty="0">
                <a:solidFill>
                  <a:schemeClr val="tx2"/>
                </a:solidFill>
              </a:rPr>
              <a:t>OUTPUT</a:t>
            </a:r>
            <a:r>
              <a:rPr lang="en-US" dirty="0"/>
              <a:t> Parameter</a:t>
            </a:r>
          </a:p>
        </p:txBody>
      </p:sp>
      <p:sp>
        <p:nvSpPr>
          <p:cNvPr id="3" name="Content Placeholder 2">
            <a:extLst>
              <a:ext uri="{FF2B5EF4-FFF2-40B4-BE49-F238E27FC236}">
                <a16:creationId xmlns:a16="http://schemas.microsoft.com/office/drawing/2014/main" id="{139A428D-8F15-4206-B337-FA27C005FA71}"/>
              </a:ext>
            </a:extLst>
          </p:cNvPr>
          <p:cNvSpPr>
            <a:spLocks noGrp="1"/>
          </p:cNvSpPr>
          <p:nvPr>
            <p:ph idx="1"/>
          </p:nvPr>
        </p:nvSpPr>
        <p:spPr/>
        <p:txBody>
          <a:bodyPr/>
          <a:lstStyle/>
          <a:p>
            <a:r>
              <a:rPr lang="en-US" dirty="0"/>
              <a:t>To set output parameters for a stored procedure is basically the same as setting up input parameters, the only difference is that you use the </a:t>
            </a:r>
            <a:r>
              <a:rPr lang="en-US" b="1" dirty="0"/>
              <a:t>OUTPUT</a:t>
            </a:r>
            <a:r>
              <a:rPr lang="en-US" dirty="0"/>
              <a:t> clause </a:t>
            </a:r>
            <a:r>
              <a:rPr lang="en-US" b="1" dirty="0"/>
              <a:t>after the parameter name </a:t>
            </a:r>
            <a:r>
              <a:rPr lang="en-US" dirty="0"/>
              <a:t>to </a:t>
            </a:r>
            <a:r>
              <a:rPr lang="en-US" b="1" dirty="0"/>
              <a:t>specify that it should return a value</a:t>
            </a:r>
            <a:r>
              <a:rPr lang="en-US" dirty="0"/>
              <a:t>.  </a:t>
            </a:r>
          </a:p>
          <a:p>
            <a:r>
              <a:rPr lang="en-US" dirty="0"/>
              <a:t>The output clause can be specified by either using the keyword "OUTPUT" or just "OUT". </a:t>
            </a:r>
          </a:p>
        </p:txBody>
      </p:sp>
      <p:sp>
        <p:nvSpPr>
          <p:cNvPr id="4" name="Rectangle 3">
            <a:extLst>
              <a:ext uri="{FF2B5EF4-FFF2-40B4-BE49-F238E27FC236}">
                <a16:creationId xmlns:a16="http://schemas.microsoft.com/office/drawing/2014/main" id="{CCC04B9A-372A-EC90-3C6F-D0D5053FC9E8}"/>
              </a:ext>
            </a:extLst>
          </p:cNvPr>
          <p:cNvSpPr/>
          <p:nvPr/>
        </p:nvSpPr>
        <p:spPr>
          <a:xfrm>
            <a:off x="1014725" y="2765826"/>
            <a:ext cx="6004415" cy="2862322"/>
          </a:xfrm>
          <a:prstGeom prst="rect">
            <a:avLst/>
          </a:prstGeom>
          <a:solidFill>
            <a:schemeClr val="bg1">
              <a:lumMod val="95000"/>
            </a:schemeClr>
          </a:solidFill>
          <a:ln>
            <a:noFill/>
          </a:ln>
        </p:spPr>
        <p:txBody>
          <a:bodyPr wrap="square">
            <a:spAutoFit/>
          </a:bodyPr>
          <a:lstStyle/>
          <a:p>
            <a:r>
              <a:rPr lang="en-US" sz="2000" dirty="0">
                <a:solidFill>
                  <a:srgbClr val="0000FF"/>
                </a:solidFill>
                <a:latin typeface="Consolas" panose="020B0609020204030204" pitchFamily="49" charset="0"/>
              </a:rPr>
              <a:t>CREATE</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PROCEDURE</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PR_Customer_GetCityCount</a:t>
            </a:r>
            <a:endParaRPr lang="en-US" sz="2000" dirty="0">
              <a:solidFill>
                <a:srgbClr val="000000"/>
              </a:solidFill>
              <a:latin typeface="Consolas" panose="020B0609020204030204" pitchFamily="49" charset="0"/>
            </a:endParaRPr>
          </a:p>
          <a:p>
            <a:r>
              <a:rPr lang="en-GB" sz="2000" dirty="0">
                <a:solidFill>
                  <a:srgbClr val="000000"/>
                </a:solidFill>
                <a:latin typeface="Consolas" panose="020B0609020204030204" pitchFamily="49" charset="0"/>
              </a:rPr>
              <a:t>	@City		</a:t>
            </a:r>
            <a:r>
              <a:rPr lang="en-GB" sz="2000" dirty="0" err="1">
                <a:solidFill>
                  <a:srgbClr val="0000FF"/>
                </a:solidFill>
                <a:latin typeface="Consolas" panose="020B0609020204030204" pitchFamily="49" charset="0"/>
              </a:rPr>
              <a:t>nvarchar</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30</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00"/>
                </a:solidFill>
                <a:latin typeface="Consolas" panose="020B0609020204030204" pitchFamily="49" charset="0"/>
              </a:rPr>
              <a:t>	@Count		</a:t>
            </a:r>
            <a:r>
              <a:rPr lang="en-GB" sz="2000" dirty="0">
                <a:solidFill>
                  <a:srgbClr val="0000FF"/>
                </a:solidFill>
                <a:latin typeface="Consolas" panose="020B0609020204030204" pitchFamily="49" charset="0"/>
              </a:rPr>
              <a:t>int</a:t>
            </a:r>
            <a:r>
              <a:rPr lang="en-GB" sz="2000" dirty="0">
                <a:solidFill>
                  <a:srgbClr val="000000"/>
                </a:solidFill>
                <a:latin typeface="Consolas" panose="020B0609020204030204" pitchFamily="49" charset="0"/>
              </a:rPr>
              <a:t> </a:t>
            </a:r>
            <a:r>
              <a:rPr lang="en-GB" sz="2000" dirty="0">
                <a:solidFill>
                  <a:srgbClr val="0000FF"/>
                </a:solidFill>
                <a:latin typeface="Consolas" panose="020B0609020204030204" pitchFamily="49" charset="0"/>
              </a:rPr>
              <a:t>OUTPUT</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AS</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BEGIN</a:t>
            </a:r>
            <a:endParaRPr lang="en-GB" sz="2000" dirty="0">
              <a:solidFill>
                <a:srgbClr val="000000"/>
              </a:solidFill>
              <a:latin typeface="Consolas" panose="020B0609020204030204" pitchFamily="49" charset="0"/>
            </a:endParaRPr>
          </a:p>
          <a:p>
            <a:r>
              <a:rPr lang="en-GB" sz="2000" dirty="0">
                <a:solidFill>
                  <a:srgbClr val="0000FF"/>
                </a:solidFill>
                <a:latin typeface="Consolas" panose="020B0609020204030204" pitchFamily="49" charset="0"/>
              </a:rPr>
              <a:t>	SELECT</a:t>
            </a:r>
            <a:r>
              <a:rPr lang="en-GB" sz="2000" dirty="0">
                <a:solidFill>
                  <a:srgbClr val="000000"/>
                </a:solidFill>
                <a:latin typeface="Consolas" panose="020B0609020204030204" pitchFamily="49" charset="0"/>
              </a:rPr>
              <a:t> @Count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r>
              <a:rPr lang="en-GB" sz="2000" dirty="0">
                <a:solidFill>
                  <a:srgbClr val="FF00FF"/>
                </a:solidFill>
                <a:latin typeface="Consolas" panose="020B0609020204030204" pitchFamily="49" charset="0"/>
              </a:rPr>
              <a:t>Count</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a:t>
            </a:r>
          </a:p>
          <a:p>
            <a:r>
              <a:rPr lang="en-GB" sz="2000" dirty="0">
                <a:solidFill>
                  <a:srgbClr val="0000FF"/>
                </a:solidFill>
                <a:latin typeface="Consolas" panose="020B0609020204030204" pitchFamily="49" charset="0"/>
              </a:rPr>
              <a:t>	FROM</a:t>
            </a:r>
            <a:r>
              <a:rPr lang="en-GB" sz="2000" dirty="0">
                <a:solidFill>
                  <a:srgbClr val="000000"/>
                </a:solidFill>
                <a:latin typeface="Consolas" panose="020B0609020204030204" pitchFamily="49" charset="0"/>
              </a:rPr>
              <a:t> Customer </a:t>
            </a:r>
          </a:p>
          <a:p>
            <a:r>
              <a:rPr lang="en-GB" sz="2000" dirty="0">
                <a:solidFill>
                  <a:srgbClr val="0000FF"/>
                </a:solidFill>
                <a:latin typeface="Consolas" panose="020B0609020204030204" pitchFamily="49" charset="0"/>
              </a:rPr>
              <a:t>	WHERE</a:t>
            </a:r>
            <a:r>
              <a:rPr lang="en-GB" sz="2000" dirty="0">
                <a:solidFill>
                  <a:srgbClr val="000000"/>
                </a:solidFill>
                <a:latin typeface="Consolas" panose="020B0609020204030204" pitchFamily="49" charset="0"/>
              </a:rPr>
              <a:t> City </a:t>
            </a:r>
            <a:r>
              <a:rPr lang="en-GB" sz="2000" dirty="0">
                <a:solidFill>
                  <a:srgbClr val="808080"/>
                </a:solidFill>
                <a:latin typeface="Consolas" panose="020B0609020204030204" pitchFamily="49" charset="0"/>
              </a:rPr>
              <a:t>=</a:t>
            </a:r>
            <a:r>
              <a:rPr lang="en-GB" sz="2000" dirty="0">
                <a:solidFill>
                  <a:srgbClr val="000000"/>
                </a:solidFill>
                <a:latin typeface="Consolas" panose="020B0609020204030204" pitchFamily="49" charset="0"/>
              </a:rPr>
              <a:t> @City</a:t>
            </a:r>
          </a:p>
          <a:p>
            <a:r>
              <a:rPr lang="en-GB" sz="2000" dirty="0">
                <a:solidFill>
                  <a:srgbClr val="0000FF"/>
                </a:solidFill>
                <a:latin typeface="Consolas" panose="020B0609020204030204" pitchFamily="49" charset="0"/>
              </a:rPr>
              <a:t>END</a:t>
            </a:r>
            <a:endParaRPr lang="en-GB" sz="20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id="{CE0FA9D8-CF4E-09C5-DF26-91A1787E70BF}"/>
              </a:ext>
            </a:extLst>
          </p:cNvPr>
          <p:cNvSpPr/>
          <p:nvPr/>
        </p:nvSpPr>
        <p:spPr>
          <a:xfrm>
            <a:off x="435207" y="2788560"/>
            <a:ext cx="579518" cy="2862322"/>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a:solidFill>
                  <a:schemeClr val="tx1">
                    <a:lumMod val="75000"/>
                    <a:lumOff val="25000"/>
                  </a:schemeClr>
                </a:solidFill>
                <a:latin typeface="Consolas" panose="020B0609020204030204" pitchFamily="49" charset="0"/>
              </a:rPr>
              <a:t>7</a:t>
            </a:r>
          </a:p>
          <a:p>
            <a:pPr algn="r"/>
            <a:r>
              <a:rPr lang="en-IN" sz="2000" b="1" dirty="0">
                <a:solidFill>
                  <a:schemeClr val="tx1">
                    <a:lumMod val="75000"/>
                    <a:lumOff val="25000"/>
                  </a:schemeClr>
                </a:solidFill>
                <a:latin typeface="Consolas" panose="020B0609020204030204" pitchFamily="49" charset="0"/>
              </a:rPr>
              <a:t>8</a:t>
            </a:r>
          </a:p>
          <a:p>
            <a:pPr algn="r"/>
            <a:r>
              <a:rPr lang="en-IN" sz="2000" b="1" dirty="0">
                <a:solidFill>
                  <a:schemeClr val="tx1">
                    <a:lumMod val="75000"/>
                    <a:lumOff val="25000"/>
                  </a:schemeClr>
                </a:solidFill>
                <a:latin typeface="Consolas" panose="020B0609020204030204" pitchFamily="49" charset="0"/>
              </a:rPr>
              <a:t>9</a:t>
            </a:r>
          </a:p>
        </p:txBody>
      </p:sp>
      <p:sp>
        <p:nvSpPr>
          <p:cNvPr id="6" name="Rectangle: Top Corners Rounded 5">
            <a:extLst>
              <a:ext uri="{FF2B5EF4-FFF2-40B4-BE49-F238E27FC236}">
                <a16:creationId xmlns:a16="http://schemas.microsoft.com/office/drawing/2014/main" id="{353A77F3-764F-7414-ADFD-5B1C93E8B16C}"/>
              </a:ext>
            </a:extLst>
          </p:cNvPr>
          <p:cNvSpPr/>
          <p:nvPr/>
        </p:nvSpPr>
        <p:spPr>
          <a:xfrm>
            <a:off x="429758" y="2459376"/>
            <a:ext cx="414224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Creating a Stored Procedure with OUT Parameter </a:t>
            </a:r>
          </a:p>
        </p:txBody>
      </p:sp>
      <p:graphicFrame>
        <p:nvGraphicFramePr>
          <p:cNvPr id="10" name="Content Placeholder 4">
            <a:extLst>
              <a:ext uri="{FF2B5EF4-FFF2-40B4-BE49-F238E27FC236}">
                <a16:creationId xmlns:a16="http://schemas.microsoft.com/office/drawing/2014/main" id="{D0EAD167-1369-D27E-B305-A431475AF504}"/>
              </a:ext>
            </a:extLst>
          </p:cNvPr>
          <p:cNvGraphicFramePr>
            <a:graphicFrameLocks/>
          </p:cNvGraphicFramePr>
          <p:nvPr/>
        </p:nvGraphicFramePr>
        <p:xfrm>
          <a:off x="7598658" y="2786413"/>
          <a:ext cx="4484523" cy="2880360"/>
        </p:xfrm>
        <a:graphic>
          <a:graphicData uri="http://schemas.openxmlformats.org/drawingml/2006/table">
            <a:tbl>
              <a:tblPr firstRow="1" bandRow="1">
                <a:tableStyleId>{8EC20E35-A176-4012-BC5E-935CFFF8708E}</a:tableStyleId>
              </a:tblPr>
              <a:tblGrid>
                <a:gridCol w="728980">
                  <a:extLst>
                    <a:ext uri="{9D8B030D-6E8A-4147-A177-3AD203B41FA5}">
                      <a16:colId xmlns:a16="http://schemas.microsoft.com/office/drawing/2014/main" val="20000"/>
                    </a:ext>
                  </a:extLst>
                </a:gridCol>
                <a:gridCol w="824230">
                  <a:extLst>
                    <a:ext uri="{9D8B030D-6E8A-4147-A177-3AD203B41FA5}">
                      <a16:colId xmlns:a16="http://schemas.microsoft.com/office/drawing/2014/main" val="20001"/>
                    </a:ext>
                  </a:extLst>
                </a:gridCol>
                <a:gridCol w="654203">
                  <a:extLst>
                    <a:ext uri="{9D8B030D-6E8A-4147-A177-3AD203B41FA5}">
                      <a16:colId xmlns:a16="http://schemas.microsoft.com/office/drawing/2014/main" val="20003"/>
                    </a:ext>
                  </a:extLst>
                </a:gridCol>
                <a:gridCol w="1313180">
                  <a:extLst>
                    <a:ext uri="{9D8B030D-6E8A-4147-A177-3AD203B41FA5}">
                      <a16:colId xmlns:a16="http://schemas.microsoft.com/office/drawing/2014/main" val="20002"/>
                    </a:ext>
                  </a:extLst>
                </a:gridCol>
                <a:gridCol w="963930">
                  <a:extLst>
                    <a:ext uri="{9D8B030D-6E8A-4147-A177-3AD203B41FA5}">
                      <a16:colId xmlns:a16="http://schemas.microsoft.com/office/drawing/2014/main" val="20004"/>
                    </a:ext>
                  </a:extLst>
                </a:gridCol>
              </a:tblGrid>
              <a:tr h="411480">
                <a:tc>
                  <a:txBody>
                    <a:bodyPr/>
                    <a:lstStyle/>
                    <a:p>
                      <a:pPr algn="l"/>
                      <a:r>
                        <a:rPr lang="en-US" b="1" u="none" dirty="0" err="1">
                          <a:solidFill>
                            <a:schemeClr val="tx1"/>
                          </a:solidFill>
                        </a:rPr>
                        <a:t>CstID</a:t>
                      </a:r>
                      <a:endParaRPr lang="en-US" b="1" u="none"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Name</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Age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kern="1200" dirty="0">
                          <a:solidFill>
                            <a:schemeClr val="tx1"/>
                          </a:solidFill>
                        </a:rPr>
                        <a:t>City</a:t>
                      </a:r>
                      <a:endParaRPr lang="en-US" sz="1800" b="1" kern="1200" dirty="0">
                        <a:solidFill>
                          <a:schemeClr val="tx1"/>
                        </a:solidFill>
                        <a:latin typeface="+mn-lt"/>
                        <a:ea typeface="+mn-ea"/>
                        <a:cs typeface="+mn-cs"/>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sz="1800" b="1" kern="1200" dirty="0">
                          <a:solidFill>
                            <a:schemeClr val="tx1"/>
                          </a:solidFill>
                          <a:latin typeface="+mn-lt"/>
                          <a:ea typeface="+mn-ea"/>
                          <a:cs typeface="+mn-cs"/>
                        </a:rPr>
                        <a:t>Balance</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a16="http://schemas.microsoft.com/office/drawing/2014/main" val="10001"/>
                  </a:ext>
                </a:extLst>
              </a:tr>
              <a:tr h="411480">
                <a:tc>
                  <a:txBody>
                    <a:bodyPr/>
                    <a:lstStyle/>
                    <a:p>
                      <a:r>
                        <a:rPr lang="en-IN" dirty="0"/>
                        <a:t>101</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Nilesh</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Rajkot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10000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Mayur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Jamnagar</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25000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103</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err="1"/>
                        <a:t>Hardik</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38</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Ahmedabad</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dirty="0"/>
                        <a:t>15000</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104</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Ajay</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42</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Surat</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105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t>Nayan</a:t>
                      </a:r>
                      <a:endParaRPr lang="en-IN"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45</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Rajkot</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t>25000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41148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solidFill>
                            <a:schemeClr val="tx1"/>
                          </a:solidFill>
                        </a:rPr>
                        <a:t>106</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Umesh</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30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err="1">
                          <a:solidFill>
                            <a:schemeClr val="tx1"/>
                          </a:solidFill>
                        </a:rPr>
                        <a:t>Morbi</a:t>
                      </a:r>
                      <a:endParaRPr lang="en-IN"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IN" dirty="0">
                          <a:solidFill>
                            <a:schemeClr val="tx1"/>
                          </a:solidFill>
                        </a:rPr>
                        <a:t>20000</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bl>
          </a:graphicData>
        </a:graphic>
      </p:graphicFrame>
      <p:graphicFrame>
        <p:nvGraphicFramePr>
          <p:cNvPr id="11" name="Content Placeholder 4">
            <a:extLst>
              <a:ext uri="{FF2B5EF4-FFF2-40B4-BE49-F238E27FC236}">
                <a16:creationId xmlns:a16="http://schemas.microsoft.com/office/drawing/2014/main" id="{D62668B2-FB14-89BE-7F56-3D6477713325}"/>
              </a:ext>
            </a:extLst>
          </p:cNvPr>
          <p:cNvGraphicFramePr>
            <a:graphicFrameLocks/>
          </p:cNvGraphicFramePr>
          <p:nvPr/>
        </p:nvGraphicFramePr>
        <p:xfrm>
          <a:off x="7598658" y="2422800"/>
          <a:ext cx="1122680" cy="365760"/>
        </p:xfrm>
        <a:graphic>
          <a:graphicData uri="http://schemas.openxmlformats.org/drawingml/2006/table">
            <a:tbl>
              <a:tblPr firstRow="1" bandRow="1">
                <a:tableStyleId>{8EC20E35-A176-4012-BC5E-935CFFF8708E}</a:tableStyleId>
              </a:tblPr>
              <a:tblGrid>
                <a:gridCol w="1122680">
                  <a:extLst>
                    <a:ext uri="{9D8B030D-6E8A-4147-A177-3AD203B41FA5}">
                      <a16:colId xmlns:a16="http://schemas.microsoft.com/office/drawing/2014/main" val="20000"/>
                    </a:ext>
                  </a:extLst>
                </a:gridCol>
              </a:tblGrid>
              <a:tr h="285488">
                <a:tc>
                  <a:txBody>
                    <a:bodyPr/>
                    <a:lstStyle/>
                    <a:p>
                      <a:pPr algn="l"/>
                      <a:r>
                        <a:rPr lang="en-US" b="1" dirty="0">
                          <a:solidFill>
                            <a:schemeClr val="tx1"/>
                          </a:solidFill>
                        </a:rPr>
                        <a:t>Customer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25000"/>
                        <a:lumOff val="75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1184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bg/>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6" end="6"/>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9|8|25.2|5.6|15.4|40.1|12.5|23.1"/>
</p:tagLst>
</file>

<file path=ppt/tags/tag2.xml><?xml version="1.0" encoding="utf-8"?>
<p:tagLst xmlns:a="http://schemas.openxmlformats.org/drawingml/2006/main" xmlns:r="http://schemas.openxmlformats.org/officeDocument/2006/relationships" xmlns:p="http://schemas.openxmlformats.org/presentationml/2006/main">
  <p:tag name="TIMING" val="|9|8|25.2|5.6|15.4|40.1|12.5|23.1"/>
</p:tagLst>
</file>

<file path=ppt/tags/tag3.xml><?xml version="1.0" encoding="utf-8"?>
<p:tagLst xmlns:a="http://schemas.openxmlformats.org/drawingml/2006/main" xmlns:r="http://schemas.openxmlformats.org/officeDocument/2006/relationships" xmlns:p="http://schemas.openxmlformats.org/presentationml/2006/main">
  <p:tag name="TIMING" val="|9|8|25.2|5.6|15.4|40.1|12.5|23.1"/>
</p:tagLst>
</file>

<file path=ppt/tags/tag4.xml><?xml version="1.0" encoding="utf-8"?>
<p:tagLst xmlns:a="http://schemas.openxmlformats.org/drawingml/2006/main" xmlns:r="http://schemas.openxmlformats.org/officeDocument/2006/relationships" xmlns:p="http://schemas.openxmlformats.org/presentationml/2006/main">
  <p:tag name="TIMING" val="|9|8|25.2|5.6|15.4|40.1|12.5|23.1"/>
</p:tagLst>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3978</TotalTime>
  <Words>18314</Words>
  <Application>Microsoft Office PowerPoint</Application>
  <PresentationFormat>Widescreen</PresentationFormat>
  <Paragraphs>4755</Paragraphs>
  <Slides>180</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180</vt:i4>
      </vt:variant>
    </vt:vector>
  </HeadingPairs>
  <TitlesOfParts>
    <vt:vector size="194" baseType="lpstr">
      <vt:lpstr>Wingdings 3</vt:lpstr>
      <vt:lpstr>Wingdings 2</vt:lpstr>
      <vt:lpstr>Arial</vt:lpstr>
      <vt:lpstr>Shruti</vt:lpstr>
      <vt:lpstr>open sans</vt:lpstr>
      <vt:lpstr>Lohit Gujarati</vt:lpstr>
      <vt:lpstr>Consolas</vt:lpstr>
      <vt:lpstr>open sans</vt:lpstr>
      <vt:lpstr>Times New Roman</vt:lpstr>
      <vt:lpstr>Wingdings</vt:lpstr>
      <vt:lpstr>Roboto Condensed</vt:lpstr>
      <vt:lpstr>Roboto Condensed Light</vt:lpstr>
      <vt:lpstr>Calibri</vt:lpstr>
      <vt:lpstr>Office Theme</vt:lpstr>
      <vt:lpstr>Unit-1  Advanced SQL Concepts</vt:lpstr>
      <vt:lpstr>PowerPoint Presentation</vt:lpstr>
      <vt:lpstr>Group by </vt:lpstr>
      <vt:lpstr>Aggregate Functions</vt:lpstr>
      <vt:lpstr>Aggregate Functions (Cont..)</vt:lpstr>
      <vt:lpstr>Aggregate Functions Example</vt:lpstr>
      <vt:lpstr>Exercise – Aggregate functions</vt:lpstr>
      <vt:lpstr>Group by</vt:lpstr>
      <vt:lpstr>What is Group by?</vt:lpstr>
      <vt:lpstr>Aggregate Functions with Group By Example</vt:lpstr>
      <vt:lpstr>Aggregate Functions Group By with Filter Example (Cont..)</vt:lpstr>
      <vt:lpstr>Aggregate Functions Group By with Filter Example (Cont..)</vt:lpstr>
      <vt:lpstr>Exercise – Group by</vt:lpstr>
      <vt:lpstr>Join </vt:lpstr>
      <vt:lpstr>Joins</vt:lpstr>
      <vt:lpstr>Inner Join</vt:lpstr>
      <vt:lpstr>Inner Join(Cont..)</vt:lpstr>
      <vt:lpstr>Inner Join(Cont..)</vt:lpstr>
      <vt:lpstr>Left outer Join</vt:lpstr>
      <vt:lpstr>Left outer Join(Cont..)</vt:lpstr>
      <vt:lpstr>Right outer Join</vt:lpstr>
      <vt:lpstr>Right outer Join(Cont..)</vt:lpstr>
      <vt:lpstr>Full outer Join</vt:lpstr>
      <vt:lpstr>Full outer Join(Cont..)</vt:lpstr>
      <vt:lpstr>Cross Join</vt:lpstr>
      <vt:lpstr>Cross Join(Cont..)</vt:lpstr>
      <vt:lpstr>Self Join</vt:lpstr>
      <vt:lpstr>Self Join(Cont..)</vt:lpstr>
      <vt:lpstr>Join Examples</vt:lpstr>
      <vt:lpstr>Join Examples(Cont..)</vt:lpstr>
      <vt:lpstr>Join Examples(Cont..)</vt:lpstr>
      <vt:lpstr>Join Examples(Cont..)</vt:lpstr>
      <vt:lpstr>Join Examples(Cont..)</vt:lpstr>
      <vt:lpstr>Subquery</vt:lpstr>
      <vt:lpstr>Sub Query</vt:lpstr>
      <vt:lpstr>Types of Sub Query</vt:lpstr>
      <vt:lpstr>1. Single Row Sub Query</vt:lpstr>
      <vt:lpstr>2. Multiple Row Sub Query </vt:lpstr>
      <vt:lpstr>3. Correlated Sub Query </vt:lpstr>
      <vt:lpstr>3. Correlated Sub Query (Conti..)</vt:lpstr>
      <vt:lpstr>Keys</vt:lpstr>
      <vt:lpstr>What is Constraints?</vt:lpstr>
      <vt:lpstr>Constraints used in SQL</vt:lpstr>
      <vt:lpstr>NOT NULL Constraint</vt:lpstr>
      <vt:lpstr>CHECK Constraint</vt:lpstr>
      <vt:lpstr>DEFAULT Constraint</vt:lpstr>
      <vt:lpstr>What is Key?</vt:lpstr>
      <vt:lpstr>UNIQUE KEY</vt:lpstr>
      <vt:lpstr>PRIMARY KEY</vt:lpstr>
      <vt:lpstr>FOREIGN KEY</vt:lpstr>
      <vt:lpstr>System Functions</vt:lpstr>
      <vt:lpstr>Introduction : Function</vt:lpstr>
      <vt:lpstr>Introduction : Function</vt:lpstr>
      <vt:lpstr>Types of Functions</vt:lpstr>
      <vt:lpstr>1. System Functions</vt:lpstr>
      <vt:lpstr>1. Aggregate Functions</vt:lpstr>
      <vt:lpstr>1. Aggregate Functions (Cont..)</vt:lpstr>
      <vt:lpstr>1. Aggregate Functions Example</vt:lpstr>
      <vt:lpstr>1. Aggregate Functions with Group By Example</vt:lpstr>
      <vt:lpstr>1. Aggregate Functions Group By with Filter Example (Cont..)</vt:lpstr>
      <vt:lpstr>1. Aggregate Functions Group By with Filter Example (Cont..)</vt:lpstr>
      <vt:lpstr>2. Date &amp; Time Functions</vt:lpstr>
      <vt:lpstr>2. Date &amp; Time Functions (Cont..)</vt:lpstr>
      <vt:lpstr>2. Date &amp; Time Functions | DAY() (Cont..)</vt:lpstr>
      <vt:lpstr>2. Date &amp; Time Functions | MONTH () (Cont..)</vt:lpstr>
      <vt:lpstr>2. Date &amp; Time Functions | YEAR () (Cont..)</vt:lpstr>
      <vt:lpstr>2. Date &amp; Time Functions | DATEPART () (Cont..)</vt:lpstr>
      <vt:lpstr>2. Date &amp; Time Functions | DATENAME () (Cont..)</vt:lpstr>
      <vt:lpstr>2. Date &amp; Time Functions | EOMONTH () (Cont..)</vt:lpstr>
      <vt:lpstr>2. Date &amp; Time Functions | DATEADD () (Cont..)</vt:lpstr>
      <vt:lpstr>2. Date &amp; Time Functions | DATEDIFF () (Cont..)</vt:lpstr>
      <vt:lpstr>2. Date &amp; Time Functions | ISDATE () (Cont..)</vt:lpstr>
      <vt:lpstr>3. Mathematical Functions</vt:lpstr>
      <vt:lpstr>3. Mathematical Functions (Cont..)</vt:lpstr>
      <vt:lpstr>4. String Functions</vt:lpstr>
      <vt:lpstr>4. String Functions (Cont..)</vt:lpstr>
      <vt:lpstr>4. String Functions (Cont..)</vt:lpstr>
      <vt:lpstr>4. String Functions (Cont..)</vt:lpstr>
      <vt:lpstr>4. String Functions (Cont..)</vt:lpstr>
      <vt:lpstr>5. Other Functions</vt:lpstr>
      <vt:lpstr>5. Other Functions</vt:lpstr>
      <vt:lpstr>User Defined Functions (UDF)</vt:lpstr>
      <vt:lpstr>User Defined Functions</vt:lpstr>
      <vt:lpstr>How to create function?</vt:lpstr>
      <vt:lpstr>PowerPoint Presentation</vt:lpstr>
      <vt:lpstr>Example : UDF</vt:lpstr>
      <vt:lpstr>Example : UDF</vt:lpstr>
      <vt:lpstr>Example : UDF</vt:lpstr>
      <vt:lpstr>Stored Procedures (SP)</vt:lpstr>
      <vt:lpstr>What is Stored Procedure?</vt:lpstr>
      <vt:lpstr>What is Stored Procedure? (Cont..)</vt:lpstr>
      <vt:lpstr>Example of Stored Procedure (SP) without parameter [SelectByName]</vt:lpstr>
      <vt:lpstr>Example of Stored Procedure (SP) with one parameter [SelectByPK]</vt:lpstr>
      <vt:lpstr>Example of Stored Procedure (SP) [Insert]</vt:lpstr>
      <vt:lpstr>Example of Stored Procedure (SP) [Update]</vt:lpstr>
      <vt:lpstr>Example of Stored Procedure (SP) [Delete]</vt:lpstr>
      <vt:lpstr>Example of Stored Procedure (SP) [NULL] As Default Parameter</vt:lpstr>
      <vt:lpstr>Parameters in Stored Procedures</vt:lpstr>
      <vt:lpstr>Stored Procedure OUT/OUTPUT Parameter</vt:lpstr>
      <vt:lpstr>Example of Stored Procedure (SP) [OUT] Parameter</vt:lpstr>
      <vt:lpstr>Stored Procedure Important Error Messages [Remember]</vt:lpstr>
      <vt:lpstr>Practice </vt:lpstr>
      <vt:lpstr>Procedures v/s Functions</vt:lpstr>
      <vt:lpstr>Function v/s Procedure</vt:lpstr>
      <vt:lpstr>Function v/s Procedure (Cont..)</vt:lpstr>
      <vt:lpstr>Cursor</vt:lpstr>
      <vt:lpstr>Introduction : Cursor</vt:lpstr>
      <vt:lpstr>Types of Cursor </vt:lpstr>
      <vt:lpstr>SQL Cursor Life Cycle</vt:lpstr>
      <vt:lpstr>SQL Cursor Life Cycle (Cont..)</vt:lpstr>
      <vt:lpstr>SQL Cursor Life Cycle - Steps (Cont..)</vt:lpstr>
      <vt:lpstr>SQL Cursor Life Cycle - Steps (Cont..)</vt:lpstr>
      <vt:lpstr>SQL Cursor Life Cycle - Steps (Summary)</vt:lpstr>
      <vt:lpstr>Example of Cursor</vt:lpstr>
      <vt:lpstr>SQL Cursor Execution</vt:lpstr>
      <vt:lpstr>Example of Cursor</vt:lpstr>
      <vt:lpstr>Trigger</vt:lpstr>
      <vt:lpstr>Introduction : Trigger</vt:lpstr>
      <vt:lpstr>Purpose of Triggers</vt:lpstr>
      <vt:lpstr>Types of Trigger</vt:lpstr>
      <vt:lpstr>DML Triggers [Important]</vt:lpstr>
      <vt:lpstr>Syntax of Trigger</vt:lpstr>
      <vt:lpstr>Example of Trigger</vt:lpstr>
      <vt:lpstr>Example of Trigger [Insert]</vt:lpstr>
      <vt:lpstr>Example of Trigger [Update]</vt:lpstr>
      <vt:lpstr>Example of Trigger [Delete]</vt:lpstr>
      <vt:lpstr>Example of Trigger [Custom] </vt:lpstr>
      <vt:lpstr>Example of Trigger [Custom] </vt:lpstr>
      <vt:lpstr>Trigger [Practice]</vt:lpstr>
      <vt:lpstr>Pros/Advantages of SQL Server Triggers</vt:lpstr>
      <vt:lpstr>Cons/Disadvantages of SQL Server Triggers</vt:lpstr>
      <vt:lpstr>Exception Handling</vt:lpstr>
      <vt:lpstr>Introduction : Error Handling</vt:lpstr>
      <vt:lpstr>Types of SQL Server Exceptions</vt:lpstr>
      <vt:lpstr>System Defined Exception - Example</vt:lpstr>
      <vt:lpstr>User Defined Exception – Example [Odd/Even Number]</vt:lpstr>
      <vt:lpstr>Stored Procedure – Exception Example</vt:lpstr>
      <vt:lpstr>@@ERROR</vt:lpstr>
      <vt:lpstr>ERROR_NUMBER()</vt:lpstr>
      <vt:lpstr>@@ERROR v/s ERROR_NUMBER ()</vt:lpstr>
      <vt:lpstr>Handling Errors using TRY…CATCH</vt:lpstr>
      <vt:lpstr>Nested TRY Block</vt:lpstr>
      <vt:lpstr>Error Functions Example</vt:lpstr>
      <vt:lpstr>Error Functions in SQL</vt:lpstr>
      <vt:lpstr>Procedure with TRY…CATCH Example</vt:lpstr>
      <vt:lpstr>SQL Server RAISERROR</vt:lpstr>
      <vt:lpstr>RAISERROR Example</vt:lpstr>
      <vt:lpstr>RAISERROR Example</vt:lpstr>
      <vt:lpstr>Throw Example</vt:lpstr>
      <vt:lpstr>TCL and DCL Commands</vt:lpstr>
      <vt:lpstr>What is Transaction ??</vt:lpstr>
      <vt:lpstr>Transaction Control Command</vt:lpstr>
      <vt:lpstr>Transaction Control Command (Conti…)</vt:lpstr>
      <vt:lpstr>Transaction Control Command (Conti…)</vt:lpstr>
      <vt:lpstr>Transaction Control Command (Conti…)</vt:lpstr>
      <vt:lpstr>1. Commit </vt:lpstr>
      <vt:lpstr>1. Commit (Conti…)</vt:lpstr>
      <vt:lpstr>2. Savepoint</vt:lpstr>
      <vt:lpstr>3. Rollback</vt:lpstr>
      <vt:lpstr>Example of COMMIT, ROLLBACK and SAVEPOINT</vt:lpstr>
      <vt:lpstr>Example of COMMIT, ROLLBACK and SAVEPOINT (Conti…)</vt:lpstr>
      <vt:lpstr>Example of COMMIT, ROLLBACK and SAVEPOINT (Conti…)</vt:lpstr>
      <vt:lpstr>Example of COMMIT, ROLLBACK and SAVEPOINT (Conti…)</vt:lpstr>
      <vt:lpstr>Example of COMMIT, ROLLBACK and SAVEPOINT (Conti…)</vt:lpstr>
      <vt:lpstr>Example of COMMIT, ROLLBACK and SAVEPOINT (Conti…)</vt:lpstr>
      <vt:lpstr>Data Control Language</vt:lpstr>
      <vt:lpstr>Data Control Language Real Life Example</vt:lpstr>
      <vt:lpstr>GRANT – Grant Privileges </vt:lpstr>
      <vt:lpstr>GRANT – Grant Privileges (Conti…) </vt:lpstr>
      <vt:lpstr>GRANT – Grant Privileges (Conti…) </vt:lpstr>
      <vt:lpstr>GRANT – Grant Privileges (Conti…)</vt:lpstr>
      <vt:lpstr>REVOKE – Revoke Privileges </vt:lpstr>
      <vt:lpstr>REVOKE – Revoke Privileges (Conti…)</vt:lpstr>
      <vt:lpstr>REVOKE – Revoke Privileges (Conti…)</vt:lpstr>
      <vt:lpstr>Example of Grant and Revoke</vt:lpstr>
      <vt:lpstr>Example of Grant and Revoke (Conti…)</vt:lpstr>
      <vt:lpstr>Example of Grant and Revoke (Conti…)</vt:lpstr>
      <vt:lpstr>Example of Grant and Revoke (Conti…)</vt:lpstr>
      <vt:lpstr>Example of Grant and Revoke (Conti…)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firoz sherasiya</cp:lastModifiedBy>
  <cp:revision>501</cp:revision>
  <dcterms:created xsi:type="dcterms:W3CDTF">2020-05-01T05:09:15Z</dcterms:created>
  <dcterms:modified xsi:type="dcterms:W3CDTF">2024-08-12T02:54:27Z</dcterms:modified>
</cp:coreProperties>
</file>