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9" r:id="rId2"/>
    <p:sldId id="292" r:id="rId3"/>
    <p:sldId id="717" r:id="rId4"/>
    <p:sldId id="761" r:id="rId5"/>
    <p:sldId id="762" r:id="rId6"/>
    <p:sldId id="763" r:id="rId7"/>
    <p:sldId id="764" r:id="rId8"/>
    <p:sldId id="765" r:id="rId9"/>
    <p:sldId id="595" r:id="rId10"/>
    <p:sldId id="766" r:id="rId11"/>
    <p:sldId id="767" r:id="rId12"/>
    <p:sldId id="310" r:id="rId13"/>
    <p:sldId id="768" r:id="rId14"/>
    <p:sldId id="769" r:id="rId15"/>
    <p:sldId id="770" r:id="rId16"/>
    <p:sldId id="771" r:id="rId17"/>
    <p:sldId id="772" r:id="rId18"/>
    <p:sldId id="646" r:id="rId19"/>
    <p:sldId id="773" r:id="rId20"/>
    <p:sldId id="774" r:id="rId21"/>
    <p:sldId id="654" r:id="rId22"/>
    <p:sldId id="775" r:id="rId23"/>
    <p:sldId id="776" r:id="rId24"/>
    <p:sldId id="651" r:id="rId25"/>
    <p:sldId id="788" r:id="rId26"/>
    <p:sldId id="789" r:id="rId27"/>
    <p:sldId id="741" r:id="rId28"/>
    <p:sldId id="796" r:id="rId29"/>
    <p:sldId id="797" r:id="rId30"/>
    <p:sldId id="752" r:id="rId31"/>
    <p:sldId id="786" r:id="rId32"/>
    <p:sldId id="787" r:id="rId33"/>
    <p:sldId id="387" r:id="rId34"/>
  </p:sldIdLst>
  <p:sldSz cx="12192000" cy="6858000"/>
  <p:notesSz cx="6858000" cy="9144000"/>
  <p:embeddedFontLs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2" panose="05020102010507070707" pitchFamily="18" charset="2"/>
      <p:regular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B8FEFFE4-5A32-4D5D-8BBB-85E3A21C2667}"/>
    <pc:docChg chg="custSel modSld modMainMaster">
      <pc:chgData name="Naimish Vadodariya" userId="d2e325c0593a319e" providerId="LiveId" clId="{B8FEFFE4-5A32-4D5D-8BBB-85E3A21C2667}" dt="2022-04-25T03:59:30.740" v="242" actId="478"/>
      <pc:docMkLst>
        <pc:docMk/>
      </pc:docMkLst>
      <pc:sldChg chg="modSp mod">
        <pc:chgData name="Naimish Vadodariya" userId="d2e325c0593a319e" providerId="LiveId" clId="{B8FEFFE4-5A32-4D5D-8BBB-85E3A21C2667}" dt="2022-04-25T03:47:19.824" v="72" actId="14826"/>
        <pc:sldMkLst>
          <pc:docMk/>
          <pc:sldMk cId="1600834761" sldId="309"/>
        </pc:sldMkLst>
        <pc:spChg chg="mod">
          <ac:chgData name="Naimish Vadodariya" userId="d2e325c0593a319e" providerId="LiveId" clId="{B8FEFFE4-5A32-4D5D-8BBB-85E3A21C2667}" dt="2022-04-25T03:45:41.260" v="61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B8FEFFE4-5A32-4D5D-8BBB-85E3A21C2667}" dt="2022-04-25T03:45:48.557" v="71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B8FEFFE4-5A32-4D5D-8BBB-85E3A21C2667}" dt="2022-04-25T03:45:12.102" v="24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B8FEFFE4-5A32-4D5D-8BBB-85E3A21C2667}" dt="2022-04-25T03:45:31.613" v="42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B8FEFFE4-5A32-4D5D-8BBB-85E3A21C2667}" dt="2022-04-25T03:47:19.824" v="72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">
        <pc:chgData name="Naimish Vadodariya" userId="d2e325c0593a319e" providerId="LiveId" clId="{B8FEFFE4-5A32-4D5D-8BBB-85E3A21C2667}" dt="2022-04-25T03:58:42.662" v="213" actId="20577"/>
        <pc:sldMkLst>
          <pc:docMk/>
          <pc:sldMk cId="1693413271" sldId="387"/>
        </pc:sldMkLst>
        <pc:spChg chg="mod">
          <ac:chgData name="Naimish Vadodariya" userId="d2e325c0593a319e" providerId="LiveId" clId="{B8FEFFE4-5A32-4D5D-8BBB-85E3A21C2667}" dt="2022-04-25T03:57:29.055" v="148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B8FEFFE4-5A32-4D5D-8BBB-85E3A21C2667}" dt="2022-04-25T03:58:38.850" v="203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B8FEFFE4-5A32-4D5D-8BBB-85E3A21C2667}" dt="2022-04-25T03:58:42.662" v="213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B8FEFFE4-5A32-4D5D-8BBB-85E3A21C2667}" dt="2022-04-25T03:57:58.304" v="183" actId="20577"/>
          <ac:spMkLst>
            <pc:docMk/>
            <pc:sldMk cId="1693413271" sldId="387"/>
            <ac:spMk id="31" creationId="{89F5B5F8-350F-4941-B9DE-36BF8B014803}"/>
          </ac:spMkLst>
        </pc:spChg>
        <pc:picChg chg="mod">
          <ac:chgData name="Naimish Vadodariya" userId="d2e325c0593a319e" providerId="LiveId" clId="{B8FEFFE4-5A32-4D5D-8BBB-85E3A21C2667}" dt="2022-04-25T03:58:32.029" v="184" actId="14826"/>
          <ac:picMkLst>
            <pc:docMk/>
            <pc:sldMk cId="1693413271" sldId="387"/>
            <ac:picMk id="32" creationId="{00000000-0000-0000-0000-000000000000}"/>
          </ac:picMkLst>
        </pc:picChg>
      </pc:sldChg>
      <pc:sldMasterChg chg="modSldLayout">
        <pc:chgData name="Naimish Vadodariya" userId="d2e325c0593a319e" providerId="LiveId" clId="{B8FEFFE4-5A32-4D5D-8BBB-85E3A21C2667}" dt="2022-04-25T03:59:30.740" v="242" actId="478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B8FEFFE4-5A32-4D5D-8BBB-85E3A21C2667}" dt="2022-04-25T03:48:34.302" v="132" actId="20577"/>
          <pc:sldLayoutMkLst>
            <pc:docMk/>
            <pc:sldMasterMk cId="791954662" sldId="2147483648"/>
            <pc:sldLayoutMk cId="3466633316" sldId="2147483670"/>
          </pc:sldLayoutMkLst>
          <pc:spChg chg="mod">
            <ac:chgData name="Naimish Vadodariya" userId="d2e325c0593a319e" providerId="LiveId" clId="{B8FEFFE4-5A32-4D5D-8BBB-85E3A21C2667}" dt="2022-04-25T03:48:22.631" v="122" actId="20577"/>
            <ac:spMkLst>
              <pc:docMk/>
              <pc:sldMasterMk cId="791954662" sldId="2147483648"/>
              <pc:sldLayoutMk cId="3466633316" sldId="2147483670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48:34.302" v="132" actId="20577"/>
            <ac:spMkLst>
              <pc:docMk/>
              <pc:sldMasterMk cId="791954662" sldId="2147483648"/>
              <pc:sldLayoutMk cId="3466633316" sldId="2147483670"/>
              <ac:spMk id="22" creationId="{BF2BE79E-EA17-4AB9-8CB5-714A52A6B2F5}"/>
            </ac:spMkLst>
          </pc:spChg>
        </pc:sldLayoutChg>
        <pc:sldLayoutChg chg="delSp">
          <pc:chgData name="Naimish Vadodariya" userId="d2e325c0593a319e" providerId="LiveId" clId="{B8FEFFE4-5A32-4D5D-8BBB-85E3A21C2667}" dt="2022-04-25T03:59:30.740" v="242" actId="478"/>
          <pc:sldLayoutMkLst>
            <pc:docMk/>
            <pc:sldMasterMk cId="791954662" sldId="2147483648"/>
            <pc:sldLayoutMk cId="2731625911" sldId="2147483679"/>
          </pc:sldLayoutMkLst>
          <pc:picChg chg="del">
            <ac:chgData name="Naimish Vadodariya" userId="d2e325c0593a319e" providerId="LiveId" clId="{B8FEFFE4-5A32-4D5D-8BBB-85E3A21C2667}" dt="2022-04-25T03:59:30.740" v="242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B8FEFFE4-5A32-4D5D-8BBB-85E3A21C2667}" dt="2022-04-25T03:59:06.730" v="241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B8FEFFE4-5A32-4D5D-8BBB-85E3A21C2667}" dt="2022-04-25T03:58:58.746" v="233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59:06.730" v="241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B8FEFFE4-5A32-4D5D-8BBB-85E3A21C2667}" dt="2022-04-25T03:47:49.659" v="102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B8FEFFE4-5A32-4D5D-8BBB-85E3A21C2667}" dt="2022-04-25T03:47:39.065" v="94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47:49.659" v="102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64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Query Processing &amp; Query Optimization and Transaction Management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95314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03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#2301CS361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Advanced MongoDB Concepts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64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Query Processing &amp; Query Optimization and Transaction Management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18558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9367025" cy="3456518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br>
              <a:rPr lang="en-US" dirty="0"/>
            </a:br>
            <a:r>
              <a:rPr lang="en-US" dirty="0"/>
              <a:t>Advanced </a:t>
            </a:r>
            <a:br>
              <a:rPr lang="en-US" dirty="0"/>
            </a:br>
            <a:r>
              <a:rPr lang="en-US" dirty="0"/>
              <a:t>MongoDB Concepts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Firoz A. Sherasiya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#2301CS361</a:t>
            </a:r>
          </a:p>
        </p:txBody>
      </p:sp>
      <p:pic>
        <p:nvPicPr>
          <p:cNvPr id="6" name="Picture Placeholder 1">
            <a:extLst>
              <a:ext uri="{FF2B5EF4-FFF2-40B4-BE49-F238E27FC236}">
                <a16:creationId xmlns:a16="http://schemas.microsoft.com/office/drawing/2014/main" id="{B932B675-90F9-BBC4-8B7D-9AE150F894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638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Indexes support the efficient resolution of queries. </a:t>
            </a:r>
          </a:p>
          <a:p>
            <a:r>
              <a:rPr lang="en-US" dirty="0"/>
              <a:t>Without indexes, </a:t>
            </a:r>
            <a:r>
              <a:rPr lang="en-US" dirty="0" err="1"/>
              <a:t>MongoDB</a:t>
            </a:r>
            <a:r>
              <a:rPr lang="en-US" dirty="0"/>
              <a:t> must scan every document of a collection to select those documents that match the query statement. </a:t>
            </a:r>
          </a:p>
          <a:p>
            <a:r>
              <a:rPr lang="en-US" dirty="0"/>
              <a:t>This scan is highly inefficient and require </a:t>
            </a:r>
            <a:r>
              <a:rPr lang="en-US" dirty="0" err="1"/>
              <a:t>MongoDB</a:t>
            </a:r>
            <a:r>
              <a:rPr lang="en-US" dirty="0"/>
              <a:t> to process a large volume of data.</a:t>
            </a:r>
          </a:p>
          <a:p>
            <a:r>
              <a:rPr lang="en-US" dirty="0"/>
              <a:t>Indexes are </a:t>
            </a:r>
            <a:r>
              <a:rPr lang="en-US" dirty="0">
                <a:solidFill>
                  <a:schemeClr val="accent6"/>
                </a:solidFill>
              </a:rPr>
              <a:t>special data structures, that store a small portion of the data set in an easy-to-traverse form</a:t>
            </a:r>
            <a:r>
              <a:rPr lang="en-US" dirty="0"/>
              <a:t>. </a:t>
            </a:r>
          </a:p>
          <a:p>
            <a:r>
              <a:rPr lang="en-US" dirty="0"/>
              <a:t>The index </a:t>
            </a:r>
            <a:r>
              <a:rPr lang="en-US" dirty="0">
                <a:solidFill>
                  <a:schemeClr val="accent6"/>
                </a:solidFill>
              </a:rPr>
              <a:t>stores the value of a specific field or set of fields, ordered by the value of the field as specified in the index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Here key is the name of the field on which you want to create index and 1 is for ascending order. </a:t>
            </a:r>
          </a:p>
          <a:p>
            <a:pPr lvl="1"/>
            <a:r>
              <a:rPr lang="en-US" dirty="0"/>
              <a:t>To create index in descending order you need to use -1. 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4464996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db.collectionName.createIndex</a:t>
            </a:r>
            <a:r>
              <a:rPr lang="en-US" dirty="0">
                <a:solidFill>
                  <a:schemeClr val="tx1"/>
                </a:solidFill>
              </a:rPr>
              <a:t>({KEY:1})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40992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8550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Create an index on “</a:t>
            </a:r>
            <a:r>
              <a:rPr lang="en-US" dirty="0" err="1"/>
              <a:t>FirstName</a:t>
            </a:r>
            <a:r>
              <a:rPr lang="en-US" dirty="0"/>
              <a:t>” on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Retrieves all the indexes in the collection emp.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an index created on “</a:t>
            </a:r>
            <a:r>
              <a:rPr lang="en-US" dirty="0" err="1"/>
              <a:t>FirstName</a:t>
            </a:r>
            <a:r>
              <a:rPr lang="en-US" dirty="0"/>
              <a:t>” from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db.emp.createIndex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028110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db.emp.getIndexes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266235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4713286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db.emp.dropIndex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34752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80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Regex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Regex 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provides the functionality to search a pattern in a string during a query by writing a regular expression. </a:t>
            </a:r>
          </a:p>
          <a:p>
            <a:r>
              <a:rPr lang="en-US" dirty="0"/>
              <a:t>A regular expression is a </a:t>
            </a:r>
            <a:r>
              <a:rPr lang="en-US" dirty="0">
                <a:solidFill>
                  <a:schemeClr val="accent6"/>
                </a:solidFill>
              </a:rPr>
              <a:t>generalized way to match patterns with sequences of characters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we can do pattern matching in two different ways:</a:t>
            </a:r>
          </a:p>
          <a:p>
            <a:pPr lvl="1"/>
            <a:r>
              <a:rPr lang="en-US" dirty="0"/>
              <a:t>With $regex operator</a:t>
            </a:r>
          </a:p>
          <a:p>
            <a:pPr lvl="1"/>
            <a:r>
              <a:rPr lang="en-US" dirty="0"/>
              <a:t>Without $regex operator</a:t>
            </a:r>
          </a:p>
        </p:txBody>
      </p:sp>
    </p:spTree>
    <p:extLst>
      <p:ext uri="{BB962C8B-B14F-4D97-AF65-F5344CB8AC3E}">
        <p14:creationId xmlns:p14="http://schemas.microsoft.com/office/powerpoint/2010/main" val="2268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This operator is used to search for the given string in the specified collection.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the following &lt;options&gt; are available for use with regular expression:</a:t>
            </a:r>
          </a:p>
          <a:p>
            <a:pPr lvl="2"/>
            <a:r>
              <a:rPr lang="en-US" dirty="0"/>
              <a:t>i: To match both lower case and upper case pattern in the string.</a:t>
            </a:r>
          </a:p>
          <a:p>
            <a:pPr lvl="2"/>
            <a:r>
              <a:rPr lang="en-US" dirty="0"/>
              <a:t>m: To include ^ and $ in the pattern in the match i.e. to specifically search for ^ and $ inside the string. Without this option, these anchors match at the beginning or end of the string.</a:t>
            </a:r>
          </a:p>
          <a:p>
            <a:pPr lvl="2"/>
            <a:r>
              <a:rPr lang="en-US" dirty="0"/>
              <a:t>x: To ignore all white space characters in the $regex pattern.</a:t>
            </a:r>
          </a:p>
          <a:p>
            <a:pPr lvl="2"/>
            <a:r>
              <a:rPr lang="en-US" dirty="0"/>
              <a:t>s: To allow the dot character “.” to match all characters including newline characters.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92"/>
            <a:ext cx="758952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db.collectionName.find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field_name</a:t>
            </a:r>
            <a:r>
              <a:rPr lang="en-US" dirty="0">
                <a:solidFill>
                  <a:schemeClr val="tx1"/>
                </a:solidFill>
              </a:rPr>
              <a:t>: { $regex: /pattern/, $options: '&lt;options&gt;' } 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13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702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employee who are having the word developer in their position field.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employee who are a software engineer with case insensitive by using </a:t>
            </a:r>
            <a:r>
              <a:rPr lang="en-US" dirty="0" err="1"/>
              <a:t>i</a:t>
            </a:r>
            <a:r>
              <a:rPr lang="en-US" dirty="0"/>
              <a:t> &lt;options&gt;.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 : {$regex : "developer"}})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594360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({position:{$regex:"software",$options:"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({name:{$regex:"^B"}})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89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 and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have ‘r’ is second character.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“e$"}})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({$and:[    {name:{$regex: "^B" }}, {name:{$regex: “e$"}}]})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 name: { $regex: "^.r" } 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917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consist of c character at any place.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does not starts with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“c"}})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 {$not: {$regex:"^B"}}})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75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Schema Validation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assign a JSON Schema validator when we create a collection.</a:t>
            </a:r>
          </a:p>
          <a:p>
            <a:r>
              <a:rPr lang="en-US" dirty="0"/>
              <a:t>In the above syntax “</a:t>
            </a:r>
            <a:r>
              <a:rPr lang="en-US" dirty="0" err="1"/>
              <a:t>collection_name</a:t>
            </a:r>
            <a:r>
              <a:rPr lang="en-US" dirty="0"/>
              <a:t>” is the name of the collection to which you want to assign the validator document and the validator option assigns a specified JSON Schema document as the collection’s validator.</a:t>
            </a:r>
          </a:p>
          <a:p>
            <a:r>
              <a:rPr lang="en-US" dirty="0"/>
              <a:t>Applying a JSON Schema validator from the start like this means every document you add to the collection must satisfy the requirements set by the validator.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58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429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Schema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Embedded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Create user &amp; add role in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Cursor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Backup and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723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JSON schema document you pass to the validator attribute should outline every validation rule you want to apply to the collection.</a:t>
            </a:r>
          </a:p>
          <a:p>
            <a:r>
              <a:rPr lang="en-US" dirty="0"/>
              <a:t>The root part of the JSON Schema document (the fields before properties, which in this case are </a:t>
            </a:r>
            <a:r>
              <a:rPr lang="en-US" dirty="0" err="1"/>
              <a:t>bsonType</a:t>
            </a:r>
            <a:r>
              <a:rPr lang="en-US" dirty="0"/>
              <a:t>, description, and required) describes the database document itself.</a:t>
            </a:r>
          </a:p>
          <a:p>
            <a:r>
              <a:rPr lang="en-US" dirty="0"/>
              <a:t>The </a:t>
            </a:r>
            <a:r>
              <a:rPr lang="en-US" dirty="0" err="1"/>
              <a:t>bsonType</a:t>
            </a:r>
            <a:r>
              <a:rPr lang="en-US" dirty="0"/>
              <a:t> property describes the data type that the validation engine will expect to find.</a:t>
            </a:r>
          </a:p>
          <a:p>
            <a:r>
              <a:rPr lang="en-US" dirty="0"/>
              <a:t>In MongoDB, every document is an object.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574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Embedded Documents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3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or Nested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Embedded document or nested documents are those types of documents which contain a document inside another document. </a:t>
            </a:r>
          </a:p>
          <a:p>
            <a:r>
              <a:rPr lang="en-US" dirty="0"/>
              <a:t>Or in other words, when a collection has a document, this document contains another document, another document contains another sub-document, and so on, then such types of documents are known as embedded/nested documents. </a:t>
            </a:r>
          </a:p>
          <a:p>
            <a:r>
              <a:rPr lang="en-US" dirty="0"/>
              <a:t> Notes – </a:t>
            </a:r>
          </a:p>
          <a:p>
            <a:pPr lvl="1"/>
            <a:r>
              <a:rPr lang="en-US" dirty="0"/>
              <a:t>In MongoDB, you can only nest document up to 100 levels.</a:t>
            </a:r>
          </a:p>
          <a:p>
            <a:pPr lvl="1"/>
            <a:r>
              <a:rPr lang="en-US" dirty="0"/>
              <a:t>The overall document size must not exceed 16 MB.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Embedded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can easily embed a document inside another document. </a:t>
            </a:r>
          </a:p>
          <a:p>
            <a:r>
              <a:rPr lang="en-US" dirty="0"/>
              <a:t>As we know that in the mongo shell, documents are represented using curly braces ( {} ) and inside these curly braces we have field-value pairs. </a:t>
            </a:r>
          </a:p>
          <a:p>
            <a:r>
              <a:rPr lang="en-US" dirty="0"/>
              <a:t>Now inside these fields, we can embed another document using curly braces {} and this document may contain field-value pairs or another sub-document.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on Embedded/Nested Documents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3F2B97D-3901-5806-0A6D-C06ADB81CF7F}"/>
              </a:ext>
            </a:extLst>
          </p:cNvPr>
          <p:cNvSpPr/>
          <p:nvPr/>
        </p:nvSpPr>
        <p:spPr>
          <a:xfrm>
            <a:off x="521013" y="3328915"/>
            <a:ext cx="457200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field: {field1: value1, field2: value2}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495F0AB-2361-B501-0BC7-B412470A49F4}"/>
              </a:ext>
            </a:extLst>
          </p:cNvPr>
          <p:cNvSpPr/>
          <p:nvPr/>
        </p:nvSpPr>
        <p:spPr>
          <a:xfrm>
            <a:off x="521013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99A3441-5861-3807-7186-BF43F589A8AA}"/>
              </a:ext>
            </a:extLst>
          </p:cNvPr>
          <p:cNvSpPr/>
          <p:nvPr/>
        </p:nvSpPr>
        <p:spPr>
          <a:xfrm>
            <a:off x="6396684" y="3328915"/>
            <a:ext cx="475488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db.student.insertOne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Name: {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:'Raj’, </a:t>
            </a:r>
            <a:r>
              <a:rPr lang="en-US" dirty="0" err="1">
                <a:solidFill>
                  <a:schemeClr val="tx1"/>
                </a:solidFill>
              </a:rPr>
              <a:t>Lname</a:t>
            </a:r>
            <a:r>
              <a:rPr lang="en-US" dirty="0">
                <a:solidFill>
                  <a:schemeClr val="tx1"/>
                </a:solidFill>
              </a:rPr>
              <a:t>:'Mehta’}, 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City:'Rajkot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FCF498E4-625F-6470-A0EC-179FF8318D36}"/>
              </a:ext>
            </a:extLst>
          </p:cNvPr>
          <p:cNvSpPr/>
          <p:nvPr/>
        </p:nvSpPr>
        <p:spPr>
          <a:xfrm>
            <a:off x="6396684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B1A51CD-AE15-2116-DC77-57509C187BA1}"/>
              </a:ext>
            </a:extLst>
          </p:cNvPr>
          <p:cNvSpPr/>
          <p:nvPr/>
        </p:nvSpPr>
        <p:spPr>
          <a:xfrm>
            <a:off x="497501" y="6013862"/>
            <a:ext cx="475488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db.student.find</a:t>
            </a:r>
            <a:r>
              <a:rPr lang="en-US" dirty="0">
                <a:solidFill>
                  <a:schemeClr val="tx1"/>
                </a:solidFill>
              </a:rPr>
              <a:t>({"</a:t>
            </a:r>
            <a:r>
              <a:rPr lang="en-US" dirty="0" err="1">
                <a:solidFill>
                  <a:schemeClr val="tx1"/>
                </a:solidFill>
              </a:rPr>
              <a:t>Name.Fname</a:t>
            </a:r>
            <a:r>
              <a:rPr lang="en-US" dirty="0">
                <a:solidFill>
                  <a:schemeClr val="tx1"/>
                </a:solidFill>
              </a:rPr>
              <a:t>": ‘Raj'})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5D654679-5D9C-271D-06C7-282686437330}"/>
              </a:ext>
            </a:extLst>
          </p:cNvPr>
          <p:cNvSpPr/>
          <p:nvPr/>
        </p:nvSpPr>
        <p:spPr>
          <a:xfrm>
            <a:off x="497501" y="564810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62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Create user &amp; add role in MongoDB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user &amp; add role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are allowed to create new users for the database. </a:t>
            </a:r>
          </a:p>
          <a:p>
            <a:r>
              <a:rPr lang="en-US" dirty="0"/>
              <a:t>Every MongoDB user only accesses the data that is required for their role. </a:t>
            </a:r>
          </a:p>
          <a:p>
            <a:r>
              <a:rPr lang="en-US" dirty="0"/>
              <a:t>A role in MongoDB grants privileges to perform some set of operations on a given resource. </a:t>
            </a:r>
          </a:p>
          <a:p>
            <a:r>
              <a:rPr lang="en-US" dirty="0"/>
              <a:t>In MongoDB, users are created using </a:t>
            </a:r>
            <a:r>
              <a:rPr lang="en-US" dirty="0" err="1"/>
              <a:t>createUser</a:t>
            </a:r>
            <a:r>
              <a:rPr lang="en-US" dirty="0"/>
              <a:t>() method. </a:t>
            </a:r>
          </a:p>
          <a:p>
            <a:r>
              <a:rPr lang="en-US" dirty="0"/>
              <a:t>This method creates a new user for the database, if the specified user is already present in the database then this method will return an error.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3841541"/>
            <a:ext cx="457200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“username",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“password",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“roles"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:“database"}]})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6188866" y="3841541"/>
            <a:ext cx="475488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"firoz",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"baba",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"read"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:"test"}]})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6188866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069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user &amp; drop/delete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To list all users, use </a:t>
            </a:r>
            <a:r>
              <a:rPr lang="en-US" dirty="0" err="1"/>
              <a:t>mongosh</a:t>
            </a:r>
            <a:r>
              <a:rPr lang="en-US" dirty="0"/>
              <a:t> to query the </a:t>
            </a:r>
            <a:r>
              <a:rPr lang="en-US" dirty="0" err="1"/>
              <a:t>system.users</a:t>
            </a:r>
            <a:r>
              <a:rPr lang="en-US" dirty="0"/>
              <a:t> collection.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To remove a user from a MongoDB database use </a:t>
            </a:r>
            <a:r>
              <a:rPr lang="en-US" dirty="0" err="1"/>
              <a:t>dropUser</a:t>
            </a:r>
            <a:r>
              <a:rPr lang="en-US" dirty="0"/>
              <a:t> method.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1735643"/>
            <a:ext cx="2556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use admin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db.system.users.find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521013" y="3551946"/>
            <a:ext cx="475488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db.dropUser</a:t>
            </a:r>
            <a:r>
              <a:rPr lang="en-US" dirty="0">
                <a:solidFill>
                  <a:schemeClr val="tx1"/>
                </a:solidFill>
              </a:rPr>
              <a:t>(“username”)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521013" y="318618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7F0C637-5095-5ED2-4B82-B6DBB3CF42A6}"/>
              </a:ext>
            </a:extLst>
          </p:cNvPr>
          <p:cNvSpPr/>
          <p:nvPr/>
        </p:nvSpPr>
        <p:spPr>
          <a:xfrm>
            <a:off x="4040068" y="1735643"/>
            <a:ext cx="4572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show users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C7DF7A3A-F651-F2F6-6FEC-AB0384E0337B}"/>
              </a:ext>
            </a:extLst>
          </p:cNvPr>
          <p:cNvSpPr/>
          <p:nvPr/>
        </p:nvSpPr>
        <p:spPr>
          <a:xfrm>
            <a:off x="4040068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811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Cursor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when the find() method is used to find the documents present in the given collection, then this method returned a pointer which will points to the documents of the collection, now this pointer is known as cursor. </a:t>
            </a:r>
          </a:p>
          <a:p>
            <a:r>
              <a:rPr lang="en-US" dirty="0"/>
              <a:t>Or in other words we can say that a cursor is a pointer, and using this pointer we can access the document. </a:t>
            </a:r>
          </a:p>
          <a:p>
            <a:r>
              <a:rPr lang="en-US" dirty="0"/>
              <a:t>By default, cursor iterate automatically, but you can iterate a cursor manually.</a:t>
            </a:r>
          </a:p>
          <a:p>
            <a:r>
              <a:rPr lang="en-US" dirty="0"/>
              <a:t>The following example gets the cursor object and assign it to a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display the content of a cursor.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5228B91-C0E8-AD02-44C4-3128242B0239}"/>
              </a:ext>
            </a:extLst>
          </p:cNvPr>
          <p:cNvSpPr/>
          <p:nvPr/>
        </p:nvSpPr>
        <p:spPr>
          <a:xfrm>
            <a:off x="521013" y="4035496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cursor_name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db.collection_name.find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3EAA5A0-1BCE-C12C-99DE-F9A294284D70}"/>
              </a:ext>
            </a:extLst>
          </p:cNvPr>
          <p:cNvSpPr/>
          <p:nvPr/>
        </p:nvSpPr>
        <p:spPr>
          <a:xfrm>
            <a:off x="521013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6396684" y="4035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emp = </a:t>
            </a:r>
            <a:r>
              <a:rPr lang="en-US" dirty="0" err="1">
                <a:solidFill>
                  <a:schemeClr val="tx1"/>
                </a:solidFill>
              </a:rPr>
              <a:t>db.employees.find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6396684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313F7A7-D8CA-4616-B047-90033FC9E803}"/>
              </a:ext>
            </a:extLst>
          </p:cNvPr>
          <p:cNvSpPr/>
          <p:nvPr/>
        </p:nvSpPr>
        <p:spPr>
          <a:xfrm>
            <a:off x="521013" y="5440364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cursor_name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04E98CAB-E91D-59ED-265D-8103BA8582EF}"/>
              </a:ext>
            </a:extLst>
          </p:cNvPr>
          <p:cNvSpPr/>
          <p:nvPr/>
        </p:nvSpPr>
        <p:spPr>
          <a:xfrm>
            <a:off x="521013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6396684" y="5440364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6396684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183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cursor.next</a:t>
            </a:r>
            <a:r>
              <a:rPr lang="en-US" dirty="0"/>
              <a:t>()	 returns the next document from the result 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cursor.forEach</a:t>
            </a:r>
            <a:r>
              <a:rPr lang="en-US" dirty="0"/>
              <a:t>() iterates the cursor to apply a JavaScript function to each document from the cursor.</a:t>
            </a:r>
          </a:p>
          <a:p>
            <a:endParaRPr lang="en-US" dirty="0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480793" y="1749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emp.next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480793" y="1383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480793" y="3397308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emp.(</a:t>
            </a: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printjson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480793" y="303154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067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Aggregation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0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Backup and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 </a:t>
            </a:r>
          </a:p>
        </p:txBody>
      </p:sp>
    </p:spTree>
    <p:extLst>
      <p:ext uri="{BB962C8B-B14F-4D97-AF65-F5344CB8AC3E}">
        <p14:creationId xmlns:p14="http://schemas.microsoft.com/office/powerpoint/2010/main" val="246940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Download MongoDB Command Line Database Tools. The </a:t>
            </a:r>
            <a:r>
              <a:rPr lang="en-US" dirty="0" err="1"/>
              <a:t>mongodump</a:t>
            </a:r>
            <a:r>
              <a:rPr lang="en-US" dirty="0"/>
              <a:t> tool is part of the MongoDB Database Tools package.</a:t>
            </a:r>
          </a:p>
          <a:p>
            <a:r>
              <a:rPr lang="en-US" dirty="0"/>
              <a:t>In MongoDB, </a:t>
            </a:r>
            <a:r>
              <a:rPr lang="en-US" dirty="0" err="1"/>
              <a:t>mongodump</a:t>
            </a:r>
            <a:r>
              <a:rPr lang="en-US" dirty="0"/>
              <a:t> tool is used to take the data backup. </a:t>
            </a:r>
          </a:p>
          <a:p>
            <a:r>
              <a:rPr lang="en-US" dirty="0"/>
              <a:t>It simply dumps all the data stored into a dump directory of MongoDB. </a:t>
            </a:r>
          </a:p>
          <a:p>
            <a:r>
              <a:rPr lang="en-US" dirty="0"/>
              <a:t>Backed-up data is in BSON format also known as BSON data dumps. </a:t>
            </a:r>
          </a:p>
          <a:p>
            <a:r>
              <a:rPr lang="en-US" dirty="0"/>
              <a:t>By default, the backup is stored in </a:t>
            </a:r>
            <a:r>
              <a:rPr lang="en-US" dirty="0" err="1"/>
              <a:t>mongodb’s</a:t>
            </a:r>
            <a:r>
              <a:rPr lang="en-US" dirty="0"/>
              <a:t> bin\dump folder to specify a different output directory we can use the –out option. </a:t>
            </a:r>
          </a:p>
          <a:p>
            <a:r>
              <a:rPr lang="en-US" dirty="0" err="1"/>
              <a:t>Mongodump</a:t>
            </a:r>
            <a:r>
              <a:rPr lang="en-US" dirty="0"/>
              <a:t> is used in two ways with or without argument.</a:t>
            </a:r>
          </a:p>
          <a:p>
            <a:r>
              <a:rPr lang="en-US" dirty="0"/>
              <a:t>Without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With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r>
              <a:rPr lang="en-US" dirty="0">
                <a:solidFill>
                  <a:schemeClr val="accent6"/>
                </a:solidFill>
              </a:rPr>
              <a:t>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--out c:\backup</a:t>
            </a:r>
          </a:p>
        </p:txBody>
      </p:sp>
    </p:spTree>
    <p:extLst>
      <p:ext uri="{BB962C8B-B14F-4D97-AF65-F5344CB8AC3E}">
        <p14:creationId xmlns:p14="http://schemas.microsoft.com/office/powerpoint/2010/main" val="6811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</a:t>
            </a:r>
            <a:r>
              <a:rPr lang="en-US" dirty="0" err="1"/>
              <a:t>mongorestore</a:t>
            </a:r>
            <a:r>
              <a:rPr lang="en-US" dirty="0"/>
              <a:t> utility is used to restore the backup data. </a:t>
            </a:r>
          </a:p>
          <a:p>
            <a:r>
              <a:rPr lang="en-US" dirty="0"/>
              <a:t>It restores the binary backup created by </a:t>
            </a:r>
            <a:r>
              <a:rPr lang="en-US" dirty="0" err="1"/>
              <a:t>mongodump</a:t>
            </a:r>
            <a:r>
              <a:rPr lang="en-US" dirty="0"/>
              <a:t> utility(i.e., BSON data dumps). </a:t>
            </a:r>
          </a:p>
          <a:p>
            <a:r>
              <a:rPr lang="en-US" dirty="0"/>
              <a:t>It can restore either an entire database backup or a subset of the backup. </a:t>
            </a:r>
          </a:p>
          <a:p>
            <a:r>
              <a:rPr lang="en-US" dirty="0"/>
              <a:t>It also restores the indexes which are created for any collection inside that database. </a:t>
            </a:r>
          </a:p>
          <a:p>
            <a:r>
              <a:rPr lang="en-US" dirty="0"/>
              <a:t>By default, </a:t>
            </a:r>
            <a:r>
              <a:rPr lang="en-US" dirty="0" err="1"/>
              <a:t>mongorestore</a:t>
            </a:r>
            <a:r>
              <a:rPr lang="en-US" dirty="0"/>
              <a:t> looks for a database backup in </a:t>
            </a:r>
            <a:r>
              <a:rPr lang="en-US" dirty="0" err="1"/>
              <a:t>mongodb’s</a:t>
            </a:r>
            <a:r>
              <a:rPr lang="en-US" dirty="0"/>
              <a:t> bin\dump folder which is also the default folder for </a:t>
            </a:r>
            <a:r>
              <a:rPr lang="en-US" dirty="0" err="1"/>
              <a:t>mongodump</a:t>
            </a:r>
            <a:r>
              <a:rPr lang="en-US" dirty="0"/>
              <a:t> command for dumping the backup.</a:t>
            </a:r>
          </a:p>
          <a:p>
            <a:r>
              <a:rPr lang="en-US" dirty="0"/>
              <a:t>To restore all the database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dump</a:t>
            </a:r>
          </a:p>
          <a:p>
            <a:r>
              <a:rPr lang="en-US" dirty="0"/>
              <a:t>To restore a specific collection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directory\</a:t>
            </a:r>
            <a:r>
              <a:rPr lang="en-US" dirty="0" err="1">
                <a:solidFill>
                  <a:schemeClr val="accent6"/>
                </a:solidFill>
              </a:rPr>
              <a:t>collectionName.bson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/>
              <a:t>#2301CS361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Firoz A. Sherasiya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5FCE9AB1-0037-7AD2-01C7-2F156E82A0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72" y="5214549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Aggregation operations </a:t>
            </a:r>
            <a:r>
              <a:rPr lang="en-US" dirty="0">
                <a:solidFill>
                  <a:schemeClr val="accent6"/>
                </a:solidFill>
              </a:rPr>
              <a:t>group values from multiple documents</a:t>
            </a:r>
            <a:r>
              <a:rPr lang="en-US" dirty="0"/>
              <a:t> together, and can </a:t>
            </a:r>
            <a:r>
              <a:rPr lang="en-US" dirty="0">
                <a:solidFill>
                  <a:schemeClr val="accent6"/>
                </a:solidFill>
              </a:rPr>
              <a:t>perform a variety of operations on the grouped data </a:t>
            </a:r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return a single result</a:t>
            </a:r>
            <a:r>
              <a:rPr lang="en-US" dirty="0"/>
              <a:t>. </a:t>
            </a:r>
          </a:p>
          <a:p>
            <a:r>
              <a:rPr lang="en-US" dirty="0"/>
              <a:t>In SQL count(*) and with group by is an equivalent of MongoDB aggregation.</a:t>
            </a:r>
          </a:p>
          <a:p>
            <a:r>
              <a:rPr lang="en-US" dirty="0"/>
              <a:t>For the aggregation in MongoDB, you should use aggregate() method.</a:t>
            </a:r>
          </a:p>
          <a:p>
            <a:r>
              <a:rPr lang="en-US" dirty="0"/>
              <a:t>One of the most common use cases of aggregation is to calculate aggregate values for groups of documents.</a:t>
            </a:r>
          </a:p>
          <a:p>
            <a:r>
              <a:rPr lang="en-US" dirty="0"/>
              <a:t>Aggregation is a way of </a:t>
            </a:r>
            <a:r>
              <a:rPr lang="en-US" dirty="0">
                <a:solidFill>
                  <a:schemeClr val="accent6"/>
                </a:solidFill>
              </a:rPr>
              <a:t>processing a large number of documents in a collection </a:t>
            </a:r>
            <a:r>
              <a:rPr lang="en-US" dirty="0"/>
              <a:t>by means of </a:t>
            </a:r>
            <a:r>
              <a:rPr lang="en-US" dirty="0">
                <a:solidFill>
                  <a:schemeClr val="accent6"/>
                </a:solidFill>
              </a:rPr>
              <a:t>passing them through different stages</a:t>
            </a:r>
            <a:r>
              <a:rPr lang="en-US" dirty="0"/>
              <a:t>. </a:t>
            </a:r>
          </a:p>
          <a:p>
            <a:r>
              <a:rPr lang="en-US" dirty="0"/>
              <a:t>The stages make up what is known as a </a:t>
            </a:r>
            <a:r>
              <a:rPr lang="en-US" dirty="0">
                <a:solidFill>
                  <a:schemeClr val="accent6"/>
                </a:solidFill>
              </a:rPr>
              <a:t>pipeline</a:t>
            </a:r>
            <a:r>
              <a:rPr lang="en-US" dirty="0"/>
              <a:t>. </a:t>
            </a:r>
          </a:p>
          <a:p>
            <a:r>
              <a:rPr lang="en-US" dirty="0"/>
              <a:t>The stages in a pipeline can </a:t>
            </a:r>
            <a:r>
              <a:rPr lang="en-US" dirty="0">
                <a:solidFill>
                  <a:schemeClr val="accent6"/>
                </a:solidFill>
              </a:rPr>
              <a:t>filter, sort, group, reshape and modify </a:t>
            </a:r>
            <a:r>
              <a:rPr lang="en-US" dirty="0"/>
              <a:t>documents that pass through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4916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MongoDB aggregation pipeline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collectionName</a:t>
            </a:r>
            <a:r>
              <a:rPr lang="en-US" dirty="0"/>
              <a:t> – is the name of a collection,</a:t>
            </a:r>
          </a:p>
          <a:p>
            <a:r>
              <a:rPr lang="en-US" dirty="0"/>
              <a:t>pipeline – is an array that contains the aggregation stages</a:t>
            </a:r>
          </a:p>
          <a:p>
            <a:r>
              <a:rPr lang="en-US" dirty="0"/>
              <a:t>options – optional parameters for the aggregation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$match stage – filters those documents we need to work with, those that fit our needs</a:t>
            </a:r>
          </a:p>
          <a:p>
            <a:r>
              <a:rPr lang="en-US" dirty="0"/>
              <a:t>$group stage – does the aggregation job</a:t>
            </a:r>
          </a:p>
          <a:p>
            <a:r>
              <a:rPr lang="en-US" dirty="0"/>
              <a:t>$sort  stage – sorts the resulting documents the way we require (ascending or descending)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53448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db.collectionName.aggregate</a:t>
            </a:r>
            <a:r>
              <a:rPr lang="en-US" dirty="0">
                <a:solidFill>
                  <a:schemeClr val="tx1"/>
                </a:solidFill>
              </a:rPr>
              <a:t>(pipeline, options)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FDE39ED3-D7F5-A87D-28A4-E4EB9450F8A5}"/>
              </a:ext>
            </a:extLst>
          </p:cNvPr>
          <p:cNvSpPr/>
          <p:nvPr/>
        </p:nvSpPr>
        <p:spPr>
          <a:xfrm>
            <a:off x="7880509" y="1253448"/>
            <a:ext cx="4104000" cy="151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      { $match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$group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$sort : { … } }</a:t>
            </a:r>
          </a:p>
          <a:p>
            <a:r>
              <a:rPr lang="en-US" dirty="0">
                <a:solidFill>
                  <a:schemeClr val="tx1"/>
                </a:solidFill>
              </a:rPr>
              <a:t>       ]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9CB94D69-8867-457F-F8E5-39EB62E4DBA6}"/>
              </a:ext>
            </a:extLst>
          </p:cNvPr>
          <p:cNvSpPr/>
          <p:nvPr/>
        </p:nvSpPr>
        <p:spPr>
          <a:xfrm>
            <a:off x="7880509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9A08B8-FE2C-F36A-0E0B-2AF124102859}"/>
              </a:ext>
            </a:extLst>
          </p:cNvPr>
          <p:cNvCxnSpPr>
            <a:cxnSpLocks/>
          </p:cNvCxnSpPr>
          <p:nvPr/>
        </p:nvCxnSpPr>
        <p:spPr>
          <a:xfrm flipV="1">
            <a:off x="3752850" y="1070568"/>
            <a:ext cx="4127659" cy="245455"/>
          </a:xfrm>
          <a:prstGeom prst="bentConnector3">
            <a:avLst>
              <a:gd name="adj1" fmla="val -3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C1813-B084-B3D0-A63E-85EC1830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9" t="16046" r="-1" b="45833"/>
          <a:stretch/>
        </p:blipFill>
        <p:spPr>
          <a:xfrm>
            <a:off x="521013" y="3585961"/>
            <a:ext cx="6186055" cy="8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 in emp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 distinct values from the Dept field.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().count()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429549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qty:{$sum:1}}} ])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06378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237396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{"$group":{_id:"$Dept"}} ])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8716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60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employees in CE department from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 and display departments having more than one employee.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2015043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Dept: "CE" } },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count: {$sum: 1}}} ])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492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4450859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</a:t>
            </a:r>
            <a:r>
              <a:rPr lang="en-US" dirty="0" err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: {$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1} } }])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408509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76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department wise number of employees in a emp collection and sort the output on number of employee in ascending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/>
              <a:t>Salary: 19000}</a:t>
            </a:r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2343280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{$sort: { qty : 1}} 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197752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22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Indexes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10550</TotalTime>
  <Words>3190</Words>
  <Application>Microsoft Office PowerPoint</Application>
  <PresentationFormat>Widescreen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Wingdings 2</vt:lpstr>
      <vt:lpstr>Wingdings</vt:lpstr>
      <vt:lpstr>Roboto Condensed Light</vt:lpstr>
      <vt:lpstr>Arial</vt:lpstr>
      <vt:lpstr>Wingdings 3</vt:lpstr>
      <vt:lpstr>Roboto Condensed</vt:lpstr>
      <vt:lpstr>Calibri</vt:lpstr>
      <vt:lpstr>Office Theme</vt:lpstr>
      <vt:lpstr>Unit-5 Advanced  MongoDB Concepts</vt:lpstr>
      <vt:lpstr>PowerPoint Presentation</vt:lpstr>
      <vt:lpstr>Aggregation</vt:lpstr>
      <vt:lpstr>Aggregation                                                            [RDBMS: aggregate]</vt:lpstr>
      <vt:lpstr>How does the MongoDB aggregation pipeline work?</vt:lpstr>
      <vt:lpstr>Aggregation example                                             [RDBMS: aggregate]</vt:lpstr>
      <vt:lpstr>Aggregation example                                             [RDBMS: aggregate]</vt:lpstr>
      <vt:lpstr>Aggregation example                                             [RDBMS: aggregate]</vt:lpstr>
      <vt:lpstr>Indexes</vt:lpstr>
      <vt:lpstr>Indexes                                                                             [RDBMS: index]</vt:lpstr>
      <vt:lpstr>Indexes                                                                             [RDBMS: index]</vt:lpstr>
      <vt:lpstr>Regex</vt:lpstr>
      <vt:lpstr>Regex 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Schema Validation</vt:lpstr>
      <vt:lpstr>Schema validation                                                   [RDBMS: validation]</vt:lpstr>
      <vt:lpstr>Schema validation                                                   [RDBMS: validation]</vt:lpstr>
      <vt:lpstr>Embedded Documents</vt:lpstr>
      <vt:lpstr>Embedded or Nested Document</vt:lpstr>
      <vt:lpstr>Creating Embedded Documents</vt:lpstr>
      <vt:lpstr>Create user &amp; add role in MongoDB</vt:lpstr>
      <vt:lpstr>Create user &amp; add role in MongoDB</vt:lpstr>
      <vt:lpstr>List the user &amp; drop/delete user</vt:lpstr>
      <vt:lpstr>Cursor</vt:lpstr>
      <vt:lpstr>Cursor</vt:lpstr>
      <vt:lpstr>Cursor</vt:lpstr>
      <vt:lpstr>Backup and Recovery</vt:lpstr>
      <vt:lpstr>Backup and recovery</vt:lpstr>
      <vt:lpstr>Backup and recovery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1831</cp:revision>
  <dcterms:created xsi:type="dcterms:W3CDTF">2020-05-01T05:09:15Z</dcterms:created>
  <dcterms:modified xsi:type="dcterms:W3CDTF">2024-10-14T04:54:13Z</dcterms:modified>
</cp:coreProperties>
</file>